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0"/>
  </p:notesMasterIdLst>
  <p:handoutMasterIdLst>
    <p:handoutMasterId r:id="rId41"/>
  </p:handoutMasterIdLst>
  <p:sldIdLst>
    <p:sldId id="301" r:id="rId2"/>
    <p:sldId id="257" r:id="rId3"/>
    <p:sldId id="286" r:id="rId4"/>
    <p:sldId id="330" r:id="rId5"/>
    <p:sldId id="295" r:id="rId6"/>
    <p:sldId id="292" r:id="rId7"/>
    <p:sldId id="293" r:id="rId8"/>
    <p:sldId id="294" r:id="rId9"/>
    <p:sldId id="296" r:id="rId10"/>
    <p:sldId id="297" r:id="rId11"/>
    <p:sldId id="326" r:id="rId12"/>
    <p:sldId id="337" r:id="rId13"/>
    <p:sldId id="338" r:id="rId14"/>
    <p:sldId id="304" r:id="rId15"/>
    <p:sldId id="329" r:id="rId16"/>
    <p:sldId id="305" r:id="rId17"/>
    <p:sldId id="327" r:id="rId18"/>
    <p:sldId id="332" r:id="rId19"/>
    <p:sldId id="307" r:id="rId20"/>
    <p:sldId id="309" r:id="rId21"/>
    <p:sldId id="310" r:id="rId22"/>
    <p:sldId id="311" r:id="rId23"/>
    <p:sldId id="312" r:id="rId24"/>
    <p:sldId id="316" r:id="rId25"/>
    <p:sldId id="324" r:id="rId26"/>
    <p:sldId id="339" r:id="rId27"/>
    <p:sldId id="314" r:id="rId28"/>
    <p:sldId id="315" r:id="rId29"/>
    <p:sldId id="318" r:id="rId30"/>
    <p:sldId id="319" r:id="rId31"/>
    <p:sldId id="320" r:id="rId32"/>
    <p:sldId id="321" r:id="rId33"/>
    <p:sldId id="322" r:id="rId34"/>
    <p:sldId id="323" r:id="rId35"/>
    <p:sldId id="340" r:id="rId36"/>
    <p:sldId id="333" r:id="rId37"/>
    <p:sldId id="334" r:id="rId38"/>
    <p:sldId id="335" r:id="rId39"/>
  </p:sldIdLst>
  <p:sldSz cx="9144000" cy="6858000" type="screen4x3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9631B5-78F2-41C9-869B-9F39066F8104}" styleName="Střední styl 3 – zvýraznění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850" autoAdjust="0"/>
    <p:restoredTop sz="94598" autoAdjust="0"/>
  </p:normalViewPr>
  <p:slideViewPr>
    <p:cSldViewPr showGuides="1">
      <p:cViewPr>
        <p:scale>
          <a:sx n="75" d="100"/>
          <a:sy n="75" d="100"/>
        </p:scale>
        <p:origin x="-246" y="-696"/>
      </p:cViewPr>
      <p:guideLst>
        <p:guide orient="horz" pos="2160"/>
        <p:guide pos="138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image" Target="../media/image16.emf"/><Relationship Id="rId4" Type="http://schemas.openxmlformats.org/officeDocument/2006/relationships/image" Target="../media/image19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image" Target="../media/image2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image" Target="../media/image31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image" Target="../media/image33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image" Target="../media/image35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E8FC93-8492-4DD9-8421-236E29663FA7}" type="datetimeFigureOut">
              <a:rPr lang="cs-CZ" smtClean="0"/>
              <a:pPr/>
              <a:t>15.10.2015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C321E6-E944-49A2-A85A-57ED0659BC3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567768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406F23-B324-4EB6-B5F7-97F5217C982F}" type="datetimeFigureOut">
              <a:rPr lang="cs-CZ" smtClean="0"/>
              <a:pPr/>
              <a:t>15.10.2015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F74B53-992C-4577-A143-249B45FFDF1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296467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5513" y="773113"/>
            <a:ext cx="4949825" cy="3713162"/>
          </a:xfrm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142" y="4710948"/>
            <a:ext cx="4985393" cy="27776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F74B53-992C-4577-A143-249B45FFDF13}" type="slidenum">
              <a:rPr lang="cs-CZ" smtClean="0"/>
              <a:pPr/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221932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F74B53-992C-4577-A143-249B45FFDF13}" type="slidenum">
              <a:rPr lang="cs-CZ" smtClean="0"/>
              <a:pPr/>
              <a:t>34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425407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F74B53-992C-4577-A143-249B45FFDF13}" type="slidenum">
              <a:rPr lang="cs-CZ" smtClean="0"/>
              <a:pPr/>
              <a:t>36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458873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5513" y="773113"/>
            <a:ext cx="4949825" cy="3713162"/>
          </a:xfrm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142" y="4710948"/>
            <a:ext cx="4985393" cy="27776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5513" y="773113"/>
            <a:ext cx="4949825" cy="3713162"/>
          </a:xfrm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142" y="4710948"/>
            <a:ext cx="4985393" cy="27776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5513" y="773113"/>
            <a:ext cx="4949825" cy="3713162"/>
          </a:xfrm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142" y="4710948"/>
            <a:ext cx="4985393" cy="27776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5513" y="773113"/>
            <a:ext cx="4949825" cy="3713162"/>
          </a:xfrm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142" y="4710948"/>
            <a:ext cx="4985393" cy="27776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5513" y="773113"/>
            <a:ext cx="4949825" cy="3713162"/>
          </a:xfrm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142" y="4718885"/>
            <a:ext cx="4985393" cy="123805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0" hangingPunct="0"/>
            <a:endParaRPr lang="cs-CZ" sz="1200" b="0" i="0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5513" y="773113"/>
            <a:ext cx="4949825" cy="3713162"/>
          </a:xfrm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142" y="4718885"/>
            <a:ext cx="4985393" cy="123805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5513" y="773113"/>
            <a:ext cx="4949825" cy="3713162"/>
          </a:xfrm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142" y="4718885"/>
            <a:ext cx="4985393" cy="123805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142" y="4715710"/>
            <a:ext cx="4985393" cy="446651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" name="Obdélník 4"/>
          <p:cNvSpPr>
            <a:spLocks noChangeArrowheads="1"/>
          </p:cNvSpPr>
          <p:nvPr/>
        </p:nvSpPr>
        <p:spPr bwMode="white"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auto">
          <a:xfrm>
            <a:off x="146050" y="6391275"/>
            <a:ext cx="8832850" cy="466725"/>
          </a:xfrm>
          <a:prstGeom prst="rect">
            <a:avLst/>
          </a:prstGeom>
          <a:solidFill>
            <a:srgbClr val="D7E1E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155575" y="241935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2400" y="152400"/>
            <a:ext cx="8832850" cy="670560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3" name="Elipsa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Elipsa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5" name="Picture 16" descr="logo-IBA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388" y="6381750"/>
            <a:ext cx="50323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cs-CZ" smtClean="0"/>
              <a:t>Klepnutím lze upravit styl předlohy podnadpisů.</a:t>
            </a:r>
            <a:endParaRPr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16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19BE8F-E050-4C3C-9814-D6EC8D55BDA4}" type="datetime1">
              <a:rPr lang="cs-CZ"/>
              <a:pPr>
                <a:defRPr/>
              </a:pPr>
              <a:t>15.10.2015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>
          <a:xfrm>
            <a:off x="774700" y="6410325"/>
            <a:ext cx="3581400" cy="366713"/>
          </a:xfrm>
        </p:spPr>
        <p:txBody>
          <a:bodyPr/>
          <a:lstStyle>
            <a:lvl1pPr>
              <a:defRPr sz="900" smtClean="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cs-CZ" dirty="0" smtClean="0"/>
              <a:t>Vytvořil Institut biostatistiky a analýz, Masarykova univerzita </a:t>
            </a:r>
            <a:br>
              <a:rPr lang="cs-CZ" dirty="0" smtClean="0"/>
            </a:br>
            <a:r>
              <a:rPr lang="cs-CZ" i="1" dirty="0" smtClean="0"/>
              <a:t>J. </a:t>
            </a:r>
            <a:r>
              <a:rPr lang="cs-CZ" i="1" dirty="0" err="1" smtClean="0"/>
              <a:t>Jarkovský</a:t>
            </a:r>
            <a:r>
              <a:rPr lang="cs-CZ" i="1" dirty="0" smtClean="0"/>
              <a:t>, L. Dušek, M. Cvanová</a:t>
            </a:r>
            <a:endParaRPr lang="cs-CZ" i="1" dirty="0"/>
          </a:p>
        </p:txBody>
      </p:sp>
      <p:sp>
        <p:nvSpPr>
          <p:cNvPr id="18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036E1D8A-CBB2-4B24-B7B3-E30E3B97490E}" type="slidenum">
              <a:rPr lang="cs-CZ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8CADAE">
                  <a:shade val="75000"/>
                </a:srgb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4" name="Obdélník 3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" name="Obdélník 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7" name="Obdélník 6"/>
          <p:cNvSpPr>
            <a:spLocks noChangeArrowheads="1"/>
          </p:cNvSpPr>
          <p:nvPr/>
        </p:nvSpPr>
        <p:spPr bwMode="auto">
          <a:xfrm>
            <a:off x="149225" y="6388100"/>
            <a:ext cx="8832850" cy="469900"/>
          </a:xfrm>
          <a:prstGeom prst="rect">
            <a:avLst/>
          </a:prstGeom>
          <a:solidFill>
            <a:srgbClr val="D7E1E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5575"/>
            <a:ext cx="8832850" cy="6702425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" name="Elipsa 9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Elipsa 10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16" descr="logo-IBA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388" y="6381750"/>
            <a:ext cx="50323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1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8C414C-7B53-472E-BAB1-DC981D950C87}" type="datetime1">
              <a:rPr lang="cs-CZ"/>
              <a:pPr>
                <a:defRPr/>
              </a:pPr>
              <a:t>15.10.2015</a:t>
            </a:fld>
            <a:endParaRPr lang="cs-CZ"/>
          </a:p>
        </p:txBody>
      </p:sp>
      <p:sp>
        <p:nvSpPr>
          <p:cNvPr id="1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827088" y="6410325"/>
            <a:ext cx="3581400" cy="366713"/>
          </a:xfrm>
        </p:spPr>
        <p:txBody>
          <a:bodyPr/>
          <a:lstStyle>
            <a:lvl1pPr>
              <a:defRPr i="1" smtClean="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cs-CZ" dirty="0" smtClean="0"/>
              <a:t>Vytvořil Institut biostatistiky a analýz, Masarykova univerzita </a:t>
            </a:r>
            <a:br>
              <a:rPr lang="cs-CZ" dirty="0" smtClean="0"/>
            </a:br>
            <a:r>
              <a:rPr lang="cs-CZ" dirty="0" smtClean="0"/>
              <a:t>J. </a:t>
            </a:r>
            <a:r>
              <a:rPr lang="cs-CZ" dirty="0" err="1" smtClean="0"/>
              <a:t>Jarkovský</a:t>
            </a:r>
            <a:r>
              <a:rPr lang="cs-CZ" dirty="0" smtClean="0"/>
              <a:t>, L. Dušek, M. Cvanová</a:t>
            </a:r>
          </a:p>
          <a:p>
            <a:pPr>
              <a:defRPr/>
            </a:pPr>
            <a:endParaRPr lang="cs-CZ" dirty="0"/>
          </a:p>
        </p:txBody>
      </p:sp>
      <p:sp>
        <p:nvSpPr>
          <p:cNvPr id="1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4343400" y="10366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5840BF-48BA-43BD-9A16-632094A4B4AF}" type="slidenum">
              <a:rPr lang="cs-CZ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8CADAE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římá spojovací čára 4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auto">
          <a:xfrm>
            <a:off x="152400" y="152400"/>
            <a:ext cx="8832850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3" name="Elipsa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Elipsa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auto">
          <a:xfrm>
            <a:off x="149225" y="6388100"/>
            <a:ext cx="8832850" cy="469900"/>
          </a:xfrm>
          <a:prstGeom prst="rect">
            <a:avLst/>
          </a:prstGeom>
          <a:solidFill>
            <a:srgbClr val="D7E1E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pic>
        <p:nvPicPr>
          <p:cNvPr id="16" name="Picture 20" descr="logo-IBA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70363" y="6453188"/>
            <a:ext cx="360362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1" descr="logomuni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03750" y="6408738"/>
            <a:ext cx="400050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cs-CZ" noProof="0" smtClean="0"/>
              <a:t>Klepnutím na ikonu přidáte obrázek.</a:t>
            </a:r>
            <a:endParaRPr lang="en-US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8" name="Zástupný symbol pro číslo snímku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68AA4C-38FB-42CA-A2B5-1C13FFEA9B69}" type="slidenum">
              <a:rPr lang="cs-CZ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19" name="Zástupný symbol pro datum 4"/>
          <p:cNvSpPr>
            <a:spLocks noGrp="1"/>
          </p:cNvSpPr>
          <p:nvPr>
            <p:ph type="dt" sz="half" idx="11"/>
          </p:nvPr>
        </p:nvSpPr>
        <p:spPr>
          <a:xfrm>
            <a:off x="5788025" y="6405563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571C8C-95FA-40E6-A23E-43FAEC9E1CC8}" type="datetime1">
              <a:rPr lang="cs-CZ"/>
              <a:pPr>
                <a:defRPr/>
              </a:pPr>
              <a:t>15.10.2015</a:t>
            </a:fld>
            <a:endParaRPr lang="cs-CZ"/>
          </a:p>
        </p:txBody>
      </p:sp>
      <p:sp>
        <p:nvSpPr>
          <p:cNvPr id="20" name="Zástupný symbol pro zápatí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584575" cy="366713"/>
          </a:xfrm>
        </p:spPr>
        <p:txBody>
          <a:bodyPr/>
          <a:lstStyle>
            <a:lvl1pPr>
              <a:defRPr sz="900" smtClean="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cs-CZ"/>
              <a:t>Vytvořil Institut biostatistiky a analýz, Masarykova univerzita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auto">
          <a:xfrm>
            <a:off x="149225" y="6388100"/>
            <a:ext cx="8832850" cy="469900"/>
          </a:xfrm>
          <a:prstGeom prst="rect">
            <a:avLst/>
          </a:prstGeom>
          <a:solidFill>
            <a:srgbClr val="D7E1E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0" i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1F77581-F61D-4517-972C-775A665F2C85}" type="datetime1">
              <a:rPr lang="cs-CZ"/>
              <a:pPr>
                <a:defRPr/>
              </a:pPr>
              <a:t>15.10.2015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0" i="0" smtClean="0">
                <a:solidFill>
                  <a:srgbClr val="607B7C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>
                <a:cs typeface="Arial" pitchFamily="34" charset="0"/>
              </a:rPr>
              <a:t>Vytvořil Institut biostatistiky a analýz, Masarykova univerzita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cs typeface="Arial" pitchFamily="34" charset="0"/>
            </a:endParaRPr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5575"/>
            <a:ext cx="8832850" cy="6702425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" name="Přímá spojovací čára 9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2" name="Elipsa 11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Elipsa 14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b="0" i="0">
                <a:solidFill>
                  <a:schemeClr val="accent3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2052ECD-D51C-402B-8D1E-D191B99D66A0}" type="slidenum">
              <a:rPr lang="cs-CZ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112654" name="Zástupný symbol pro nadpis 21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  <a:endParaRPr lang="en-US" smtClean="0"/>
          </a:p>
        </p:txBody>
      </p:sp>
      <p:sp>
        <p:nvSpPr>
          <p:cNvPr id="112655" name="Zástupný symbol pro text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smtClean="0"/>
          </a:p>
        </p:txBody>
      </p:sp>
      <p:pic>
        <p:nvPicPr>
          <p:cNvPr id="112656" name="Picture 19" descr="logo-IB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70363" y="6453188"/>
            <a:ext cx="360362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57" name="Picture 20" descr="logomuni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03750" y="6408738"/>
            <a:ext cx="400050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300" b="1" kern="1200">
          <a:solidFill>
            <a:srgbClr val="7B9899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9pPr>
    </p:titleStyle>
    <p:bodyStyle>
      <a:lvl1pPr marL="273050" indent="-2730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1" fontAlgn="base" hangingPunct="1">
        <a:spcBef>
          <a:spcPct val="20000"/>
        </a:spcBef>
        <a:spcAft>
          <a:spcPct val="0"/>
        </a:spcAft>
        <a:buClr>
          <a:srgbClr val="8CADAE"/>
        </a:buClr>
        <a:buSzPct val="75000"/>
        <a:buFont typeface="Wingdings 2" pitchFamily="18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1" fontAlgn="base" hangingPunct="1">
        <a:spcBef>
          <a:spcPct val="20000"/>
        </a:spcBef>
        <a:spcAft>
          <a:spcPct val="0"/>
        </a:spcAft>
        <a:buClr>
          <a:srgbClr val="8C7B70"/>
        </a:buClr>
        <a:buSzPct val="70000"/>
        <a:buFont typeface="Wingdings" pitchFamily="2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fontAlgn="base" hangingPunct="1">
        <a:spcBef>
          <a:spcPct val="20000"/>
        </a:spcBef>
        <a:spcAft>
          <a:spcPct val="0"/>
        </a:spcAft>
        <a:buClr>
          <a:srgbClr val="8FB08C"/>
        </a:buClr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7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19.emf"/><Relationship Id="rId5" Type="http://schemas.openxmlformats.org/officeDocument/2006/relationships/image" Target="../media/image16.e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18.e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21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20.emf"/><Relationship Id="rId4" Type="http://schemas.openxmlformats.org/officeDocument/2006/relationships/oleObject" Target="../embeddings/oleObject5.bin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emf"/><Relationship Id="rId4" Type="http://schemas.openxmlformats.org/officeDocument/2006/relationships/image" Target="../media/image24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7" Type="http://schemas.openxmlformats.org/officeDocument/2006/relationships/image" Target="../media/image30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wmf"/><Relationship Id="rId5" Type="http://schemas.openxmlformats.org/officeDocument/2006/relationships/image" Target="../media/image28.wmf"/><Relationship Id="rId4" Type="http://schemas.openxmlformats.org/officeDocument/2006/relationships/image" Target="../media/image27.w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Microsoft_Excel_97-2003_Worksheet2.xls"/><Relationship Id="rId3" Type="http://schemas.openxmlformats.org/officeDocument/2006/relationships/notesSlide" Target="../notesSlides/notesSlide9.xml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1.emf"/><Relationship Id="rId5" Type="http://schemas.openxmlformats.org/officeDocument/2006/relationships/oleObject" Target="../embeddings/Microsoft_Excel_97-2003_Worksheet1.xls"/><Relationship Id="rId4" Type="http://schemas.openxmlformats.org/officeDocument/2006/relationships/oleObject" Target="../embeddings/oleObject8.bin"/><Relationship Id="rId9" Type="http://schemas.openxmlformats.org/officeDocument/2006/relationships/image" Target="../media/image32.emf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4.w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33.w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6.w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35.w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39.wmf"/><Relationship Id="rId4" Type="http://schemas.openxmlformats.org/officeDocument/2006/relationships/oleObject" Target="../embeddings/oleObject14.bin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wmf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image" Target="../media/image42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Zástupný symbol pro zápatí 16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dirty="0"/>
              <a:t>Vytvořil Institut biostatistiky a analýz, Masarykova univerzita </a:t>
            </a:r>
            <a:br>
              <a:rPr lang="cs-CZ" dirty="0"/>
            </a:br>
            <a:r>
              <a:rPr lang="cs-CZ" i="1" dirty="0"/>
              <a:t>J. </a:t>
            </a:r>
            <a:r>
              <a:rPr lang="cs-CZ" i="1" dirty="0" err="1"/>
              <a:t>Jarkovský</a:t>
            </a:r>
            <a:r>
              <a:rPr lang="cs-CZ" i="1" dirty="0"/>
              <a:t>, L. Dušek, M. Cvanová</a:t>
            </a:r>
          </a:p>
        </p:txBody>
      </p:sp>
      <p:sp>
        <p:nvSpPr>
          <p:cNvPr id="157699" name="Podnadpis 2"/>
          <p:cNvSpPr>
            <a:spLocks noGrp="1"/>
          </p:cNvSpPr>
          <p:nvPr>
            <p:ph type="subTitle" idx="4294967295"/>
          </p:nvPr>
        </p:nvSpPr>
        <p:spPr>
          <a:xfrm>
            <a:off x="285750" y="2997200"/>
            <a:ext cx="8572500" cy="2234458"/>
          </a:xfrm>
        </p:spPr>
        <p:txBody>
          <a:bodyPr>
            <a:spAutoFit/>
          </a:bodyPr>
          <a:lstStyle/>
          <a:p>
            <a:pPr marL="0" indent="0" algn="ctr">
              <a:buFont typeface="Wingdings 2" pitchFamily="18" charset="2"/>
              <a:buNone/>
            </a:pPr>
            <a:r>
              <a:rPr lang="cs-CZ" sz="2400" b="1" dirty="0" smtClean="0">
                <a:solidFill>
                  <a:schemeClr val="tx2"/>
                </a:solidFill>
                <a:latin typeface="Arial" pitchFamily="34" charset="0"/>
              </a:rPr>
              <a:t>Kontingenční tabulky v Excelu</a:t>
            </a:r>
            <a:endParaRPr lang="cs-CZ" sz="2400" b="1" dirty="0">
              <a:solidFill>
                <a:schemeClr val="tx2"/>
              </a:solidFill>
              <a:latin typeface="Arial" pitchFamily="34" charset="0"/>
            </a:endParaRPr>
          </a:p>
          <a:p>
            <a:pPr marL="0" indent="0" algn="ctr">
              <a:buNone/>
            </a:pPr>
            <a:r>
              <a:rPr lang="cs-CZ" sz="2400" b="1" dirty="0" smtClean="0">
                <a:solidFill>
                  <a:schemeClr val="tx2"/>
                </a:solidFill>
                <a:latin typeface="Arial" pitchFamily="34" charset="0"/>
              </a:rPr>
              <a:t>Základní popisné statistiky</a:t>
            </a:r>
            <a:endParaRPr lang="cs-CZ" sz="2400" b="1" dirty="0">
              <a:solidFill>
                <a:schemeClr val="tx2"/>
              </a:solidFill>
              <a:latin typeface="Arial" pitchFamily="34" charset="0"/>
            </a:endParaRPr>
          </a:p>
          <a:p>
            <a:pPr marL="0" indent="0" algn="ctr">
              <a:buNone/>
            </a:pPr>
            <a:r>
              <a:rPr lang="cs-CZ" sz="2400" b="1" dirty="0" smtClean="0">
                <a:solidFill>
                  <a:schemeClr val="tx2"/>
                </a:solidFill>
                <a:latin typeface="Arial" pitchFamily="34" charset="0"/>
              </a:rPr>
              <a:t>Představení programu </a:t>
            </a:r>
            <a:r>
              <a:rPr lang="en-US" sz="2400" b="1" dirty="0" err="1" smtClean="0">
                <a:solidFill>
                  <a:schemeClr val="tx2"/>
                </a:solidFill>
                <a:latin typeface="Arial" pitchFamily="34" charset="0"/>
              </a:rPr>
              <a:t>Statistica</a:t>
            </a:r>
            <a:endParaRPr lang="en-US" sz="2400" b="1" dirty="0" smtClean="0">
              <a:solidFill>
                <a:schemeClr val="tx2"/>
              </a:solidFill>
              <a:latin typeface="Arial" pitchFamily="34" charset="0"/>
            </a:endParaRPr>
          </a:p>
          <a:p>
            <a:pPr marL="0" indent="0" algn="ctr">
              <a:buNone/>
            </a:pPr>
            <a:r>
              <a:rPr lang="cs-CZ" sz="2400" b="1" dirty="0" smtClean="0">
                <a:solidFill>
                  <a:schemeClr val="tx2"/>
                </a:solidFill>
                <a:latin typeface="Arial" pitchFamily="34" charset="0"/>
              </a:rPr>
              <a:t>Import a základní popis dat ve Statistice</a:t>
            </a:r>
            <a:endParaRPr lang="cs-CZ" sz="2400" b="1" dirty="0">
              <a:solidFill>
                <a:schemeClr val="tx2"/>
              </a:solidFill>
              <a:latin typeface="Arial" pitchFamily="34" charset="0"/>
            </a:endParaRPr>
          </a:p>
          <a:p>
            <a:pPr marL="0" indent="0" algn="ctr">
              <a:buFont typeface="Wingdings 2" pitchFamily="18" charset="2"/>
              <a:buNone/>
            </a:pPr>
            <a:endParaRPr lang="cs-CZ" sz="2400" b="1" dirty="0" smtClean="0">
              <a:solidFill>
                <a:schemeClr val="tx2"/>
              </a:solidFill>
              <a:latin typeface="Arial" pitchFamily="34" charset="0"/>
            </a:endParaRPr>
          </a:p>
        </p:txBody>
      </p:sp>
      <p:sp>
        <p:nvSpPr>
          <p:cNvPr id="157700" name="Nadpis 1"/>
          <p:cNvSpPr>
            <a:spLocks noGrp="1"/>
          </p:cNvSpPr>
          <p:nvPr>
            <p:ph type="ctrTitle" idx="4294967295"/>
          </p:nvPr>
        </p:nvSpPr>
        <p:spPr>
          <a:xfrm>
            <a:off x="72008" y="387821"/>
            <a:ext cx="9036496" cy="1384995"/>
          </a:xfrm>
          <a:noFill/>
        </p:spPr>
        <p:txBody>
          <a:bodyPr wrap="square">
            <a:spAutoFit/>
          </a:bodyPr>
          <a:lstStyle/>
          <a:p>
            <a:r>
              <a:rPr lang="cs-CZ" sz="4200" dirty="0" err="1" smtClean="0">
                <a:solidFill>
                  <a:schemeClr val="accent1"/>
                </a:solidFill>
                <a:latin typeface="Arial" pitchFamily="34" charset="0"/>
              </a:rPr>
              <a:t>ASTAc</a:t>
            </a:r>
            <a:r>
              <a:rPr lang="en-US" sz="4200" dirty="0" smtClean="0">
                <a:solidFill>
                  <a:schemeClr val="accent1"/>
                </a:solidFill>
                <a:latin typeface="Arial" pitchFamily="34" charset="0"/>
              </a:rPr>
              <a:t>/01</a:t>
            </a:r>
            <a:r>
              <a:rPr lang="cs-CZ" sz="4200" dirty="0" smtClean="0">
                <a:solidFill>
                  <a:schemeClr val="accent1"/>
                </a:solidFill>
                <a:latin typeface="Arial" pitchFamily="34" charset="0"/>
              </a:rPr>
              <a:t> Biostatistika </a:t>
            </a:r>
            <a:r>
              <a:rPr lang="en-US" sz="4200" dirty="0" smtClean="0">
                <a:solidFill>
                  <a:schemeClr val="accent1"/>
                </a:solidFill>
                <a:latin typeface="Arial" pitchFamily="34" charset="0"/>
              </a:rPr>
              <a:t/>
            </a:r>
            <a:br>
              <a:rPr lang="en-US" sz="4200" dirty="0" smtClean="0">
                <a:solidFill>
                  <a:schemeClr val="accent1"/>
                </a:solidFill>
                <a:latin typeface="Arial" pitchFamily="34" charset="0"/>
              </a:rPr>
            </a:br>
            <a:r>
              <a:rPr lang="cs-CZ" sz="4200" dirty="0" smtClean="0">
                <a:solidFill>
                  <a:schemeClr val="accent1"/>
                </a:solidFill>
                <a:latin typeface="Arial" pitchFamily="34" charset="0"/>
              </a:rPr>
              <a:t>2</a:t>
            </a:r>
            <a:r>
              <a:rPr lang="cs-CZ" sz="4200" dirty="0">
                <a:solidFill>
                  <a:schemeClr val="accent1"/>
                </a:solidFill>
                <a:latin typeface="Arial" pitchFamily="34" charset="0"/>
              </a:rPr>
              <a:t>. cvičení</a:t>
            </a:r>
            <a:endParaRPr lang="cs-CZ" sz="4200" dirty="0" smtClean="0">
              <a:solidFill>
                <a:schemeClr val="accent1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9336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Rozložení kontingenční tabulky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Vytvořil Institut biostatistiky a analýz, Masarykova univerzita </a:t>
            </a:r>
            <a:br>
              <a:rPr lang="cs-CZ" smtClean="0"/>
            </a:br>
            <a:r>
              <a:rPr lang="cs-CZ" smtClean="0"/>
              <a:t>J. Jarkovský, L. Dušek, M. Cvanová</a:t>
            </a:r>
          </a:p>
          <a:p>
            <a:pPr>
              <a:defRPr/>
            </a:pPr>
            <a:endParaRPr lang="cs-CZ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lang="cs-CZ" dirty="0" smtClean="0"/>
              <a:t>Po vytvoření se kontingenční tabulka zobrazí v tzv. </a:t>
            </a:r>
            <a:r>
              <a:rPr lang="cs-CZ" b="1" dirty="0" smtClean="0"/>
              <a:t>kompaktním formátu</a:t>
            </a:r>
            <a:r>
              <a:rPr lang="cs-CZ" dirty="0" smtClean="0"/>
              <a:t>. Lze ji zobrazit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lang="cs-CZ" dirty="0" smtClean="0"/>
              <a:t>ale i ve formě </a:t>
            </a:r>
            <a:r>
              <a:rPr lang="cs-CZ" b="1" dirty="0" smtClean="0"/>
              <a:t>tabulky</a:t>
            </a:r>
            <a:r>
              <a:rPr lang="cs-CZ" dirty="0" smtClean="0"/>
              <a:t>, nebo ve formě </a:t>
            </a:r>
            <a:r>
              <a:rPr lang="cs-CZ" b="1" dirty="0" smtClean="0"/>
              <a:t>osnovy</a:t>
            </a:r>
            <a:r>
              <a:rPr lang="cs-CZ" dirty="0" smtClean="0"/>
              <a:t>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endParaRPr lang="cs-CZ" dirty="0" smtClean="0"/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+mj-lt"/>
              <a:buAutoNum type="arabicPeriod"/>
              <a:defRPr/>
            </a:pPr>
            <a:r>
              <a:rPr lang="cs-CZ" dirty="0" smtClean="0"/>
              <a:t>Stůjte kdekoliv v kontingenční tabulce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+mj-lt"/>
              <a:buAutoNum type="arabicPeriod"/>
              <a:defRPr/>
            </a:pPr>
            <a:r>
              <a:rPr lang="cs-CZ" dirty="0" smtClean="0"/>
              <a:t>Na kartě </a:t>
            </a:r>
            <a:r>
              <a:rPr lang="cs-CZ" b="1" dirty="0" smtClean="0"/>
              <a:t>Návrh </a:t>
            </a:r>
            <a:r>
              <a:rPr lang="cs-CZ" dirty="0" smtClean="0"/>
              <a:t>vyberte tlačítko </a:t>
            </a:r>
            <a:r>
              <a:rPr lang="cs-CZ" b="1" dirty="0" smtClean="0"/>
              <a:t>Rozložení sestavy </a:t>
            </a:r>
            <a:r>
              <a:rPr lang="cs-CZ" dirty="0" smtClean="0"/>
              <a:t>a volbu </a:t>
            </a:r>
            <a:r>
              <a:rPr lang="cs-CZ" b="1" dirty="0" smtClean="0"/>
              <a:t>Zobrazit ve formě osnovy nebo zobrazit ve formě tabulky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endParaRPr lang="cs-CZ" dirty="0" smtClean="0"/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lang="cs-CZ" b="1" dirty="0" smtClean="0"/>
              <a:t>Kompaktní formát- </a:t>
            </a:r>
            <a:r>
              <a:rPr lang="cs-CZ" dirty="0" smtClean="0"/>
              <a:t>uspořádání tabulky aby zabírala co nejméně místa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lang="cs-CZ" b="1" dirty="0" smtClean="0"/>
              <a:t>Forma osnovy- </a:t>
            </a:r>
            <a:r>
              <a:rPr lang="cs-CZ" dirty="0" smtClean="0"/>
              <a:t>řádková pole nižší úrovně je od vyšších úrovní odsazena, řádky nejsou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lang="cs-CZ" dirty="0" smtClean="0"/>
              <a:t>odděleny čarami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lang="cs-CZ" b="1" dirty="0" smtClean="0"/>
              <a:t>Forma tabulky- </a:t>
            </a:r>
            <a:r>
              <a:rPr lang="cs-CZ" dirty="0" smtClean="0"/>
              <a:t>klasická forma tabulky, pole nižší úrovně jsou v dalším sloupci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endParaRPr lang="cs-CZ" dirty="0" smtClean="0"/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endParaRPr lang="cs-CZ" dirty="0" smtClean="0"/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endParaRPr lang="cs-CZ" sz="1400" b="1" dirty="0" smtClean="0">
              <a:solidFill>
                <a:srgbClr val="FF0000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7477751" y="5756831"/>
            <a:ext cx="12090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Vyzkoušej!</a:t>
            </a:r>
            <a:endParaRPr lang="cs-CZ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Zástupný symbol pro zápatí 16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dirty="0"/>
              <a:t>Vytvořil Institut biostatistiky a analýz, Masarykova univerzita </a:t>
            </a:r>
            <a:br>
              <a:rPr lang="cs-CZ" dirty="0"/>
            </a:br>
            <a:r>
              <a:rPr lang="cs-CZ" i="1" dirty="0"/>
              <a:t>J. </a:t>
            </a:r>
            <a:r>
              <a:rPr lang="cs-CZ" i="1" dirty="0" err="1"/>
              <a:t>Jarkovský</a:t>
            </a:r>
            <a:r>
              <a:rPr lang="cs-CZ" i="1" dirty="0"/>
              <a:t>, L. </a:t>
            </a:r>
            <a:r>
              <a:rPr lang="cs-CZ" i="1" dirty="0" smtClean="0"/>
              <a:t>Dušek, M. Cvanová</a:t>
            </a:r>
            <a:endParaRPr lang="cs-CZ" i="1" dirty="0"/>
          </a:p>
        </p:txBody>
      </p:sp>
      <p:sp>
        <p:nvSpPr>
          <p:cNvPr id="157699" name="Podnadpis 2"/>
          <p:cNvSpPr>
            <a:spLocks noGrp="1"/>
          </p:cNvSpPr>
          <p:nvPr>
            <p:ph type="subTitle" idx="4294967295"/>
          </p:nvPr>
        </p:nvSpPr>
        <p:spPr>
          <a:xfrm>
            <a:off x="285750" y="2997200"/>
            <a:ext cx="8572500" cy="904863"/>
          </a:xfrm>
        </p:spPr>
        <p:txBody>
          <a:bodyPr>
            <a:spAutoFit/>
          </a:bodyPr>
          <a:lstStyle/>
          <a:p>
            <a:pPr marL="0" indent="0" algn="ctr">
              <a:buFont typeface="Wingdings 2" pitchFamily="18" charset="2"/>
              <a:buNone/>
            </a:pPr>
            <a:endParaRPr lang="cs-CZ" sz="2400" b="1" dirty="0" smtClean="0">
              <a:solidFill>
                <a:schemeClr val="tx2"/>
              </a:solidFill>
              <a:latin typeface="Arial" pitchFamily="34" charset="0"/>
            </a:endParaRPr>
          </a:p>
          <a:p>
            <a:pPr marL="0" indent="0" algn="ctr">
              <a:buFont typeface="Wingdings 2" pitchFamily="18" charset="2"/>
              <a:buNone/>
            </a:pPr>
            <a:endParaRPr lang="cs-CZ" sz="2400" b="1" dirty="0" smtClean="0">
              <a:solidFill>
                <a:schemeClr val="tx2"/>
              </a:solidFill>
              <a:latin typeface="Arial" pitchFamily="34" charset="0"/>
            </a:endParaRPr>
          </a:p>
        </p:txBody>
      </p:sp>
      <p:sp>
        <p:nvSpPr>
          <p:cNvPr id="157700" name="Nadpis 1"/>
          <p:cNvSpPr>
            <a:spLocks noGrp="1"/>
          </p:cNvSpPr>
          <p:nvPr>
            <p:ph type="ctrTitle" idx="4294967295"/>
          </p:nvPr>
        </p:nvSpPr>
        <p:spPr>
          <a:xfrm>
            <a:off x="685800" y="1260049"/>
            <a:ext cx="7772400" cy="584775"/>
          </a:xfrm>
          <a:noFill/>
        </p:spPr>
        <p:txBody>
          <a:bodyPr>
            <a:spAutoFit/>
          </a:bodyPr>
          <a:lstStyle/>
          <a:p>
            <a:r>
              <a:rPr lang="cs-CZ" sz="3200" dirty="0" smtClean="0">
                <a:solidFill>
                  <a:schemeClr val="accent1"/>
                </a:solidFill>
                <a:latin typeface="Arial" pitchFamily="34" charset="0"/>
              </a:rPr>
              <a:t>II. </a:t>
            </a:r>
            <a:r>
              <a:rPr lang="cs-CZ" sz="32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Základy popisné </a:t>
            </a:r>
            <a:r>
              <a:rPr lang="cs-CZ" sz="3200" dirty="0" smtClean="0">
                <a:solidFill>
                  <a:schemeClr val="accent1"/>
                </a:solidFill>
                <a:latin typeface="Arial" pitchFamily="34" charset="0"/>
              </a:rPr>
              <a:t>statistiky</a:t>
            </a:r>
          </a:p>
        </p:txBody>
      </p:sp>
    </p:spTree>
    <p:extLst>
      <p:ext uri="{BB962C8B-B14F-4D97-AF65-F5344CB8AC3E}">
        <p14:creationId xmlns:p14="http://schemas.microsoft.com/office/powerpoint/2010/main" val="3818927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smtClean="0">
                <a:latin typeface="Arial" charset="0"/>
                <a:cs typeface="Arial" charset="0"/>
              </a:rPr>
              <a:t>Vytvořil Institut biostatistiky a analýz, Masarykova univerzita </a:t>
            </a:r>
            <a:br>
              <a:rPr lang="cs-CZ" i="0" smtClean="0">
                <a:latin typeface="Arial" charset="0"/>
                <a:cs typeface="Arial" charset="0"/>
              </a:rPr>
            </a:br>
            <a:r>
              <a:rPr lang="cs-CZ" smtClean="0">
                <a:latin typeface="Arial" charset="0"/>
                <a:cs typeface="Arial" charset="0"/>
              </a:rPr>
              <a:t>J. Jarkovský, L. Dušek</a:t>
            </a:r>
          </a:p>
          <a:p>
            <a:endParaRPr lang="cs-CZ" smtClean="0">
              <a:latin typeface="Arial" charset="0"/>
              <a:cs typeface="Arial" charset="0"/>
            </a:endParaRPr>
          </a:p>
        </p:txBody>
      </p:sp>
      <p:sp>
        <p:nvSpPr>
          <p:cNvPr id="26627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smtClean="0"/>
              <a:t>Jaké úlohy řeší biostatistika?</a:t>
            </a:r>
          </a:p>
        </p:txBody>
      </p:sp>
      <p:sp>
        <p:nvSpPr>
          <p:cNvPr id="26628" name="Rectangle 3"/>
          <p:cNvSpPr>
            <a:spLocks noGrp="1"/>
          </p:cNvSpPr>
          <p:nvPr>
            <p:ph type="body" idx="4294967295"/>
          </p:nvPr>
        </p:nvSpPr>
        <p:spPr>
          <a:xfrm>
            <a:off x="301625" y="1616075"/>
            <a:ext cx="8534400" cy="4598988"/>
          </a:xfrm>
        </p:spPr>
        <p:txBody>
          <a:bodyPr/>
          <a:lstStyle/>
          <a:p>
            <a:r>
              <a:rPr lang="cs-CZ" sz="2400" b="1" dirty="0" smtClean="0">
                <a:solidFill>
                  <a:srgbClr val="FF0000"/>
                </a:solidFill>
              </a:rPr>
              <a:t>Popis cílové populace </a:t>
            </a:r>
            <a:r>
              <a:rPr lang="cs-CZ" sz="2400" dirty="0" smtClean="0"/>
              <a:t>– odhady charakteristik cílové populace</a:t>
            </a:r>
          </a:p>
          <a:p>
            <a:endParaRPr lang="cs-CZ" sz="2400" dirty="0" smtClean="0"/>
          </a:p>
          <a:p>
            <a:r>
              <a:rPr lang="cs-CZ" sz="2400" b="1" dirty="0" smtClean="0"/>
              <a:t>Srovnání skupin </a:t>
            </a:r>
            <a:r>
              <a:rPr lang="cs-CZ" sz="2400" dirty="0" smtClean="0"/>
              <a:t>– testování hypotéz</a:t>
            </a:r>
          </a:p>
          <a:p>
            <a:endParaRPr lang="cs-CZ" sz="2400" dirty="0" smtClean="0"/>
          </a:p>
          <a:p>
            <a:r>
              <a:rPr lang="cs-CZ" sz="2400" b="1" dirty="0" smtClean="0"/>
              <a:t>Regresní analýza </a:t>
            </a:r>
            <a:r>
              <a:rPr lang="cs-CZ" sz="2400" dirty="0" smtClean="0"/>
              <a:t>– stochastické modelování pro vysvětlení variability</a:t>
            </a:r>
          </a:p>
          <a:p>
            <a:endParaRPr lang="cs-CZ" sz="2400" dirty="0" smtClean="0"/>
          </a:p>
          <a:p>
            <a:r>
              <a:rPr lang="cs-CZ" sz="2400" b="1" dirty="0" smtClean="0"/>
              <a:t>Predikce a klasifikace </a:t>
            </a:r>
            <a:r>
              <a:rPr lang="cs-CZ" sz="2400" dirty="0" smtClean="0"/>
              <a:t>– stochastické modelování a klasifikační algoritmy pro předpovídání neznámých hodnot</a:t>
            </a:r>
          </a:p>
        </p:txBody>
      </p:sp>
      <p:sp>
        <p:nvSpPr>
          <p:cNvPr id="5" name="Zaoblený obdélník 4"/>
          <p:cNvSpPr/>
          <p:nvPr/>
        </p:nvSpPr>
        <p:spPr>
          <a:xfrm>
            <a:off x="571500" y="1552575"/>
            <a:ext cx="7848600" cy="571500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b="0" i="0" smtClean="0">
                <a:solidFill>
                  <a:srgbClr val="607B7C"/>
                </a:solidFill>
              </a:rPr>
              <a:t>Vytvořil Institut biostatistiky a analýz, Masarykova univerzita </a:t>
            </a:r>
            <a:br>
              <a:rPr lang="cs-CZ" altLang="cs-CZ" b="0" i="0" smtClean="0">
                <a:solidFill>
                  <a:srgbClr val="607B7C"/>
                </a:solidFill>
              </a:rPr>
            </a:br>
            <a:r>
              <a:rPr lang="cs-CZ" altLang="cs-CZ" b="0" smtClean="0">
                <a:solidFill>
                  <a:srgbClr val="607B7C"/>
                </a:solidFill>
              </a:rPr>
              <a:t>J. Jarkovský, L. Dušek</a:t>
            </a:r>
          </a:p>
          <a:p>
            <a:pPr eaLnBrk="1" hangingPunct="1"/>
            <a:endParaRPr lang="cs-CZ" altLang="cs-CZ" b="0" smtClean="0">
              <a:solidFill>
                <a:srgbClr val="607B7C"/>
              </a:solidFill>
            </a:endParaRPr>
          </a:p>
        </p:txBody>
      </p:sp>
      <p:sp>
        <p:nvSpPr>
          <p:cNvPr id="25603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altLang="cs-CZ" dirty="0" smtClean="0"/>
              <a:t>Motivace</a:t>
            </a:r>
          </a:p>
        </p:txBody>
      </p:sp>
      <p:sp>
        <p:nvSpPr>
          <p:cNvPr id="25604" name="Rectangle 3"/>
          <p:cNvSpPr>
            <a:spLocks noGrp="1"/>
          </p:cNvSpPr>
          <p:nvPr>
            <p:ph type="body" idx="4294967295"/>
          </p:nvPr>
        </p:nvSpPr>
        <p:spPr>
          <a:xfrm>
            <a:off x="301624" y="1616094"/>
            <a:ext cx="8842375" cy="4598988"/>
          </a:xfrm>
        </p:spPr>
        <p:txBody>
          <a:bodyPr/>
          <a:lstStyle/>
          <a:p>
            <a:r>
              <a:rPr lang="cs-CZ" altLang="cs-CZ" sz="2400" dirty="0" smtClean="0"/>
              <a:t>Realitu můžeme popisovat různými typy dat, každý z nich se specifickými vlastnostmi, výhodami, nevýhodami a vlastní sadou využitelných statistických metod - od binárních přes kategoriální, ordinální až po spojitá data roste míra informace v nich obsažené.</a:t>
            </a:r>
          </a:p>
          <a:p>
            <a:endParaRPr lang="cs-CZ" altLang="cs-CZ" sz="2400" dirty="0" smtClean="0"/>
          </a:p>
          <a:p>
            <a:r>
              <a:rPr lang="cs-CZ" altLang="cs-CZ" sz="2400" dirty="0" smtClean="0"/>
              <a:t>Základním přístupem k popisné analýze dat je tvorba frekvenčních tabulek a jejich grafických reprezentací – histogramů.</a:t>
            </a:r>
          </a:p>
        </p:txBody>
      </p:sp>
    </p:spTree>
    <p:extLst>
      <p:ext uri="{BB962C8B-B14F-4D97-AF65-F5344CB8AC3E}">
        <p14:creationId xmlns:p14="http://schemas.microsoft.com/office/powerpoint/2010/main" val="155310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b="0" i="0" smtClean="0">
                <a:solidFill>
                  <a:srgbClr val="607B7C"/>
                </a:solidFill>
              </a:rPr>
              <a:t>Vytvořil Institut biostatistiky a analýz, Masarykova univerzita </a:t>
            </a:r>
            <a:br>
              <a:rPr lang="cs-CZ" altLang="cs-CZ" b="0" i="0" smtClean="0">
                <a:solidFill>
                  <a:srgbClr val="607B7C"/>
                </a:solidFill>
              </a:rPr>
            </a:br>
            <a:r>
              <a:rPr lang="cs-CZ" altLang="cs-CZ" b="0" smtClean="0">
                <a:solidFill>
                  <a:srgbClr val="607B7C"/>
                </a:solidFill>
              </a:rPr>
              <a:t>J. Jarkovský, L. Dušek</a:t>
            </a:r>
          </a:p>
          <a:p>
            <a:pPr eaLnBrk="1" hangingPunct="1"/>
            <a:endParaRPr lang="cs-CZ" altLang="cs-CZ" b="0" smtClean="0">
              <a:solidFill>
                <a:srgbClr val="607B7C"/>
              </a:solidFill>
            </a:endParaRPr>
          </a:p>
        </p:txBody>
      </p:sp>
      <p:sp>
        <p:nvSpPr>
          <p:cNvPr id="26627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altLang="cs-CZ" smtClean="0"/>
              <a:t>Typy proměnných</a:t>
            </a:r>
          </a:p>
        </p:txBody>
      </p:sp>
      <p:sp>
        <p:nvSpPr>
          <p:cNvPr id="26628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marL="341313" indent="-341313">
              <a:buFont typeface="Wingdings 2" pitchFamily="18" charset="2"/>
              <a:buNone/>
            </a:pPr>
            <a:r>
              <a:rPr lang="cs-CZ" altLang="cs-CZ" sz="2400" b="1" dirty="0" smtClean="0"/>
              <a:t>Kvalitativní (kategoriální) proměnná</a:t>
            </a:r>
          </a:p>
          <a:p>
            <a:pPr marL="341313" indent="-341313"/>
            <a:r>
              <a:rPr lang="cs-CZ" altLang="cs-CZ" sz="2400" dirty="0" smtClean="0"/>
              <a:t>lze ji řadit do kategorií, ale nelze ji kvantifikovat</a:t>
            </a:r>
          </a:p>
          <a:p>
            <a:pPr marL="341313" indent="-341313"/>
            <a:r>
              <a:rPr lang="cs-CZ" altLang="cs-CZ" sz="2400" i="1" dirty="0" smtClean="0">
                <a:solidFill>
                  <a:srgbClr val="0070C0"/>
                </a:solidFill>
              </a:rPr>
              <a:t>Příklady:</a:t>
            </a:r>
            <a:r>
              <a:rPr lang="cs-CZ" altLang="cs-CZ" sz="2400" dirty="0" smtClean="0"/>
              <a:t> </a:t>
            </a:r>
            <a:r>
              <a:rPr lang="cs-CZ" altLang="cs-CZ" sz="2400" dirty="0" smtClean="0">
                <a:solidFill>
                  <a:srgbClr val="FF0000"/>
                </a:solidFill>
              </a:rPr>
              <a:t>??</a:t>
            </a:r>
          </a:p>
          <a:p>
            <a:pPr marL="341313" indent="-341313"/>
            <a:endParaRPr lang="cs-CZ" altLang="cs-CZ" sz="2400" dirty="0" smtClean="0"/>
          </a:p>
          <a:p>
            <a:pPr marL="341313" indent="-341313">
              <a:buFont typeface="Wingdings 2" pitchFamily="18" charset="2"/>
              <a:buNone/>
            </a:pPr>
            <a:r>
              <a:rPr lang="cs-CZ" altLang="cs-CZ" sz="2400" b="1" dirty="0" smtClean="0"/>
              <a:t>Kvantitativní (numerická) proměnná</a:t>
            </a:r>
          </a:p>
          <a:p>
            <a:pPr marL="341313" indent="-341313"/>
            <a:r>
              <a:rPr lang="cs-CZ" altLang="cs-CZ" sz="2400" dirty="0" smtClean="0"/>
              <a:t>můžeme ji přiřadit číselnou hodnotu</a:t>
            </a:r>
          </a:p>
          <a:p>
            <a:pPr marL="341313" indent="-341313"/>
            <a:r>
              <a:rPr lang="cs-CZ" altLang="cs-CZ" sz="2400" i="1" dirty="0" smtClean="0">
                <a:solidFill>
                  <a:srgbClr val="0070C0"/>
                </a:solidFill>
              </a:rPr>
              <a:t>Příklady: </a:t>
            </a:r>
            <a:r>
              <a:rPr lang="cs-CZ" altLang="cs-CZ" sz="2400" dirty="0">
                <a:solidFill>
                  <a:srgbClr val="FF0000"/>
                </a:solidFill>
              </a:rPr>
              <a:t>??</a:t>
            </a:r>
          </a:p>
          <a:p>
            <a:pPr marL="341313" indent="-341313"/>
            <a:endParaRPr lang="cs-CZ" altLang="cs-CZ" sz="2400" dirty="0" smtClean="0"/>
          </a:p>
        </p:txBody>
      </p:sp>
    </p:spTree>
    <p:extLst>
      <p:ext uri="{BB962C8B-B14F-4D97-AF65-F5344CB8AC3E}">
        <p14:creationId xmlns:p14="http://schemas.microsoft.com/office/powerpoint/2010/main" val="72521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smtClean="0">
                <a:latin typeface="Arial" charset="0"/>
                <a:cs typeface="Arial" charset="0"/>
              </a:rPr>
              <a:t>Vytvořil Institut biostatistiky a analýz, Masarykova univerzita </a:t>
            </a:r>
            <a:br>
              <a:rPr lang="cs-CZ" i="0" smtClean="0">
                <a:latin typeface="Arial" charset="0"/>
                <a:cs typeface="Arial" charset="0"/>
              </a:rPr>
            </a:br>
            <a:r>
              <a:rPr lang="cs-CZ" smtClean="0">
                <a:latin typeface="Arial" charset="0"/>
                <a:cs typeface="Arial" charset="0"/>
              </a:rPr>
              <a:t>J. Jarkovský, L. Dušek</a:t>
            </a:r>
          </a:p>
          <a:p>
            <a:endParaRPr lang="cs-CZ" smtClean="0">
              <a:latin typeface="Arial" charset="0"/>
              <a:cs typeface="Arial" charset="0"/>
            </a:endParaRPr>
          </a:p>
        </p:txBody>
      </p:sp>
      <p:sp>
        <p:nvSpPr>
          <p:cNvPr id="26627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smtClean="0"/>
              <a:t>Typy proměnných</a:t>
            </a:r>
          </a:p>
        </p:txBody>
      </p:sp>
      <p:sp>
        <p:nvSpPr>
          <p:cNvPr id="26628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marL="341313" indent="-341313">
              <a:buFont typeface="Wingdings 2" pitchFamily="18" charset="2"/>
              <a:buNone/>
            </a:pPr>
            <a:r>
              <a:rPr lang="cs-CZ" sz="2400" b="1" dirty="0" smtClean="0"/>
              <a:t>Kvalitativní (kategoriální) proměnná</a:t>
            </a:r>
          </a:p>
          <a:p>
            <a:pPr marL="341313" indent="-341313"/>
            <a:r>
              <a:rPr lang="cs-CZ" sz="2400" dirty="0" smtClean="0"/>
              <a:t>lze ji řadit do kategorií, ale nelze ji kvantifikovat</a:t>
            </a:r>
          </a:p>
          <a:p>
            <a:pPr marL="341313" indent="-341313"/>
            <a:r>
              <a:rPr lang="cs-CZ" altLang="cs-CZ" sz="2400" i="1" dirty="0" smtClean="0">
                <a:solidFill>
                  <a:srgbClr val="0070C0"/>
                </a:solidFill>
              </a:rPr>
              <a:t>Příklady: pohlaví, HIV status, barva vlasů.</a:t>
            </a:r>
          </a:p>
          <a:p>
            <a:pPr marL="341313" indent="-341313"/>
            <a:endParaRPr lang="cs-CZ" sz="2400" dirty="0" smtClean="0"/>
          </a:p>
          <a:p>
            <a:pPr marL="341313" indent="-341313">
              <a:buFont typeface="Wingdings 2" pitchFamily="18" charset="2"/>
              <a:buNone/>
            </a:pPr>
            <a:r>
              <a:rPr lang="cs-CZ" sz="2400" b="1" dirty="0" smtClean="0"/>
              <a:t>Kvantitativní (numerická) proměnná</a:t>
            </a:r>
          </a:p>
          <a:p>
            <a:pPr marL="341313" indent="-341313"/>
            <a:r>
              <a:rPr lang="cs-CZ" sz="2400" dirty="0" smtClean="0"/>
              <a:t>můžeme ji přiřadit číselnou hodnotu</a:t>
            </a:r>
          </a:p>
          <a:p>
            <a:pPr marL="341313" indent="-341313"/>
            <a:r>
              <a:rPr lang="cs-CZ" altLang="cs-CZ" sz="2400" i="1" dirty="0" smtClean="0">
                <a:solidFill>
                  <a:srgbClr val="0070C0"/>
                </a:solidFill>
              </a:rPr>
              <a:t>Příklady: výška, váha, počet hospitalizací.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b="0" i="0" smtClean="0">
                <a:solidFill>
                  <a:srgbClr val="607B7C"/>
                </a:solidFill>
              </a:rPr>
              <a:t>Vytvořil Institut biostatistiky a analýz, Masarykova univerzita </a:t>
            </a:r>
            <a:br>
              <a:rPr lang="cs-CZ" altLang="cs-CZ" b="0" i="0" smtClean="0">
                <a:solidFill>
                  <a:srgbClr val="607B7C"/>
                </a:solidFill>
              </a:rPr>
            </a:br>
            <a:r>
              <a:rPr lang="cs-CZ" altLang="cs-CZ" b="0" smtClean="0">
                <a:solidFill>
                  <a:srgbClr val="607B7C"/>
                </a:solidFill>
              </a:rPr>
              <a:t>J. Jarkovský, L. Dušek</a:t>
            </a:r>
          </a:p>
          <a:p>
            <a:pPr eaLnBrk="1" hangingPunct="1"/>
            <a:endParaRPr lang="cs-CZ" altLang="cs-CZ" b="0" smtClean="0">
              <a:solidFill>
                <a:srgbClr val="607B7C"/>
              </a:solidFill>
            </a:endParaRPr>
          </a:p>
        </p:txBody>
      </p:sp>
      <p:sp>
        <p:nvSpPr>
          <p:cNvPr id="27651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altLang="cs-CZ" smtClean="0"/>
              <a:t>Kvalitativní znaky</a:t>
            </a:r>
          </a:p>
        </p:txBody>
      </p:sp>
      <p:sp>
        <p:nvSpPr>
          <p:cNvPr id="27652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marL="341313" indent="-341313"/>
            <a:r>
              <a:rPr lang="cs-CZ" altLang="cs-CZ" sz="2000" b="1" dirty="0" smtClean="0"/>
              <a:t>Binární znaky: </a:t>
            </a:r>
            <a:r>
              <a:rPr lang="cs-CZ" altLang="cs-CZ" sz="2000" dirty="0" smtClean="0"/>
              <a:t>dvě kategorie, obvykle se kódují pomocí číslic 1 (přítomnost sledovaného znaku) a 0 (nepřítomnost sledovaného znaku).</a:t>
            </a:r>
          </a:p>
          <a:p>
            <a:pPr marL="709613" indent="-341313">
              <a:buFont typeface="Wingdings 2" pitchFamily="18" charset="2"/>
              <a:buNone/>
            </a:pPr>
            <a:r>
              <a:rPr lang="cs-CZ" altLang="cs-CZ" sz="2000" i="1" dirty="0" smtClean="0">
                <a:solidFill>
                  <a:srgbClr val="0070C0"/>
                </a:solidFill>
              </a:rPr>
              <a:t>Příklad: </a:t>
            </a:r>
            <a:r>
              <a:rPr lang="cs-CZ" altLang="cs-CZ" sz="2000" i="1" dirty="0" smtClean="0">
                <a:solidFill>
                  <a:srgbClr val="FF0000"/>
                </a:solidFill>
              </a:rPr>
              <a:t>??</a:t>
            </a:r>
          </a:p>
          <a:p>
            <a:pPr marL="341313" indent="-341313">
              <a:buFont typeface="Wingdings 2" pitchFamily="18" charset="2"/>
              <a:buNone/>
            </a:pPr>
            <a:endParaRPr lang="cs-CZ" altLang="cs-CZ" sz="2000" dirty="0" smtClean="0"/>
          </a:p>
          <a:p>
            <a:pPr marL="341313" indent="-341313"/>
            <a:r>
              <a:rPr lang="cs-CZ" altLang="cs-CZ" sz="2000" b="1" dirty="0" smtClean="0"/>
              <a:t>Nominální znaky</a:t>
            </a:r>
            <a:r>
              <a:rPr lang="cs-CZ" altLang="cs-CZ" sz="2000" dirty="0" smtClean="0"/>
              <a:t>: několik kategorií (A, B, C), které nelze</a:t>
            </a:r>
            <a:r>
              <a:rPr lang="cs-CZ" altLang="cs-CZ" sz="2000" dirty="0" smtClean="0">
                <a:solidFill>
                  <a:srgbClr val="FF0000"/>
                </a:solidFill>
              </a:rPr>
              <a:t> </a:t>
            </a:r>
            <a:r>
              <a:rPr lang="cs-CZ" altLang="cs-CZ" sz="2000" dirty="0" smtClean="0"/>
              <a:t>uspořádat.</a:t>
            </a:r>
          </a:p>
          <a:p>
            <a:pPr marL="709613" indent="-341313">
              <a:buNone/>
            </a:pPr>
            <a:r>
              <a:rPr lang="cs-CZ" altLang="cs-CZ" sz="2000" i="1" dirty="0" smtClean="0">
                <a:solidFill>
                  <a:srgbClr val="0070C0"/>
                </a:solidFill>
              </a:rPr>
              <a:t>Příklad: </a:t>
            </a:r>
            <a:r>
              <a:rPr lang="cs-CZ" altLang="cs-CZ" sz="2000" i="1" dirty="0">
                <a:solidFill>
                  <a:srgbClr val="FF0000"/>
                </a:solidFill>
              </a:rPr>
              <a:t>??</a:t>
            </a:r>
          </a:p>
          <a:p>
            <a:pPr marL="341313" indent="-341313"/>
            <a:endParaRPr lang="cs-CZ" altLang="cs-CZ" sz="2000" dirty="0" smtClean="0"/>
          </a:p>
          <a:p>
            <a:pPr marL="341313" indent="-341313"/>
            <a:r>
              <a:rPr lang="cs-CZ" altLang="cs-CZ" sz="2000" b="1" dirty="0" smtClean="0"/>
              <a:t>Ordinální znaky: </a:t>
            </a:r>
            <a:r>
              <a:rPr lang="cs-CZ" altLang="cs-CZ" sz="2000" dirty="0" smtClean="0"/>
              <a:t>několik kategorií, které lze vzájemně seřadit, tedy můžeme se ptát, která je větší/menší (1</a:t>
            </a:r>
            <a:r>
              <a:rPr lang="en-US" altLang="cs-CZ" sz="2000" dirty="0" smtClean="0"/>
              <a:t>&lt;2&lt;3)</a:t>
            </a:r>
            <a:r>
              <a:rPr lang="cs-CZ" altLang="cs-CZ" sz="2000" dirty="0" smtClean="0"/>
              <a:t>.</a:t>
            </a:r>
          </a:p>
          <a:p>
            <a:pPr marL="355600" indent="0">
              <a:buNone/>
            </a:pPr>
            <a:r>
              <a:rPr lang="en-US" altLang="cs-CZ" sz="2000" i="1" dirty="0" smtClean="0">
                <a:solidFill>
                  <a:srgbClr val="0070C0"/>
                </a:solidFill>
              </a:rPr>
              <a:t>P</a:t>
            </a:r>
            <a:r>
              <a:rPr lang="cs-CZ" altLang="cs-CZ" sz="2000" i="1" dirty="0" err="1" smtClean="0">
                <a:solidFill>
                  <a:srgbClr val="0070C0"/>
                </a:solidFill>
              </a:rPr>
              <a:t>říklad</a:t>
            </a:r>
            <a:r>
              <a:rPr lang="cs-CZ" altLang="cs-CZ" sz="2000" i="1" dirty="0" smtClean="0">
                <a:solidFill>
                  <a:srgbClr val="0070C0"/>
                </a:solidFill>
              </a:rPr>
              <a:t>: </a:t>
            </a:r>
            <a:r>
              <a:rPr lang="cs-CZ" altLang="cs-CZ" sz="2000" i="1" dirty="0">
                <a:solidFill>
                  <a:srgbClr val="FF0000"/>
                </a:solidFill>
              </a:rPr>
              <a:t>??</a:t>
            </a:r>
          </a:p>
          <a:p>
            <a:pPr marL="341313" indent="-341313"/>
            <a:endParaRPr lang="cs-CZ" altLang="cs-CZ" dirty="0" smtClean="0"/>
          </a:p>
        </p:txBody>
      </p:sp>
    </p:spTree>
    <p:extLst>
      <p:ext uri="{BB962C8B-B14F-4D97-AF65-F5344CB8AC3E}">
        <p14:creationId xmlns:p14="http://schemas.microsoft.com/office/powerpoint/2010/main" val="451298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b="0" i="0" smtClean="0">
                <a:solidFill>
                  <a:srgbClr val="607B7C"/>
                </a:solidFill>
              </a:rPr>
              <a:t>Vytvořil Institut biostatistiky a analýz, Masarykova univerzita </a:t>
            </a:r>
            <a:br>
              <a:rPr lang="cs-CZ" altLang="cs-CZ" b="0" i="0" smtClean="0">
                <a:solidFill>
                  <a:srgbClr val="607B7C"/>
                </a:solidFill>
              </a:rPr>
            </a:br>
            <a:r>
              <a:rPr lang="cs-CZ" altLang="cs-CZ" b="0" smtClean="0">
                <a:solidFill>
                  <a:srgbClr val="607B7C"/>
                </a:solidFill>
              </a:rPr>
              <a:t>J. Jarkovský, L. Dušek</a:t>
            </a:r>
          </a:p>
          <a:p>
            <a:pPr eaLnBrk="1" hangingPunct="1"/>
            <a:endParaRPr lang="cs-CZ" altLang="cs-CZ" b="0" smtClean="0">
              <a:solidFill>
                <a:srgbClr val="607B7C"/>
              </a:solidFill>
            </a:endParaRPr>
          </a:p>
        </p:txBody>
      </p:sp>
      <p:sp>
        <p:nvSpPr>
          <p:cNvPr id="27651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altLang="cs-CZ" smtClean="0"/>
              <a:t>Kvalitativní znaky</a:t>
            </a:r>
          </a:p>
        </p:txBody>
      </p:sp>
      <p:sp>
        <p:nvSpPr>
          <p:cNvPr id="27652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marL="341313" indent="-341313"/>
            <a:r>
              <a:rPr lang="cs-CZ" altLang="cs-CZ" sz="2000" b="1" dirty="0" smtClean="0"/>
              <a:t>Binární znaky: </a:t>
            </a:r>
            <a:r>
              <a:rPr lang="cs-CZ" altLang="cs-CZ" sz="2000" dirty="0" smtClean="0"/>
              <a:t>dvě kategorie, obvykle se kódují pomocí číslic 1 (přítomnost sledovaného znaku) a 0 (nepřítomnost sledovaného znaku).</a:t>
            </a:r>
          </a:p>
          <a:p>
            <a:pPr marL="709613" indent="-341313">
              <a:buFont typeface="Wingdings 2" pitchFamily="18" charset="2"/>
              <a:buNone/>
            </a:pPr>
            <a:r>
              <a:rPr lang="cs-CZ" altLang="cs-CZ" sz="2000" i="1" dirty="0" smtClean="0">
                <a:solidFill>
                  <a:srgbClr val="0070C0"/>
                </a:solidFill>
              </a:rPr>
              <a:t>Příklady: Diabetes (1-ano, 0-ne), Pohlaví (1-muž, 0-žena).</a:t>
            </a:r>
          </a:p>
          <a:p>
            <a:pPr marL="341313" indent="-341313">
              <a:buFont typeface="Wingdings 2" pitchFamily="18" charset="2"/>
              <a:buNone/>
            </a:pPr>
            <a:endParaRPr lang="cs-CZ" altLang="cs-CZ" sz="2000" dirty="0" smtClean="0"/>
          </a:p>
          <a:p>
            <a:pPr marL="341313" indent="-341313"/>
            <a:r>
              <a:rPr lang="cs-CZ" altLang="cs-CZ" sz="2000" b="1" dirty="0" smtClean="0"/>
              <a:t>Nominální znaky</a:t>
            </a:r>
            <a:r>
              <a:rPr lang="cs-CZ" altLang="cs-CZ" sz="2000" dirty="0" smtClean="0"/>
              <a:t>: několik kategorií (A,B,C), které nelze</a:t>
            </a:r>
            <a:r>
              <a:rPr lang="cs-CZ" altLang="cs-CZ" sz="2000" dirty="0" smtClean="0">
                <a:solidFill>
                  <a:srgbClr val="FF0000"/>
                </a:solidFill>
              </a:rPr>
              <a:t> </a:t>
            </a:r>
            <a:r>
              <a:rPr lang="cs-CZ" altLang="cs-CZ" sz="2000" dirty="0" smtClean="0"/>
              <a:t>uspořádat.</a:t>
            </a:r>
          </a:p>
          <a:p>
            <a:pPr marL="709613" indent="-341313">
              <a:buFont typeface="Wingdings 2" pitchFamily="18" charset="2"/>
              <a:buNone/>
            </a:pPr>
            <a:r>
              <a:rPr lang="cs-CZ" altLang="cs-CZ" sz="2000" i="1" dirty="0" smtClean="0">
                <a:solidFill>
                  <a:srgbClr val="0070C0"/>
                </a:solidFill>
              </a:rPr>
              <a:t>Příklad: krevní skupiny (A/B/AB/0).</a:t>
            </a:r>
            <a:endParaRPr lang="cs-CZ" altLang="cs-CZ" sz="2000" dirty="0" smtClean="0">
              <a:solidFill>
                <a:srgbClr val="0070C0"/>
              </a:solidFill>
            </a:endParaRPr>
          </a:p>
          <a:p>
            <a:pPr marL="341313" indent="-341313"/>
            <a:endParaRPr lang="cs-CZ" altLang="cs-CZ" sz="2000" dirty="0" smtClean="0"/>
          </a:p>
          <a:p>
            <a:pPr marL="341313" indent="-341313"/>
            <a:r>
              <a:rPr lang="cs-CZ" altLang="cs-CZ" sz="2000" b="1" dirty="0" smtClean="0"/>
              <a:t>Ordinální znaky: </a:t>
            </a:r>
            <a:r>
              <a:rPr lang="cs-CZ" altLang="cs-CZ" sz="2000" dirty="0" smtClean="0"/>
              <a:t>několik kategorií, které lze vzájemně seřadit, tedy můžeme se ptát, která je větší/menší (1</a:t>
            </a:r>
            <a:r>
              <a:rPr lang="en-US" altLang="cs-CZ" sz="2000" dirty="0" smtClean="0"/>
              <a:t>&lt;2&lt;3)</a:t>
            </a:r>
            <a:r>
              <a:rPr lang="cs-CZ" altLang="cs-CZ" sz="2000" dirty="0" smtClean="0"/>
              <a:t>.</a:t>
            </a:r>
            <a:endParaRPr lang="en-US" altLang="cs-CZ" sz="2000" dirty="0" smtClean="0"/>
          </a:p>
          <a:p>
            <a:pPr marL="1255713" indent="-900113">
              <a:buFont typeface="Wingdings 2" pitchFamily="18" charset="2"/>
              <a:buNone/>
            </a:pPr>
            <a:r>
              <a:rPr lang="en-US" altLang="cs-CZ" sz="2000" i="1" dirty="0" smtClean="0">
                <a:solidFill>
                  <a:srgbClr val="0070C0"/>
                </a:solidFill>
              </a:rPr>
              <a:t>P</a:t>
            </a:r>
            <a:r>
              <a:rPr lang="cs-CZ" altLang="cs-CZ" sz="2000" i="1" dirty="0" err="1" smtClean="0">
                <a:solidFill>
                  <a:srgbClr val="0070C0"/>
                </a:solidFill>
              </a:rPr>
              <a:t>říklady</a:t>
            </a:r>
            <a:r>
              <a:rPr lang="cs-CZ" altLang="cs-CZ" sz="2000" i="1" dirty="0" smtClean="0">
                <a:solidFill>
                  <a:srgbClr val="0070C0"/>
                </a:solidFill>
              </a:rPr>
              <a:t>: stupeň bolesti (mírná/střední/velká), stadium maligního onemocnění (I/II/III/IV).</a:t>
            </a:r>
          </a:p>
          <a:p>
            <a:pPr marL="341313" indent="-341313"/>
            <a:endParaRPr lang="cs-CZ" altLang="cs-CZ" dirty="0" smtClean="0"/>
          </a:p>
        </p:txBody>
      </p:sp>
    </p:spTree>
    <p:extLst>
      <p:ext uri="{BB962C8B-B14F-4D97-AF65-F5344CB8AC3E}">
        <p14:creationId xmlns:p14="http://schemas.microsoft.com/office/powerpoint/2010/main" val="33762273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b="0" i="0" smtClean="0">
                <a:solidFill>
                  <a:srgbClr val="607B7C"/>
                </a:solidFill>
              </a:rPr>
              <a:t>Vytvořil Institut biostatistiky a analýz, Masarykova univerzita </a:t>
            </a:r>
            <a:br>
              <a:rPr lang="cs-CZ" altLang="cs-CZ" b="0" i="0" smtClean="0">
                <a:solidFill>
                  <a:srgbClr val="607B7C"/>
                </a:solidFill>
              </a:rPr>
            </a:br>
            <a:r>
              <a:rPr lang="cs-CZ" altLang="cs-CZ" b="0" smtClean="0">
                <a:solidFill>
                  <a:srgbClr val="607B7C"/>
                </a:solidFill>
              </a:rPr>
              <a:t>J. Jarkovský, L. Dušek</a:t>
            </a:r>
          </a:p>
          <a:p>
            <a:pPr eaLnBrk="1" hangingPunct="1"/>
            <a:endParaRPr lang="cs-CZ" altLang="cs-CZ" b="0" smtClean="0">
              <a:solidFill>
                <a:srgbClr val="607B7C"/>
              </a:solidFill>
            </a:endParaRPr>
          </a:p>
        </p:txBody>
      </p:sp>
      <p:sp>
        <p:nvSpPr>
          <p:cNvPr id="28675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altLang="cs-CZ" dirty="0" smtClean="0"/>
              <a:t>Kvantitativní znaky</a:t>
            </a:r>
          </a:p>
        </p:txBody>
      </p:sp>
      <p:sp>
        <p:nvSpPr>
          <p:cNvPr id="28676" name="Rectangle 3"/>
          <p:cNvSpPr>
            <a:spLocks noGrp="1"/>
          </p:cNvSpPr>
          <p:nvPr>
            <p:ph type="body" idx="4294967295"/>
          </p:nvPr>
        </p:nvSpPr>
        <p:spPr>
          <a:xfrm>
            <a:off x="301625" y="1494308"/>
            <a:ext cx="8534400" cy="4598988"/>
          </a:xfrm>
        </p:spPr>
        <p:txBody>
          <a:bodyPr/>
          <a:lstStyle/>
          <a:p>
            <a:pPr marL="341313" indent="-341313"/>
            <a:r>
              <a:rPr lang="cs-CZ" altLang="cs-CZ" sz="2000" b="1" dirty="0" smtClean="0"/>
              <a:t>Intervalové znaky: </a:t>
            </a:r>
            <a:r>
              <a:rPr lang="cs-CZ" altLang="cs-CZ" sz="2000" dirty="0" smtClean="0"/>
              <a:t>interpretace rozdílu dvou hodnot (stejný interval mezi jednou a druhou dvojicí hodnot vyjadřuje i stejný rozdíl v intenzitě zkoumané vlastnosti). Společný znak intervalových znaků: nula byla stanovena uměle, tedy pouhou konvencí.</a:t>
            </a:r>
            <a:r>
              <a:rPr lang="cs-CZ" altLang="cs-CZ" sz="2000" i="1" dirty="0" smtClean="0">
                <a:solidFill>
                  <a:srgbClr val="0070C0"/>
                </a:solidFill>
              </a:rPr>
              <a:t>  Příklad: teplota měřená ve stupních Celsia, letopočet.</a:t>
            </a:r>
          </a:p>
          <a:p>
            <a:pPr marL="341313" indent="-341313">
              <a:buFont typeface="Wingdings 2" pitchFamily="18" charset="2"/>
              <a:buNone/>
            </a:pPr>
            <a:endParaRPr lang="cs-CZ" altLang="cs-CZ" sz="2000" b="1" i="1" dirty="0">
              <a:solidFill>
                <a:srgbClr val="0070C0"/>
              </a:solidFill>
            </a:endParaRPr>
          </a:p>
          <a:p>
            <a:pPr marL="341313" indent="-341313">
              <a:buFont typeface="Wingdings 2" pitchFamily="18" charset="2"/>
              <a:buNone/>
            </a:pPr>
            <a:endParaRPr lang="cs-CZ" altLang="cs-CZ" sz="2000" b="1" i="1" dirty="0" smtClean="0">
              <a:solidFill>
                <a:srgbClr val="0070C0"/>
              </a:solidFill>
            </a:endParaRPr>
          </a:p>
          <a:p>
            <a:pPr marL="341313" indent="-341313">
              <a:buFont typeface="Wingdings 2" pitchFamily="18" charset="2"/>
              <a:buNone/>
            </a:pPr>
            <a:endParaRPr lang="cs-CZ" altLang="cs-CZ" sz="2000" b="1" i="1" dirty="0" smtClean="0">
              <a:solidFill>
                <a:srgbClr val="0070C0"/>
              </a:solidFill>
            </a:endParaRPr>
          </a:p>
          <a:p>
            <a:pPr marL="341313" indent="-341313">
              <a:buFont typeface="Wingdings 2" pitchFamily="18" charset="2"/>
              <a:buNone/>
            </a:pPr>
            <a:endParaRPr lang="cs-CZ" altLang="cs-CZ" sz="2000" b="1" i="1" dirty="0" smtClean="0">
              <a:solidFill>
                <a:srgbClr val="0070C0"/>
              </a:solidFill>
            </a:endParaRPr>
          </a:p>
          <a:p>
            <a:pPr marL="341313" indent="-341313">
              <a:buFont typeface="Wingdings 2" pitchFamily="18" charset="2"/>
              <a:buNone/>
            </a:pPr>
            <a:endParaRPr lang="cs-CZ" altLang="cs-CZ" sz="2000" b="1" i="1" dirty="0">
              <a:solidFill>
                <a:srgbClr val="0070C0"/>
              </a:solidFill>
            </a:endParaRPr>
          </a:p>
          <a:p>
            <a:pPr marL="341313" indent="-341313">
              <a:buFont typeface="Wingdings 2" pitchFamily="18" charset="2"/>
              <a:buNone/>
            </a:pPr>
            <a:endParaRPr lang="cs-CZ" altLang="cs-CZ" sz="2000" b="1" i="1" dirty="0" smtClean="0">
              <a:solidFill>
                <a:srgbClr val="0070C0"/>
              </a:solidFill>
            </a:endParaRPr>
          </a:p>
          <a:p>
            <a:pPr marL="341313" indent="-341313">
              <a:buFont typeface="Wingdings 2" pitchFamily="18" charset="2"/>
              <a:buNone/>
            </a:pPr>
            <a:endParaRPr lang="cs-CZ" altLang="cs-CZ" sz="2000" b="1" i="1" dirty="0">
              <a:solidFill>
                <a:srgbClr val="0070C0"/>
              </a:solidFill>
            </a:endParaRPr>
          </a:p>
          <a:p>
            <a:pPr marL="341313" indent="-341313"/>
            <a:r>
              <a:rPr lang="cs-CZ" altLang="cs-CZ" sz="2000" b="1" dirty="0" smtClean="0"/>
              <a:t>Poměrové znaky: </a:t>
            </a:r>
            <a:r>
              <a:rPr lang="cs-CZ" altLang="cs-CZ" sz="2000" dirty="0" smtClean="0"/>
              <a:t>kromě rozdílu interpretujeme i podíl dvou hodnot.</a:t>
            </a:r>
          </a:p>
          <a:p>
            <a:pPr marL="341313" indent="-341313">
              <a:buFont typeface="Wingdings 2" pitchFamily="18" charset="2"/>
              <a:buNone/>
            </a:pPr>
            <a:r>
              <a:rPr lang="cs-CZ" altLang="cs-CZ" sz="2000" dirty="0" smtClean="0">
                <a:solidFill>
                  <a:srgbClr val="0070C0"/>
                </a:solidFill>
              </a:rPr>
              <a:t>       </a:t>
            </a:r>
            <a:r>
              <a:rPr lang="cs-CZ" altLang="cs-CZ" sz="2000" i="1" dirty="0" smtClean="0">
                <a:solidFill>
                  <a:srgbClr val="0070C0"/>
                </a:solidFill>
              </a:rPr>
              <a:t>Příklady: výška v cm, váha v kg.</a:t>
            </a:r>
            <a:endParaRPr lang="cs-CZ" altLang="cs-CZ" sz="2000" dirty="0" smtClean="0"/>
          </a:p>
          <a:p>
            <a:pPr marL="341313" indent="-341313">
              <a:buFont typeface="Wingdings 2" pitchFamily="18" charset="2"/>
              <a:buNone/>
            </a:pPr>
            <a:endParaRPr lang="cs-CZ" altLang="cs-CZ" sz="2000" dirty="0" smtClean="0"/>
          </a:p>
          <a:p>
            <a:pPr marL="341313" indent="-341313"/>
            <a:endParaRPr lang="cs-CZ" altLang="cs-CZ" dirty="0" smtClean="0"/>
          </a:p>
        </p:txBody>
      </p:sp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2978685"/>
              </p:ext>
            </p:extLst>
          </p:nvPr>
        </p:nvGraphicFramePr>
        <p:xfrm>
          <a:off x="683568" y="3076247"/>
          <a:ext cx="3744415" cy="1341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64"/>
                <a:gridCol w="1056117"/>
                <a:gridCol w="1056117"/>
                <a:gridCol w="1056117"/>
              </a:tblGrid>
              <a:tr h="273630">
                <a:tc>
                  <a:txBody>
                    <a:bodyPr/>
                    <a:lstStyle/>
                    <a:p>
                      <a:pPr algn="l"/>
                      <a:r>
                        <a:rPr lang="cs-CZ" sz="1600" dirty="0" smtClean="0">
                          <a:solidFill>
                            <a:schemeClr val="tx1"/>
                          </a:solidFill>
                        </a:rPr>
                        <a:t>Den</a:t>
                      </a:r>
                      <a:r>
                        <a:rPr lang="cs-CZ" sz="16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cs-CZ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cs-CZ" sz="1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Teplota</a:t>
                      </a:r>
                      <a:endParaRPr lang="cs-CZ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>
                          <a:solidFill>
                            <a:schemeClr val="tx1"/>
                          </a:solidFill>
                        </a:rPr>
                        <a:t>R</a:t>
                      </a:r>
                      <a:r>
                        <a:rPr lang="en-US" sz="1600" dirty="0" err="1" smtClean="0">
                          <a:solidFill>
                            <a:schemeClr val="tx1"/>
                          </a:solidFill>
                        </a:rPr>
                        <a:t>ozdíl</a:t>
                      </a:r>
                      <a:r>
                        <a:rPr lang="cs-CZ" sz="16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cs-CZ" sz="1600" baseline="300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cs-CZ" sz="1600" baseline="30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>
                          <a:solidFill>
                            <a:schemeClr val="tx1"/>
                          </a:solidFill>
                        </a:rPr>
                        <a:t>Podíl </a:t>
                      </a:r>
                      <a:r>
                        <a:rPr lang="cs-CZ" sz="1600" baseline="300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cs-CZ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273630">
                <a:tc>
                  <a:txBody>
                    <a:bodyPr/>
                    <a:lstStyle/>
                    <a:p>
                      <a:pPr algn="l"/>
                      <a:r>
                        <a:rPr lang="cs-CZ" sz="1600" dirty="0" smtClean="0"/>
                        <a:t>1.</a:t>
                      </a:r>
                      <a:endParaRPr lang="cs-CZ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2</a:t>
                      </a:r>
                      <a:r>
                        <a:rPr lang="cs-CZ" sz="1600" b="0" dirty="0" smtClean="0"/>
                        <a:t> </a:t>
                      </a:r>
                      <a:r>
                        <a:rPr kumimoji="0" lang="cs-CZ" sz="1600" b="0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°C</a:t>
                      </a:r>
                      <a:endParaRPr lang="cs-CZ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-</a:t>
                      </a:r>
                      <a:endParaRPr lang="cs-CZ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-</a:t>
                      </a:r>
                      <a:endParaRPr lang="cs-CZ" sz="1600" dirty="0"/>
                    </a:p>
                  </a:txBody>
                  <a:tcPr anchor="ctr"/>
                </a:tc>
              </a:tr>
              <a:tr h="273630">
                <a:tc>
                  <a:txBody>
                    <a:bodyPr/>
                    <a:lstStyle/>
                    <a:p>
                      <a:pPr algn="l"/>
                      <a:r>
                        <a:rPr lang="cs-CZ" sz="1600" dirty="0" smtClean="0"/>
                        <a:t>2.</a:t>
                      </a:r>
                      <a:endParaRPr lang="cs-CZ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4</a:t>
                      </a:r>
                      <a:r>
                        <a:rPr lang="cs-CZ" sz="1600" b="0" dirty="0" smtClean="0"/>
                        <a:t> </a:t>
                      </a:r>
                      <a:r>
                        <a:rPr kumimoji="0" lang="cs-CZ" sz="1600" b="0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°C</a:t>
                      </a:r>
                      <a:endParaRPr lang="cs-CZ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 smtClean="0"/>
                        <a:t>+2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2x</a:t>
                      </a:r>
                      <a:endParaRPr lang="cs-CZ" sz="1600" dirty="0"/>
                    </a:p>
                  </a:txBody>
                  <a:tcPr anchor="ctr"/>
                </a:tc>
              </a:tr>
              <a:tr h="273630">
                <a:tc>
                  <a:txBody>
                    <a:bodyPr/>
                    <a:lstStyle/>
                    <a:p>
                      <a:pPr algn="l"/>
                      <a:r>
                        <a:rPr lang="cs-CZ" sz="1600" dirty="0" smtClean="0"/>
                        <a:t>3.</a:t>
                      </a:r>
                      <a:endParaRPr lang="cs-CZ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0" dirty="0" smtClean="0"/>
                        <a:t>6 </a:t>
                      </a:r>
                      <a:r>
                        <a:rPr kumimoji="0" lang="cs-CZ" sz="1600" b="0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°C</a:t>
                      </a:r>
                      <a:endParaRPr lang="cs-CZ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 smtClean="0"/>
                        <a:t>+2</a:t>
                      </a:r>
                      <a:endParaRPr lang="cs-CZ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1.5x</a:t>
                      </a:r>
                      <a:endParaRPr lang="cs-CZ" sz="16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" name="Obdélník 2"/>
          <p:cNvSpPr/>
          <p:nvPr/>
        </p:nvSpPr>
        <p:spPr>
          <a:xfrm>
            <a:off x="683568" y="4417367"/>
            <a:ext cx="309135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baseline="30000" dirty="0" smtClean="0"/>
              <a:t>1 </a:t>
            </a:r>
            <a:r>
              <a:rPr lang="cs-CZ" sz="1400" dirty="0" smtClean="0"/>
              <a:t>Srovnání s měřením z předchozího dne</a:t>
            </a:r>
            <a:endParaRPr lang="cs-CZ" sz="1400" dirty="0"/>
          </a:p>
        </p:txBody>
      </p:sp>
      <p:cxnSp>
        <p:nvCxnSpPr>
          <p:cNvPr id="10" name="Přímá spojnice se šipkou 9"/>
          <p:cNvCxnSpPr/>
          <p:nvPr/>
        </p:nvCxnSpPr>
        <p:spPr>
          <a:xfrm flipH="1">
            <a:off x="4536504" y="4273351"/>
            <a:ext cx="437274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bdélník 7"/>
          <p:cNvSpPr/>
          <p:nvPr/>
        </p:nvSpPr>
        <p:spPr>
          <a:xfrm>
            <a:off x="4932040" y="3782069"/>
            <a:ext cx="41399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/>
              <a:t>1.5krát vyšší teplota ve srovnání s 2. dnem, přičemž došlo ke stejnému nárůstu teploty jako při srovnání 2. a 1. dne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047731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b="0" i="0" smtClean="0">
                <a:solidFill>
                  <a:srgbClr val="607B7C"/>
                </a:solidFill>
              </a:rPr>
              <a:t>Vytvořil Institut biostatistiky a analýz, Masarykova univerzita </a:t>
            </a:r>
            <a:br>
              <a:rPr lang="cs-CZ" altLang="cs-CZ" b="0" i="0" smtClean="0">
                <a:solidFill>
                  <a:srgbClr val="607B7C"/>
                </a:solidFill>
              </a:rPr>
            </a:br>
            <a:r>
              <a:rPr lang="cs-CZ" altLang="cs-CZ" b="0" smtClean="0">
                <a:solidFill>
                  <a:srgbClr val="607B7C"/>
                </a:solidFill>
              </a:rPr>
              <a:t>J. Jarkovský, L. Dušek</a:t>
            </a:r>
          </a:p>
          <a:p>
            <a:pPr eaLnBrk="1" hangingPunct="1"/>
            <a:endParaRPr lang="cs-CZ" altLang="cs-CZ" b="0" smtClean="0">
              <a:solidFill>
                <a:srgbClr val="607B7C"/>
              </a:solidFill>
            </a:endParaRPr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9375" y="260648"/>
            <a:ext cx="8985250" cy="776287"/>
          </a:xfrm>
          <a:noFill/>
        </p:spPr>
        <p:txBody>
          <a:bodyPr anchor="ctr"/>
          <a:lstStyle/>
          <a:p>
            <a:r>
              <a:rPr lang="cs-CZ" altLang="cs-CZ" dirty="0" smtClean="0"/>
              <a:t>Různé typy dat znamenají různou informaci</a:t>
            </a:r>
          </a:p>
        </p:txBody>
      </p:sp>
      <p:sp>
        <p:nvSpPr>
          <p:cNvPr id="287747" name="AutoShape 3"/>
          <p:cNvSpPr>
            <a:spLocks noChangeArrowheads="1"/>
          </p:cNvSpPr>
          <p:nvPr/>
        </p:nvSpPr>
        <p:spPr bwMode="auto">
          <a:xfrm>
            <a:off x="2970907" y="1850231"/>
            <a:ext cx="1873250" cy="431800"/>
          </a:xfrm>
          <a:prstGeom prst="roundRect">
            <a:avLst>
              <a:gd name="adj" fmla="val 16667"/>
            </a:avLst>
          </a:prstGeom>
          <a:solidFill>
            <a:srgbClr val="CC6600"/>
          </a:solidFill>
          <a:ln w="9525">
            <a:noFill/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cs-CZ" sz="2000" b="0" i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Kolikrát ?</a:t>
            </a:r>
          </a:p>
        </p:txBody>
      </p:sp>
      <p:sp>
        <p:nvSpPr>
          <p:cNvPr id="287749" name="AutoShape 5"/>
          <p:cNvSpPr>
            <a:spLocks noChangeArrowheads="1"/>
          </p:cNvSpPr>
          <p:nvPr/>
        </p:nvSpPr>
        <p:spPr bwMode="auto">
          <a:xfrm>
            <a:off x="2970907" y="3000639"/>
            <a:ext cx="1873250" cy="431800"/>
          </a:xfrm>
          <a:prstGeom prst="roundRect">
            <a:avLst>
              <a:gd name="adj" fmla="val 16667"/>
            </a:avLst>
          </a:prstGeom>
          <a:solidFill>
            <a:srgbClr val="E47200"/>
          </a:solidFill>
          <a:ln w="9525">
            <a:noFill/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cs-CZ" sz="2000" b="0" i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O kolik ?</a:t>
            </a:r>
          </a:p>
        </p:txBody>
      </p:sp>
      <p:sp>
        <p:nvSpPr>
          <p:cNvPr id="287750" name="AutoShape 6"/>
          <p:cNvSpPr>
            <a:spLocks noChangeArrowheads="1"/>
          </p:cNvSpPr>
          <p:nvPr/>
        </p:nvSpPr>
        <p:spPr bwMode="auto">
          <a:xfrm>
            <a:off x="2955032" y="4151047"/>
            <a:ext cx="1905000" cy="431800"/>
          </a:xfrm>
          <a:prstGeom prst="roundRect">
            <a:avLst>
              <a:gd name="adj" fmla="val 16667"/>
            </a:avLst>
          </a:prstGeom>
          <a:solidFill>
            <a:srgbClr val="FF850B"/>
          </a:solidFill>
          <a:ln w="9525">
            <a:noFill/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cs-CZ" sz="20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Větší, menší ?</a:t>
            </a:r>
          </a:p>
        </p:txBody>
      </p:sp>
      <p:sp>
        <p:nvSpPr>
          <p:cNvPr id="287751" name="AutoShape 7"/>
          <p:cNvSpPr>
            <a:spLocks noChangeArrowheads="1"/>
          </p:cNvSpPr>
          <p:nvPr/>
        </p:nvSpPr>
        <p:spPr bwMode="auto">
          <a:xfrm>
            <a:off x="2970907" y="5301456"/>
            <a:ext cx="1873250" cy="431800"/>
          </a:xfrm>
          <a:prstGeom prst="roundRect">
            <a:avLst>
              <a:gd name="adj" fmla="val 16667"/>
            </a:avLst>
          </a:prstGeom>
          <a:solidFill>
            <a:srgbClr val="FF9E3D"/>
          </a:solidFill>
          <a:ln w="9525">
            <a:noFill/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cs-CZ" sz="20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Rovná se ?</a:t>
            </a:r>
          </a:p>
        </p:txBody>
      </p:sp>
      <p:sp>
        <p:nvSpPr>
          <p:cNvPr id="29706" name="Text Box 9"/>
          <p:cNvSpPr txBox="1">
            <a:spLocks noChangeArrowheads="1"/>
          </p:cNvSpPr>
          <p:nvPr/>
        </p:nvSpPr>
        <p:spPr bwMode="auto">
          <a:xfrm>
            <a:off x="1142107" y="1847056"/>
            <a:ext cx="1828800" cy="385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1700" b="0" i="0" u="sng" dirty="0"/>
              <a:t>Data poměrová</a:t>
            </a:r>
          </a:p>
          <a:p>
            <a:pPr eaLnBrk="1" hangingPunct="1">
              <a:spcBef>
                <a:spcPct val="50000"/>
              </a:spcBef>
            </a:pPr>
            <a:endParaRPr lang="cs-CZ" altLang="cs-CZ" sz="1700" b="0" i="0" u="sng" dirty="0"/>
          </a:p>
          <a:p>
            <a:pPr eaLnBrk="1" hangingPunct="1">
              <a:spcBef>
                <a:spcPct val="50000"/>
              </a:spcBef>
            </a:pPr>
            <a:endParaRPr lang="cs-CZ" altLang="cs-CZ" sz="1700" b="0" i="0" u="sng" dirty="0"/>
          </a:p>
          <a:p>
            <a:pPr eaLnBrk="1" hangingPunct="1">
              <a:spcBef>
                <a:spcPct val="50000"/>
              </a:spcBef>
            </a:pPr>
            <a:r>
              <a:rPr lang="cs-CZ" altLang="cs-CZ" sz="1700" b="0" i="0" u="sng" dirty="0"/>
              <a:t>Data intervalová</a:t>
            </a:r>
          </a:p>
          <a:p>
            <a:pPr eaLnBrk="1" hangingPunct="1">
              <a:spcBef>
                <a:spcPct val="50000"/>
              </a:spcBef>
            </a:pPr>
            <a:endParaRPr lang="cs-CZ" altLang="cs-CZ" sz="1700" b="0" i="0" u="sng" dirty="0"/>
          </a:p>
          <a:p>
            <a:pPr eaLnBrk="1" hangingPunct="1">
              <a:spcBef>
                <a:spcPct val="50000"/>
              </a:spcBef>
            </a:pPr>
            <a:endParaRPr lang="cs-CZ" altLang="cs-CZ" sz="1700" b="0" i="0" u="sng" dirty="0"/>
          </a:p>
          <a:p>
            <a:pPr eaLnBrk="1" hangingPunct="1">
              <a:spcBef>
                <a:spcPct val="50000"/>
              </a:spcBef>
            </a:pPr>
            <a:r>
              <a:rPr lang="cs-CZ" altLang="cs-CZ" sz="1700" b="0" i="0" u="sng" dirty="0"/>
              <a:t>Data ordinální</a:t>
            </a:r>
          </a:p>
          <a:p>
            <a:pPr eaLnBrk="1" hangingPunct="1">
              <a:spcBef>
                <a:spcPct val="50000"/>
              </a:spcBef>
            </a:pPr>
            <a:endParaRPr lang="cs-CZ" altLang="cs-CZ" sz="1700" b="0" i="0" u="sng" dirty="0"/>
          </a:p>
          <a:p>
            <a:pPr eaLnBrk="1" hangingPunct="1">
              <a:spcBef>
                <a:spcPct val="50000"/>
              </a:spcBef>
            </a:pPr>
            <a:endParaRPr lang="cs-CZ" altLang="cs-CZ" sz="1700" b="0" i="0" u="sng" dirty="0"/>
          </a:p>
          <a:p>
            <a:pPr eaLnBrk="1" hangingPunct="1">
              <a:spcBef>
                <a:spcPct val="50000"/>
              </a:spcBef>
            </a:pPr>
            <a:r>
              <a:rPr lang="cs-CZ" altLang="cs-CZ" sz="1700" b="0" i="0" u="sng" dirty="0"/>
              <a:t>Data nominální</a:t>
            </a:r>
          </a:p>
        </p:txBody>
      </p:sp>
      <p:sp>
        <p:nvSpPr>
          <p:cNvPr id="29707" name="AutoShape 10"/>
          <p:cNvSpPr>
            <a:spLocks noChangeArrowheads="1"/>
          </p:cNvSpPr>
          <p:nvPr/>
        </p:nvSpPr>
        <p:spPr bwMode="auto">
          <a:xfrm rot="16200000" flipV="1">
            <a:off x="1599307" y="2151856"/>
            <a:ext cx="685800" cy="8382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686 h 21600"/>
              <a:gd name="T14" fmla="*/ 14169 w 21600"/>
              <a:gd name="T15" fmla="*/ 15914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906" y="0"/>
                </a:moveTo>
                <a:lnTo>
                  <a:pt x="5906" y="5686"/>
                </a:lnTo>
                <a:lnTo>
                  <a:pt x="3375" y="5686"/>
                </a:lnTo>
                <a:lnTo>
                  <a:pt x="3375" y="15914"/>
                </a:lnTo>
                <a:lnTo>
                  <a:pt x="5906" y="15914"/>
                </a:lnTo>
                <a:lnTo>
                  <a:pt x="5906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686"/>
                </a:moveTo>
                <a:lnTo>
                  <a:pt x="1350" y="15914"/>
                </a:lnTo>
                <a:lnTo>
                  <a:pt x="2700" y="15914"/>
                </a:lnTo>
                <a:lnTo>
                  <a:pt x="2700" y="5686"/>
                </a:lnTo>
                <a:close/>
              </a:path>
              <a:path w="21600" h="21600">
                <a:moveTo>
                  <a:pt x="0" y="5686"/>
                </a:moveTo>
                <a:lnTo>
                  <a:pt x="0" y="15914"/>
                </a:lnTo>
                <a:lnTo>
                  <a:pt x="675" y="15914"/>
                </a:lnTo>
                <a:lnTo>
                  <a:pt x="675" y="5686"/>
                </a:lnTo>
                <a:close/>
              </a:path>
            </a:pathLst>
          </a:custGeom>
          <a:solidFill>
            <a:srgbClr val="CC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endParaRPr lang="cs-CZ"/>
          </a:p>
        </p:txBody>
      </p:sp>
      <p:sp>
        <p:nvSpPr>
          <p:cNvPr id="29708" name="AutoShape 11"/>
          <p:cNvSpPr>
            <a:spLocks noChangeArrowheads="1"/>
          </p:cNvSpPr>
          <p:nvPr/>
        </p:nvSpPr>
        <p:spPr bwMode="auto">
          <a:xfrm rot="16200000" flipV="1">
            <a:off x="1599307" y="3371056"/>
            <a:ext cx="685800" cy="8382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686 h 21600"/>
              <a:gd name="T14" fmla="*/ 14169 w 21600"/>
              <a:gd name="T15" fmla="*/ 15914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906" y="0"/>
                </a:moveTo>
                <a:lnTo>
                  <a:pt x="5906" y="5686"/>
                </a:lnTo>
                <a:lnTo>
                  <a:pt x="3375" y="5686"/>
                </a:lnTo>
                <a:lnTo>
                  <a:pt x="3375" y="15914"/>
                </a:lnTo>
                <a:lnTo>
                  <a:pt x="5906" y="15914"/>
                </a:lnTo>
                <a:lnTo>
                  <a:pt x="5906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686"/>
                </a:moveTo>
                <a:lnTo>
                  <a:pt x="1350" y="15914"/>
                </a:lnTo>
                <a:lnTo>
                  <a:pt x="2700" y="15914"/>
                </a:lnTo>
                <a:lnTo>
                  <a:pt x="2700" y="5686"/>
                </a:lnTo>
                <a:close/>
              </a:path>
              <a:path w="21600" h="21600">
                <a:moveTo>
                  <a:pt x="0" y="5686"/>
                </a:moveTo>
                <a:lnTo>
                  <a:pt x="0" y="15914"/>
                </a:lnTo>
                <a:lnTo>
                  <a:pt x="675" y="15914"/>
                </a:lnTo>
                <a:lnTo>
                  <a:pt x="675" y="5686"/>
                </a:lnTo>
                <a:close/>
              </a:path>
            </a:pathLst>
          </a:custGeom>
          <a:solidFill>
            <a:srgbClr val="CC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endParaRPr lang="cs-CZ"/>
          </a:p>
        </p:txBody>
      </p:sp>
      <p:sp>
        <p:nvSpPr>
          <p:cNvPr id="29709" name="AutoShape 12"/>
          <p:cNvSpPr>
            <a:spLocks noChangeArrowheads="1"/>
          </p:cNvSpPr>
          <p:nvPr/>
        </p:nvSpPr>
        <p:spPr bwMode="auto">
          <a:xfrm rot="16200000" flipV="1">
            <a:off x="1599307" y="4514056"/>
            <a:ext cx="685800" cy="8382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686 h 21600"/>
              <a:gd name="T14" fmla="*/ 14169 w 21600"/>
              <a:gd name="T15" fmla="*/ 15914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906" y="0"/>
                </a:moveTo>
                <a:lnTo>
                  <a:pt x="5906" y="5686"/>
                </a:lnTo>
                <a:lnTo>
                  <a:pt x="3375" y="5686"/>
                </a:lnTo>
                <a:lnTo>
                  <a:pt x="3375" y="15914"/>
                </a:lnTo>
                <a:lnTo>
                  <a:pt x="5906" y="15914"/>
                </a:lnTo>
                <a:lnTo>
                  <a:pt x="5906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686"/>
                </a:moveTo>
                <a:lnTo>
                  <a:pt x="1350" y="15914"/>
                </a:lnTo>
                <a:lnTo>
                  <a:pt x="2700" y="15914"/>
                </a:lnTo>
                <a:lnTo>
                  <a:pt x="2700" y="5686"/>
                </a:lnTo>
                <a:close/>
              </a:path>
              <a:path w="21600" h="21600">
                <a:moveTo>
                  <a:pt x="0" y="5686"/>
                </a:moveTo>
                <a:lnTo>
                  <a:pt x="0" y="15914"/>
                </a:lnTo>
                <a:lnTo>
                  <a:pt x="675" y="15914"/>
                </a:lnTo>
                <a:lnTo>
                  <a:pt x="675" y="5686"/>
                </a:lnTo>
                <a:close/>
              </a:path>
            </a:pathLst>
          </a:custGeom>
          <a:solidFill>
            <a:srgbClr val="CC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endParaRPr lang="cs-CZ"/>
          </a:p>
        </p:txBody>
      </p:sp>
      <p:sp>
        <p:nvSpPr>
          <p:cNvPr id="287757" name="AutoShape 13"/>
          <p:cNvSpPr>
            <a:spLocks noChangeArrowheads="1"/>
          </p:cNvSpPr>
          <p:nvPr/>
        </p:nvSpPr>
        <p:spPr bwMode="auto">
          <a:xfrm>
            <a:off x="5101332" y="2188801"/>
            <a:ext cx="1435100" cy="768350"/>
          </a:xfrm>
          <a:prstGeom prst="roundRect">
            <a:avLst>
              <a:gd name="adj" fmla="val 16667"/>
            </a:avLst>
          </a:prstGeom>
          <a:solidFill>
            <a:srgbClr val="CC6600"/>
          </a:solidFill>
          <a:ln w="9525">
            <a:noFill/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cs-CZ" sz="2000" i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Spojitá data</a:t>
            </a:r>
          </a:p>
        </p:txBody>
      </p:sp>
      <p:sp>
        <p:nvSpPr>
          <p:cNvPr id="287758" name="AutoShape 14"/>
          <p:cNvSpPr>
            <a:spLocks noChangeArrowheads="1"/>
          </p:cNvSpPr>
          <p:nvPr/>
        </p:nvSpPr>
        <p:spPr bwMode="auto">
          <a:xfrm>
            <a:off x="5101332" y="4508138"/>
            <a:ext cx="1435100" cy="783193"/>
          </a:xfrm>
          <a:prstGeom prst="roundRect">
            <a:avLst>
              <a:gd name="adj" fmla="val 16667"/>
            </a:avLst>
          </a:prstGeom>
          <a:solidFill>
            <a:srgbClr val="FF850B"/>
          </a:solidFill>
          <a:ln w="9525">
            <a:noFill/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cs-CZ" sz="200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Diskrétní </a:t>
            </a:r>
            <a:r>
              <a:rPr lang="cs-CZ" sz="2000" i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data *</a:t>
            </a:r>
            <a:endParaRPr lang="cs-CZ" sz="2000" i="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Obdélník 17"/>
          <p:cNvSpPr/>
          <p:nvPr/>
        </p:nvSpPr>
        <p:spPr>
          <a:xfrm>
            <a:off x="6661248" y="2420888"/>
            <a:ext cx="2591272" cy="5847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cs-CZ" altLang="cs-CZ" sz="1600" b="1" i="1" dirty="0" smtClean="0"/>
              <a:t>Spojitá data můžeme agregovat do kategorií. </a:t>
            </a:r>
            <a:endParaRPr lang="cs-CZ" sz="1600" b="1" dirty="0"/>
          </a:p>
        </p:txBody>
      </p:sp>
      <p:sp>
        <p:nvSpPr>
          <p:cNvPr id="20" name="Šipka nahoru 19"/>
          <p:cNvSpPr/>
          <p:nvPr/>
        </p:nvSpPr>
        <p:spPr>
          <a:xfrm>
            <a:off x="395536" y="1916832"/>
            <a:ext cx="288032" cy="3816424"/>
          </a:xfrm>
          <a:prstGeom prst="upArrow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50000">
                <a:srgbClr val="FF9933"/>
              </a:gs>
            </a:gsLst>
            <a:lin ang="5400000" scaled="0"/>
          </a:gradFill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Obdélník 20"/>
          <p:cNvSpPr/>
          <p:nvPr/>
        </p:nvSpPr>
        <p:spPr>
          <a:xfrm rot="16200000">
            <a:off x="-1131195" y="3578287"/>
            <a:ext cx="29721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dirty="0" smtClean="0"/>
              <a:t>Roste informační hodnota dat</a:t>
            </a:r>
            <a:endParaRPr lang="cs-CZ" dirty="0"/>
          </a:p>
        </p:txBody>
      </p:sp>
      <p:sp>
        <p:nvSpPr>
          <p:cNvPr id="22" name="Šipka dolů 21"/>
          <p:cNvSpPr/>
          <p:nvPr/>
        </p:nvSpPr>
        <p:spPr>
          <a:xfrm>
            <a:off x="5464696" y="3137208"/>
            <a:ext cx="288032" cy="1224136"/>
          </a:xfrm>
          <a:prstGeom prst="downArrow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50000">
                <a:srgbClr val="FF9933"/>
              </a:gs>
            </a:gsLst>
            <a:lin ang="5400000" scaled="0"/>
          </a:gradFill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3" name="Šipka dolů 22"/>
          <p:cNvSpPr/>
          <p:nvPr/>
        </p:nvSpPr>
        <p:spPr>
          <a:xfrm rot="10740000">
            <a:off x="5814075" y="3134787"/>
            <a:ext cx="288032" cy="1224136"/>
          </a:xfrm>
          <a:prstGeom prst="downArrow">
            <a:avLst/>
          </a:prstGeom>
          <a:gradFill>
            <a:gsLst>
              <a:gs pos="0">
                <a:srgbClr val="FF9933"/>
              </a:gs>
              <a:gs pos="50000">
                <a:schemeClr val="accent1">
                  <a:lumMod val="75000"/>
                </a:schemeClr>
              </a:gs>
            </a:gsLst>
            <a:lin ang="5400000" scaled="0"/>
          </a:gradFill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Násobení 23"/>
          <p:cNvSpPr/>
          <p:nvPr/>
        </p:nvSpPr>
        <p:spPr>
          <a:xfrm>
            <a:off x="5616000" y="3356992"/>
            <a:ext cx="648072" cy="72008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7" name="Obdélník 26"/>
          <p:cNvSpPr/>
          <p:nvPr/>
        </p:nvSpPr>
        <p:spPr>
          <a:xfrm>
            <a:off x="6660232" y="3528000"/>
            <a:ext cx="2448272" cy="33855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cs-CZ" altLang="cs-CZ" sz="1600" dirty="0" smtClean="0"/>
              <a:t>Ztratíme část informace</a:t>
            </a:r>
            <a:endParaRPr lang="cs-CZ" sz="1600" dirty="0"/>
          </a:p>
        </p:txBody>
      </p:sp>
      <p:sp>
        <p:nvSpPr>
          <p:cNvPr id="28" name="Plus 27"/>
          <p:cNvSpPr/>
          <p:nvPr/>
        </p:nvSpPr>
        <p:spPr>
          <a:xfrm>
            <a:off x="6372200" y="3139227"/>
            <a:ext cx="288032" cy="288032"/>
          </a:xfrm>
          <a:prstGeom prst="mathPlus">
            <a:avLst/>
          </a:prstGeom>
          <a:solidFill>
            <a:srgbClr val="92D050"/>
          </a:solidFill>
          <a:ln>
            <a:solidFill>
              <a:srgbClr val="92D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9" name="Obdélník 28"/>
          <p:cNvSpPr/>
          <p:nvPr/>
        </p:nvSpPr>
        <p:spPr>
          <a:xfrm>
            <a:off x="6665995" y="2996952"/>
            <a:ext cx="233398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1600" dirty="0" smtClean="0"/>
              <a:t>Zjednodušíme si interpretaci výsledků</a:t>
            </a:r>
            <a:endParaRPr lang="cs-CZ" sz="1600" dirty="0"/>
          </a:p>
        </p:txBody>
      </p:sp>
      <p:sp>
        <p:nvSpPr>
          <p:cNvPr id="30" name="Mínus 29"/>
          <p:cNvSpPr/>
          <p:nvPr/>
        </p:nvSpPr>
        <p:spPr>
          <a:xfrm>
            <a:off x="6372200" y="3574177"/>
            <a:ext cx="288032" cy="288032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2" name="Obdélník 31"/>
          <p:cNvSpPr/>
          <p:nvPr/>
        </p:nvSpPr>
        <p:spPr>
          <a:xfrm>
            <a:off x="6660232" y="3888000"/>
            <a:ext cx="2448272" cy="107721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cs-CZ" altLang="cs-CZ" sz="1600" dirty="0" smtClean="0"/>
              <a:t>Z vytvořených kategorií již nelze zrekonstruovat původní spojitou proměnnou</a:t>
            </a:r>
            <a:endParaRPr lang="cs-CZ" sz="1600" dirty="0"/>
          </a:p>
        </p:txBody>
      </p:sp>
      <p:sp>
        <p:nvSpPr>
          <p:cNvPr id="33" name="Mínus 32"/>
          <p:cNvSpPr/>
          <p:nvPr/>
        </p:nvSpPr>
        <p:spPr>
          <a:xfrm>
            <a:off x="6372200" y="3935958"/>
            <a:ext cx="288032" cy="288032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4" name="Levá složená závorka 33"/>
          <p:cNvSpPr/>
          <p:nvPr/>
        </p:nvSpPr>
        <p:spPr>
          <a:xfrm>
            <a:off x="971600" y="1844824"/>
            <a:ext cx="144016" cy="1512168"/>
          </a:xfrm>
          <a:prstGeom prst="leftBrac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5" name="Levá složená závorka 34"/>
          <p:cNvSpPr/>
          <p:nvPr/>
        </p:nvSpPr>
        <p:spPr>
          <a:xfrm>
            <a:off x="971600" y="4149080"/>
            <a:ext cx="144016" cy="1512168"/>
          </a:xfrm>
          <a:prstGeom prst="leftBrac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6" name="Obdélník 35"/>
          <p:cNvSpPr/>
          <p:nvPr/>
        </p:nvSpPr>
        <p:spPr>
          <a:xfrm rot="16200000">
            <a:off x="89886" y="2402896"/>
            <a:ext cx="13941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dirty="0" smtClean="0"/>
              <a:t>kvantitativní</a:t>
            </a:r>
            <a:endParaRPr lang="cs-CZ" dirty="0"/>
          </a:p>
        </p:txBody>
      </p:sp>
      <p:sp>
        <p:nvSpPr>
          <p:cNvPr id="37" name="Obdélník 36"/>
          <p:cNvSpPr/>
          <p:nvPr/>
        </p:nvSpPr>
        <p:spPr>
          <a:xfrm rot="16200000">
            <a:off x="197505" y="4707152"/>
            <a:ext cx="11974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dirty="0" smtClean="0"/>
              <a:t>kvalitativní</a:t>
            </a:r>
            <a:endParaRPr lang="cs-CZ" dirty="0"/>
          </a:p>
        </p:txBody>
      </p:sp>
      <p:sp>
        <p:nvSpPr>
          <p:cNvPr id="2" name="Obdélník 1"/>
          <p:cNvSpPr/>
          <p:nvPr/>
        </p:nvSpPr>
        <p:spPr>
          <a:xfrm>
            <a:off x="5004048" y="5373216"/>
            <a:ext cx="266429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1600" dirty="0" smtClean="0"/>
              <a:t>* Pozor! I kvantitativní data mohou být diskrétního typu.</a:t>
            </a:r>
          </a:p>
          <a:p>
            <a:r>
              <a:rPr lang="cs-CZ" altLang="cs-CZ" sz="1600" dirty="0" smtClean="0"/>
              <a:t>Např.: počet dětí v rodině.</a:t>
            </a:r>
          </a:p>
          <a:p>
            <a:pPr marL="285750" indent="-285750">
              <a:buFont typeface="Arial" charset="0"/>
              <a:buChar char="•"/>
            </a:pPr>
            <a:endParaRPr lang="cs-CZ" sz="1600" dirty="0"/>
          </a:p>
        </p:txBody>
      </p:sp>
      <p:cxnSp>
        <p:nvCxnSpPr>
          <p:cNvPr id="4" name="Přímá spojnice 3"/>
          <p:cNvCxnSpPr/>
          <p:nvPr/>
        </p:nvCxnSpPr>
        <p:spPr>
          <a:xfrm>
            <a:off x="4968000" y="1844824"/>
            <a:ext cx="0" cy="40324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5252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Zástupný symbol pro zápatí 16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dirty="0"/>
              <a:t>Vytvořil Institut biostatistiky a analýz, Masarykova univerzita </a:t>
            </a:r>
            <a:br>
              <a:rPr lang="cs-CZ" dirty="0"/>
            </a:br>
            <a:r>
              <a:rPr lang="cs-CZ" i="1" dirty="0"/>
              <a:t>J. </a:t>
            </a:r>
            <a:r>
              <a:rPr lang="cs-CZ" i="1" dirty="0" err="1"/>
              <a:t>Jarkovský</a:t>
            </a:r>
            <a:r>
              <a:rPr lang="cs-CZ" i="1" dirty="0"/>
              <a:t>, L. </a:t>
            </a:r>
            <a:r>
              <a:rPr lang="cs-CZ" i="1" dirty="0" smtClean="0"/>
              <a:t>Dušek, M. Cvanová</a:t>
            </a:r>
            <a:endParaRPr lang="cs-CZ" i="1" dirty="0"/>
          </a:p>
        </p:txBody>
      </p:sp>
      <p:sp>
        <p:nvSpPr>
          <p:cNvPr id="157699" name="Podnadpis 2"/>
          <p:cNvSpPr>
            <a:spLocks noGrp="1"/>
          </p:cNvSpPr>
          <p:nvPr>
            <p:ph type="subTitle" idx="4294967295"/>
          </p:nvPr>
        </p:nvSpPr>
        <p:spPr>
          <a:xfrm>
            <a:off x="285750" y="2997200"/>
            <a:ext cx="8572500" cy="904863"/>
          </a:xfrm>
        </p:spPr>
        <p:txBody>
          <a:bodyPr>
            <a:spAutoFit/>
          </a:bodyPr>
          <a:lstStyle/>
          <a:p>
            <a:pPr marL="0" indent="0" algn="ctr">
              <a:buFont typeface="Wingdings 2" pitchFamily="18" charset="2"/>
              <a:buNone/>
            </a:pPr>
            <a:endParaRPr lang="cs-CZ" sz="2400" b="1" dirty="0" smtClean="0">
              <a:solidFill>
                <a:schemeClr val="tx2"/>
              </a:solidFill>
              <a:latin typeface="Arial" pitchFamily="34" charset="0"/>
            </a:endParaRPr>
          </a:p>
          <a:p>
            <a:pPr marL="0" indent="0" algn="ctr">
              <a:buFont typeface="Wingdings 2" pitchFamily="18" charset="2"/>
              <a:buNone/>
            </a:pPr>
            <a:endParaRPr lang="cs-CZ" sz="2400" b="1" dirty="0" smtClean="0">
              <a:solidFill>
                <a:schemeClr val="tx2"/>
              </a:solidFill>
              <a:latin typeface="Arial" pitchFamily="34" charset="0"/>
            </a:endParaRPr>
          </a:p>
        </p:txBody>
      </p:sp>
      <p:sp>
        <p:nvSpPr>
          <p:cNvPr id="157700" name="Nadpis 1"/>
          <p:cNvSpPr>
            <a:spLocks noGrp="1"/>
          </p:cNvSpPr>
          <p:nvPr>
            <p:ph type="ctrTitle" idx="4294967295"/>
          </p:nvPr>
        </p:nvSpPr>
        <p:spPr>
          <a:xfrm>
            <a:off x="685800" y="767606"/>
            <a:ext cx="7772400" cy="1077218"/>
          </a:xfrm>
          <a:noFill/>
        </p:spPr>
        <p:txBody>
          <a:bodyPr>
            <a:spAutoFit/>
          </a:bodyPr>
          <a:lstStyle/>
          <a:p>
            <a:r>
              <a:rPr lang="cs-CZ" sz="3200" dirty="0" smtClean="0">
                <a:solidFill>
                  <a:schemeClr val="accent1"/>
                </a:solidFill>
                <a:latin typeface="Arial" pitchFamily="34" charset="0"/>
              </a:rPr>
              <a:t/>
            </a:r>
            <a:br>
              <a:rPr lang="cs-CZ" sz="3200" dirty="0" smtClean="0">
                <a:solidFill>
                  <a:schemeClr val="accent1"/>
                </a:solidFill>
                <a:latin typeface="Arial" pitchFamily="34" charset="0"/>
              </a:rPr>
            </a:br>
            <a:r>
              <a:rPr lang="cs-CZ" sz="3200" dirty="0" smtClean="0">
                <a:solidFill>
                  <a:schemeClr val="accent1"/>
                </a:solidFill>
                <a:latin typeface="Arial" pitchFamily="34" charset="0"/>
              </a:rPr>
              <a:t>I. Kontingenční tabulky v Excelu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b="0" i="0" smtClean="0">
                <a:solidFill>
                  <a:srgbClr val="607B7C"/>
                </a:solidFill>
              </a:rPr>
              <a:t>Vytvořil Institut biostatistiky a analýz, Masarykova univerzita </a:t>
            </a:r>
            <a:br>
              <a:rPr lang="cs-CZ" altLang="cs-CZ" b="0" i="0" smtClean="0">
                <a:solidFill>
                  <a:srgbClr val="607B7C"/>
                </a:solidFill>
              </a:rPr>
            </a:br>
            <a:r>
              <a:rPr lang="cs-CZ" altLang="cs-CZ" b="0" smtClean="0">
                <a:solidFill>
                  <a:srgbClr val="607B7C"/>
                </a:solidFill>
              </a:rPr>
              <a:t>J. Jarkovský, L. Dušek</a:t>
            </a:r>
          </a:p>
          <a:p>
            <a:pPr eaLnBrk="1" hangingPunct="1"/>
            <a:endParaRPr lang="cs-CZ" altLang="cs-CZ" b="0" smtClean="0">
              <a:solidFill>
                <a:srgbClr val="607B7C"/>
              </a:solidFill>
            </a:endParaRPr>
          </a:p>
        </p:txBody>
      </p:sp>
      <p:sp>
        <p:nvSpPr>
          <p:cNvPr id="31747" name="Text Box 5"/>
          <p:cNvSpPr txBox="1">
            <a:spLocks noChangeArrowheads="1"/>
          </p:cNvSpPr>
          <p:nvPr/>
        </p:nvSpPr>
        <p:spPr bwMode="auto">
          <a:xfrm>
            <a:off x="4800600" y="2701925"/>
            <a:ext cx="4343400" cy="372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1400" i="0"/>
              <a:t>N:</a:t>
            </a:r>
            <a:r>
              <a:rPr lang="cs-CZ" altLang="cs-CZ" sz="1400" b="0" i="0"/>
              <a:t> 100 dětí (hemofiliků)</a:t>
            </a:r>
            <a:br>
              <a:rPr lang="cs-CZ" altLang="cs-CZ" sz="1400" b="0" i="0"/>
            </a:br>
            <a:r>
              <a:rPr lang="cs-CZ" altLang="cs-CZ" sz="1400" i="0"/>
              <a:t>x: </a:t>
            </a:r>
            <a:r>
              <a:rPr lang="cs-CZ" altLang="cs-CZ" sz="1400" b="0" i="0"/>
              <a:t>znak: počet krvácivých epizod za měsíc</a:t>
            </a:r>
          </a:p>
          <a:p>
            <a:pPr eaLnBrk="1" hangingPunct="1">
              <a:spcBef>
                <a:spcPct val="50000"/>
              </a:spcBef>
            </a:pPr>
            <a:endParaRPr lang="cs-CZ" altLang="cs-CZ" sz="1400" b="0" i="0"/>
          </a:p>
          <a:p>
            <a:pPr eaLnBrk="1" hangingPunct="1">
              <a:spcBef>
                <a:spcPct val="50000"/>
              </a:spcBef>
            </a:pPr>
            <a:endParaRPr lang="cs-CZ" altLang="cs-CZ" sz="1400" b="0" i="0"/>
          </a:p>
          <a:p>
            <a:pPr eaLnBrk="1" hangingPunct="1">
              <a:spcBef>
                <a:spcPct val="50000"/>
              </a:spcBef>
            </a:pPr>
            <a:endParaRPr lang="cs-CZ" altLang="cs-CZ" sz="1400" b="0" i="0"/>
          </a:p>
          <a:p>
            <a:pPr eaLnBrk="1" hangingPunct="1">
              <a:spcBef>
                <a:spcPct val="50000"/>
              </a:spcBef>
            </a:pPr>
            <a:endParaRPr lang="cs-CZ" altLang="cs-CZ" sz="1400" b="0" i="0"/>
          </a:p>
          <a:p>
            <a:pPr eaLnBrk="1" hangingPunct="1">
              <a:spcBef>
                <a:spcPct val="50000"/>
              </a:spcBef>
            </a:pPr>
            <a:endParaRPr lang="cs-CZ" altLang="cs-CZ" sz="1400" b="0" i="0"/>
          </a:p>
          <a:p>
            <a:pPr eaLnBrk="1" hangingPunct="1">
              <a:spcBef>
                <a:spcPct val="50000"/>
              </a:spcBef>
            </a:pPr>
            <a:r>
              <a:rPr lang="cs-CZ" altLang="cs-CZ" sz="1400" i="0"/>
              <a:t>n(x)</a:t>
            </a:r>
            <a:r>
              <a:rPr lang="cs-CZ" altLang="cs-CZ" sz="1400" b="0" i="0"/>
              <a:t> – absolutní četnost x</a:t>
            </a:r>
            <a:br>
              <a:rPr lang="cs-CZ" altLang="cs-CZ" sz="1400" b="0" i="0"/>
            </a:br>
            <a:r>
              <a:rPr lang="cs-CZ" altLang="cs-CZ" sz="1400" i="0"/>
              <a:t>N(x)</a:t>
            </a:r>
            <a:r>
              <a:rPr lang="cs-CZ" altLang="cs-CZ" sz="1400" b="0" i="0"/>
              <a:t> – kumulativní četnost hodnot nepřevyšujících x;	N(x) = </a:t>
            </a:r>
            <a:r>
              <a:rPr lang="cs-CZ" altLang="cs-CZ" sz="1400" b="0" i="0">
                <a:latin typeface="Symbol" pitchFamily="18" charset="2"/>
              </a:rPr>
              <a:t>S</a:t>
            </a:r>
            <a:r>
              <a:rPr lang="cs-CZ" altLang="cs-CZ" sz="1400" b="0" i="0"/>
              <a:t> n(t)</a:t>
            </a:r>
          </a:p>
          <a:p>
            <a:pPr eaLnBrk="1" hangingPunct="1">
              <a:spcBef>
                <a:spcPct val="50000"/>
              </a:spcBef>
            </a:pPr>
            <a:r>
              <a:rPr lang="cs-CZ" altLang="cs-CZ" sz="800" b="0" i="0"/>
              <a:t/>
            </a:r>
            <a:br>
              <a:rPr lang="cs-CZ" altLang="cs-CZ" sz="800" b="0" i="0"/>
            </a:br>
            <a:r>
              <a:rPr lang="cs-CZ" altLang="cs-CZ" sz="1400" i="0"/>
              <a:t>p(x)</a:t>
            </a:r>
            <a:r>
              <a:rPr lang="cs-CZ" altLang="cs-CZ" sz="1400" b="0" i="0"/>
              <a:t> – relativní četnost; p(x) = n(x) / n</a:t>
            </a:r>
            <a:br>
              <a:rPr lang="cs-CZ" altLang="cs-CZ" sz="1400" b="0" i="0"/>
            </a:br>
            <a:r>
              <a:rPr lang="cs-CZ" altLang="cs-CZ" sz="1400" i="0"/>
              <a:t>F(x)</a:t>
            </a:r>
            <a:r>
              <a:rPr lang="cs-CZ" altLang="cs-CZ" sz="1400" b="0" i="0"/>
              <a:t> – kumulativní relativní četnost hodnot nepřevyšujících x; F(x) = N(x) / n</a:t>
            </a:r>
          </a:p>
        </p:txBody>
      </p:sp>
      <p:sp>
        <p:nvSpPr>
          <p:cNvPr id="3174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9375" y="477838"/>
            <a:ext cx="8985250" cy="719137"/>
          </a:xfrm>
          <a:noFill/>
        </p:spPr>
        <p:txBody>
          <a:bodyPr/>
          <a:lstStyle/>
          <a:p>
            <a:r>
              <a:rPr lang="cs-CZ" altLang="cs-CZ" smtClean="0"/>
              <a:t>Jak vznikají informace ?</a:t>
            </a:r>
            <a:br>
              <a:rPr lang="cs-CZ" altLang="cs-CZ" smtClean="0"/>
            </a:br>
            <a:r>
              <a:rPr lang="cs-CZ" altLang="cs-CZ" smtClean="0"/>
              <a:t>- frekvenční tabulka jako základní nástroj popisu</a:t>
            </a:r>
          </a:p>
        </p:txBody>
      </p:sp>
      <p:sp>
        <p:nvSpPr>
          <p:cNvPr id="295939" name="AutoShape 3"/>
          <p:cNvSpPr>
            <a:spLocks noChangeArrowheads="1"/>
          </p:cNvSpPr>
          <p:nvPr/>
        </p:nvSpPr>
        <p:spPr bwMode="auto">
          <a:xfrm>
            <a:off x="596900" y="2087563"/>
            <a:ext cx="2838450" cy="388937"/>
          </a:xfrm>
          <a:prstGeom prst="flowChartAlternateProcess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cs-CZ" i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Primární data</a:t>
            </a:r>
          </a:p>
        </p:txBody>
      </p:sp>
      <p:sp>
        <p:nvSpPr>
          <p:cNvPr id="295940" name="AutoShape 4"/>
          <p:cNvSpPr>
            <a:spLocks noChangeArrowheads="1"/>
          </p:cNvSpPr>
          <p:nvPr/>
        </p:nvSpPr>
        <p:spPr bwMode="auto">
          <a:xfrm>
            <a:off x="5395913" y="2087563"/>
            <a:ext cx="3076575" cy="388937"/>
          </a:xfrm>
          <a:prstGeom prst="flowChartAlternateProcess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cs-CZ" i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Frekvenční sumarizace</a:t>
            </a:r>
          </a:p>
        </p:txBody>
      </p:sp>
      <p:sp>
        <p:nvSpPr>
          <p:cNvPr id="295942" name="AutoShape 6"/>
          <p:cNvSpPr>
            <a:spLocks noChangeArrowheads="1"/>
          </p:cNvSpPr>
          <p:nvPr/>
        </p:nvSpPr>
        <p:spPr bwMode="auto">
          <a:xfrm>
            <a:off x="2133600" y="3546475"/>
            <a:ext cx="2133600" cy="457200"/>
          </a:xfrm>
          <a:prstGeom prst="rightArrow">
            <a:avLst>
              <a:gd name="adj1" fmla="val 50000"/>
              <a:gd name="adj2" fmla="val 116667"/>
            </a:avLst>
          </a:prstGeom>
          <a:solidFill>
            <a:srgbClr val="CC6600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>
            <a:spAutoFit/>
          </a:bodyPr>
          <a:lstStyle/>
          <a:p>
            <a:pPr>
              <a:defRPr/>
            </a:pPr>
            <a:endParaRPr lang="cs-CZ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95986" name="Group 50"/>
          <p:cNvGraphicFramePr>
            <a:graphicFrameLocks noGrp="1"/>
          </p:cNvGraphicFramePr>
          <p:nvPr/>
        </p:nvGraphicFramePr>
        <p:xfrm>
          <a:off x="4924425" y="3221038"/>
          <a:ext cx="3048000" cy="1600200"/>
        </p:xfrm>
        <a:graphic>
          <a:graphicData uri="http://schemas.openxmlformats.org/drawingml/2006/table">
            <a:tbl>
              <a:tblPr/>
              <a:tblGrid>
                <a:gridCol w="609600"/>
                <a:gridCol w="609600"/>
                <a:gridCol w="609600"/>
                <a:gridCol w="609600"/>
                <a:gridCol w="609600"/>
              </a:tblGrid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x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n(x)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N(x)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p(x)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F(x)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2428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0,2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0,2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0,1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0,3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28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0,3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0,6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0,4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1790" name="Text Box 45"/>
          <p:cNvSpPr txBox="1">
            <a:spLocks noChangeArrowheads="1"/>
          </p:cNvSpPr>
          <p:nvPr/>
        </p:nvSpPr>
        <p:spPr bwMode="auto">
          <a:xfrm>
            <a:off x="1371600" y="2632075"/>
            <a:ext cx="1143000" cy="370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1400" b="0" i="0"/>
              <a:t>0</a:t>
            </a:r>
          </a:p>
          <a:p>
            <a:pPr eaLnBrk="1" hangingPunct="1"/>
            <a:r>
              <a:rPr lang="cs-CZ" altLang="cs-CZ" sz="1400" b="0" i="0"/>
              <a:t>0</a:t>
            </a:r>
          </a:p>
          <a:p>
            <a:pPr eaLnBrk="1" hangingPunct="1"/>
            <a:r>
              <a:rPr lang="cs-CZ" altLang="cs-CZ" sz="1400" b="0" i="0"/>
              <a:t>1</a:t>
            </a:r>
          </a:p>
          <a:p>
            <a:pPr eaLnBrk="1" hangingPunct="1"/>
            <a:r>
              <a:rPr lang="cs-CZ" altLang="cs-CZ" sz="1400" b="0" i="0"/>
              <a:t>2</a:t>
            </a:r>
          </a:p>
          <a:p>
            <a:pPr eaLnBrk="1" hangingPunct="1"/>
            <a:r>
              <a:rPr lang="cs-CZ" altLang="cs-CZ" sz="1400" b="0" i="0"/>
              <a:t>1</a:t>
            </a:r>
          </a:p>
          <a:p>
            <a:pPr eaLnBrk="1" hangingPunct="1"/>
            <a:r>
              <a:rPr lang="cs-CZ" altLang="cs-CZ" sz="1400" b="0" i="0"/>
              <a:t>1</a:t>
            </a:r>
          </a:p>
          <a:p>
            <a:pPr eaLnBrk="1" hangingPunct="1"/>
            <a:r>
              <a:rPr lang="cs-CZ" altLang="cs-CZ" sz="1400" b="0" i="0"/>
              <a:t>3</a:t>
            </a:r>
          </a:p>
          <a:p>
            <a:pPr eaLnBrk="1" hangingPunct="1"/>
            <a:r>
              <a:rPr lang="cs-CZ" altLang="cs-CZ" sz="1400" b="0" i="0"/>
              <a:t>1</a:t>
            </a:r>
          </a:p>
          <a:p>
            <a:pPr eaLnBrk="1" hangingPunct="1"/>
            <a:r>
              <a:rPr lang="cs-CZ" altLang="cs-CZ" sz="1400" b="0" i="0"/>
              <a:t>1</a:t>
            </a:r>
          </a:p>
          <a:p>
            <a:pPr eaLnBrk="1" hangingPunct="1"/>
            <a:r>
              <a:rPr lang="cs-CZ" altLang="cs-CZ" sz="1400" b="0" i="0"/>
              <a:t>2</a:t>
            </a:r>
          </a:p>
          <a:p>
            <a:pPr eaLnBrk="1" hangingPunct="1"/>
            <a:r>
              <a:rPr lang="cs-CZ" altLang="cs-CZ" sz="1400" b="0" i="0"/>
              <a:t>.</a:t>
            </a:r>
          </a:p>
          <a:p>
            <a:pPr eaLnBrk="1" hangingPunct="1"/>
            <a:r>
              <a:rPr lang="cs-CZ" altLang="cs-CZ" sz="1400" b="0" i="0"/>
              <a:t>.</a:t>
            </a:r>
          </a:p>
          <a:p>
            <a:pPr eaLnBrk="1" hangingPunct="1"/>
            <a:r>
              <a:rPr lang="cs-CZ" altLang="cs-CZ" sz="1400" b="0" i="0"/>
              <a:t>.</a:t>
            </a:r>
          </a:p>
          <a:p>
            <a:pPr eaLnBrk="1" hangingPunct="1"/>
            <a:r>
              <a:rPr lang="cs-CZ" altLang="cs-CZ" sz="1400" b="0" i="0"/>
              <a:t>.</a:t>
            </a:r>
          </a:p>
          <a:p>
            <a:pPr eaLnBrk="1" hangingPunct="1"/>
            <a:r>
              <a:rPr lang="cs-CZ" altLang="cs-CZ" sz="1400" b="0" i="0"/>
              <a:t>.</a:t>
            </a:r>
          </a:p>
          <a:p>
            <a:pPr eaLnBrk="1" hangingPunct="1"/>
            <a:r>
              <a:rPr lang="cs-CZ" altLang="cs-CZ" sz="1400" b="0" i="0"/>
              <a:t>.</a:t>
            </a:r>
          </a:p>
          <a:p>
            <a:pPr eaLnBrk="1" hangingPunct="1"/>
            <a:r>
              <a:rPr lang="cs-CZ" altLang="cs-CZ" sz="1400" b="0" i="0"/>
              <a:t>n = 100</a:t>
            </a:r>
          </a:p>
        </p:txBody>
      </p:sp>
      <p:sp>
        <p:nvSpPr>
          <p:cNvPr id="31791" name="Text Box 46"/>
          <p:cNvSpPr txBox="1">
            <a:spLocks noChangeArrowheads="1"/>
          </p:cNvSpPr>
          <p:nvPr/>
        </p:nvSpPr>
        <p:spPr bwMode="auto">
          <a:xfrm rot="-5400000">
            <a:off x="-777875" y="4287838"/>
            <a:ext cx="3505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altLang="cs-CZ" sz="1600" b="0"/>
              <a:t>Počty epizod pro n = 100 hemofiliků</a:t>
            </a:r>
          </a:p>
        </p:txBody>
      </p:sp>
      <p:sp>
        <p:nvSpPr>
          <p:cNvPr id="31792" name="Text Box 47"/>
          <p:cNvSpPr txBox="1">
            <a:spLocks noChangeArrowheads="1"/>
          </p:cNvSpPr>
          <p:nvPr/>
        </p:nvSpPr>
        <p:spPr bwMode="auto">
          <a:xfrm>
            <a:off x="6046788" y="5416550"/>
            <a:ext cx="6858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altLang="cs-CZ" sz="1000" b="0" i="0"/>
              <a:t>t </a:t>
            </a:r>
            <a:r>
              <a:rPr lang="cs-CZ" altLang="cs-CZ" sz="1000" b="0" i="0">
                <a:latin typeface="Symbol" pitchFamily="18" charset="2"/>
              </a:rPr>
              <a:t>Ł</a:t>
            </a:r>
            <a:r>
              <a:rPr lang="cs-CZ" altLang="cs-CZ" sz="1000" b="0" i="0"/>
              <a:t> x</a:t>
            </a:r>
          </a:p>
        </p:txBody>
      </p:sp>
      <p:sp>
        <p:nvSpPr>
          <p:cNvPr id="31793" name="Text Box 48"/>
          <p:cNvSpPr txBox="1">
            <a:spLocks noChangeArrowheads="1"/>
          </p:cNvSpPr>
          <p:nvPr/>
        </p:nvSpPr>
        <p:spPr bwMode="auto">
          <a:xfrm>
            <a:off x="2865438" y="1531938"/>
            <a:ext cx="3124200" cy="457200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altLang="cs-CZ" sz="2400" i="0" dirty="0"/>
              <a:t>DISKRÉTNÍ DATA</a:t>
            </a:r>
          </a:p>
        </p:txBody>
      </p:sp>
      <p:sp>
        <p:nvSpPr>
          <p:cNvPr id="295985" name="Line 49"/>
          <p:cNvSpPr>
            <a:spLocks noChangeShapeType="1"/>
          </p:cNvSpPr>
          <p:nvPr/>
        </p:nvSpPr>
        <p:spPr bwMode="auto">
          <a:xfrm>
            <a:off x="1447800" y="4906963"/>
            <a:ext cx="0" cy="0"/>
          </a:xfrm>
          <a:prstGeom prst="line">
            <a:avLst/>
          </a:prstGeom>
          <a:noFill/>
          <a:ln w="9525">
            <a:noFill/>
            <a:round/>
            <a:headEnd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endParaRPr lang="cs-CZ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4332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Obdélník 38"/>
          <p:cNvSpPr/>
          <p:nvPr/>
        </p:nvSpPr>
        <p:spPr>
          <a:xfrm>
            <a:off x="4859338" y="4292600"/>
            <a:ext cx="396875" cy="288925"/>
          </a:xfrm>
          <a:prstGeom prst="rect">
            <a:avLst/>
          </a:prstGeom>
          <a:solidFill>
            <a:srgbClr val="D16349">
              <a:alpha val="50196"/>
            </a:srgbClr>
          </a:solidFill>
          <a:ln>
            <a:solidFill>
              <a:schemeClr val="tx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38" name="Obdélník 37"/>
          <p:cNvSpPr/>
          <p:nvPr/>
        </p:nvSpPr>
        <p:spPr>
          <a:xfrm>
            <a:off x="4824413" y="1916113"/>
            <a:ext cx="395287" cy="288925"/>
          </a:xfrm>
          <a:prstGeom prst="rect">
            <a:avLst/>
          </a:prstGeom>
          <a:solidFill>
            <a:srgbClr val="D16349">
              <a:alpha val="50196"/>
            </a:srgbClr>
          </a:solidFill>
          <a:ln>
            <a:solidFill>
              <a:schemeClr val="tx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37" name="Obdélník 36"/>
          <p:cNvSpPr/>
          <p:nvPr/>
        </p:nvSpPr>
        <p:spPr>
          <a:xfrm>
            <a:off x="576263" y="4292600"/>
            <a:ext cx="395287" cy="288925"/>
          </a:xfrm>
          <a:prstGeom prst="rect">
            <a:avLst/>
          </a:prstGeom>
          <a:solidFill>
            <a:srgbClr val="D16349">
              <a:alpha val="50196"/>
            </a:srgbClr>
          </a:solidFill>
          <a:ln>
            <a:solidFill>
              <a:schemeClr val="tx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36" name="Obdélník 35"/>
          <p:cNvSpPr/>
          <p:nvPr/>
        </p:nvSpPr>
        <p:spPr>
          <a:xfrm>
            <a:off x="576263" y="1916113"/>
            <a:ext cx="395287" cy="288925"/>
          </a:xfrm>
          <a:prstGeom prst="rect">
            <a:avLst/>
          </a:prstGeom>
          <a:solidFill>
            <a:srgbClr val="D16349">
              <a:alpha val="50196"/>
            </a:srgbClr>
          </a:solidFill>
          <a:ln>
            <a:solidFill>
              <a:schemeClr val="tx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034" name="Text Box 4"/>
          <p:cNvSpPr txBox="1">
            <a:spLocks noChangeArrowheads="1"/>
          </p:cNvSpPr>
          <p:nvPr/>
        </p:nvSpPr>
        <p:spPr bwMode="auto">
          <a:xfrm>
            <a:off x="533400" y="1917700"/>
            <a:ext cx="508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altLang="cs-CZ" sz="1400" i="0"/>
              <a:t>n(x)</a:t>
            </a:r>
          </a:p>
        </p:txBody>
      </p:sp>
      <p:sp>
        <p:nvSpPr>
          <p:cNvPr id="1035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b="0" i="0" smtClean="0">
                <a:solidFill>
                  <a:srgbClr val="607B7C"/>
                </a:solidFill>
              </a:rPr>
              <a:t>Vytvořil Institut biostatistiky a analýz, Masarykova univerzita </a:t>
            </a:r>
            <a:br>
              <a:rPr lang="cs-CZ" altLang="cs-CZ" b="0" i="0" smtClean="0">
                <a:solidFill>
                  <a:srgbClr val="607B7C"/>
                </a:solidFill>
              </a:rPr>
            </a:br>
            <a:r>
              <a:rPr lang="cs-CZ" altLang="cs-CZ" b="0" smtClean="0">
                <a:solidFill>
                  <a:srgbClr val="607B7C"/>
                </a:solidFill>
              </a:rPr>
              <a:t>J. Jarkovský, L. Dušek</a:t>
            </a:r>
          </a:p>
          <a:p>
            <a:pPr eaLnBrk="1" hangingPunct="1"/>
            <a:endParaRPr lang="cs-CZ" altLang="cs-CZ" b="0" smtClean="0">
              <a:solidFill>
                <a:srgbClr val="607B7C"/>
              </a:solidFill>
            </a:endParaRPr>
          </a:p>
        </p:txBody>
      </p:sp>
      <p:sp>
        <p:nvSpPr>
          <p:cNvPr id="103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9375" y="414338"/>
            <a:ext cx="8985250" cy="711200"/>
          </a:xfrm>
          <a:noFill/>
        </p:spPr>
        <p:txBody>
          <a:bodyPr/>
          <a:lstStyle/>
          <a:p>
            <a:r>
              <a:rPr lang="cs-CZ" altLang="cs-CZ" smtClean="0"/>
              <a:t>Jak vznikají informace ?</a:t>
            </a:r>
            <a:br>
              <a:rPr lang="cs-CZ" altLang="cs-CZ" smtClean="0"/>
            </a:br>
            <a:r>
              <a:rPr lang="cs-CZ" altLang="cs-CZ" smtClean="0"/>
              <a:t> Grafické výstupy z frekvenční tabulky</a:t>
            </a:r>
          </a:p>
        </p:txBody>
      </p:sp>
      <p:graphicFrame>
        <p:nvGraphicFramePr>
          <p:cNvPr id="1026" name="Object 3"/>
          <p:cNvGraphicFramePr>
            <a:graphicFrameLocks noChangeAspect="1"/>
          </p:cNvGraphicFramePr>
          <p:nvPr/>
        </p:nvGraphicFramePr>
        <p:xfrm>
          <a:off x="914400" y="1885950"/>
          <a:ext cx="2998788" cy="1782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78" name="Graf" r:id="rId4" imgW="4372043" imgH="2600325" progId="MSGraph.Chart.8">
                  <p:embed followColorScheme="full"/>
                </p:oleObj>
              </mc:Choice>
              <mc:Fallback>
                <p:oleObj name="Graf" r:id="rId4" imgW="4372043" imgH="2600325" progId="MSGraph.Chart.8">
                  <p:embed followColorScheme="full"/>
                  <p:pic>
                    <p:nvPicPr>
                      <p:cNvPr id="0" name="Picture 6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885950"/>
                        <a:ext cx="2998788" cy="17827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7" name="Text Box 5"/>
          <p:cNvSpPr txBox="1">
            <a:spLocks noChangeArrowheads="1"/>
          </p:cNvSpPr>
          <p:nvPr/>
        </p:nvSpPr>
        <p:spPr bwMode="auto">
          <a:xfrm>
            <a:off x="3840163" y="3505200"/>
            <a:ext cx="2825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cs-CZ" sz="1400" i="0"/>
              <a:t>x</a:t>
            </a:r>
            <a:endParaRPr lang="cs-CZ" altLang="cs-CZ" sz="1400" i="0"/>
          </a:p>
        </p:txBody>
      </p:sp>
      <p:graphicFrame>
        <p:nvGraphicFramePr>
          <p:cNvPr id="1027" name="Object 6"/>
          <p:cNvGraphicFramePr>
            <a:graphicFrameLocks noChangeAspect="1"/>
          </p:cNvGraphicFramePr>
          <p:nvPr/>
        </p:nvGraphicFramePr>
        <p:xfrm>
          <a:off x="5181600" y="1885950"/>
          <a:ext cx="2998788" cy="1782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79" name="Graf" r:id="rId6" imgW="4372043" imgH="2600325" progId="MSGraph.Chart.8">
                  <p:embed followColorScheme="full"/>
                </p:oleObj>
              </mc:Choice>
              <mc:Fallback>
                <p:oleObj name="Graf" r:id="rId6" imgW="4372043" imgH="2600325" progId="MSGraph.Chart.8">
                  <p:embed followColorScheme="full"/>
                  <p:pic>
                    <p:nvPicPr>
                      <p:cNvPr id="0" name="Picture 6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1885950"/>
                        <a:ext cx="2998788" cy="17827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8" name="Text Box 7"/>
          <p:cNvSpPr txBox="1">
            <a:spLocks noChangeArrowheads="1"/>
          </p:cNvSpPr>
          <p:nvPr/>
        </p:nvSpPr>
        <p:spPr bwMode="auto">
          <a:xfrm>
            <a:off x="4800600" y="1917700"/>
            <a:ext cx="508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cs-CZ" sz="1400" i="0"/>
              <a:t>p</a:t>
            </a:r>
            <a:r>
              <a:rPr lang="cs-CZ" altLang="cs-CZ" sz="1400" i="0"/>
              <a:t>(x)</a:t>
            </a:r>
          </a:p>
        </p:txBody>
      </p:sp>
      <p:sp>
        <p:nvSpPr>
          <p:cNvPr id="1039" name="Text Box 8"/>
          <p:cNvSpPr txBox="1">
            <a:spLocks noChangeArrowheads="1"/>
          </p:cNvSpPr>
          <p:nvPr/>
        </p:nvSpPr>
        <p:spPr bwMode="auto">
          <a:xfrm>
            <a:off x="8107363" y="3505200"/>
            <a:ext cx="2825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cs-CZ" sz="1400" i="0"/>
              <a:t>x</a:t>
            </a:r>
            <a:endParaRPr lang="cs-CZ" altLang="cs-CZ" sz="1400" i="0"/>
          </a:p>
        </p:txBody>
      </p:sp>
      <p:graphicFrame>
        <p:nvGraphicFramePr>
          <p:cNvPr id="1028" name="Object 9"/>
          <p:cNvGraphicFramePr>
            <a:graphicFrameLocks noChangeAspect="1"/>
          </p:cNvGraphicFramePr>
          <p:nvPr/>
        </p:nvGraphicFramePr>
        <p:xfrm>
          <a:off x="914400" y="4257675"/>
          <a:ext cx="2998788" cy="177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80" name="Graf" r:id="rId8" imgW="4372043" imgH="2581185" progId="MSGraph.Chart.8">
                  <p:embed followColorScheme="full"/>
                </p:oleObj>
              </mc:Choice>
              <mc:Fallback>
                <p:oleObj name="Graf" r:id="rId8" imgW="4372043" imgH="2581185" progId="MSGraph.Chart.8">
                  <p:embed followColorScheme="full"/>
                  <p:pic>
                    <p:nvPicPr>
                      <p:cNvPr id="0" name="Picture 6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4257675"/>
                        <a:ext cx="2998788" cy="1774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40" name="Text Box 10"/>
          <p:cNvSpPr txBox="1">
            <a:spLocks noChangeArrowheads="1"/>
          </p:cNvSpPr>
          <p:nvPr/>
        </p:nvSpPr>
        <p:spPr bwMode="auto">
          <a:xfrm>
            <a:off x="523875" y="4279900"/>
            <a:ext cx="5286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altLang="cs-CZ" sz="1400" i="0"/>
              <a:t>N(x)</a:t>
            </a:r>
          </a:p>
        </p:txBody>
      </p:sp>
      <p:sp>
        <p:nvSpPr>
          <p:cNvPr id="1041" name="Text Box 11"/>
          <p:cNvSpPr txBox="1">
            <a:spLocks noChangeArrowheads="1"/>
          </p:cNvSpPr>
          <p:nvPr/>
        </p:nvSpPr>
        <p:spPr bwMode="auto">
          <a:xfrm>
            <a:off x="3840163" y="5867400"/>
            <a:ext cx="2825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cs-CZ" sz="1400" i="0"/>
              <a:t>x</a:t>
            </a:r>
            <a:endParaRPr lang="cs-CZ" altLang="cs-CZ" sz="1400" i="0"/>
          </a:p>
        </p:txBody>
      </p:sp>
      <p:sp>
        <p:nvSpPr>
          <p:cNvPr id="1042" name="Text Box 12"/>
          <p:cNvSpPr txBox="1">
            <a:spLocks noChangeArrowheads="1"/>
          </p:cNvSpPr>
          <p:nvPr/>
        </p:nvSpPr>
        <p:spPr bwMode="auto">
          <a:xfrm>
            <a:off x="4800600" y="4279900"/>
            <a:ext cx="508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altLang="cs-CZ" sz="1400" i="0" dirty="0"/>
              <a:t>F(x)</a:t>
            </a:r>
          </a:p>
        </p:txBody>
      </p:sp>
      <p:sp>
        <p:nvSpPr>
          <p:cNvPr id="1043" name="Text Box 13"/>
          <p:cNvSpPr txBox="1">
            <a:spLocks noChangeArrowheads="1"/>
          </p:cNvSpPr>
          <p:nvPr/>
        </p:nvSpPr>
        <p:spPr bwMode="auto">
          <a:xfrm>
            <a:off x="8107363" y="5867400"/>
            <a:ext cx="2825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cs-CZ" sz="1400" i="0"/>
              <a:t>x</a:t>
            </a:r>
            <a:endParaRPr lang="cs-CZ" altLang="cs-CZ" sz="1400" i="0"/>
          </a:p>
        </p:txBody>
      </p:sp>
      <p:graphicFrame>
        <p:nvGraphicFramePr>
          <p:cNvPr id="1029" name="Object 14"/>
          <p:cNvGraphicFramePr>
            <a:graphicFrameLocks noChangeAspect="1"/>
          </p:cNvGraphicFramePr>
          <p:nvPr/>
        </p:nvGraphicFramePr>
        <p:xfrm>
          <a:off x="5200650" y="4165600"/>
          <a:ext cx="2998788" cy="1931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81" name="Graf" r:id="rId10" imgW="4372043" imgH="2819490" progId="MSGraph.Chart.8">
                  <p:embed followColorScheme="full"/>
                </p:oleObj>
              </mc:Choice>
              <mc:Fallback>
                <p:oleObj name="Graf" r:id="rId10" imgW="4372043" imgH="2819490" progId="MSGraph.Chart.8">
                  <p:embed followColorScheme="full"/>
                  <p:pic>
                    <p:nvPicPr>
                      <p:cNvPr id="0" name="Picture 6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00650" y="4165600"/>
                        <a:ext cx="2998788" cy="19319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44" name="Line 15"/>
          <p:cNvSpPr>
            <a:spLocks noChangeShapeType="1"/>
          </p:cNvSpPr>
          <p:nvPr/>
        </p:nvSpPr>
        <p:spPr bwMode="auto">
          <a:xfrm flipH="1">
            <a:off x="5310188" y="5613400"/>
            <a:ext cx="6619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sm" len="sm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1045" name="Text Box 16"/>
          <p:cNvSpPr txBox="1">
            <a:spLocks noChangeArrowheads="1"/>
          </p:cNvSpPr>
          <p:nvPr/>
        </p:nvSpPr>
        <p:spPr bwMode="auto">
          <a:xfrm>
            <a:off x="7248525" y="5867400"/>
            <a:ext cx="2825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altLang="cs-CZ" sz="1400" i="0"/>
              <a:t>3</a:t>
            </a:r>
          </a:p>
        </p:txBody>
      </p:sp>
      <p:sp>
        <p:nvSpPr>
          <p:cNvPr id="1046" name="Text Box 17"/>
          <p:cNvSpPr txBox="1">
            <a:spLocks noChangeArrowheads="1"/>
          </p:cNvSpPr>
          <p:nvPr/>
        </p:nvSpPr>
        <p:spPr bwMode="auto">
          <a:xfrm>
            <a:off x="6584950" y="5867400"/>
            <a:ext cx="2825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cs-CZ" sz="1400" i="0"/>
              <a:t>2</a:t>
            </a:r>
            <a:endParaRPr lang="cs-CZ" altLang="cs-CZ" sz="1400" i="0"/>
          </a:p>
        </p:txBody>
      </p:sp>
      <p:sp>
        <p:nvSpPr>
          <p:cNvPr id="1047" name="Text Box 18"/>
          <p:cNvSpPr txBox="1">
            <a:spLocks noChangeArrowheads="1"/>
          </p:cNvSpPr>
          <p:nvPr/>
        </p:nvSpPr>
        <p:spPr bwMode="auto">
          <a:xfrm>
            <a:off x="5834063" y="5867400"/>
            <a:ext cx="2825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cs-CZ" sz="1400" i="0"/>
              <a:t>1</a:t>
            </a:r>
            <a:endParaRPr lang="cs-CZ" altLang="cs-CZ" sz="1400" i="0"/>
          </a:p>
        </p:txBody>
      </p:sp>
      <p:sp>
        <p:nvSpPr>
          <p:cNvPr id="1048" name="Text Box 19"/>
          <p:cNvSpPr txBox="1">
            <a:spLocks noChangeArrowheads="1"/>
          </p:cNvSpPr>
          <p:nvPr/>
        </p:nvSpPr>
        <p:spPr bwMode="auto">
          <a:xfrm>
            <a:off x="5170488" y="5867400"/>
            <a:ext cx="2825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cs-CZ" sz="1400" i="0"/>
              <a:t>0</a:t>
            </a:r>
            <a:endParaRPr lang="cs-CZ" altLang="cs-CZ" sz="1400" i="0"/>
          </a:p>
        </p:txBody>
      </p:sp>
      <p:sp>
        <p:nvSpPr>
          <p:cNvPr id="1049" name="Line 20"/>
          <p:cNvSpPr>
            <a:spLocks noChangeShapeType="1"/>
          </p:cNvSpPr>
          <p:nvPr/>
        </p:nvSpPr>
        <p:spPr bwMode="auto">
          <a:xfrm flipH="1">
            <a:off x="5986463" y="5356225"/>
            <a:ext cx="6619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sm" len="sm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1050" name="Line 21"/>
          <p:cNvSpPr>
            <a:spLocks noChangeShapeType="1"/>
          </p:cNvSpPr>
          <p:nvPr/>
        </p:nvSpPr>
        <p:spPr bwMode="auto">
          <a:xfrm flipH="1">
            <a:off x="6719888" y="5022850"/>
            <a:ext cx="6619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sm" len="sm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1051" name="Line 22"/>
          <p:cNvSpPr>
            <a:spLocks noChangeShapeType="1"/>
          </p:cNvSpPr>
          <p:nvPr/>
        </p:nvSpPr>
        <p:spPr bwMode="auto">
          <a:xfrm flipH="1">
            <a:off x="7405688" y="4699000"/>
            <a:ext cx="6619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sm" len="sm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1052" name="Text Box 24"/>
          <p:cNvSpPr txBox="1">
            <a:spLocks noChangeArrowheads="1"/>
          </p:cNvSpPr>
          <p:nvPr/>
        </p:nvSpPr>
        <p:spPr bwMode="auto">
          <a:xfrm>
            <a:off x="1176338" y="3581400"/>
            <a:ext cx="30480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cs-CZ" altLang="cs-CZ" sz="1600" i="0"/>
              <a:t>0</a:t>
            </a:r>
            <a:endParaRPr lang="cs-CZ" altLang="cs-CZ" sz="1600" b="0" i="0"/>
          </a:p>
        </p:txBody>
      </p:sp>
      <p:sp>
        <p:nvSpPr>
          <p:cNvPr id="1053" name="Text Box 25"/>
          <p:cNvSpPr txBox="1">
            <a:spLocks noChangeArrowheads="1"/>
          </p:cNvSpPr>
          <p:nvPr/>
        </p:nvSpPr>
        <p:spPr bwMode="auto">
          <a:xfrm>
            <a:off x="1905000" y="3592513"/>
            <a:ext cx="30480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cs-CZ" altLang="cs-CZ" sz="1600" i="0"/>
              <a:t>1</a:t>
            </a:r>
            <a:endParaRPr lang="cs-CZ" altLang="cs-CZ" sz="1600" b="0" i="0"/>
          </a:p>
        </p:txBody>
      </p:sp>
      <p:sp>
        <p:nvSpPr>
          <p:cNvPr id="1054" name="Text Box 26"/>
          <p:cNvSpPr txBox="1">
            <a:spLocks noChangeArrowheads="1"/>
          </p:cNvSpPr>
          <p:nvPr/>
        </p:nvSpPr>
        <p:spPr bwMode="auto">
          <a:xfrm>
            <a:off x="2590800" y="3581400"/>
            <a:ext cx="30480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cs-CZ" altLang="cs-CZ" sz="1600" i="0"/>
              <a:t>2</a:t>
            </a:r>
            <a:endParaRPr lang="cs-CZ" altLang="cs-CZ" sz="1600" b="0" i="0"/>
          </a:p>
        </p:txBody>
      </p:sp>
      <p:sp>
        <p:nvSpPr>
          <p:cNvPr id="1055" name="Text Box 27"/>
          <p:cNvSpPr txBox="1">
            <a:spLocks noChangeArrowheads="1"/>
          </p:cNvSpPr>
          <p:nvPr/>
        </p:nvSpPr>
        <p:spPr bwMode="auto">
          <a:xfrm>
            <a:off x="3309938" y="3581400"/>
            <a:ext cx="30480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cs-CZ" altLang="cs-CZ" sz="1600" i="0"/>
              <a:t>3</a:t>
            </a:r>
            <a:endParaRPr lang="cs-CZ" altLang="cs-CZ" sz="1600" b="0" i="0"/>
          </a:p>
        </p:txBody>
      </p:sp>
      <p:sp>
        <p:nvSpPr>
          <p:cNvPr id="1056" name="Text Box 28"/>
          <p:cNvSpPr txBox="1">
            <a:spLocks noChangeArrowheads="1"/>
          </p:cNvSpPr>
          <p:nvPr/>
        </p:nvSpPr>
        <p:spPr bwMode="auto">
          <a:xfrm>
            <a:off x="5486400" y="3581400"/>
            <a:ext cx="30480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cs-CZ" altLang="cs-CZ" sz="1600" i="0"/>
              <a:t>0</a:t>
            </a:r>
            <a:endParaRPr lang="cs-CZ" altLang="cs-CZ" sz="1600" b="0" i="0"/>
          </a:p>
        </p:txBody>
      </p:sp>
      <p:sp>
        <p:nvSpPr>
          <p:cNvPr id="1057" name="Text Box 29"/>
          <p:cNvSpPr txBox="1">
            <a:spLocks noChangeArrowheads="1"/>
          </p:cNvSpPr>
          <p:nvPr/>
        </p:nvSpPr>
        <p:spPr bwMode="auto">
          <a:xfrm>
            <a:off x="6215063" y="3592513"/>
            <a:ext cx="30480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cs-CZ" altLang="cs-CZ" sz="1600" i="0"/>
              <a:t>1</a:t>
            </a:r>
            <a:endParaRPr lang="cs-CZ" altLang="cs-CZ" sz="1600" b="0" i="0"/>
          </a:p>
        </p:txBody>
      </p:sp>
      <p:sp>
        <p:nvSpPr>
          <p:cNvPr id="1058" name="Text Box 30"/>
          <p:cNvSpPr txBox="1">
            <a:spLocks noChangeArrowheads="1"/>
          </p:cNvSpPr>
          <p:nvPr/>
        </p:nvSpPr>
        <p:spPr bwMode="auto">
          <a:xfrm>
            <a:off x="6900863" y="3581400"/>
            <a:ext cx="30480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cs-CZ" altLang="cs-CZ" sz="1600" i="0"/>
              <a:t>2</a:t>
            </a:r>
            <a:endParaRPr lang="cs-CZ" altLang="cs-CZ" sz="1600" b="0" i="0"/>
          </a:p>
        </p:txBody>
      </p:sp>
      <p:sp>
        <p:nvSpPr>
          <p:cNvPr id="1059" name="Text Box 31"/>
          <p:cNvSpPr txBox="1">
            <a:spLocks noChangeArrowheads="1"/>
          </p:cNvSpPr>
          <p:nvPr/>
        </p:nvSpPr>
        <p:spPr bwMode="auto">
          <a:xfrm>
            <a:off x="7620000" y="3581400"/>
            <a:ext cx="30480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cs-CZ" altLang="cs-CZ" sz="1600" i="0"/>
              <a:t>3</a:t>
            </a:r>
            <a:endParaRPr lang="cs-CZ" altLang="cs-CZ" sz="1600" b="0" i="0"/>
          </a:p>
        </p:txBody>
      </p:sp>
      <p:sp>
        <p:nvSpPr>
          <p:cNvPr id="1060" name="Text Box 32"/>
          <p:cNvSpPr txBox="1">
            <a:spLocks noChangeArrowheads="1"/>
          </p:cNvSpPr>
          <p:nvPr/>
        </p:nvSpPr>
        <p:spPr bwMode="auto">
          <a:xfrm>
            <a:off x="1165225" y="5969000"/>
            <a:ext cx="30480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cs-CZ" altLang="cs-CZ" sz="1600" i="0"/>
              <a:t>0</a:t>
            </a:r>
            <a:endParaRPr lang="cs-CZ" altLang="cs-CZ" sz="1600" b="0" i="0"/>
          </a:p>
        </p:txBody>
      </p:sp>
      <p:sp>
        <p:nvSpPr>
          <p:cNvPr id="1061" name="Text Box 33"/>
          <p:cNvSpPr txBox="1">
            <a:spLocks noChangeArrowheads="1"/>
          </p:cNvSpPr>
          <p:nvPr/>
        </p:nvSpPr>
        <p:spPr bwMode="auto">
          <a:xfrm>
            <a:off x="1893888" y="5980113"/>
            <a:ext cx="30480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cs-CZ" altLang="cs-CZ" sz="1600" i="0"/>
              <a:t>1</a:t>
            </a:r>
            <a:endParaRPr lang="cs-CZ" altLang="cs-CZ" sz="1600" b="0" i="0"/>
          </a:p>
        </p:txBody>
      </p:sp>
      <p:sp>
        <p:nvSpPr>
          <p:cNvPr id="1062" name="Text Box 34"/>
          <p:cNvSpPr txBox="1">
            <a:spLocks noChangeArrowheads="1"/>
          </p:cNvSpPr>
          <p:nvPr/>
        </p:nvSpPr>
        <p:spPr bwMode="auto">
          <a:xfrm>
            <a:off x="2579688" y="5969000"/>
            <a:ext cx="30480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cs-CZ" altLang="cs-CZ" sz="1600" i="0"/>
              <a:t>2</a:t>
            </a:r>
            <a:endParaRPr lang="cs-CZ" altLang="cs-CZ" sz="1600" b="0" i="0"/>
          </a:p>
        </p:txBody>
      </p:sp>
      <p:sp>
        <p:nvSpPr>
          <p:cNvPr id="1063" name="Text Box 35"/>
          <p:cNvSpPr txBox="1">
            <a:spLocks noChangeArrowheads="1"/>
          </p:cNvSpPr>
          <p:nvPr/>
        </p:nvSpPr>
        <p:spPr bwMode="auto">
          <a:xfrm>
            <a:off x="3298825" y="5969000"/>
            <a:ext cx="30480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cs-CZ" altLang="cs-CZ" sz="1600" i="0"/>
              <a:t>3</a:t>
            </a:r>
            <a:endParaRPr lang="cs-CZ" altLang="cs-CZ" sz="1600" b="0" i="0"/>
          </a:p>
        </p:txBody>
      </p:sp>
    </p:spTree>
    <p:extLst>
      <p:ext uri="{BB962C8B-B14F-4D97-AF65-F5344CB8AC3E}">
        <p14:creationId xmlns:p14="http://schemas.microsoft.com/office/powerpoint/2010/main" val="1494011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b="0" i="0" smtClean="0">
                <a:solidFill>
                  <a:srgbClr val="607B7C"/>
                </a:solidFill>
              </a:rPr>
              <a:t>Vytvořil Institut biostatistiky a analýz, Masarykova univerzita </a:t>
            </a:r>
            <a:br>
              <a:rPr lang="cs-CZ" altLang="cs-CZ" b="0" i="0" smtClean="0">
                <a:solidFill>
                  <a:srgbClr val="607B7C"/>
                </a:solidFill>
              </a:rPr>
            </a:br>
            <a:r>
              <a:rPr lang="cs-CZ" altLang="cs-CZ" b="0" smtClean="0">
                <a:solidFill>
                  <a:srgbClr val="607B7C"/>
                </a:solidFill>
              </a:rPr>
              <a:t>J. Jarkovský, L. Dušek</a:t>
            </a:r>
          </a:p>
          <a:p>
            <a:pPr eaLnBrk="1" hangingPunct="1"/>
            <a:endParaRPr lang="cs-CZ" altLang="cs-CZ" b="0" smtClean="0">
              <a:solidFill>
                <a:srgbClr val="607B7C"/>
              </a:solidFill>
            </a:endParaRPr>
          </a:p>
        </p:txBody>
      </p:sp>
      <p:sp>
        <p:nvSpPr>
          <p:cNvPr id="3277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9375" y="504825"/>
            <a:ext cx="8985250" cy="692150"/>
          </a:xfrm>
          <a:noFill/>
        </p:spPr>
        <p:txBody>
          <a:bodyPr/>
          <a:lstStyle/>
          <a:p>
            <a:r>
              <a:rPr lang="cs-CZ" altLang="cs-CZ" smtClean="0"/>
              <a:t>Jak vznikají informace ?                                                                      - frekvenční tabulka jako základní nástroj popisu</a:t>
            </a:r>
          </a:p>
        </p:txBody>
      </p:sp>
      <p:sp>
        <p:nvSpPr>
          <p:cNvPr id="32772" name="Rectangle 3"/>
          <p:cNvSpPr>
            <a:spLocks noGrp="1"/>
          </p:cNvSpPr>
          <p:nvPr>
            <p:ph type="body" idx="4294967295"/>
          </p:nvPr>
        </p:nvSpPr>
        <p:spPr>
          <a:xfrm>
            <a:off x="152400" y="2243138"/>
            <a:ext cx="3556000" cy="754062"/>
          </a:xfrm>
          <a:noFill/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cs-CZ" altLang="cs-CZ" sz="2000" u="sng" dirty="0" smtClean="0"/>
              <a:t>Příklad:</a:t>
            </a:r>
            <a:r>
              <a:rPr lang="cs-CZ" altLang="cs-CZ" sz="2000" dirty="0" smtClean="0"/>
              <a:t>	</a:t>
            </a:r>
            <a:r>
              <a:rPr lang="cs-CZ" altLang="cs-CZ" sz="2000" b="1" dirty="0" smtClean="0"/>
              <a:t>x: koncentrace </a:t>
            </a:r>
            <a:r>
              <a:rPr lang="cs-CZ" altLang="cs-CZ" sz="2000" b="1" smtClean="0"/>
              <a:t>látky </a:t>
            </a:r>
            <a:r>
              <a:rPr lang="cs-CZ" altLang="cs-CZ" sz="2000" b="1" smtClean="0"/>
              <a:t>v </a:t>
            </a:r>
            <a:r>
              <a:rPr lang="cs-CZ" altLang="cs-CZ" sz="2000" b="1" dirty="0" smtClean="0"/>
              <a:t>	krvi n = 100 pacientů</a:t>
            </a:r>
            <a:endParaRPr lang="cs-CZ" altLang="cs-CZ" sz="2000" dirty="0" smtClean="0"/>
          </a:p>
        </p:txBody>
      </p:sp>
      <p:sp>
        <p:nvSpPr>
          <p:cNvPr id="300036" name="AutoShape 4"/>
          <p:cNvSpPr>
            <a:spLocks noChangeArrowheads="1"/>
          </p:cNvSpPr>
          <p:nvPr/>
        </p:nvSpPr>
        <p:spPr bwMode="auto">
          <a:xfrm>
            <a:off x="596900" y="3040063"/>
            <a:ext cx="2838450" cy="388937"/>
          </a:xfrm>
          <a:prstGeom prst="flowChartAlternateProcess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cs-CZ" i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Primární data</a:t>
            </a:r>
          </a:p>
        </p:txBody>
      </p:sp>
      <p:sp>
        <p:nvSpPr>
          <p:cNvPr id="300037" name="AutoShape 5"/>
          <p:cNvSpPr>
            <a:spLocks noChangeArrowheads="1"/>
          </p:cNvSpPr>
          <p:nvPr/>
        </p:nvSpPr>
        <p:spPr bwMode="auto">
          <a:xfrm>
            <a:off x="5395913" y="2200275"/>
            <a:ext cx="3076575" cy="388938"/>
          </a:xfrm>
          <a:prstGeom prst="flowChartAlternateProcess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cs-CZ" i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Frekvenční sumarizace</a:t>
            </a:r>
          </a:p>
        </p:txBody>
      </p:sp>
      <p:sp>
        <p:nvSpPr>
          <p:cNvPr id="32775" name="Text Box 6"/>
          <p:cNvSpPr txBox="1">
            <a:spLocks noChangeArrowheads="1"/>
          </p:cNvSpPr>
          <p:nvPr/>
        </p:nvSpPr>
        <p:spPr bwMode="auto">
          <a:xfrm>
            <a:off x="4267200" y="2636838"/>
            <a:ext cx="4876800" cy="386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1400" i="0"/>
              <a:t>n</a:t>
            </a:r>
            <a:r>
              <a:rPr lang="cs-CZ" altLang="cs-CZ" sz="1400" b="0" i="0"/>
              <a:t> = 100 opakovaných měření (100 pacientů)</a:t>
            </a:r>
            <a:br>
              <a:rPr lang="cs-CZ" altLang="cs-CZ" sz="1400" b="0" i="0"/>
            </a:br>
            <a:r>
              <a:rPr lang="cs-CZ" altLang="cs-CZ" sz="1400" i="0"/>
              <a:t>x:</a:t>
            </a:r>
            <a:r>
              <a:rPr lang="cs-CZ" altLang="cs-CZ" sz="1400" b="0" i="0"/>
              <a:t> koncentrace sledované látky v krvi (20 – 100 jednotek)</a:t>
            </a:r>
          </a:p>
          <a:p>
            <a:pPr eaLnBrk="1" hangingPunct="1">
              <a:spcBef>
                <a:spcPct val="50000"/>
              </a:spcBef>
            </a:pPr>
            <a:endParaRPr lang="cs-CZ" altLang="cs-CZ" sz="1400" b="0" i="0"/>
          </a:p>
          <a:p>
            <a:pPr eaLnBrk="1" hangingPunct="1">
              <a:spcBef>
                <a:spcPct val="50000"/>
              </a:spcBef>
            </a:pPr>
            <a:endParaRPr lang="cs-CZ" altLang="cs-CZ" sz="1400" b="0" i="0"/>
          </a:p>
          <a:p>
            <a:pPr eaLnBrk="1" hangingPunct="1">
              <a:spcBef>
                <a:spcPct val="50000"/>
              </a:spcBef>
            </a:pPr>
            <a:endParaRPr lang="cs-CZ" altLang="cs-CZ" sz="1400" b="0" i="0"/>
          </a:p>
          <a:p>
            <a:pPr eaLnBrk="1" hangingPunct="1">
              <a:spcBef>
                <a:spcPct val="50000"/>
              </a:spcBef>
            </a:pPr>
            <a:endParaRPr lang="cs-CZ" altLang="cs-CZ" sz="1400" b="0" i="0"/>
          </a:p>
          <a:p>
            <a:pPr eaLnBrk="1" hangingPunct="1">
              <a:spcBef>
                <a:spcPct val="50000"/>
              </a:spcBef>
            </a:pPr>
            <a:endParaRPr lang="cs-CZ" altLang="cs-CZ" sz="1400" b="0" i="0"/>
          </a:p>
          <a:p>
            <a:pPr eaLnBrk="1" hangingPunct="1">
              <a:spcBef>
                <a:spcPct val="50000"/>
              </a:spcBef>
            </a:pPr>
            <a:r>
              <a:rPr lang="cs-CZ" altLang="cs-CZ" sz="1400" i="0"/>
              <a:t>d(l)</a:t>
            </a:r>
            <a:r>
              <a:rPr lang="cs-CZ" altLang="cs-CZ" sz="1400" b="0" i="0"/>
              <a:t> – šířka intervalu</a:t>
            </a:r>
            <a:br>
              <a:rPr lang="cs-CZ" altLang="cs-CZ" sz="1400" b="0" i="0"/>
            </a:br>
            <a:r>
              <a:rPr lang="cs-CZ" altLang="cs-CZ" sz="1400" i="0"/>
              <a:t>n(l)</a:t>
            </a:r>
            <a:r>
              <a:rPr lang="cs-CZ" altLang="cs-CZ" sz="1400" b="0" i="0"/>
              <a:t> – absolutní četnost</a:t>
            </a:r>
            <a:br>
              <a:rPr lang="cs-CZ" altLang="cs-CZ" sz="1400" b="0" i="0"/>
            </a:br>
            <a:r>
              <a:rPr lang="cs-CZ" altLang="cs-CZ" sz="1400" i="0"/>
              <a:t>n(l) / n</a:t>
            </a:r>
            <a:r>
              <a:rPr lang="cs-CZ" altLang="cs-CZ" sz="1400" b="0" i="0"/>
              <a:t> – intervalová relativní četnost</a:t>
            </a:r>
            <a:br>
              <a:rPr lang="cs-CZ" altLang="cs-CZ" sz="1400" b="0" i="0"/>
            </a:br>
            <a:r>
              <a:rPr lang="cs-CZ" altLang="cs-CZ" sz="1400" i="0"/>
              <a:t>N(x</a:t>
            </a:r>
            <a:r>
              <a:rPr lang="en-US" altLang="cs-CZ" sz="1400" i="0"/>
              <a:t>’’</a:t>
            </a:r>
            <a:r>
              <a:rPr lang="cs-CZ" altLang="cs-CZ" sz="1400" i="0"/>
              <a:t>)</a:t>
            </a:r>
            <a:r>
              <a:rPr lang="cs-CZ" altLang="cs-CZ" sz="1400" b="0" i="0"/>
              <a:t> – intervalová kumulativní četnost do horní hranice X</a:t>
            </a:r>
            <a:r>
              <a:rPr lang="en-US" altLang="cs-CZ" sz="1400" b="0" i="0"/>
              <a:t>’’</a:t>
            </a:r>
            <a:r>
              <a:rPr lang="cs-CZ" altLang="cs-CZ" sz="1400" b="0" i="0"/>
              <a:t> </a:t>
            </a:r>
            <a:br>
              <a:rPr lang="cs-CZ" altLang="cs-CZ" sz="1400" b="0" i="0"/>
            </a:br>
            <a:r>
              <a:rPr lang="cs-CZ" altLang="cs-CZ" sz="1400" i="0"/>
              <a:t>F(x</a:t>
            </a:r>
            <a:r>
              <a:rPr lang="en-US" altLang="cs-CZ" sz="1400" i="0"/>
              <a:t>’’</a:t>
            </a:r>
            <a:r>
              <a:rPr lang="cs-CZ" altLang="cs-CZ" sz="1400" i="0"/>
              <a:t>)</a:t>
            </a:r>
            <a:r>
              <a:rPr lang="cs-CZ" altLang="cs-CZ" sz="1400" b="0" i="0"/>
              <a:t> – intervalová </a:t>
            </a:r>
            <a:r>
              <a:rPr lang="en-US" altLang="cs-CZ" sz="1400" b="0" i="0"/>
              <a:t>relativn</a:t>
            </a:r>
            <a:r>
              <a:rPr lang="cs-CZ" altLang="cs-CZ" sz="1400" b="0" i="0"/>
              <a:t>í kumulativní četnost do horní  hranice X</a:t>
            </a:r>
            <a:r>
              <a:rPr lang="en-US" altLang="cs-CZ" sz="1400" b="0" i="0"/>
              <a:t>’’</a:t>
            </a:r>
            <a:r>
              <a:rPr lang="cs-CZ" altLang="cs-CZ" sz="1400" b="0" i="0"/>
              <a:t> </a:t>
            </a:r>
          </a:p>
          <a:p>
            <a:pPr eaLnBrk="1" hangingPunct="1">
              <a:spcBef>
                <a:spcPct val="50000"/>
              </a:spcBef>
            </a:pPr>
            <a:r>
              <a:rPr lang="cs-CZ" altLang="cs-CZ" sz="1400" b="0" i="0"/>
              <a:t>* Třídící interval</a:t>
            </a:r>
          </a:p>
        </p:txBody>
      </p:sp>
      <p:sp>
        <p:nvSpPr>
          <p:cNvPr id="300039" name="AutoShape 7"/>
          <p:cNvSpPr>
            <a:spLocks noChangeArrowheads="1"/>
          </p:cNvSpPr>
          <p:nvPr/>
        </p:nvSpPr>
        <p:spPr bwMode="auto">
          <a:xfrm>
            <a:off x="2133600" y="3659188"/>
            <a:ext cx="1981200" cy="457200"/>
          </a:xfrm>
          <a:prstGeom prst="rightArrow">
            <a:avLst>
              <a:gd name="adj1" fmla="val 50000"/>
              <a:gd name="adj2" fmla="val 108333"/>
            </a:avLst>
          </a:prstGeom>
          <a:solidFill>
            <a:srgbClr val="CC6600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>
            <a:spAutoFit/>
          </a:bodyPr>
          <a:lstStyle/>
          <a:p>
            <a:pPr>
              <a:defRPr/>
            </a:pPr>
            <a:endParaRPr lang="cs-CZ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00089" name="Group 57"/>
          <p:cNvGraphicFramePr>
            <a:graphicFrameLocks noGrp="1"/>
          </p:cNvGraphicFramePr>
          <p:nvPr/>
        </p:nvGraphicFramePr>
        <p:xfrm>
          <a:off x="4419600" y="3213100"/>
          <a:ext cx="4049712" cy="1524000"/>
        </p:xfrm>
        <a:graphic>
          <a:graphicData uri="http://schemas.openxmlformats.org/drawingml/2006/table">
            <a:tbl>
              <a:tblPr/>
              <a:tblGrid>
                <a:gridCol w="1101810"/>
                <a:gridCol w="468036"/>
                <a:gridCol w="495338"/>
                <a:gridCol w="662039"/>
                <a:gridCol w="660451"/>
                <a:gridCol w="662038"/>
              </a:tblGrid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Interv</a:t>
                      </a:r>
                      <a:r>
                        <a:rPr kumimoji="0" lang="cs-CZ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al</a:t>
                      </a: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*</a:t>
                      </a:r>
                    </a:p>
                  </a:txBody>
                  <a:tcPr marL="91447" marR="9144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d(l)</a:t>
                      </a:r>
                    </a:p>
                  </a:txBody>
                  <a:tcPr marL="91447" marR="9144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n</a:t>
                      </a: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(l)</a:t>
                      </a:r>
                    </a:p>
                  </a:txBody>
                  <a:tcPr marL="91447" marR="9144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n</a:t>
                      </a: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(l)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/n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1447" marR="9144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N(x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’’</a:t>
                      </a: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)</a:t>
                      </a:r>
                    </a:p>
                  </a:txBody>
                  <a:tcPr marL="91447" marR="9144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F(x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’’</a:t>
                      </a: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)</a:t>
                      </a:r>
                    </a:p>
                  </a:txBody>
                  <a:tcPr marL="91447" marR="9144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2428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&lt;20</a:t>
                      </a: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, 40)</a:t>
                      </a:r>
                    </a:p>
                  </a:txBody>
                  <a:tcPr marL="91447" marR="9144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20</a:t>
                      </a:r>
                    </a:p>
                  </a:txBody>
                  <a:tcPr marL="91447" marR="9144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20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1447" marR="9144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0</a:t>
                      </a: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,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</a:t>
                      </a: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1447" marR="9144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20</a:t>
                      </a:r>
                    </a:p>
                  </a:txBody>
                  <a:tcPr marL="91447" marR="9144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0,2</a:t>
                      </a:r>
                    </a:p>
                  </a:txBody>
                  <a:tcPr marL="91447" marR="9144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&lt;4</a:t>
                      </a: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0, 60)</a:t>
                      </a:r>
                    </a:p>
                  </a:txBody>
                  <a:tcPr marL="91447" marR="9144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20</a:t>
                      </a: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1447" marR="9144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10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1447" marR="9144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0</a:t>
                      </a: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,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1447" marR="9144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30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1447" marR="9144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0</a:t>
                      </a: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,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3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1447" marR="9144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28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&lt;60</a:t>
                      </a: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, 80)</a:t>
                      </a:r>
                    </a:p>
                  </a:txBody>
                  <a:tcPr marL="91447" marR="9144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20</a:t>
                      </a: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1447" marR="9144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40</a:t>
                      </a:r>
                    </a:p>
                  </a:txBody>
                  <a:tcPr marL="91447" marR="9144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0,4</a:t>
                      </a:r>
                    </a:p>
                  </a:txBody>
                  <a:tcPr marL="91447" marR="9144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70</a:t>
                      </a:r>
                    </a:p>
                  </a:txBody>
                  <a:tcPr marL="91447" marR="9144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0,7</a:t>
                      </a:r>
                    </a:p>
                  </a:txBody>
                  <a:tcPr marL="91447" marR="9144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&lt;80</a:t>
                      </a: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, 100)</a:t>
                      </a:r>
                    </a:p>
                  </a:txBody>
                  <a:tcPr marL="91447" marR="9144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</a:t>
                      </a: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0</a:t>
                      </a:r>
                    </a:p>
                  </a:txBody>
                  <a:tcPr marL="91447" marR="9144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30</a:t>
                      </a:r>
                    </a:p>
                  </a:txBody>
                  <a:tcPr marL="91447" marR="9144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0,3</a:t>
                      </a:r>
                    </a:p>
                  </a:txBody>
                  <a:tcPr marL="91447" marR="9144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100</a:t>
                      </a:r>
                    </a:p>
                  </a:txBody>
                  <a:tcPr marL="91447" marR="9144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1,0</a:t>
                      </a:r>
                    </a:p>
                  </a:txBody>
                  <a:tcPr marL="91447" marR="9144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2821" name="Text Box 52"/>
          <p:cNvSpPr txBox="1">
            <a:spLocks noChangeArrowheads="1"/>
          </p:cNvSpPr>
          <p:nvPr/>
        </p:nvSpPr>
        <p:spPr bwMode="auto">
          <a:xfrm>
            <a:off x="1066800" y="3589338"/>
            <a:ext cx="1143000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1400" b="0" i="0" dirty="0" smtClean="0"/>
              <a:t>21</a:t>
            </a:r>
            <a:endParaRPr lang="cs-CZ" altLang="cs-CZ" sz="1400" b="0" i="0" dirty="0"/>
          </a:p>
          <a:p>
            <a:pPr eaLnBrk="1" hangingPunct="1"/>
            <a:r>
              <a:rPr lang="cs-CZ" altLang="cs-CZ" sz="1400" b="0" i="0" dirty="0" smtClean="0"/>
              <a:t>48</a:t>
            </a:r>
            <a:endParaRPr lang="cs-CZ" altLang="cs-CZ" sz="1400" b="0" i="0" dirty="0"/>
          </a:p>
          <a:p>
            <a:pPr eaLnBrk="1" hangingPunct="1"/>
            <a:r>
              <a:rPr lang="cs-CZ" altLang="cs-CZ" sz="1400" b="0" i="0" dirty="0" smtClean="0"/>
              <a:t>56</a:t>
            </a:r>
            <a:endParaRPr lang="cs-CZ" altLang="cs-CZ" sz="1400" b="0" i="0" dirty="0"/>
          </a:p>
          <a:p>
            <a:pPr eaLnBrk="1" hangingPunct="1"/>
            <a:r>
              <a:rPr lang="cs-CZ" altLang="cs-CZ" sz="1400" b="0" i="0" dirty="0" smtClean="0"/>
              <a:t>31</a:t>
            </a:r>
            <a:endParaRPr lang="cs-CZ" altLang="cs-CZ" sz="1400" b="0" i="0" dirty="0"/>
          </a:p>
          <a:p>
            <a:pPr eaLnBrk="1" hangingPunct="1"/>
            <a:r>
              <a:rPr lang="cs-CZ" altLang="cs-CZ" sz="1400" b="0" i="0" dirty="0" smtClean="0"/>
              <a:t>21</a:t>
            </a:r>
            <a:endParaRPr lang="cs-CZ" altLang="cs-CZ" sz="1400" b="0" i="0" dirty="0"/>
          </a:p>
          <a:p>
            <a:pPr eaLnBrk="1" hangingPunct="1"/>
            <a:r>
              <a:rPr lang="cs-CZ" altLang="cs-CZ" sz="1400" b="0" i="0" dirty="0" smtClean="0"/>
              <a:t>33</a:t>
            </a:r>
            <a:endParaRPr lang="cs-CZ" altLang="cs-CZ" sz="1400" b="0" i="0" dirty="0"/>
          </a:p>
          <a:p>
            <a:pPr eaLnBrk="1" hangingPunct="1"/>
            <a:r>
              <a:rPr lang="cs-CZ" altLang="cs-CZ" sz="1400" b="0" i="0" dirty="0" smtClean="0"/>
              <a:t>33</a:t>
            </a:r>
            <a:endParaRPr lang="cs-CZ" altLang="cs-CZ" sz="1400" b="0" i="0" dirty="0"/>
          </a:p>
          <a:p>
            <a:pPr eaLnBrk="1" hangingPunct="1"/>
            <a:r>
              <a:rPr lang="cs-CZ" altLang="cs-CZ" sz="1400" b="0" i="0" dirty="0"/>
              <a:t>.</a:t>
            </a:r>
          </a:p>
          <a:p>
            <a:pPr eaLnBrk="1" hangingPunct="1"/>
            <a:r>
              <a:rPr lang="cs-CZ" altLang="cs-CZ" sz="1400" b="0" i="0" dirty="0"/>
              <a:t>.</a:t>
            </a:r>
          </a:p>
          <a:p>
            <a:pPr eaLnBrk="1" hangingPunct="1"/>
            <a:r>
              <a:rPr lang="cs-CZ" altLang="cs-CZ" sz="1400" b="0" i="0" dirty="0"/>
              <a:t>.</a:t>
            </a:r>
          </a:p>
          <a:p>
            <a:pPr eaLnBrk="1" hangingPunct="1"/>
            <a:r>
              <a:rPr lang="cs-CZ" altLang="cs-CZ" sz="1400" b="0" i="0" dirty="0"/>
              <a:t>n = 100</a:t>
            </a:r>
          </a:p>
        </p:txBody>
      </p:sp>
      <p:sp>
        <p:nvSpPr>
          <p:cNvPr id="32822" name="Text Box 53"/>
          <p:cNvSpPr txBox="1">
            <a:spLocks noChangeArrowheads="1"/>
          </p:cNvSpPr>
          <p:nvPr/>
        </p:nvSpPr>
        <p:spPr bwMode="auto">
          <a:xfrm rot="-5400000">
            <a:off x="-1006475" y="4748213"/>
            <a:ext cx="3505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altLang="cs-CZ" sz="1600" b="0"/>
              <a:t>Hodnoty pro n = 100 osob</a:t>
            </a:r>
          </a:p>
        </p:txBody>
      </p:sp>
      <p:sp>
        <p:nvSpPr>
          <p:cNvPr id="32823" name="Text Box 54"/>
          <p:cNvSpPr txBox="1">
            <a:spLocks noChangeArrowheads="1"/>
          </p:cNvSpPr>
          <p:nvPr/>
        </p:nvSpPr>
        <p:spPr bwMode="auto">
          <a:xfrm>
            <a:off x="2916238" y="1603375"/>
            <a:ext cx="3124200" cy="457200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altLang="cs-CZ" sz="2400" i="0"/>
              <a:t>SPOJITÁ DATA</a:t>
            </a:r>
          </a:p>
        </p:txBody>
      </p:sp>
    </p:spTree>
    <p:extLst>
      <p:ext uri="{BB962C8B-B14F-4D97-AF65-F5344CB8AC3E}">
        <p14:creationId xmlns:p14="http://schemas.microsoft.com/office/powerpoint/2010/main" val="523599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b="0" i="0" smtClean="0">
                <a:solidFill>
                  <a:srgbClr val="607B7C"/>
                </a:solidFill>
              </a:rPr>
              <a:t>Vytvořil Institut biostatistiky a analýz, Masarykova univerzita </a:t>
            </a:r>
            <a:br>
              <a:rPr lang="cs-CZ" altLang="cs-CZ" b="0" i="0" smtClean="0">
                <a:solidFill>
                  <a:srgbClr val="607B7C"/>
                </a:solidFill>
              </a:rPr>
            </a:br>
            <a:r>
              <a:rPr lang="cs-CZ" altLang="cs-CZ" b="0" smtClean="0">
                <a:solidFill>
                  <a:srgbClr val="607B7C"/>
                </a:solidFill>
              </a:rPr>
              <a:t>J. Jarkovský, L. Dušek</a:t>
            </a:r>
          </a:p>
          <a:p>
            <a:pPr eaLnBrk="1" hangingPunct="1"/>
            <a:endParaRPr lang="cs-CZ" altLang="cs-CZ" b="0" smtClean="0">
              <a:solidFill>
                <a:srgbClr val="607B7C"/>
              </a:solidFill>
            </a:endParaRPr>
          </a:p>
        </p:txBody>
      </p:sp>
      <p:sp>
        <p:nvSpPr>
          <p:cNvPr id="205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9375" y="452438"/>
            <a:ext cx="8985250" cy="711200"/>
          </a:xfrm>
          <a:noFill/>
        </p:spPr>
        <p:txBody>
          <a:bodyPr/>
          <a:lstStyle/>
          <a:p>
            <a:r>
              <a:rPr lang="cs-CZ" altLang="cs-CZ" smtClean="0"/>
              <a:t>Jak vznikají informace ?                                                                    - frekvenční sumarizace spojitých dat</a:t>
            </a:r>
          </a:p>
        </p:txBody>
      </p:sp>
      <p:sp>
        <p:nvSpPr>
          <p:cNvPr id="2054" name="Text Box 3"/>
          <p:cNvSpPr txBox="1">
            <a:spLocks noChangeArrowheads="1"/>
          </p:cNvSpPr>
          <p:nvPr/>
        </p:nvSpPr>
        <p:spPr bwMode="auto">
          <a:xfrm>
            <a:off x="3857625" y="4114800"/>
            <a:ext cx="2825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cs-CZ" sz="1400" i="0"/>
              <a:t>x</a:t>
            </a:r>
            <a:endParaRPr lang="cs-CZ" altLang="cs-CZ" sz="1400" i="0"/>
          </a:p>
        </p:txBody>
      </p:sp>
      <p:graphicFrame>
        <p:nvGraphicFramePr>
          <p:cNvPr id="2050" name="Object 4"/>
          <p:cNvGraphicFramePr>
            <a:graphicFrameLocks noChangeAspect="1"/>
          </p:cNvGraphicFramePr>
          <p:nvPr/>
        </p:nvGraphicFramePr>
        <p:xfrm>
          <a:off x="5021263" y="2438400"/>
          <a:ext cx="2997200" cy="2119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68" name="Graf" r:id="rId4" imgW="4372043" imgH="3086100" progId="MSGraph.Chart.8">
                  <p:embed followColorScheme="full"/>
                </p:oleObj>
              </mc:Choice>
              <mc:Fallback>
                <p:oleObj name="Graf" r:id="rId4" imgW="4372043" imgH="3086100" progId="MSGraph.Chart.8">
                  <p:embed followColorScheme="full"/>
                  <p:pic>
                    <p:nvPicPr>
                      <p:cNvPr id="0" name="Picture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1263" y="2438400"/>
                        <a:ext cx="2997200" cy="21193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5" name="Text Box 5"/>
          <p:cNvSpPr txBox="1">
            <a:spLocks noChangeArrowheads="1"/>
          </p:cNvSpPr>
          <p:nvPr/>
        </p:nvSpPr>
        <p:spPr bwMode="auto">
          <a:xfrm>
            <a:off x="7999413" y="4038600"/>
            <a:ext cx="26828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cs-CZ" sz="1200" i="0"/>
              <a:t>x</a:t>
            </a:r>
            <a:endParaRPr lang="cs-CZ" altLang="cs-CZ" sz="1200" i="0"/>
          </a:p>
        </p:txBody>
      </p:sp>
      <p:sp>
        <p:nvSpPr>
          <p:cNvPr id="2056" name="Text Box 6"/>
          <p:cNvSpPr txBox="1">
            <a:spLocks noChangeArrowheads="1"/>
          </p:cNvSpPr>
          <p:nvPr/>
        </p:nvSpPr>
        <p:spPr bwMode="auto">
          <a:xfrm>
            <a:off x="5095875" y="4895850"/>
            <a:ext cx="3400425" cy="1047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cs-CZ" altLang="cs-CZ" sz="1400" i="0"/>
          </a:p>
          <a:p>
            <a:pPr eaLnBrk="1" hangingPunct="1">
              <a:spcBef>
                <a:spcPct val="50000"/>
              </a:spcBef>
            </a:pPr>
            <a:r>
              <a:rPr lang="cs-CZ" altLang="cs-CZ" sz="1600" i="0"/>
              <a:t>  F(x)</a:t>
            </a:r>
          </a:p>
          <a:p>
            <a:pPr eaLnBrk="1" hangingPunct="1">
              <a:spcBef>
                <a:spcPct val="50000"/>
              </a:spcBef>
            </a:pPr>
            <a:endParaRPr lang="cs-CZ" altLang="cs-CZ" sz="1600" i="0"/>
          </a:p>
        </p:txBody>
      </p:sp>
      <p:sp>
        <p:nvSpPr>
          <p:cNvPr id="2057" name="Text Box 7"/>
          <p:cNvSpPr txBox="1">
            <a:spLocks noChangeArrowheads="1"/>
          </p:cNvSpPr>
          <p:nvPr/>
        </p:nvSpPr>
        <p:spPr bwMode="auto">
          <a:xfrm>
            <a:off x="7086600" y="4933950"/>
            <a:ext cx="144780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1400" i="0"/>
              <a:t>Intervalová relativní kumulativní četnost</a:t>
            </a:r>
          </a:p>
        </p:txBody>
      </p:sp>
      <p:sp>
        <p:nvSpPr>
          <p:cNvPr id="2058" name="AutoShape 8"/>
          <p:cNvSpPr>
            <a:spLocks noChangeArrowheads="1"/>
          </p:cNvSpPr>
          <p:nvPr/>
        </p:nvSpPr>
        <p:spPr bwMode="auto">
          <a:xfrm>
            <a:off x="6086475" y="5267325"/>
            <a:ext cx="762000" cy="304800"/>
          </a:xfrm>
          <a:prstGeom prst="rightArrow">
            <a:avLst>
              <a:gd name="adj1" fmla="val 50000"/>
              <a:gd name="adj2" fmla="val 62500"/>
            </a:avLst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2059" name="Line 9"/>
          <p:cNvSpPr>
            <a:spLocks noChangeShapeType="1"/>
          </p:cNvSpPr>
          <p:nvPr/>
        </p:nvSpPr>
        <p:spPr bwMode="auto">
          <a:xfrm>
            <a:off x="5381625" y="2676525"/>
            <a:ext cx="228600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2060" name="Freeform 10"/>
          <p:cNvSpPr>
            <a:spLocks/>
          </p:cNvSpPr>
          <p:nvPr/>
        </p:nvSpPr>
        <p:spPr bwMode="auto">
          <a:xfrm>
            <a:off x="5857875" y="2657475"/>
            <a:ext cx="1828800" cy="1447800"/>
          </a:xfrm>
          <a:custGeom>
            <a:avLst/>
            <a:gdLst>
              <a:gd name="T0" fmla="*/ 0 w 1344"/>
              <a:gd name="T1" fmla="*/ 2147483647 h 584"/>
              <a:gd name="T2" fmla="*/ 2147483647 w 1344"/>
              <a:gd name="T3" fmla="*/ 2147483647 h 584"/>
              <a:gd name="T4" fmla="*/ 2147483647 w 1344"/>
              <a:gd name="T5" fmla="*/ 2147483647 h 584"/>
              <a:gd name="T6" fmla="*/ 2147483647 w 1344"/>
              <a:gd name="T7" fmla="*/ 2147483647 h 584"/>
              <a:gd name="T8" fmla="*/ 2147483647 w 1344"/>
              <a:gd name="T9" fmla="*/ 2147483647 h 584"/>
              <a:gd name="T10" fmla="*/ 2147483647 w 1344"/>
              <a:gd name="T11" fmla="*/ 2147483647 h 584"/>
              <a:gd name="T12" fmla="*/ 2147483647 w 1344"/>
              <a:gd name="T13" fmla="*/ 2147483647 h 584"/>
              <a:gd name="T14" fmla="*/ 2147483647 w 1344"/>
              <a:gd name="T15" fmla="*/ 2147483647 h 584"/>
              <a:gd name="T16" fmla="*/ 2147483647 w 1344"/>
              <a:gd name="T17" fmla="*/ 2147483647 h 584"/>
              <a:gd name="T18" fmla="*/ 2147483647 w 1344"/>
              <a:gd name="T19" fmla="*/ 2147483647 h 584"/>
              <a:gd name="T20" fmla="*/ 2147483647 w 1344"/>
              <a:gd name="T21" fmla="*/ 2147483647 h 584"/>
              <a:gd name="T22" fmla="*/ 2147483647 w 1344"/>
              <a:gd name="T23" fmla="*/ 2147483647 h 584"/>
              <a:gd name="T24" fmla="*/ 2147483647 w 1344"/>
              <a:gd name="T25" fmla="*/ 2147483647 h 584"/>
              <a:gd name="T26" fmla="*/ 2147483647 w 1344"/>
              <a:gd name="T27" fmla="*/ 2147483647 h 584"/>
              <a:gd name="T28" fmla="*/ 2147483647 w 1344"/>
              <a:gd name="T29" fmla="*/ 2147483647 h 584"/>
              <a:gd name="T30" fmla="*/ 2147483647 w 1344"/>
              <a:gd name="T31" fmla="*/ 2147483647 h 584"/>
              <a:gd name="T32" fmla="*/ 2147483647 w 1344"/>
              <a:gd name="T33" fmla="*/ 2147483647 h 584"/>
              <a:gd name="T34" fmla="*/ 2147483647 w 1344"/>
              <a:gd name="T35" fmla="*/ 2147483647 h 584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344"/>
              <a:gd name="T55" fmla="*/ 0 h 584"/>
              <a:gd name="T56" fmla="*/ 1344 w 1344"/>
              <a:gd name="T57" fmla="*/ 584 h 584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344" h="584">
                <a:moveTo>
                  <a:pt x="0" y="584"/>
                </a:moveTo>
                <a:cubicBezTo>
                  <a:pt x="12" y="528"/>
                  <a:pt x="24" y="472"/>
                  <a:pt x="48" y="440"/>
                </a:cubicBezTo>
                <a:cubicBezTo>
                  <a:pt x="72" y="408"/>
                  <a:pt x="120" y="400"/>
                  <a:pt x="144" y="392"/>
                </a:cubicBezTo>
                <a:cubicBezTo>
                  <a:pt x="168" y="384"/>
                  <a:pt x="168" y="400"/>
                  <a:pt x="192" y="392"/>
                </a:cubicBezTo>
                <a:cubicBezTo>
                  <a:pt x="216" y="384"/>
                  <a:pt x="256" y="368"/>
                  <a:pt x="288" y="344"/>
                </a:cubicBezTo>
                <a:cubicBezTo>
                  <a:pt x="320" y="320"/>
                  <a:pt x="344" y="272"/>
                  <a:pt x="384" y="248"/>
                </a:cubicBezTo>
                <a:cubicBezTo>
                  <a:pt x="424" y="224"/>
                  <a:pt x="488" y="208"/>
                  <a:pt x="528" y="200"/>
                </a:cubicBezTo>
                <a:cubicBezTo>
                  <a:pt x="568" y="192"/>
                  <a:pt x="592" y="208"/>
                  <a:pt x="624" y="200"/>
                </a:cubicBezTo>
                <a:cubicBezTo>
                  <a:pt x="656" y="192"/>
                  <a:pt x="696" y="168"/>
                  <a:pt x="720" y="152"/>
                </a:cubicBezTo>
                <a:cubicBezTo>
                  <a:pt x="744" y="136"/>
                  <a:pt x="752" y="120"/>
                  <a:pt x="768" y="104"/>
                </a:cubicBezTo>
                <a:cubicBezTo>
                  <a:pt x="784" y="88"/>
                  <a:pt x="792" y="72"/>
                  <a:pt x="816" y="56"/>
                </a:cubicBezTo>
                <a:cubicBezTo>
                  <a:pt x="840" y="40"/>
                  <a:pt x="880" y="16"/>
                  <a:pt x="912" y="8"/>
                </a:cubicBezTo>
                <a:cubicBezTo>
                  <a:pt x="944" y="0"/>
                  <a:pt x="984" y="8"/>
                  <a:pt x="1008" y="8"/>
                </a:cubicBezTo>
                <a:cubicBezTo>
                  <a:pt x="1032" y="8"/>
                  <a:pt x="1040" y="7"/>
                  <a:pt x="1056" y="8"/>
                </a:cubicBezTo>
                <a:cubicBezTo>
                  <a:pt x="1072" y="9"/>
                  <a:pt x="1086" y="12"/>
                  <a:pt x="1107" y="12"/>
                </a:cubicBezTo>
                <a:cubicBezTo>
                  <a:pt x="1128" y="12"/>
                  <a:pt x="1160" y="5"/>
                  <a:pt x="1185" y="6"/>
                </a:cubicBezTo>
                <a:cubicBezTo>
                  <a:pt x="1210" y="7"/>
                  <a:pt x="1232" y="18"/>
                  <a:pt x="1258" y="18"/>
                </a:cubicBezTo>
                <a:cubicBezTo>
                  <a:pt x="1284" y="18"/>
                  <a:pt x="1314" y="13"/>
                  <a:pt x="1344" y="8"/>
                </a:cubicBezTo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302091" name="AutoShape 11"/>
          <p:cNvSpPr>
            <a:spLocks noChangeArrowheads="1"/>
          </p:cNvSpPr>
          <p:nvPr/>
        </p:nvSpPr>
        <p:spPr bwMode="auto">
          <a:xfrm>
            <a:off x="725488" y="1516063"/>
            <a:ext cx="2838450" cy="388937"/>
          </a:xfrm>
          <a:prstGeom prst="flowChartAlternateProcess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cs-CZ" i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Histogram</a:t>
            </a:r>
          </a:p>
        </p:txBody>
      </p:sp>
      <p:sp>
        <p:nvSpPr>
          <p:cNvPr id="302092" name="AutoShape 12"/>
          <p:cNvSpPr>
            <a:spLocks noChangeArrowheads="1"/>
          </p:cNvSpPr>
          <p:nvPr/>
        </p:nvSpPr>
        <p:spPr bwMode="auto">
          <a:xfrm>
            <a:off x="4791075" y="1516063"/>
            <a:ext cx="3819525" cy="388937"/>
          </a:xfrm>
          <a:prstGeom prst="flowChartAlternateProcess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cs-CZ" i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Výběrová distribuční funkce</a:t>
            </a:r>
          </a:p>
        </p:txBody>
      </p:sp>
      <p:graphicFrame>
        <p:nvGraphicFramePr>
          <p:cNvPr id="2051" name="Object 13"/>
          <p:cNvGraphicFramePr>
            <a:graphicFrameLocks noChangeAspect="1"/>
          </p:cNvGraphicFramePr>
          <p:nvPr/>
        </p:nvGraphicFramePr>
        <p:xfrm>
          <a:off x="906463" y="2439988"/>
          <a:ext cx="2997200" cy="1971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69" name="Graf" r:id="rId6" imgW="4372043" imgH="2866935" progId="MSGraph.Chart.8">
                  <p:embed followColorScheme="full"/>
                </p:oleObj>
              </mc:Choice>
              <mc:Fallback>
                <p:oleObj name="Graf" r:id="rId6" imgW="4372043" imgH="2866935" progId="MSGraph.Chart.8">
                  <p:embed followColorScheme="full"/>
                  <p:pic>
                    <p:nvPicPr>
                      <p:cNvPr id="0" name="Picture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6463" y="2439988"/>
                        <a:ext cx="2997200" cy="1971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63" name="Text Box 14"/>
          <p:cNvSpPr txBox="1">
            <a:spLocks noChangeArrowheads="1"/>
          </p:cNvSpPr>
          <p:nvPr/>
        </p:nvSpPr>
        <p:spPr bwMode="auto">
          <a:xfrm>
            <a:off x="533400" y="4899025"/>
            <a:ext cx="3810000" cy="1047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cs-CZ" altLang="cs-CZ" sz="1400" i="0"/>
          </a:p>
          <a:p>
            <a:pPr eaLnBrk="1" hangingPunct="1">
              <a:spcBef>
                <a:spcPct val="50000"/>
              </a:spcBef>
            </a:pPr>
            <a:r>
              <a:rPr lang="cs-CZ" altLang="cs-CZ" sz="1600" i="0"/>
              <a:t>  f(x)=</a:t>
            </a:r>
          </a:p>
          <a:p>
            <a:pPr eaLnBrk="1" hangingPunct="1">
              <a:spcBef>
                <a:spcPct val="50000"/>
              </a:spcBef>
            </a:pPr>
            <a:endParaRPr lang="cs-CZ" altLang="cs-CZ" sz="1600" i="0"/>
          </a:p>
        </p:txBody>
      </p:sp>
      <p:sp>
        <p:nvSpPr>
          <p:cNvPr id="2064" name="Text Box 15"/>
          <p:cNvSpPr txBox="1">
            <a:spLocks noChangeArrowheads="1"/>
          </p:cNvSpPr>
          <p:nvPr/>
        </p:nvSpPr>
        <p:spPr bwMode="auto">
          <a:xfrm>
            <a:off x="3124200" y="5029200"/>
            <a:ext cx="1219200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1400" i="0"/>
              <a:t>Intervalová hustota četnosti</a:t>
            </a:r>
          </a:p>
        </p:txBody>
      </p:sp>
      <p:sp>
        <p:nvSpPr>
          <p:cNvPr id="2065" name="AutoShape 16"/>
          <p:cNvSpPr>
            <a:spLocks noChangeArrowheads="1"/>
          </p:cNvSpPr>
          <p:nvPr/>
        </p:nvSpPr>
        <p:spPr bwMode="auto">
          <a:xfrm>
            <a:off x="2209800" y="5257800"/>
            <a:ext cx="762000" cy="304800"/>
          </a:xfrm>
          <a:prstGeom prst="rightArrow">
            <a:avLst>
              <a:gd name="adj1" fmla="val 50000"/>
              <a:gd name="adj2" fmla="val 62500"/>
            </a:avLst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2066" name="Text Box 17"/>
          <p:cNvSpPr txBox="1">
            <a:spLocks noChangeArrowheads="1"/>
          </p:cNvSpPr>
          <p:nvPr/>
        </p:nvSpPr>
        <p:spPr bwMode="auto">
          <a:xfrm>
            <a:off x="1743075" y="4267200"/>
            <a:ext cx="3921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altLang="cs-CZ" sz="1000" i="0"/>
              <a:t>20</a:t>
            </a:r>
          </a:p>
        </p:txBody>
      </p:sp>
      <p:sp>
        <p:nvSpPr>
          <p:cNvPr id="2067" name="Text Box 18"/>
          <p:cNvSpPr txBox="1">
            <a:spLocks noChangeArrowheads="1"/>
          </p:cNvSpPr>
          <p:nvPr/>
        </p:nvSpPr>
        <p:spPr bwMode="auto">
          <a:xfrm>
            <a:off x="2051720" y="4267200"/>
            <a:ext cx="3921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altLang="cs-CZ" sz="1000" i="0"/>
              <a:t>40</a:t>
            </a:r>
          </a:p>
        </p:txBody>
      </p:sp>
      <p:sp>
        <p:nvSpPr>
          <p:cNvPr id="2068" name="Text Box 19"/>
          <p:cNvSpPr txBox="1">
            <a:spLocks noChangeArrowheads="1"/>
          </p:cNvSpPr>
          <p:nvPr/>
        </p:nvSpPr>
        <p:spPr bwMode="auto">
          <a:xfrm>
            <a:off x="2451695" y="4267200"/>
            <a:ext cx="3921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altLang="cs-CZ" sz="1000" i="0" dirty="0"/>
              <a:t>60</a:t>
            </a:r>
          </a:p>
        </p:txBody>
      </p:sp>
      <p:sp>
        <p:nvSpPr>
          <p:cNvPr id="2069" name="Text Box 20"/>
          <p:cNvSpPr txBox="1">
            <a:spLocks noChangeArrowheads="1"/>
          </p:cNvSpPr>
          <p:nvPr/>
        </p:nvSpPr>
        <p:spPr bwMode="auto">
          <a:xfrm>
            <a:off x="2811735" y="4267200"/>
            <a:ext cx="3921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altLang="cs-CZ" sz="1000" i="0"/>
              <a:t>80</a:t>
            </a:r>
          </a:p>
        </p:txBody>
      </p:sp>
      <p:sp>
        <p:nvSpPr>
          <p:cNvPr id="2070" name="Text Box 21"/>
          <p:cNvSpPr txBox="1">
            <a:spLocks noChangeArrowheads="1"/>
          </p:cNvSpPr>
          <p:nvPr/>
        </p:nvSpPr>
        <p:spPr bwMode="auto">
          <a:xfrm>
            <a:off x="3150121" y="4267200"/>
            <a:ext cx="4857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altLang="cs-CZ" sz="1000" i="0"/>
              <a:t>100</a:t>
            </a:r>
          </a:p>
        </p:txBody>
      </p:sp>
      <p:sp>
        <p:nvSpPr>
          <p:cNvPr id="302102" name="AutoShape 22"/>
          <p:cNvSpPr>
            <a:spLocks noChangeArrowheads="1"/>
          </p:cNvSpPr>
          <p:nvPr/>
        </p:nvSpPr>
        <p:spPr bwMode="auto">
          <a:xfrm>
            <a:off x="2554288" y="2438400"/>
            <a:ext cx="533400" cy="381000"/>
          </a:xfrm>
          <a:prstGeom prst="upArrow">
            <a:avLst>
              <a:gd name="adj1" fmla="val 50000"/>
              <a:gd name="adj2" fmla="val 54514"/>
            </a:avLst>
          </a:prstGeom>
          <a:solidFill>
            <a:srgbClr val="CC6600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>
            <a:spAutoFit/>
          </a:bodyPr>
          <a:lstStyle/>
          <a:p>
            <a:pPr>
              <a:defRPr/>
            </a:pPr>
            <a:endParaRPr lang="cs-CZ">
              <a:latin typeface="Arial" pitchFamily="34" charset="0"/>
              <a:cs typeface="Arial" pitchFamily="34" charset="0"/>
            </a:endParaRPr>
          </a:p>
        </p:txBody>
      </p:sp>
      <p:sp>
        <p:nvSpPr>
          <p:cNvPr id="2072" name="Text Box 23"/>
          <p:cNvSpPr txBox="1">
            <a:spLocks noChangeArrowheads="1"/>
          </p:cNvSpPr>
          <p:nvPr/>
        </p:nvSpPr>
        <p:spPr bwMode="auto">
          <a:xfrm>
            <a:off x="2201863" y="2133600"/>
            <a:ext cx="1327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altLang="cs-CZ" sz="1400" b="0" i="0"/>
              <a:t>Plocha: n(l) / n</a:t>
            </a:r>
          </a:p>
        </p:txBody>
      </p:sp>
      <p:sp>
        <p:nvSpPr>
          <p:cNvPr id="2073" name="Text Box 24"/>
          <p:cNvSpPr txBox="1">
            <a:spLocks noChangeArrowheads="1"/>
          </p:cNvSpPr>
          <p:nvPr/>
        </p:nvSpPr>
        <p:spPr bwMode="auto">
          <a:xfrm>
            <a:off x="1301750" y="5126038"/>
            <a:ext cx="7620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altLang="cs-CZ" sz="1600" b="0" i="0" dirty="0"/>
              <a:t>n(l) / n</a:t>
            </a:r>
            <a:br>
              <a:rPr lang="cs-CZ" altLang="cs-CZ" sz="1600" b="0" i="0" dirty="0"/>
            </a:br>
            <a:r>
              <a:rPr lang="cs-CZ" altLang="cs-CZ" sz="1600" b="0" i="0" dirty="0"/>
              <a:t>d(l)</a:t>
            </a:r>
          </a:p>
        </p:txBody>
      </p:sp>
      <p:sp>
        <p:nvSpPr>
          <p:cNvPr id="2074" name="Line 25"/>
          <p:cNvSpPr>
            <a:spLocks noChangeShapeType="1"/>
          </p:cNvSpPr>
          <p:nvPr/>
        </p:nvSpPr>
        <p:spPr bwMode="auto">
          <a:xfrm>
            <a:off x="1285875" y="5410200"/>
            <a:ext cx="762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73718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b="0" i="0" smtClean="0">
                <a:solidFill>
                  <a:srgbClr val="607B7C"/>
                </a:solidFill>
              </a:rPr>
              <a:t>Vytvořil Institut biostatistiky a analýz, Masarykova univerzita </a:t>
            </a:r>
            <a:br>
              <a:rPr lang="cs-CZ" altLang="cs-CZ" b="0" i="0" smtClean="0">
                <a:solidFill>
                  <a:srgbClr val="607B7C"/>
                </a:solidFill>
              </a:rPr>
            </a:br>
            <a:r>
              <a:rPr lang="cs-CZ" altLang="cs-CZ" b="0" smtClean="0">
                <a:solidFill>
                  <a:srgbClr val="607B7C"/>
                </a:solidFill>
              </a:rPr>
              <a:t>J. Jarkovský, L. Dušek</a:t>
            </a:r>
          </a:p>
          <a:p>
            <a:pPr eaLnBrk="1" hangingPunct="1"/>
            <a:endParaRPr lang="cs-CZ" altLang="cs-CZ" b="0" smtClean="0">
              <a:solidFill>
                <a:srgbClr val="607B7C"/>
              </a:solidFill>
            </a:endParaRPr>
          </a:p>
        </p:txBody>
      </p:sp>
      <p:sp>
        <p:nvSpPr>
          <p:cNvPr id="34819" name="Rectangle 2"/>
          <p:cNvSpPr>
            <a:spLocks noGrp="1"/>
          </p:cNvSpPr>
          <p:nvPr>
            <p:ph type="title" idx="4294967295"/>
          </p:nvPr>
        </p:nvSpPr>
        <p:spPr>
          <a:xfrm>
            <a:off x="762000" y="149225"/>
            <a:ext cx="7772400" cy="831850"/>
          </a:xfrm>
          <a:noFill/>
        </p:spPr>
        <p:txBody>
          <a:bodyPr/>
          <a:lstStyle/>
          <a:p>
            <a:r>
              <a:rPr lang="cs-CZ" altLang="cs-CZ" smtClean="0"/>
              <a:t>Pojem ROZLOŽENÍ - příklad spojitých dat</a:t>
            </a:r>
          </a:p>
        </p:txBody>
      </p:sp>
      <p:grpSp>
        <p:nvGrpSpPr>
          <p:cNvPr id="34820" name="Group 3"/>
          <p:cNvGrpSpPr>
            <a:grpSpLocks/>
          </p:cNvGrpSpPr>
          <p:nvPr/>
        </p:nvGrpSpPr>
        <p:grpSpPr bwMode="auto">
          <a:xfrm>
            <a:off x="904875" y="1571625"/>
            <a:ext cx="2514600" cy="1428750"/>
            <a:chOff x="64" y="136"/>
            <a:chExt cx="255" cy="204"/>
          </a:xfrm>
        </p:grpSpPr>
        <p:sp>
          <p:nvSpPr>
            <p:cNvPr id="34837" name="Line 4"/>
            <p:cNvSpPr>
              <a:spLocks noChangeShapeType="1"/>
            </p:cNvSpPr>
            <p:nvPr/>
          </p:nvSpPr>
          <p:spPr bwMode="auto">
            <a:xfrm>
              <a:off x="64" y="136"/>
              <a:ext cx="0" cy="20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 anchorCtr="1"/>
            <a:lstStyle/>
            <a:p>
              <a:endParaRPr lang="cs-CZ"/>
            </a:p>
          </p:txBody>
        </p:sp>
        <p:sp>
          <p:nvSpPr>
            <p:cNvPr id="34838" name="Line 5"/>
            <p:cNvSpPr>
              <a:spLocks noChangeShapeType="1"/>
            </p:cNvSpPr>
            <p:nvPr/>
          </p:nvSpPr>
          <p:spPr bwMode="auto">
            <a:xfrm>
              <a:off x="64" y="340"/>
              <a:ext cx="25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 anchorCtr="1"/>
            <a:lstStyle/>
            <a:p>
              <a:endParaRPr lang="cs-CZ"/>
            </a:p>
          </p:txBody>
        </p:sp>
      </p:grpSp>
      <p:grpSp>
        <p:nvGrpSpPr>
          <p:cNvPr id="34821" name="Group 6"/>
          <p:cNvGrpSpPr>
            <a:grpSpLocks/>
          </p:cNvGrpSpPr>
          <p:nvPr/>
        </p:nvGrpSpPr>
        <p:grpSpPr bwMode="auto">
          <a:xfrm>
            <a:off x="904875" y="4000500"/>
            <a:ext cx="2543175" cy="1428750"/>
            <a:chOff x="64" y="136"/>
            <a:chExt cx="255" cy="204"/>
          </a:xfrm>
        </p:grpSpPr>
        <p:sp>
          <p:nvSpPr>
            <p:cNvPr id="34835" name="Line 7"/>
            <p:cNvSpPr>
              <a:spLocks noChangeShapeType="1"/>
            </p:cNvSpPr>
            <p:nvPr/>
          </p:nvSpPr>
          <p:spPr bwMode="auto">
            <a:xfrm>
              <a:off x="64" y="136"/>
              <a:ext cx="0" cy="20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 anchorCtr="1"/>
            <a:lstStyle/>
            <a:p>
              <a:endParaRPr lang="cs-CZ"/>
            </a:p>
          </p:txBody>
        </p:sp>
        <p:sp>
          <p:nvSpPr>
            <p:cNvPr id="34836" name="Line 8"/>
            <p:cNvSpPr>
              <a:spLocks noChangeShapeType="1"/>
            </p:cNvSpPr>
            <p:nvPr/>
          </p:nvSpPr>
          <p:spPr bwMode="auto">
            <a:xfrm>
              <a:off x="64" y="340"/>
              <a:ext cx="25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 anchorCtr="1"/>
            <a:lstStyle/>
            <a:p>
              <a:endParaRPr lang="cs-CZ"/>
            </a:p>
          </p:txBody>
        </p:sp>
      </p:grpSp>
      <p:sp>
        <p:nvSpPr>
          <p:cNvPr id="34822" name="Freeform 9" descr="Široký šikmo nahoru"/>
          <p:cNvSpPr>
            <a:spLocks/>
          </p:cNvSpPr>
          <p:nvPr/>
        </p:nvSpPr>
        <p:spPr bwMode="auto">
          <a:xfrm>
            <a:off x="962025" y="1895475"/>
            <a:ext cx="2324100" cy="1104900"/>
          </a:xfrm>
          <a:custGeom>
            <a:avLst/>
            <a:gdLst>
              <a:gd name="T0" fmla="*/ 0 w 244"/>
              <a:gd name="T1" fmla="*/ 2147483647 h 116"/>
              <a:gd name="T2" fmla="*/ 2147483647 w 244"/>
              <a:gd name="T3" fmla="*/ 2147483647 h 116"/>
              <a:gd name="T4" fmla="*/ 2147483647 w 244"/>
              <a:gd name="T5" fmla="*/ 2147483647 h 116"/>
              <a:gd name="T6" fmla="*/ 2147483647 w 244"/>
              <a:gd name="T7" fmla="*/ 2147483647 h 116"/>
              <a:gd name="T8" fmla="*/ 2147483647 w 244"/>
              <a:gd name="T9" fmla="*/ 0 h 116"/>
              <a:gd name="T10" fmla="*/ 2147483647 w 244"/>
              <a:gd name="T11" fmla="*/ 2147483647 h 116"/>
              <a:gd name="T12" fmla="*/ 2147483647 w 244"/>
              <a:gd name="T13" fmla="*/ 2147483647 h 116"/>
              <a:gd name="T14" fmla="*/ 2147483647 w 244"/>
              <a:gd name="T15" fmla="*/ 2147483647 h 116"/>
              <a:gd name="T16" fmla="*/ 2147483647 w 244"/>
              <a:gd name="T17" fmla="*/ 2147483647 h 11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44"/>
              <a:gd name="T28" fmla="*/ 0 h 116"/>
              <a:gd name="T29" fmla="*/ 244 w 244"/>
              <a:gd name="T30" fmla="*/ 116 h 11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44" h="116">
                <a:moveTo>
                  <a:pt x="0" y="116"/>
                </a:moveTo>
                <a:cubicBezTo>
                  <a:pt x="6" y="113"/>
                  <a:pt x="28" y="108"/>
                  <a:pt x="39" y="98"/>
                </a:cubicBezTo>
                <a:cubicBezTo>
                  <a:pt x="50" y="88"/>
                  <a:pt x="59" y="70"/>
                  <a:pt x="68" y="57"/>
                </a:cubicBezTo>
                <a:cubicBezTo>
                  <a:pt x="77" y="44"/>
                  <a:pt x="81" y="28"/>
                  <a:pt x="92" y="19"/>
                </a:cubicBezTo>
                <a:cubicBezTo>
                  <a:pt x="103" y="10"/>
                  <a:pt x="120" y="0"/>
                  <a:pt x="132" y="0"/>
                </a:cubicBezTo>
                <a:cubicBezTo>
                  <a:pt x="144" y="0"/>
                  <a:pt x="155" y="9"/>
                  <a:pt x="163" y="18"/>
                </a:cubicBezTo>
                <a:cubicBezTo>
                  <a:pt x="171" y="27"/>
                  <a:pt x="172" y="42"/>
                  <a:pt x="179" y="55"/>
                </a:cubicBezTo>
                <a:cubicBezTo>
                  <a:pt x="186" y="68"/>
                  <a:pt x="193" y="84"/>
                  <a:pt x="204" y="94"/>
                </a:cubicBezTo>
                <a:cubicBezTo>
                  <a:pt x="215" y="104"/>
                  <a:pt x="236" y="111"/>
                  <a:pt x="244" y="115"/>
                </a:cubicBezTo>
              </a:path>
            </a:pathLst>
          </a:custGeom>
          <a:pattFill prst="wdUpDiag">
            <a:fgClr>
              <a:srgbClr val="0000FF"/>
            </a:fgClr>
            <a:bgClr>
              <a:srgbClr val="FFFFFF"/>
            </a:bgClr>
          </a:pattFill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anchorCtr="1"/>
          <a:lstStyle/>
          <a:p>
            <a:endParaRPr lang="cs-CZ"/>
          </a:p>
        </p:txBody>
      </p:sp>
      <p:sp>
        <p:nvSpPr>
          <p:cNvPr id="34823" name="Freeform 10"/>
          <p:cNvSpPr>
            <a:spLocks/>
          </p:cNvSpPr>
          <p:nvPr/>
        </p:nvSpPr>
        <p:spPr bwMode="auto">
          <a:xfrm>
            <a:off x="923925" y="4191000"/>
            <a:ext cx="2419350" cy="1228725"/>
          </a:xfrm>
          <a:custGeom>
            <a:avLst/>
            <a:gdLst>
              <a:gd name="T0" fmla="*/ 0 w 254"/>
              <a:gd name="T1" fmla="*/ 2147483647 h 129"/>
              <a:gd name="T2" fmla="*/ 2147483647 w 254"/>
              <a:gd name="T3" fmla="*/ 2147483647 h 129"/>
              <a:gd name="T4" fmla="*/ 2147483647 w 254"/>
              <a:gd name="T5" fmla="*/ 2147483647 h 129"/>
              <a:gd name="T6" fmla="*/ 2147483647 w 254"/>
              <a:gd name="T7" fmla="*/ 2147483647 h 129"/>
              <a:gd name="T8" fmla="*/ 2147483647 w 254"/>
              <a:gd name="T9" fmla="*/ 2147483647 h 12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54"/>
              <a:gd name="T16" fmla="*/ 0 h 129"/>
              <a:gd name="T17" fmla="*/ 254 w 254"/>
              <a:gd name="T18" fmla="*/ 129 h 12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54" h="129">
                <a:moveTo>
                  <a:pt x="0" y="129"/>
                </a:moveTo>
                <a:cubicBezTo>
                  <a:pt x="27" y="125"/>
                  <a:pt x="55" y="121"/>
                  <a:pt x="76" y="110"/>
                </a:cubicBezTo>
                <a:cubicBezTo>
                  <a:pt x="97" y="99"/>
                  <a:pt x="110" y="80"/>
                  <a:pt x="128" y="63"/>
                </a:cubicBezTo>
                <a:cubicBezTo>
                  <a:pt x="146" y="46"/>
                  <a:pt x="165" y="20"/>
                  <a:pt x="186" y="10"/>
                </a:cubicBezTo>
                <a:cubicBezTo>
                  <a:pt x="207" y="0"/>
                  <a:pt x="240" y="3"/>
                  <a:pt x="254" y="1"/>
                </a:cubicBezTo>
              </a:path>
            </a:pathLst>
          </a:custGeom>
          <a:noFill/>
          <a:ln w="254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 anchorCtr="1"/>
          <a:lstStyle/>
          <a:p>
            <a:endParaRPr lang="cs-CZ"/>
          </a:p>
        </p:txBody>
      </p:sp>
      <p:sp>
        <p:nvSpPr>
          <p:cNvPr id="34824" name="Text Box 11"/>
          <p:cNvSpPr txBox="1">
            <a:spLocks noChangeArrowheads="1"/>
          </p:cNvSpPr>
          <p:nvPr/>
        </p:nvSpPr>
        <p:spPr bwMode="auto">
          <a:xfrm>
            <a:off x="276225" y="1571625"/>
            <a:ext cx="714375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cs-CZ" altLang="cs-CZ" sz="2000" i="0">
                <a:latin typeface="Symbol" pitchFamily="18" charset="2"/>
              </a:rPr>
              <a:t>j</a:t>
            </a:r>
            <a:r>
              <a:rPr lang="cs-CZ" altLang="cs-CZ" sz="2000" i="0"/>
              <a:t>(x)</a:t>
            </a:r>
          </a:p>
        </p:txBody>
      </p:sp>
      <p:sp>
        <p:nvSpPr>
          <p:cNvPr id="34825" name="Text Box 12"/>
          <p:cNvSpPr txBox="1">
            <a:spLocks noChangeArrowheads="1"/>
          </p:cNvSpPr>
          <p:nvPr/>
        </p:nvSpPr>
        <p:spPr bwMode="auto">
          <a:xfrm>
            <a:off x="609600" y="5381625"/>
            <a:ext cx="4953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cs-CZ" altLang="cs-CZ" sz="2400" i="0"/>
              <a:t>0</a:t>
            </a:r>
          </a:p>
        </p:txBody>
      </p:sp>
      <p:sp>
        <p:nvSpPr>
          <p:cNvPr id="34826" name="Text Box 13"/>
          <p:cNvSpPr txBox="1">
            <a:spLocks noChangeArrowheads="1"/>
          </p:cNvSpPr>
          <p:nvPr/>
        </p:nvSpPr>
        <p:spPr bwMode="auto">
          <a:xfrm>
            <a:off x="228600" y="3857625"/>
            <a:ext cx="752475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cs-CZ" altLang="cs-CZ" sz="2000" i="0"/>
              <a:t>F(x)</a:t>
            </a:r>
          </a:p>
        </p:txBody>
      </p:sp>
      <p:sp>
        <p:nvSpPr>
          <p:cNvPr id="34827" name="Text Box 14"/>
          <p:cNvSpPr txBox="1">
            <a:spLocks noChangeArrowheads="1"/>
          </p:cNvSpPr>
          <p:nvPr/>
        </p:nvSpPr>
        <p:spPr bwMode="auto">
          <a:xfrm>
            <a:off x="3505200" y="1772816"/>
            <a:ext cx="2858616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cs-CZ" altLang="cs-CZ" sz="2400" b="0" i="0" dirty="0" smtClean="0"/>
              <a:t>Hustota pravděpodobnosti =rozložení</a:t>
            </a:r>
            <a:endParaRPr lang="cs-CZ" altLang="cs-CZ" sz="2400" b="0" i="0" dirty="0"/>
          </a:p>
        </p:txBody>
      </p:sp>
      <p:sp>
        <p:nvSpPr>
          <p:cNvPr id="34828" name="Text Box 15"/>
          <p:cNvSpPr txBox="1">
            <a:spLocks noChangeArrowheads="1"/>
          </p:cNvSpPr>
          <p:nvPr/>
        </p:nvSpPr>
        <p:spPr bwMode="auto">
          <a:xfrm>
            <a:off x="3352800" y="5610225"/>
            <a:ext cx="28575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cs-CZ" altLang="cs-CZ" sz="2400" i="0"/>
              <a:t>x</a:t>
            </a:r>
            <a:r>
              <a:rPr lang="cs-CZ" altLang="cs-CZ" sz="2400" b="0" i="0"/>
              <a:t>  </a:t>
            </a:r>
          </a:p>
        </p:txBody>
      </p:sp>
      <p:sp>
        <p:nvSpPr>
          <p:cNvPr id="34830" name="Text Box 17"/>
          <p:cNvSpPr txBox="1">
            <a:spLocks noChangeArrowheads="1"/>
          </p:cNvSpPr>
          <p:nvPr/>
        </p:nvSpPr>
        <p:spPr bwMode="auto">
          <a:xfrm>
            <a:off x="609600" y="2943225"/>
            <a:ext cx="4953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cs-CZ" altLang="cs-CZ" sz="2400" i="0"/>
              <a:t>0</a:t>
            </a:r>
          </a:p>
        </p:txBody>
      </p:sp>
      <p:sp>
        <p:nvSpPr>
          <p:cNvPr id="34831" name="AutoShape 18"/>
          <p:cNvSpPr>
            <a:spLocks/>
          </p:cNvSpPr>
          <p:nvPr/>
        </p:nvSpPr>
        <p:spPr bwMode="auto">
          <a:xfrm>
            <a:off x="6211416" y="1419225"/>
            <a:ext cx="304800" cy="4333875"/>
          </a:xfrm>
          <a:prstGeom prst="rightBrace">
            <a:avLst>
              <a:gd name="adj1" fmla="val 118490"/>
              <a:gd name="adj2" fmla="val 50000"/>
            </a:avLst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 anchorCtr="1"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4832" name="Text Box 19"/>
          <p:cNvSpPr txBox="1">
            <a:spLocks noChangeArrowheads="1"/>
          </p:cNvSpPr>
          <p:nvPr/>
        </p:nvSpPr>
        <p:spPr bwMode="auto">
          <a:xfrm>
            <a:off x="6172200" y="2790825"/>
            <a:ext cx="2409825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cs-CZ" altLang="cs-CZ" sz="2400" i="0">
                <a:solidFill>
                  <a:srgbClr val="FF0000"/>
                </a:solidFill>
              </a:rPr>
              <a:t>Je - li dána</a:t>
            </a:r>
          </a:p>
          <a:p>
            <a:pPr algn="ctr"/>
            <a:r>
              <a:rPr lang="cs-CZ" altLang="cs-CZ" sz="2400" i="0">
                <a:solidFill>
                  <a:srgbClr val="FF0000"/>
                </a:solidFill>
              </a:rPr>
              <a:t> distribuční funkce,</a:t>
            </a:r>
          </a:p>
          <a:p>
            <a:pPr algn="ctr"/>
            <a:r>
              <a:rPr lang="cs-CZ" altLang="cs-CZ" sz="2400" i="0">
                <a:solidFill>
                  <a:srgbClr val="FF0000"/>
                </a:solidFill>
              </a:rPr>
              <a:t> je dáno rozložení</a:t>
            </a:r>
          </a:p>
        </p:txBody>
      </p:sp>
      <p:sp>
        <p:nvSpPr>
          <p:cNvPr id="34833" name="Line 20"/>
          <p:cNvSpPr>
            <a:spLocks noChangeShapeType="1"/>
          </p:cNvSpPr>
          <p:nvPr/>
        </p:nvSpPr>
        <p:spPr bwMode="auto">
          <a:xfrm>
            <a:off x="923925" y="4162425"/>
            <a:ext cx="2486025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 anchorCtr="1"/>
          <a:lstStyle/>
          <a:p>
            <a:endParaRPr lang="cs-CZ"/>
          </a:p>
        </p:txBody>
      </p:sp>
      <p:sp>
        <p:nvSpPr>
          <p:cNvPr id="34834" name="Text Box 21"/>
          <p:cNvSpPr txBox="1">
            <a:spLocks noChangeArrowheads="1"/>
          </p:cNvSpPr>
          <p:nvPr/>
        </p:nvSpPr>
        <p:spPr bwMode="auto">
          <a:xfrm>
            <a:off x="3124200" y="3171825"/>
            <a:ext cx="28575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cs-CZ" altLang="cs-CZ" sz="2400" i="0"/>
              <a:t>x</a:t>
            </a:r>
            <a:r>
              <a:rPr lang="cs-CZ" altLang="cs-CZ" sz="2400" b="0" i="0"/>
              <a:t>  </a:t>
            </a:r>
          </a:p>
        </p:txBody>
      </p:sp>
      <p:cxnSp>
        <p:nvCxnSpPr>
          <p:cNvPr id="27" name="Přímá spojnice se šipkou 26"/>
          <p:cNvCxnSpPr/>
          <p:nvPr/>
        </p:nvCxnSpPr>
        <p:spPr>
          <a:xfrm flipH="1">
            <a:off x="2124075" y="4827587"/>
            <a:ext cx="1" cy="612000"/>
          </a:xfrm>
          <a:prstGeom prst="straightConnector1">
            <a:avLst/>
          </a:prstGeom>
          <a:ln w="28575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nice 7"/>
          <p:cNvCxnSpPr/>
          <p:nvPr/>
        </p:nvCxnSpPr>
        <p:spPr>
          <a:xfrm flipH="1">
            <a:off x="904875" y="4805362"/>
            <a:ext cx="1219200" cy="0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 Box 16"/>
          <p:cNvSpPr txBox="1">
            <a:spLocks noChangeArrowheads="1"/>
          </p:cNvSpPr>
          <p:nvPr/>
        </p:nvSpPr>
        <p:spPr bwMode="auto">
          <a:xfrm>
            <a:off x="683568" y="4221088"/>
            <a:ext cx="1910606" cy="558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cs-CZ" altLang="cs-CZ" sz="2000" b="0" i="0" dirty="0" smtClean="0">
                <a:solidFill>
                  <a:srgbClr val="92D050"/>
                </a:solidFill>
              </a:rPr>
              <a:t>Kvantilová funkce</a:t>
            </a:r>
            <a:endParaRPr lang="cs-CZ" altLang="cs-CZ" sz="2000" b="0" i="0" dirty="0">
              <a:solidFill>
                <a:srgbClr val="92D050"/>
              </a:solidFill>
            </a:endParaRPr>
          </a:p>
        </p:txBody>
      </p:sp>
      <p:sp>
        <p:nvSpPr>
          <p:cNvPr id="32" name="Text Box 14"/>
          <p:cNvSpPr txBox="1">
            <a:spLocks noChangeArrowheads="1"/>
          </p:cNvSpPr>
          <p:nvPr/>
        </p:nvSpPr>
        <p:spPr bwMode="auto">
          <a:xfrm>
            <a:off x="3539108" y="4465171"/>
            <a:ext cx="1752972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cs-CZ" altLang="cs-CZ" sz="2400" b="0" i="0" dirty="0" smtClean="0"/>
              <a:t>Distribuční funkce</a:t>
            </a:r>
            <a:endParaRPr lang="cs-CZ" altLang="cs-CZ" sz="2400" b="0" i="0" dirty="0"/>
          </a:p>
        </p:txBody>
      </p:sp>
      <p:sp>
        <p:nvSpPr>
          <p:cNvPr id="33" name="Šipka dolů 32"/>
          <p:cNvSpPr/>
          <p:nvPr/>
        </p:nvSpPr>
        <p:spPr>
          <a:xfrm>
            <a:off x="3923928" y="2852936"/>
            <a:ext cx="288032" cy="1224136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4" name="Šipka dolů 33"/>
          <p:cNvSpPr/>
          <p:nvPr/>
        </p:nvSpPr>
        <p:spPr>
          <a:xfrm rot="10740000">
            <a:off x="4561339" y="2850515"/>
            <a:ext cx="288032" cy="1224136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TextovéPole 12"/>
          <p:cNvSpPr txBox="1"/>
          <p:nvPr/>
        </p:nvSpPr>
        <p:spPr>
          <a:xfrm rot="16200000">
            <a:off x="3124200" y="3010271"/>
            <a:ext cx="12913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Integrál</a:t>
            </a:r>
            <a:endParaRPr lang="cs-CZ" b="1" dirty="0"/>
          </a:p>
        </p:txBody>
      </p:sp>
      <p:sp>
        <p:nvSpPr>
          <p:cNvPr id="40" name="TextovéPole 39"/>
          <p:cNvSpPr txBox="1"/>
          <p:nvPr/>
        </p:nvSpPr>
        <p:spPr>
          <a:xfrm rot="5400000">
            <a:off x="4463427" y="3320427"/>
            <a:ext cx="11439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Derivace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263288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b="0" i="0" smtClean="0">
                <a:solidFill>
                  <a:srgbClr val="607B7C"/>
                </a:solidFill>
              </a:rPr>
              <a:t>Vytvořil Institut biostatistiky a analýz, Masarykova univerzita </a:t>
            </a:r>
            <a:br>
              <a:rPr lang="cs-CZ" altLang="cs-CZ" b="0" i="0" smtClean="0">
                <a:solidFill>
                  <a:srgbClr val="607B7C"/>
                </a:solidFill>
              </a:rPr>
            </a:br>
            <a:r>
              <a:rPr lang="cs-CZ" altLang="cs-CZ" b="0" smtClean="0">
                <a:solidFill>
                  <a:srgbClr val="607B7C"/>
                </a:solidFill>
              </a:rPr>
              <a:t>J. Jarkovský, L. Dušek</a:t>
            </a:r>
          </a:p>
          <a:p>
            <a:pPr eaLnBrk="1" hangingPunct="1"/>
            <a:endParaRPr lang="cs-CZ" altLang="cs-CZ" b="0" smtClean="0">
              <a:solidFill>
                <a:srgbClr val="607B7C"/>
              </a:solidFill>
            </a:endParaRPr>
          </a:p>
        </p:txBody>
      </p:sp>
      <p:sp>
        <p:nvSpPr>
          <p:cNvPr id="8196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altLang="cs-CZ" smtClean="0"/>
              <a:t>Ukazatele tvaru rozložení</a:t>
            </a:r>
          </a:p>
        </p:txBody>
      </p:sp>
      <p:sp>
        <p:nvSpPr>
          <p:cNvPr id="8197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501775"/>
            <a:ext cx="8229600" cy="4525963"/>
          </a:xfrm>
        </p:spPr>
        <p:txBody>
          <a:bodyPr/>
          <a:lstStyle/>
          <a:p>
            <a:pPr marL="341313" indent="-341313"/>
            <a:r>
              <a:rPr lang="cs-CZ" altLang="cs-CZ" sz="2000" b="1" smtClean="0"/>
              <a:t>Skewness</a:t>
            </a:r>
            <a:r>
              <a:rPr lang="cs-CZ" altLang="cs-CZ" sz="2000" smtClean="0"/>
              <a:t> – ukazatel „šikmosti“ rozložení, asymetrie rozložení</a:t>
            </a:r>
          </a:p>
          <a:p>
            <a:pPr marL="341313" indent="-341313"/>
            <a:r>
              <a:rPr lang="cs-CZ" altLang="cs-CZ" sz="2000" b="1" smtClean="0"/>
              <a:t>Kurtosis</a:t>
            </a:r>
            <a:r>
              <a:rPr lang="cs-CZ" altLang="cs-CZ" sz="2000" smtClean="0"/>
              <a:t> – ukazatel „špičatosti/plochosti“ rozložení</a:t>
            </a:r>
          </a:p>
        </p:txBody>
      </p:sp>
      <p:graphicFrame>
        <p:nvGraphicFramePr>
          <p:cNvPr id="8194" name="Object 4"/>
          <p:cNvGraphicFramePr>
            <a:graphicFrameLocks noChangeAspect="1"/>
          </p:cNvGraphicFramePr>
          <p:nvPr/>
        </p:nvGraphicFramePr>
        <p:xfrm>
          <a:off x="1908175" y="2206625"/>
          <a:ext cx="4435475" cy="417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96" name="Artwork" r:id="rId3" imgW="10190000" imgH="9590000" progId="">
                  <p:embed/>
                </p:oleObj>
              </mc:Choice>
              <mc:Fallback>
                <p:oleObj name="Artwork" r:id="rId3" imgW="10190000" imgH="9590000" progId="">
                  <p:embed/>
                  <p:pic>
                    <p:nvPicPr>
                      <p:cNvPr id="0" name="Picture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8175" y="2206625"/>
                        <a:ext cx="4435475" cy="4175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551045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Rectangle 2"/>
          <p:cNvSpPr>
            <a:spLocks noGrp="1"/>
          </p:cNvSpPr>
          <p:nvPr>
            <p:ph type="title" idx="4294967295"/>
          </p:nvPr>
        </p:nvSpPr>
        <p:spPr>
          <a:xfrm>
            <a:off x="179512" y="-18256"/>
            <a:ext cx="8784976" cy="1143000"/>
          </a:xfrm>
          <a:noFill/>
        </p:spPr>
        <p:txBody>
          <a:bodyPr anchor="ctr"/>
          <a:lstStyle/>
          <a:p>
            <a:r>
              <a:rPr lang="cs-CZ" altLang="cs-CZ" sz="3600" dirty="0" smtClean="0"/>
              <a:t>Histogram – počet intervalů</a:t>
            </a:r>
          </a:p>
        </p:txBody>
      </p:sp>
      <p:sp>
        <p:nvSpPr>
          <p:cNvPr id="13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xfrm>
            <a:off x="827088" y="6410325"/>
            <a:ext cx="3581400" cy="3667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cs-CZ" altLang="cs-CZ" b="0" i="0" dirty="0" smtClean="0">
                <a:solidFill>
                  <a:srgbClr val="607B7C"/>
                </a:solidFill>
              </a:rPr>
              <a:t>Vytvořil Institut biostatistiky a analýz, Masarykova univerzita </a:t>
            </a:r>
            <a:br>
              <a:rPr lang="cs-CZ" altLang="cs-CZ" b="0" i="0" dirty="0" smtClean="0">
                <a:solidFill>
                  <a:srgbClr val="607B7C"/>
                </a:solidFill>
              </a:rPr>
            </a:br>
            <a:r>
              <a:rPr lang="cs-CZ" altLang="cs-CZ" b="0" dirty="0" smtClean="0">
                <a:solidFill>
                  <a:srgbClr val="607B7C"/>
                </a:solidFill>
              </a:rPr>
              <a:t>J. Jarkovský, L. Dušek</a:t>
            </a:r>
          </a:p>
          <a:p>
            <a:pPr eaLnBrk="1" hangingPunct="1"/>
            <a:endParaRPr lang="cs-CZ" altLang="cs-CZ" b="0" dirty="0" smtClean="0">
              <a:solidFill>
                <a:srgbClr val="607B7C"/>
              </a:solidFill>
            </a:endParaRPr>
          </a:p>
        </p:txBody>
      </p:sp>
      <p:pic>
        <p:nvPicPr>
          <p:cNvPr id="12083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559" y="2357430"/>
            <a:ext cx="8518883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Rectangle 3"/>
          <p:cNvSpPr txBox="1">
            <a:spLocks/>
          </p:cNvSpPr>
          <p:nvPr/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1313" indent="-341313" eaLnBrk="0" hangingPunct="0">
              <a:spcBef>
                <a:spcPct val="20000"/>
              </a:spcBef>
              <a:buClr>
                <a:schemeClr val="accent1"/>
              </a:buClr>
              <a:buSzPct val="85000"/>
              <a:defRPr/>
            </a:pPr>
            <a:endParaRPr lang="cs-CZ" sz="1600" b="0" i="0" dirty="0">
              <a:latin typeface="+mn-lt"/>
              <a:cs typeface="+mn-cs"/>
            </a:endParaRPr>
          </a:p>
        </p:txBody>
      </p:sp>
      <p:sp>
        <p:nvSpPr>
          <p:cNvPr id="17" name="Rectangle 3"/>
          <p:cNvSpPr txBox="1">
            <a:spLocks/>
          </p:cNvSpPr>
          <p:nvPr/>
        </p:nvSpPr>
        <p:spPr bwMode="auto">
          <a:xfrm>
            <a:off x="304800" y="1500174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1313" indent="-341313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/>
            </a:pPr>
            <a:r>
              <a:rPr lang="cs-CZ" b="0" dirty="0" smtClean="0"/>
              <a:t>Počtem zvolených intervalů v histogramu rozhodujeme o tom, jak bude vypadat. Při malém počtu můžeme přehlédnout důležité prvky v datech, při velkém zase může být informace roztříštěná. </a:t>
            </a:r>
          </a:p>
          <a:p>
            <a:pPr marL="341313" indent="-341313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/>
            </a:pPr>
            <a:endParaRPr lang="cs-CZ" i="0" dirty="0" smtClean="0">
              <a:latin typeface="+mn-lt"/>
              <a:cs typeface="+mn-cs"/>
            </a:endParaRPr>
          </a:p>
          <a:p>
            <a:pPr marL="341313" indent="-341313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/>
            </a:pPr>
            <a:endParaRPr lang="cs-CZ" b="0" dirty="0" smtClean="0"/>
          </a:p>
          <a:p>
            <a:pPr marL="341313" indent="-341313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/>
            </a:pPr>
            <a:endParaRPr lang="cs-CZ" i="0" dirty="0" smtClean="0">
              <a:latin typeface="+mn-lt"/>
              <a:cs typeface="+mn-cs"/>
            </a:endParaRPr>
          </a:p>
          <a:p>
            <a:pPr marL="341313" indent="-341313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/>
            </a:pPr>
            <a:endParaRPr lang="cs-CZ" b="0" dirty="0" smtClean="0"/>
          </a:p>
          <a:p>
            <a:pPr marL="341313" indent="-341313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/>
            </a:pPr>
            <a:endParaRPr lang="cs-CZ" i="0" dirty="0" smtClean="0">
              <a:latin typeface="+mn-lt"/>
              <a:cs typeface="+mn-cs"/>
            </a:endParaRPr>
          </a:p>
          <a:p>
            <a:pPr marL="341313" indent="-341313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/>
            </a:pPr>
            <a:endParaRPr lang="cs-CZ" b="0" dirty="0" smtClean="0"/>
          </a:p>
          <a:p>
            <a:pPr marL="341313" indent="-341313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/>
            </a:pPr>
            <a:endParaRPr lang="cs-CZ" i="0" dirty="0" smtClean="0">
              <a:latin typeface="+mn-lt"/>
              <a:cs typeface="+mn-cs"/>
            </a:endParaRPr>
          </a:p>
          <a:p>
            <a:pPr marL="341313" indent="-341313" eaLnBrk="0" hangingPunct="0">
              <a:spcBef>
                <a:spcPct val="20000"/>
              </a:spcBef>
              <a:buClr>
                <a:schemeClr val="accent1"/>
              </a:buClr>
              <a:buSzPct val="85000"/>
              <a:defRPr/>
            </a:pPr>
            <a:endParaRPr lang="cs-CZ" i="0" dirty="0" smtClean="0">
              <a:latin typeface="+mn-lt"/>
              <a:cs typeface="+mn-cs"/>
            </a:endParaRPr>
          </a:p>
          <a:p>
            <a:pPr marL="341313" indent="-341313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/>
            </a:pPr>
            <a:r>
              <a:rPr lang="cs-CZ" b="0" dirty="0" smtClean="0"/>
              <a:t>Dvě základní metody volby počtu intervalů </a:t>
            </a:r>
            <a:r>
              <a:rPr lang="cs-CZ" b="0" i="1" dirty="0" smtClean="0"/>
              <a:t>m</a:t>
            </a:r>
            <a:r>
              <a:rPr lang="cs-CZ" b="0" dirty="0" smtClean="0"/>
              <a:t>:</a:t>
            </a:r>
          </a:p>
          <a:p>
            <a:pPr marL="800100" lvl="1" indent="-34290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+mj-lt"/>
              <a:buAutoNum type="arabicPeriod"/>
              <a:defRPr/>
            </a:pPr>
            <a:r>
              <a:rPr lang="cs-CZ" b="1" i="0" dirty="0" smtClean="0">
                <a:latin typeface="+mn-lt"/>
                <a:cs typeface="+mn-cs"/>
              </a:rPr>
              <a:t>Odmocnina z celkového počtu</a:t>
            </a:r>
            <a:r>
              <a:rPr lang="cs-CZ" i="0" dirty="0" smtClean="0">
                <a:latin typeface="+mn-lt"/>
                <a:cs typeface="+mn-cs"/>
              </a:rPr>
              <a:t>: </a:t>
            </a:r>
          </a:p>
          <a:p>
            <a:pPr marL="800100" lvl="1" indent="-34290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+mj-lt"/>
              <a:buAutoNum type="arabicPeriod"/>
              <a:defRPr/>
            </a:pPr>
            <a:r>
              <a:rPr lang="cs-CZ" b="1" i="0" dirty="0" err="1" smtClean="0">
                <a:latin typeface="+mn-lt"/>
                <a:cs typeface="+mn-cs"/>
              </a:rPr>
              <a:t>Sturgesovo</a:t>
            </a:r>
            <a:r>
              <a:rPr lang="cs-CZ" b="1" i="0" dirty="0" smtClean="0">
                <a:latin typeface="+mn-lt"/>
                <a:cs typeface="+mn-cs"/>
              </a:rPr>
              <a:t> pravidlo</a:t>
            </a:r>
            <a:r>
              <a:rPr lang="cs-CZ" b="0" i="0" dirty="0" smtClean="0">
                <a:latin typeface="+mn-lt"/>
                <a:cs typeface="+mn-cs"/>
              </a:rPr>
              <a:t>:</a:t>
            </a:r>
            <a:endParaRPr lang="cs-CZ" b="0" i="0" dirty="0">
              <a:latin typeface="+mn-lt"/>
              <a:cs typeface="+mn-cs"/>
            </a:endParaRPr>
          </a:p>
        </p:txBody>
      </p:sp>
      <p:sp>
        <p:nvSpPr>
          <p:cNvPr id="12084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120841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3613" y="5357826"/>
            <a:ext cx="7240001" cy="3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0843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1442" y="5725468"/>
            <a:ext cx="7240000" cy="2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635630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b="0" i="0" smtClean="0">
                <a:solidFill>
                  <a:srgbClr val="607B7C"/>
                </a:solidFill>
              </a:rPr>
              <a:t>Vytvořil Institut biostatistiky a analýz, Masarykova univerzita </a:t>
            </a:r>
            <a:br>
              <a:rPr lang="cs-CZ" altLang="cs-CZ" b="0" i="0" smtClean="0">
                <a:solidFill>
                  <a:srgbClr val="607B7C"/>
                </a:solidFill>
              </a:rPr>
            </a:br>
            <a:r>
              <a:rPr lang="cs-CZ" altLang="cs-CZ" b="0" smtClean="0">
                <a:solidFill>
                  <a:srgbClr val="607B7C"/>
                </a:solidFill>
              </a:rPr>
              <a:t>J. Jarkovský, L. Dušek</a:t>
            </a:r>
          </a:p>
          <a:p>
            <a:pPr eaLnBrk="1" hangingPunct="1"/>
            <a:endParaRPr lang="cs-CZ" altLang="cs-CZ" b="0" smtClean="0">
              <a:solidFill>
                <a:srgbClr val="607B7C"/>
              </a:solidFill>
            </a:endParaRPr>
          </a:p>
        </p:txBody>
      </p:sp>
      <p:sp>
        <p:nvSpPr>
          <p:cNvPr id="33795" name="Rectangle 2"/>
          <p:cNvSpPr>
            <a:spLocks noGrp="1"/>
          </p:cNvSpPr>
          <p:nvPr>
            <p:ph type="title" idx="4294967295"/>
          </p:nvPr>
        </p:nvSpPr>
        <p:spPr>
          <a:xfrm>
            <a:off x="57150" y="219075"/>
            <a:ext cx="8763000" cy="688975"/>
          </a:xfrm>
          <a:noFill/>
        </p:spPr>
        <p:txBody>
          <a:bodyPr/>
          <a:lstStyle/>
          <a:p>
            <a:r>
              <a:rPr lang="cs-CZ" altLang="cs-CZ" smtClean="0"/>
              <a:t>Histogram vyjadřuje tvar výběrového rozložení</a:t>
            </a:r>
          </a:p>
        </p:txBody>
      </p:sp>
      <p:sp>
        <p:nvSpPr>
          <p:cNvPr id="33796" name="Text Box 3"/>
          <p:cNvSpPr txBox="1">
            <a:spLocks noChangeArrowheads="1"/>
          </p:cNvSpPr>
          <p:nvPr/>
        </p:nvSpPr>
        <p:spPr bwMode="auto">
          <a:xfrm>
            <a:off x="6948488" y="5949950"/>
            <a:ext cx="257175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cs-CZ" altLang="cs-CZ" sz="2400" i="0"/>
              <a:t>x</a:t>
            </a:r>
          </a:p>
        </p:txBody>
      </p:sp>
      <p:sp>
        <p:nvSpPr>
          <p:cNvPr id="33797" name="Text Box 4"/>
          <p:cNvSpPr txBox="1">
            <a:spLocks noChangeArrowheads="1"/>
          </p:cNvSpPr>
          <p:nvPr/>
        </p:nvSpPr>
        <p:spPr bwMode="auto">
          <a:xfrm>
            <a:off x="8610600" y="4764088"/>
            <a:ext cx="257175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cs-CZ" altLang="cs-CZ" sz="2400" i="0"/>
              <a:t>x</a:t>
            </a:r>
          </a:p>
        </p:txBody>
      </p:sp>
      <p:sp>
        <p:nvSpPr>
          <p:cNvPr id="33798" name="Text Box 5"/>
          <p:cNvSpPr txBox="1">
            <a:spLocks noChangeArrowheads="1"/>
          </p:cNvSpPr>
          <p:nvPr/>
        </p:nvSpPr>
        <p:spPr bwMode="auto">
          <a:xfrm>
            <a:off x="4095750" y="4697413"/>
            <a:ext cx="257175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cs-CZ" altLang="cs-CZ" sz="2400" i="0"/>
              <a:t>x</a:t>
            </a:r>
          </a:p>
        </p:txBody>
      </p:sp>
      <p:sp>
        <p:nvSpPr>
          <p:cNvPr id="33799" name="Text Box 6"/>
          <p:cNvSpPr txBox="1">
            <a:spLocks noChangeArrowheads="1"/>
          </p:cNvSpPr>
          <p:nvPr/>
        </p:nvSpPr>
        <p:spPr bwMode="auto">
          <a:xfrm>
            <a:off x="4133850" y="2716213"/>
            <a:ext cx="257175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cs-CZ" altLang="cs-CZ" sz="2400" i="0"/>
              <a:t>x</a:t>
            </a:r>
          </a:p>
        </p:txBody>
      </p:sp>
      <p:sp>
        <p:nvSpPr>
          <p:cNvPr id="33800" name="Text Box 7"/>
          <p:cNvSpPr txBox="1">
            <a:spLocks noChangeArrowheads="1"/>
          </p:cNvSpPr>
          <p:nvPr/>
        </p:nvSpPr>
        <p:spPr bwMode="auto">
          <a:xfrm>
            <a:off x="8458200" y="2706688"/>
            <a:ext cx="257175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cs-CZ" altLang="cs-CZ" sz="2400" i="0"/>
              <a:t>x</a:t>
            </a:r>
          </a:p>
        </p:txBody>
      </p:sp>
      <p:sp>
        <p:nvSpPr>
          <p:cNvPr id="33801" name="Text Box 8"/>
          <p:cNvSpPr txBox="1">
            <a:spLocks noChangeArrowheads="1"/>
          </p:cNvSpPr>
          <p:nvPr/>
        </p:nvSpPr>
        <p:spPr bwMode="auto">
          <a:xfrm>
            <a:off x="76200" y="1525588"/>
            <a:ext cx="6858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cs-CZ" altLang="cs-CZ" sz="2000" i="0"/>
              <a:t>f(x)</a:t>
            </a:r>
          </a:p>
        </p:txBody>
      </p:sp>
      <p:sp>
        <p:nvSpPr>
          <p:cNvPr id="33802" name="Text Box 9"/>
          <p:cNvSpPr txBox="1">
            <a:spLocks noChangeArrowheads="1"/>
          </p:cNvSpPr>
          <p:nvPr/>
        </p:nvSpPr>
        <p:spPr bwMode="auto">
          <a:xfrm>
            <a:off x="2209800" y="4916488"/>
            <a:ext cx="6096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cs-CZ" altLang="cs-CZ" sz="2000" i="0"/>
              <a:t>f(x)</a:t>
            </a:r>
          </a:p>
        </p:txBody>
      </p:sp>
      <p:sp>
        <p:nvSpPr>
          <p:cNvPr id="33803" name="Text Box 10"/>
          <p:cNvSpPr txBox="1">
            <a:spLocks noChangeArrowheads="1"/>
          </p:cNvSpPr>
          <p:nvPr/>
        </p:nvSpPr>
        <p:spPr bwMode="auto">
          <a:xfrm>
            <a:off x="4419600" y="3087688"/>
            <a:ext cx="59055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cs-CZ" altLang="cs-CZ" sz="2000" i="0"/>
              <a:t>f(x)</a:t>
            </a:r>
          </a:p>
        </p:txBody>
      </p:sp>
      <p:sp>
        <p:nvSpPr>
          <p:cNvPr id="33804" name="Text Box 11"/>
          <p:cNvSpPr txBox="1">
            <a:spLocks noChangeArrowheads="1"/>
          </p:cNvSpPr>
          <p:nvPr/>
        </p:nvSpPr>
        <p:spPr bwMode="auto">
          <a:xfrm>
            <a:off x="76200" y="3087688"/>
            <a:ext cx="609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cs-CZ" altLang="cs-CZ" sz="2000" i="0"/>
              <a:t>f(x)</a:t>
            </a:r>
          </a:p>
        </p:txBody>
      </p:sp>
      <p:sp>
        <p:nvSpPr>
          <p:cNvPr id="33805" name="Rectangle 12"/>
          <p:cNvSpPr>
            <a:spLocks noChangeArrowheads="1"/>
          </p:cNvSpPr>
          <p:nvPr/>
        </p:nvSpPr>
        <p:spPr bwMode="auto">
          <a:xfrm>
            <a:off x="4356100" y="1484313"/>
            <a:ext cx="609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2000" i="0"/>
              <a:t>f(x)</a:t>
            </a:r>
          </a:p>
        </p:txBody>
      </p:sp>
      <p:pic>
        <p:nvPicPr>
          <p:cNvPr id="33806" name="Picture 13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" y="1412875"/>
            <a:ext cx="3349625" cy="1370013"/>
          </a:xfrm>
          <a:noFill/>
        </p:spPr>
      </p:pic>
      <p:pic>
        <p:nvPicPr>
          <p:cNvPr id="33807" name="Picture 1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412875"/>
            <a:ext cx="3810000" cy="141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8" name="Picture 1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087688"/>
            <a:ext cx="3886200" cy="170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9" name="Picture 1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087688"/>
            <a:ext cx="4038600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10" name="Picture 1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4840288"/>
            <a:ext cx="43434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6970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b="0" i="0" smtClean="0">
                <a:solidFill>
                  <a:srgbClr val="607B7C"/>
                </a:solidFill>
              </a:rPr>
              <a:t>Vytvořil Institut biostatistiky a analýz, Masarykova univerzita </a:t>
            </a:r>
            <a:br>
              <a:rPr lang="cs-CZ" altLang="cs-CZ" b="0" i="0" smtClean="0">
                <a:solidFill>
                  <a:srgbClr val="607B7C"/>
                </a:solidFill>
              </a:rPr>
            </a:br>
            <a:r>
              <a:rPr lang="cs-CZ" altLang="cs-CZ" b="0" smtClean="0">
                <a:solidFill>
                  <a:srgbClr val="607B7C"/>
                </a:solidFill>
              </a:rPr>
              <a:t>J. Jarkovský, L. Dušek</a:t>
            </a:r>
          </a:p>
          <a:p>
            <a:pPr eaLnBrk="1" hangingPunct="1"/>
            <a:endParaRPr lang="cs-CZ" altLang="cs-CZ" b="0" smtClean="0">
              <a:solidFill>
                <a:srgbClr val="607B7C"/>
              </a:solidFill>
            </a:endParaRPr>
          </a:p>
        </p:txBody>
      </p:sp>
      <p:sp>
        <p:nvSpPr>
          <p:cNvPr id="4101" name="Rectangle 2"/>
          <p:cNvSpPr>
            <a:spLocks noGrp="1"/>
          </p:cNvSpPr>
          <p:nvPr>
            <p:ph type="title" idx="4294967295"/>
          </p:nvPr>
        </p:nvSpPr>
        <p:spPr>
          <a:xfrm>
            <a:off x="125413" y="0"/>
            <a:ext cx="8839200" cy="874713"/>
          </a:xfrm>
          <a:noFill/>
        </p:spPr>
        <p:txBody>
          <a:bodyPr/>
          <a:lstStyle/>
          <a:p>
            <a:r>
              <a:rPr lang="cs-CZ" altLang="cs-CZ" smtClean="0"/>
              <a:t>Příklad: věk účastníků vážných dopravních nehod</a:t>
            </a:r>
          </a:p>
        </p:txBody>
      </p:sp>
      <p:graphicFrame>
        <p:nvGraphicFramePr>
          <p:cNvPr id="4098" name="Object 3"/>
          <p:cNvGraphicFramePr>
            <a:graphicFrameLocks noChangeAspect="1"/>
          </p:cNvGraphicFramePr>
          <p:nvPr/>
        </p:nvGraphicFramePr>
        <p:xfrm>
          <a:off x="685800" y="1281113"/>
          <a:ext cx="6057900" cy="2724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18" name="Graf" r:id="rId5" imgW="7155000" imgH="3048840" progId="Excel.Sheet.8">
                  <p:embed/>
                </p:oleObj>
              </mc:Choice>
              <mc:Fallback>
                <p:oleObj name="Graf" r:id="rId5" imgW="7155000" imgH="3048840" progId="Excel.Sheet.8">
                  <p:embed/>
                  <p:pic>
                    <p:nvPicPr>
                      <p:cNvPr id="0" name="Picture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281113"/>
                        <a:ext cx="6057900" cy="2724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">
                            <a:solidFill>
                              <a:srgbClr val="FFFF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2" name="Rectangle 5"/>
          <p:cNvSpPr>
            <a:spLocks noChangeArrowheads="1"/>
          </p:cNvSpPr>
          <p:nvPr/>
        </p:nvSpPr>
        <p:spPr bwMode="auto">
          <a:xfrm>
            <a:off x="3402013" y="3733800"/>
            <a:ext cx="145732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cs-CZ" altLang="cs-CZ" b="0" i="0"/>
              <a:t>Věk (roky)</a:t>
            </a:r>
          </a:p>
        </p:txBody>
      </p:sp>
      <p:sp>
        <p:nvSpPr>
          <p:cNvPr id="4103" name="Rectangle 6"/>
          <p:cNvSpPr>
            <a:spLocks noChangeArrowheads="1"/>
          </p:cNvSpPr>
          <p:nvPr/>
        </p:nvSpPr>
        <p:spPr bwMode="auto">
          <a:xfrm>
            <a:off x="6732588" y="6021388"/>
            <a:ext cx="145732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cs-CZ" altLang="cs-CZ" b="0" i="0"/>
              <a:t>Věk (roky)</a:t>
            </a:r>
          </a:p>
        </p:txBody>
      </p:sp>
      <p:sp>
        <p:nvSpPr>
          <p:cNvPr id="4104" name="Rectangle 7"/>
          <p:cNvSpPr>
            <a:spLocks noChangeArrowheads="1"/>
          </p:cNvSpPr>
          <p:nvPr/>
        </p:nvSpPr>
        <p:spPr bwMode="auto">
          <a:xfrm rot="-5400000">
            <a:off x="-266700" y="1900238"/>
            <a:ext cx="1524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cs-CZ" altLang="cs-CZ" sz="1600" i="0"/>
              <a:t>Frekvence</a:t>
            </a:r>
          </a:p>
        </p:txBody>
      </p:sp>
      <p:sp>
        <p:nvSpPr>
          <p:cNvPr id="4105" name="Rectangle 8"/>
          <p:cNvSpPr>
            <a:spLocks noChangeArrowheads="1"/>
          </p:cNvSpPr>
          <p:nvPr/>
        </p:nvSpPr>
        <p:spPr bwMode="auto">
          <a:xfrm rot="-5433234">
            <a:off x="-725488" y="4929188"/>
            <a:ext cx="25431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cs-CZ" altLang="cs-CZ" sz="1600" i="0"/>
              <a:t>Frekvence po roce věku</a:t>
            </a:r>
          </a:p>
        </p:txBody>
      </p:sp>
      <p:sp>
        <p:nvSpPr>
          <p:cNvPr id="4106" name="Text Box 9"/>
          <p:cNvSpPr txBox="1">
            <a:spLocks noChangeArrowheads="1"/>
          </p:cNvSpPr>
          <p:nvPr/>
        </p:nvSpPr>
        <p:spPr bwMode="auto">
          <a:xfrm>
            <a:off x="1547813" y="1312863"/>
            <a:ext cx="2362200" cy="381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cs-CZ" altLang="cs-CZ" b="0" i="0">
                <a:solidFill>
                  <a:srgbClr val="FF0000"/>
                </a:solidFill>
              </a:rPr>
              <a:t>Správný histogram ?</a:t>
            </a:r>
          </a:p>
        </p:txBody>
      </p:sp>
      <p:sp>
        <p:nvSpPr>
          <p:cNvPr id="4108" name="Rectangle 11"/>
          <p:cNvSpPr>
            <a:spLocks noChangeArrowheads="1"/>
          </p:cNvSpPr>
          <p:nvPr/>
        </p:nvSpPr>
        <p:spPr bwMode="auto">
          <a:xfrm>
            <a:off x="7162800" y="2514600"/>
            <a:ext cx="9144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cs-CZ" altLang="cs-CZ" b="0" i="0"/>
              <a:t> </a:t>
            </a:r>
            <a:r>
              <a:rPr lang="cs-CZ" altLang="cs-CZ" b="0" i="0" u="sng"/>
              <a:t>Věk</a:t>
            </a:r>
          </a:p>
          <a:p>
            <a:endParaRPr lang="cs-CZ" altLang="cs-CZ" b="0" i="0"/>
          </a:p>
          <a:p>
            <a:r>
              <a:rPr lang="cs-CZ" altLang="cs-CZ" b="0" i="0"/>
              <a:t> </a:t>
            </a:r>
            <a:r>
              <a:rPr lang="cs-CZ" altLang="cs-CZ" sz="1600" b="0" i="0"/>
              <a:t>0 - 4</a:t>
            </a:r>
          </a:p>
          <a:p>
            <a:r>
              <a:rPr lang="cs-CZ" altLang="cs-CZ" sz="1600" b="0" i="0"/>
              <a:t> 5 - 9</a:t>
            </a:r>
          </a:p>
          <a:p>
            <a:r>
              <a:rPr lang="cs-CZ" altLang="cs-CZ" sz="1600" b="0" i="0"/>
              <a:t>10 - 15</a:t>
            </a:r>
          </a:p>
          <a:p>
            <a:r>
              <a:rPr lang="cs-CZ" altLang="cs-CZ" sz="1600" b="0" i="0"/>
              <a:t>16 - 19</a:t>
            </a:r>
          </a:p>
          <a:p>
            <a:r>
              <a:rPr lang="cs-CZ" altLang="cs-CZ" sz="1600" b="0" i="0"/>
              <a:t>20 - 24</a:t>
            </a:r>
          </a:p>
          <a:p>
            <a:r>
              <a:rPr lang="cs-CZ" altLang="cs-CZ" sz="1600" b="0" i="0"/>
              <a:t>25 - 59</a:t>
            </a:r>
          </a:p>
          <a:p>
            <a:r>
              <a:rPr lang="cs-CZ" altLang="cs-CZ" sz="1600" b="0" i="0"/>
              <a:t>  &gt; 60</a:t>
            </a:r>
          </a:p>
        </p:txBody>
      </p:sp>
      <p:sp>
        <p:nvSpPr>
          <p:cNvPr id="4109" name="Rectangle 12"/>
          <p:cNvSpPr>
            <a:spLocks noChangeArrowheads="1"/>
          </p:cNvSpPr>
          <p:nvPr/>
        </p:nvSpPr>
        <p:spPr bwMode="auto">
          <a:xfrm>
            <a:off x="8420100" y="2514600"/>
            <a:ext cx="723900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cs-CZ" altLang="cs-CZ" b="0" i="0" u="sng"/>
              <a:t>f</a:t>
            </a:r>
          </a:p>
          <a:p>
            <a:endParaRPr lang="cs-CZ" altLang="cs-CZ" b="0" i="0"/>
          </a:p>
          <a:p>
            <a:r>
              <a:rPr lang="cs-CZ" altLang="cs-CZ" sz="1600" b="0" i="0"/>
              <a:t>28</a:t>
            </a:r>
          </a:p>
          <a:p>
            <a:r>
              <a:rPr lang="cs-CZ" altLang="cs-CZ" sz="1600" b="0" i="0"/>
              <a:t>46</a:t>
            </a:r>
          </a:p>
          <a:p>
            <a:r>
              <a:rPr lang="cs-CZ" altLang="cs-CZ" sz="1600" b="0" i="0"/>
              <a:t>58</a:t>
            </a:r>
          </a:p>
          <a:p>
            <a:r>
              <a:rPr lang="cs-CZ" altLang="cs-CZ" sz="1600" b="0" i="0"/>
              <a:t>20</a:t>
            </a:r>
          </a:p>
          <a:p>
            <a:r>
              <a:rPr lang="cs-CZ" altLang="cs-CZ" sz="1600" b="0" i="0"/>
              <a:t>114</a:t>
            </a:r>
          </a:p>
          <a:p>
            <a:r>
              <a:rPr lang="cs-CZ" altLang="cs-CZ" sz="1600" b="0" i="0"/>
              <a:t>316</a:t>
            </a:r>
          </a:p>
          <a:p>
            <a:r>
              <a:rPr lang="cs-CZ" altLang="cs-CZ" sz="1600" b="0" i="0"/>
              <a:t>103</a:t>
            </a:r>
          </a:p>
        </p:txBody>
      </p:sp>
      <p:graphicFrame>
        <p:nvGraphicFramePr>
          <p:cNvPr id="3" name="Objekt 2"/>
          <p:cNvGraphicFramePr>
            <a:graphicFrameLocks noChangeAspect="1"/>
          </p:cNvGraphicFramePr>
          <p:nvPr/>
        </p:nvGraphicFramePr>
        <p:xfrm>
          <a:off x="787400" y="3933825"/>
          <a:ext cx="5934075" cy="2655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19" name="Graf" r:id="rId8" imgW="7008840" imgH="3138840" progId="Excel.Sheet.8">
                  <p:embed/>
                </p:oleObj>
              </mc:Choice>
              <mc:Fallback>
                <p:oleObj name="Graf" r:id="rId8" imgW="7008840" imgH="3138840" progId="Excel.Sheet.8">
                  <p:embed/>
                  <p:pic>
                    <p:nvPicPr>
                      <p:cNvPr id="0" name="Picture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7400" y="3933825"/>
                        <a:ext cx="5934075" cy="2655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">
                            <a:solidFill>
                              <a:srgbClr val="FFFF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7" name="Text Box 10"/>
          <p:cNvSpPr txBox="1">
            <a:spLocks noChangeArrowheads="1"/>
          </p:cNvSpPr>
          <p:nvPr/>
        </p:nvSpPr>
        <p:spPr bwMode="auto">
          <a:xfrm>
            <a:off x="3922713" y="4437112"/>
            <a:ext cx="2828925" cy="4381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cs-CZ" altLang="cs-CZ" b="0" i="0" dirty="0">
                <a:solidFill>
                  <a:srgbClr val="FF0000"/>
                </a:solidFill>
              </a:rPr>
              <a:t>Správný histogram ?</a:t>
            </a:r>
          </a:p>
        </p:txBody>
      </p:sp>
    </p:spTree>
    <p:extLst>
      <p:ext uri="{BB962C8B-B14F-4D97-AF65-F5344CB8AC3E}">
        <p14:creationId xmlns:p14="http://schemas.microsoft.com/office/powerpoint/2010/main" val="725849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Popisné statistiky</a:t>
            </a:r>
          </a:p>
        </p:txBody>
      </p:sp>
      <p:sp>
        <p:nvSpPr>
          <p:cNvPr id="36867" name="Zástupný symbol pro zápatí 2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b="0" smtClean="0">
                <a:solidFill>
                  <a:srgbClr val="607B7C"/>
                </a:solidFill>
              </a:rPr>
              <a:t>Vytvořil Institut biostatistiky a analýz, Masarykova univerzita </a:t>
            </a:r>
            <a:br>
              <a:rPr lang="cs-CZ" altLang="cs-CZ" b="0" smtClean="0">
                <a:solidFill>
                  <a:srgbClr val="607B7C"/>
                </a:solidFill>
              </a:rPr>
            </a:br>
            <a:r>
              <a:rPr lang="cs-CZ" altLang="cs-CZ" b="0" smtClean="0">
                <a:solidFill>
                  <a:srgbClr val="607B7C"/>
                </a:solidFill>
              </a:rPr>
              <a:t>J. Jarkovský, L. Dušek</a:t>
            </a:r>
          </a:p>
          <a:p>
            <a:pPr eaLnBrk="1" hangingPunct="1"/>
            <a:endParaRPr lang="cs-CZ" altLang="cs-CZ" b="0" smtClean="0">
              <a:solidFill>
                <a:srgbClr val="607B7C"/>
              </a:solidFill>
            </a:endParaRPr>
          </a:p>
        </p:txBody>
      </p:sp>
      <p:sp>
        <p:nvSpPr>
          <p:cNvPr id="4" name="Rectangle 3"/>
          <p:cNvSpPr txBox="1">
            <a:spLocks/>
          </p:cNvSpPr>
          <p:nvPr/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1313" indent="-341313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None/>
              <a:defRPr/>
            </a:pPr>
            <a:r>
              <a:rPr lang="cs-CZ" sz="2400" i="0" dirty="0">
                <a:latin typeface="+mn-lt"/>
                <a:cs typeface="+mn-cs"/>
              </a:rPr>
              <a:t>Charakteristiky polohy </a:t>
            </a:r>
            <a:r>
              <a:rPr lang="cs-CZ" sz="2400" b="0" i="0" dirty="0">
                <a:latin typeface="+mn-lt"/>
                <a:cs typeface="+mn-cs"/>
              </a:rPr>
              <a:t>(míry střední hodnoty, míry centrální tendence)</a:t>
            </a:r>
          </a:p>
          <a:p>
            <a:pPr marL="341313" indent="-341313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/>
            </a:pPr>
            <a:r>
              <a:rPr lang="cs-CZ" sz="2000" b="0" i="0" dirty="0">
                <a:latin typeface="+mn-lt"/>
                <a:cs typeface="+mn-cs"/>
              </a:rPr>
              <a:t>Udávají, kolem jaké hodnoty se data centrují, resp. které hodnoty jsou nejčastější</a:t>
            </a:r>
          </a:p>
          <a:p>
            <a:pPr marL="341313" indent="-341313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/>
            </a:pPr>
            <a:r>
              <a:rPr lang="cs-CZ" sz="2000" i="0" dirty="0">
                <a:solidFill>
                  <a:srgbClr val="00B050"/>
                </a:solidFill>
                <a:latin typeface="+mn-lt"/>
                <a:cs typeface="+mn-cs"/>
              </a:rPr>
              <a:t>Aritmetický průměr, medián, modus, geometrický průměr</a:t>
            </a:r>
          </a:p>
          <a:p>
            <a:pPr marL="341313" indent="-341313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/>
            </a:pPr>
            <a:endParaRPr lang="cs-CZ" sz="2000" i="0" dirty="0">
              <a:latin typeface="+mn-lt"/>
              <a:cs typeface="+mn-cs"/>
            </a:endParaRPr>
          </a:p>
          <a:p>
            <a:pPr marL="341313" indent="-341313" eaLnBrk="0" hangingPunct="0">
              <a:spcBef>
                <a:spcPct val="20000"/>
              </a:spcBef>
              <a:buClr>
                <a:schemeClr val="accent1"/>
              </a:buClr>
              <a:buSzPct val="85000"/>
              <a:defRPr/>
            </a:pPr>
            <a:r>
              <a:rPr lang="cs-CZ" sz="2400" i="0" dirty="0">
                <a:latin typeface="+mn-lt"/>
                <a:cs typeface="+mn-cs"/>
              </a:rPr>
              <a:t>Charakteristiky variability </a:t>
            </a:r>
            <a:r>
              <a:rPr lang="cs-CZ" sz="2400" b="0" i="0" dirty="0">
                <a:latin typeface="+mn-lt"/>
                <a:cs typeface="+mn-cs"/>
              </a:rPr>
              <a:t>(proměnlivosti)</a:t>
            </a:r>
          </a:p>
          <a:p>
            <a:pPr marL="341313" indent="-341313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/>
            </a:pPr>
            <a:r>
              <a:rPr lang="cs-CZ" sz="2000" b="0" i="0" dirty="0">
                <a:latin typeface="+mn-lt"/>
                <a:cs typeface="+mn-cs"/>
              </a:rPr>
              <a:t>Zachycují rozptýlení hodnot v souboru (proměnlivost dat)</a:t>
            </a:r>
          </a:p>
          <a:p>
            <a:pPr marL="341313" indent="-341313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/>
            </a:pPr>
            <a:r>
              <a:rPr lang="cs-CZ" sz="2000" i="0" dirty="0">
                <a:solidFill>
                  <a:srgbClr val="FD9203"/>
                </a:solidFill>
                <a:latin typeface="+mn-lt"/>
                <a:cs typeface="+mn-cs"/>
              </a:rPr>
              <a:t>Variační rozpětí, rozptyl, směrodatná odchylka, variační koeficient, střední chyba průměru</a:t>
            </a:r>
          </a:p>
        </p:txBody>
      </p:sp>
    </p:spTree>
    <p:extLst>
      <p:ext uri="{BB962C8B-B14F-4D97-AF65-F5344CB8AC3E}">
        <p14:creationId xmlns:p14="http://schemas.microsoft.com/office/powerpoint/2010/main" val="2092257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AutoShape 9"/>
          <p:cNvSpPr>
            <a:spLocks noChangeArrowheads="1"/>
          </p:cNvSpPr>
          <p:nvPr/>
        </p:nvSpPr>
        <p:spPr bwMode="auto">
          <a:xfrm>
            <a:off x="6732240" y="3780442"/>
            <a:ext cx="432048" cy="253430"/>
          </a:xfrm>
          <a:prstGeom prst="rightArrow">
            <a:avLst>
              <a:gd name="adj1" fmla="val 50000"/>
              <a:gd name="adj2" fmla="val 6353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1625" y="281335"/>
            <a:ext cx="8534400" cy="987425"/>
          </a:xfrm>
          <a:solidFill>
            <a:schemeClr val="bg1"/>
          </a:solidFill>
        </p:spPr>
        <p:txBody>
          <a:bodyPr anchor="ctr"/>
          <a:lstStyle/>
          <a:p>
            <a:r>
              <a:rPr lang="cs-CZ" dirty="0" smtClean="0"/>
              <a:t>Ukázka kontingenční tabulky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Vytvořil Institut biostatistiky a analýz, Masarykova univerzita </a:t>
            </a:r>
            <a:br>
              <a:rPr lang="cs-CZ" smtClean="0"/>
            </a:br>
            <a:r>
              <a:rPr lang="cs-CZ" smtClean="0"/>
              <a:t>J. Jarkovský, L. Dušek, M. Cvanová</a:t>
            </a:r>
          </a:p>
          <a:p>
            <a:pPr>
              <a:defRPr/>
            </a:pPr>
            <a:endParaRPr lang="cs-CZ" dirty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/>
        </p:nvGraphicFramePr>
        <p:xfrm>
          <a:off x="467544" y="2593712"/>
          <a:ext cx="6264000" cy="1483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24000"/>
                <a:gridCol w="1524000"/>
                <a:gridCol w="1524000"/>
                <a:gridCol w="1692000"/>
              </a:tblGrid>
              <a:tr h="370840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Nemocný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Zdravý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Celkem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Muž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a</a:t>
                      </a:r>
                      <a:endParaRPr lang="cs-CZ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b</a:t>
                      </a:r>
                      <a:endParaRPr lang="cs-CZ" b="1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a + b</a:t>
                      </a:r>
                      <a:endParaRPr lang="cs-CZ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Žena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c</a:t>
                      </a:r>
                      <a:endParaRPr lang="cs-CZ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d</a:t>
                      </a:r>
                      <a:endParaRPr lang="cs-CZ" b="1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c + d</a:t>
                      </a:r>
                      <a:endParaRPr lang="cs-CZ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Celkem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a + c</a:t>
                      </a:r>
                      <a:endParaRPr lang="cs-CZ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b + d</a:t>
                      </a:r>
                      <a:endParaRPr lang="cs-CZ" b="1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a + b + c + d = N</a:t>
                      </a:r>
                      <a:endParaRPr lang="cs-CZ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Tabulka 5"/>
          <p:cNvGraphicFramePr>
            <a:graphicFrameLocks noGrp="1"/>
          </p:cNvGraphicFramePr>
          <p:nvPr/>
        </p:nvGraphicFramePr>
        <p:xfrm>
          <a:off x="467544" y="4681944"/>
          <a:ext cx="6096000" cy="1483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370840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Nemocný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Zdravý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Celkem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Muž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45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11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56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Žena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25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6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31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Celkem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70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17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87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AutoShape 9"/>
          <p:cNvSpPr>
            <a:spLocks noChangeArrowheads="1"/>
          </p:cNvSpPr>
          <p:nvPr/>
        </p:nvSpPr>
        <p:spPr bwMode="auto">
          <a:xfrm>
            <a:off x="6372200" y="3025760"/>
            <a:ext cx="432048" cy="253430"/>
          </a:xfrm>
          <a:prstGeom prst="rightArrow">
            <a:avLst>
              <a:gd name="adj1" fmla="val 50000"/>
              <a:gd name="adj2" fmla="val 6353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8" name="Obdélník 7"/>
          <p:cNvSpPr/>
          <p:nvPr/>
        </p:nvSpPr>
        <p:spPr>
          <a:xfrm>
            <a:off x="7092280" y="3745840"/>
            <a:ext cx="199958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600" dirty="0" smtClean="0"/>
              <a:t>Celkový počet hodnot</a:t>
            </a:r>
            <a:endParaRPr lang="cs-CZ" sz="1600" dirty="0"/>
          </a:p>
        </p:txBody>
      </p:sp>
      <p:sp>
        <p:nvSpPr>
          <p:cNvPr id="9" name="Obdélník 8"/>
          <p:cNvSpPr/>
          <p:nvPr/>
        </p:nvSpPr>
        <p:spPr>
          <a:xfrm>
            <a:off x="3887992" y="3340864"/>
            <a:ext cx="792088" cy="360000"/>
          </a:xfrm>
          <a:prstGeom prst="rect">
            <a:avLst/>
          </a:prstGeom>
          <a:noFill/>
          <a:ln w="28575"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bdélník 9"/>
          <p:cNvSpPr/>
          <p:nvPr/>
        </p:nvSpPr>
        <p:spPr>
          <a:xfrm>
            <a:off x="5471992" y="2980864"/>
            <a:ext cx="792088" cy="360000"/>
          </a:xfrm>
          <a:prstGeom prst="rect">
            <a:avLst/>
          </a:prstGeom>
          <a:noFill/>
          <a:ln w="28575"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bdélník 11"/>
          <p:cNvSpPr/>
          <p:nvPr/>
        </p:nvSpPr>
        <p:spPr>
          <a:xfrm>
            <a:off x="5148064" y="4105880"/>
            <a:ext cx="259228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dirty="0" smtClean="0"/>
              <a:t>Simultánní absolutní četnost </a:t>
            </a:r>
            <a:endParaRPr lang="cs-CZ" sz="1600" dirty="0"/>
          </a:p>
        </p:txBody>
      </p:sp>
      <p:sp>
        <p:nvSpPr>
          <p:cNvPr id="13" name="Obdélník 12"/>
          <p:cNvSpPr/>
          <p:nvPr/>
        </p:nvSpPr>
        <p:spPr>
          <a:xfrm>
            <a:off x="5076056" y="3745840"/>
            <a:ext cx="1656184" cy="287992"/>
          </a:xfrm>
          <a:prstGeom prst="rect">
            <a:avLst/>
          </a:prstGeom>
          <a:noFill/>
          <a:ln w="28575"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Obdélník 14"/>
          <p:cNvSpPr/>
          <p:nvPr/>
        </p:nvSpPr>
        <p:spPr>
          <a:xfrm>
            <a:off x="6804248" y="2881744"/>
            <a:ext cx="19377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600" dirty="0" smtClean="0"/>
              <a:t>Marginální absolutní </a:t>
            </a:r>
          </a:p>
          <a:p>
            <a:r>
              <a:rPr lang="cs-CZ" sz="1600" dirty="0" smtClean="0"/>
              <a:t>četnost</a:t>
            </a:r>
            <a:endParaRPr lang="cs-CZ" sz="1600" dirty="0"/>
          </a:p>
        </p:txBody>
      </p:sp>
      <p:sp>
        <p:nvSpPr>
          <p:cNvPr id="11" name="AutoShape 9"/>
          <p:cNvSpPr>
            <a:spLocks noChangeArrowheads="1"/>
          </p:cNvSpPr>
          <p:nvPr/>
        </p:nvSpPr>
        <p:spPr bwMode="auto">
          <a:xfrm rot="2577482">
            <a:off x="4559074" y="3820145"/>
            <a:ext cx="740466" cy="253430"/>
          </a:xfrm>
          <a:prstGeom prst="rightArrow">
            <a:avLst>
              <a:gd name="adj1" fmla="val 50000"/>
              <a:gd name="adj2" fmla="val 6353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179512" y="1447616"/>
            <a:ext cx="828092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66700" lvl="0" indent="-266700" defTabSz="1095375">
              <a:buClr>
                <a:schemeClr val="accent1"/>
              </a:buClr>
              <a:buFont typeface="Arial" pitchFamily="34" charset="0"/>
              <a:buChar char="•"/>
            </a:pPr>
            <a:r>
              <a:rPr lang="cs-CZ" dirty="0" smtClean="0"/>
              <a:t>Hodnotí vztah dvou kvalitativních proměnných (pro dvě binární proměnné ji nazýváme jako </a:t>
            </a:r>
            <a:r>
              <a:rPr lang="cs-CZ" dirty="0" err="1" smtClean="0"/>
              <a:t>čtyřpolní</a:t>
            </a:r>
            <a:r>
              <a:rPr lang="cs-CZ" dirty="0" smtClean="0"/>
              <a:t> tabulka.</a:t>
            </a:r>
          </a:p>
          <a:p>
            <a:pPr indent="269875" defTabSz="1095375">
              <a:buClr>
                <a:schemeClr val="accent1"/>
              </a:buClr>
              <a:buFont typeface="Arial" pitchFamily="34" charset="0"/>
              <a:buChar char="•"/>
            </a:pPr>
            <a:r>
              <a:rPr lang="cs-CZ" b="1" dirty="0" smtClean="0"/>
              <a:t>Př.: Vztah pohlaví a výskytu onemocnění </a:t>
            </a:r>
            <a:r>
              <a:rPr lang="cs-CZ" dirty="0" smtClean="0"/>
              <a:t>(pozor na hodnocení nesmyslného vztahu)</a:t>
            </a:r>
            <a:endParaRPr lang="cs-CZ" dirty="0"/>
          </a:p>
        </p:txBody>
      </p:sp>
      <p:sp>
        <p:nvSpPr>
          <p:cNvPr id="18" name="Šipka dolů 17"/>
          <p:cNvSpPr/>
          <p:nvPr/>
        </p:nvSpPr>
        <p:spPr>
          <a:xfrm>
            <a:off x="3419872" y="4221088"/>
            <a:ext cx="360040" cy="432048"/>
          </a:xfrm>
          <a:prstGeom prst="downArrow">
            <a:avLst/>
          </a:prstGeom>
          <a:noFill/>
          <a:ln w="31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Obdélník 18"/>
          <p:cNvSpPr/>
          <p:nvPr/>
        </p:nvSpPr>
        <p:spPr>
          <a:xfrm>
            <a:off x="7164288" y="5724545"/>
            <a:ext cx="17281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b="1" dirty="0" smtClean="0">
                <a:solidFill>
                  <a:srgbClr val="FF0000"/>
                </a:solidFill>
              </a:rPr>
              <a:t>Jsou více nemocní muži nebo ženy?</a:t>
            </a:r>
            <a:endParaRPr lang="cs-CZ" sz="1600" b="1" dirty="0">
              <a:solidFill>
                <a:srgbClr val="FF0000"/>
              </a:solidFill>
            </a:endParaRPr>
          </a:p>
        </p:txBody>
      </p:sp>
      <p:pic>
        <p:nvPicPr>
          <p:cNvPr id="64514" name="Picture 2" descr="C:\Users\brozova\Desktop\red-question-mark-cartoon-character-with-a-confused-expression_1504260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02216" y="4361656"/>
            <a:ext cx="1030224" cy="1371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Nominální znaky</a:t>
            </a:r>
          </a:p>
        </p:txBody>
      </p:sp>
      <p:sp>
        <p:nvSpPr>
          <p:cNvPr id="37891" name="Zástupný symbol pro zápatí 2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b="0" smtClean="0">
                <a:solidFill>
                  <a:srgbClr val="607B7C"/>
                </a:solidFill>
              </a:rPr>
              <a:t>Vytvořil Institut biostatistiky a analýz, Masarykova univerzita </a:t>
            </a:r>
            <a:br>
              <a:rPr lang="cs-CZ" altLang="cs-CZ" b="0" smtClean="0">
                <a:solidFill>
                  <a:srgbClr val="607B7C"/>
                </a:solidFill>
              </a:rPr>
            </a:br>
            <a:r>
              <a:rPr lang="cs-CZ" altLang="cs-CZ" b="0" smtClean="0">
                <a:solidFill>
                  <a:srgbClr val="607B7C"/>
                </a:solidFill>
              </a:rPr>
              <a:t>J. Jarkovský, L. Dušek</a:t>
            </a:r>
          </a:p>
          <a:p>
            <a:pPr eaLnBrk="1" hangingPunct="1"/>
            <a:endParaRPr lang="cs-CZ" altLang="cs-CZ" b="0" smtClean="0">
              <a:solidFill>
                <a:srgbClr val="607B7C"/>
              </a:solidFill>
            </a:endParaRPr>
          </a:p>
        </p:txBody>
      </p:sp>
      <p:sp>
        <p:nvSpPr>
          <p:cNvPr id="5" name="Rectangle 3"/>
          <p:cNvSpPr txBox="1">
            <a:spLocks/>
          </p:cNvSpPr>
          <p:nvPr/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1313" indent="-341313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None/>
              <a:defRPr/>
            </a:pPr>
            <a:r>
              <a:rPr lang="cs-CZ" sz="2400" i="0" dirty="0">
                <a:latin typeface="+mn-lt"/>
                <a:cs typeface="+mn-cs"/>
              </a:rPr>
              <a:t>Charakteristika polohy</a:t>
            </a:r>
          </a:p>
          <a:p>
            <a:pPr marL="341313" indent="-341313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/>
            </a:pPr>
            <a:r>
              <a:rPr lang="cs-CZ" sz="2400" i="0" u="sng" dirty="0">
                <a:solidFill>
                  <a:srgbClr val="00B050"/>
                </a:solidFill>
                <a:latin typeface="+mn-lt"/>
                <a:cs typeface="+mn-cs"/>
              </a:rPr>
              <a:t>Modus:</a:t>
            </a:r>
            <a:r>
              <a:rPr lang="cs-CZ" sz="2400" b="0" i="0" dirty="0">
                <a:latin typeface="+mn-lt"/>
                <a:cs typeface="+mn-cs"/>
              </a:rPr>
              <a:t> nejčastěji se vyskytující hodnota proměnné v souboru (hodnota s největší četností). V tabulce rozdělení četností se modus určí jednoduše z hodnoty znaku s největší četností.</a:t>
            </a:r>
          </a:p>
          <a:p>
            <a:pPr marL="341313" indent="-341313" eaLnBrk="0" hangingPunct="0">
              <a:spcBef>
                <a:spcPct val="20000"/>
              </a:spcBef>
              <a:buClr>
                <a:schemeClr val="accent1"/>
              </a:buClr>
              <a:buSzPct val="85000"/>
              <a:defRPr/>
            </a:pPr>
            <a:endParaRPr lang="cs-CZ" sz="2400" b="0" i="0" dirty="0"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0766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Ordinální znaky</a:t>
            </a:r>
          </a:p>
        </p:txBody>
      </p:sp>
      <p:sp>
        <p:nvSpPr>
          <p:cNvPr id="5125" name="Zástupný symbol pro zápatí 2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b="0" smtClean="0">
                <a:solidFill>
                  <a:srgbClr val="607B7C"/>
                </a:solidFill>
              </a:rPr>
              <a:t>Vytvořil Institut biostatistiky a analýz, Masarykova univerzita </a:t>
            </a:r>
            <a:br>
              <a:rPr lang="cs-CZ" altLang="cs-CZ" b="0" smtClean="0">
                <a:solidFill>
                  <a:srgbClr val="607B7C"/>
                </a:solidFill>
              </a:rPr>
            </a:br>
            <a:r>
              <a:rPr lang="cs-CZ" altLang="cs-CZ" b="0" smtClean="0">
                <a:solidFill>
                  <a:srgbClr val="607B7C"/>
                </a:solidFill>
              </a:rPr>
              <a:t>J. Jarkovský, L. Dušek</a:t>
            </a:r>
          </a:p>
          <a:p>
            <a:pPr eaLnBrk="1" hangingPunct="1"/>
            <a:endParaRPr lang="cs-CZ" altLang="cs-CZ" b="0" smtClean="0">
              <a:solidFill>
                <a:srgbClr val="607B7C"/>
              </a:solidFill>
            </a:endParaRPr>
          </a:p>
        </p:txBody>
      </p:sp>
      <p:sp>
        <p:nvSpPr>
          <p:cNvPr id="5126" name="Rectangle 3"/>
          <p:cNvSpPr txBox="1">
            <a:spLocks/>
          </p:cNvSpPr>
          <p:nvPr/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1313" indent="-341313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None/>
            </a:pPr>
            <a:r>
              <a:rPr lang="cs-CZ" altLang="cs-CZ" sz="2400" i="0" dirty="0">
                <a:latin typeface="Calibri" pitchFamily="34" charset="0"/>
              </a:rPr>
              <a:t>Charakteristika polohy</a:t>
            </a:r>
          </a:p>
          <a:p>
            <a:pPr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r>
              <a:rPr lang="el-GR" altLang="cs-CZ" sz="2000" i="0" u="sng" dirty="0">
                <a:solidFill>
                  <a:srgbClr val="00B050"/>
                </a:solidFill>
                <a:latin typeface="Calibri" pitchFamily="34" charset="0"/>
              </a:rPr>
              <a:t>α</a:t>
            </a:r>
            <a:r>
              <a:rPr lang="cs-CZ" altLang="cs-CZ" sz="2000" i="0" u="sng" dirty="0">
                <a:solidFill>
                  <a:srgbClr val="00B050"/>
                </a:solidFill>
                <a:latin typeface="Calibri" pitchFamily="34" charset="0"/>
              </a:rPr>
              <a:t>-kvantil</a:t>
            </a:r>
            <a:r>
              <a:rPr lang="cs-CZ" altLang="cs-CZ" sz="2000" b="0" i="0" dirty="0">
                <a:latin typeface="Calibri" pitchFamily="34" charset="0"/>
              </a:rPr>
              <a:t>: je-li </a:t>
            </a:r>
            <a:r>
              <a:rPr lang="el-GR" altLang="cs-CZ" sz="2000" b="0" i="0" dirty="0">
                <a:latin typeface="Calibri" pitchFamily="34" charset="0"/>
              </a:rPr>
              <a:t>α</a:t>
            </a:r>
            <a:r>
              <a:rPr lang="cs-CZ" altLang="cs-CZ" sz="2000" b="0" i="0" dirty="0">
                <a:latin typeface="Calibri" pitchFamily="34" charset="0"/>
              </a:rPr>
              <a:t> </a:t>
            </a:r>
            <a:r>
              <a:rPr lang="az-Cyrl-AZ" altLang="cs-CZ" sz="2000" b="0" i="0" dirty="0">
                <a:latin typeface="Calibri" pitchFamily="34" charset="0"/>
              </a:rPr>
              <a:t>Є</a:t>
            </a:r>
            <a:r>
              <a:rPr lang="cs-CZ" altLang="cs-CZ" sz="2000" b="0" i="0" dirty="0">
                <a:latin typeface="Calibri" pitchFamily="34" charset="0"/>
              </a:rPr>
              <a:t> (0,1), pak </a:t>
            </a:r>
            <a:r>
              <a:rPr lang="el-GR" altLang="cs-CZ" sz="2000" b="0" i="0" dirty="0">
                <a:latin typeface="Calibri" pitchFamily="34" charset="0"/>
              </a:rPr>
              <a:t>α</a:t>
            </a:r>
            <a:r>
              <a:rPr lang="cs-CZ" altLang="cs-CZ" sz="2000" b="0" i="0" dirty="0">
                <a:latin typeface="Calibri" pitchFamily="34" charset="0"/>
              </a:rPr>
              <a:t>-kvantil x</a:t>
            </a:r>
            <a:r>
              <a:rPr lang="el-GR" altLang="cs-CZ" sz="2000" b="0" i="0" baseline="-25000" dirty="0">
                <a:latin typeface="Calibri" pitchFamily="34" charset="0"/>
              </a:rPr>
              <a:t>α</a:t>
            </a:r>
            <a:r>
              <a:rPr lang="cs-CZ" altLang="cs-CZ" sz="2000" b="0" i="0" dirty="0">
                <a:latin typeface="Calibri" pitchFamily="34" charset="0"/>
              </a:rPr>
              <a:t> je číslo, které rozděluje uspořádaný datový soubor na dolní úsek, obsahující aspoň podíl </a:t>
            </a:r>
            <a:r>
              <a:rPr lang="el-GR" altLang="cs-CZ" sz="2000" b="0" i="0" dirty="0">
                <a:latin typeface="Calibri" pitchFamily="34" charset="0"/>
              </a:rPr>
              <a:t>α</a:t>
            </a:r>
            <a:r>
              <a:rPr lang="cs-CZ" altLang="cs-CZ" sz="2000" b="0" i="0" dirty="0">
                <a:latin typeface="Calibri" pitchFamily="34" charset="0"/>
              </a:rPr>
              <a:t> všech dat a na horní úsek obsahující aspoň podíl 1-</a:t>
            </a:r>
            <a:r>
              <a:rPr lang="el-GR" altLang="cs-CZ" sz="2000" b="0" i="0" dirty="0">
                <a:latin typeface="Calibri" pitchFamily="34" charset="0"/>
              </a:rPr>
              <a:t>α</a:t>
            </a:r>
            <a:r>
              <a:rPr lang="cs-CZ" altLang="cs-CZ" sz="2000" b="0" i="0" dirty="0">
                <a:latin typeface="Calibri" pitchFamily="34" charset="0"/>
              </a:rPr>
              <a:t> všech dat. </a:t>
            </a:r>
          </a:p>
          <a:p>
            <a:pPr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r>
              <a:rPr lang="cs-CZ" altLang="cs-CZ" sz="2000" b="0" i="0" dirty="0">
                <a:latin typeface="Calibri" pitchFamily="34" charset="0"/>
              </a:rPr>
              <a:t>Pro speciálně zvolená </a:t>
            </a:r>
            <a:r>
              <a:rPr lang="el-GR" altLang="cs-CZ" sz="2000" b="0" i="0" dirty="0">
                <a:latin typeface="Calibri" pitchFamily="34" charset="0"/>
              </a:rPr>
              <a:t>α</a:t>
            </a:r>
            <a:r>
              <a:rPr lang="cs-CZ" altLang="cs-CZ" sz="2000" b="0" i="0" dirty="0">
                <a:latin typeface="Calibri" pitchFamily="34" charset="0"/>
              </a:rPr>
              <a:t> užíváme názvů:</a:t>
            </a:r>
            <a:r>
              <a:rPr lang="cs-CZ" altLang="cs-CZ" sz="2000" b="0" i="0" dirty="0"/>
              <a:t> </a:t>
            </a:r>
          </a:p>
          <a:p>
            <a:pPr>
              <a:spcBef>
                <a:spcPct val="20000"/>
              </a:spcBef>
              <a:buClr>
                <a:schemeClr val="accent1"/>
              </a:buClr>
              <a:buSzPct val="85000"/>
            </a:pPr>
            <a:r>
              <a:rPr lang="cs-CZ" altLang="cs-CZ" sz="2000" b="0" i="0" dirty="0"/>
              <a:t>     x</a:t>
            </a:r>
            <a:r>
              <a:rPr lang="cs-CZ" altLang="cs-CZ" sz="2000" b="0" i="0" baseline="-25000" dirty="0"/>
              <a:t>0,50</a:t>
            </a:r>
            <a:r>
              <a:rPr lang="cs-CZ" altLang="cs-CZ" sz="2000" b="0" i="0" dirty="0"/>
              <a:t>- </a:t>
            </a:r>
            <a:r>
              <a:rPr lang="cs-CZ" altLang="cs-CZ" sz="2000" i="0" dirty="0">
                <a:latin typeface="Calibri" pitchFamily="34" charset="0"/>
              </a:rPr>
              <a:t>medián</a:t>
            </a:r>
            <a:r>
              <a:rPr lang="cs-CZ" altLang="cs-CZ" sz="2000" b="0" i="0" dirty="0">
                <a:latin typeface="Calibri" pitchFamily="34" charset="0"/>
              </a:rPr>
              <a:t>, x</a:t>
            </a:r>
            <a:r>
              <a:rPr lang="cs-CZ" altLang="cs-CZ" sz="2000" b="0" i="0" baseline="-25000" dirty="0">
                <a:latin typeface="Calibri" pitchFamily="34" charset="0"/>
              </a:rPr>
              <a:t>0,25- </a:t>
            </a:r>
            <a:r>
              <a:rPr lang="cs-CZ" altLang="cs-CZ" sz="2000" i="0" dirty="0">
                <a:latin typeface="Calibri" pitchFamily="34" charset="0"/>
              </a:rPr>
              <a:t>dolní </a:t>
            </a:r>
            <a:r>
              <a:rPr lang="cs-CZ" altLang="cs-CZ" sz="2000" i="0" dirty="0" err="1">
                <a:latin typeface="Calibri" pitchFamily="34" charset="0"/>
              </a:rPr>
              <a:t>kvartil</a:t>
            </a:r>
            <a:r>
              <a:rPr lang="cs-CZ" altLang="cs-CZ" sz="2000" b="0" i="0" baseline="-25000" dirty="0">
                <a:latin typeface="Calibri" pitchFamily="34" charset="0"/>
              </a:rPr>
              <a:t>, </a:t>
            </a:r>
            <a:r>
              <a:rPr lang="cs-CZ" altLang="cs-CZ" sz="2000" b="0" i="0" dirty="0">
                <a:latin typeface="Calibri" pitchFamily="34" charset="0"/>
              </a:rPr>
              <a:t>x</a:t>
            </a:r>
            <a:r>
              <a:rPr lang="cs-CZ" altLang="cs-CZ" sz="2000" b="0" i="0" baseline="-25000" dirty="0">
                <a:latin typeface="Calibri" pitchFamily="34" charset="0"/>
              </a:rPr>
              <a:t>0,75-</a:t>
            </a:r>
            <a:r>
              <a:rPr lang="cs-CZ" altLang="cs-CZ" sz="2000" i="0" dirty="0">
                <a:latin typeface="Calibri" pitchFamily="34" charset="0"/>
              </a:rPr>
              <a:t>horní </a:t>
            </a:r>
            <a:r>
              <a:rPr lang="cs-CZ" altLang="cs-CZ" sz="2000" i="0" dirty="0" err="1">
                <a:latin typeface="Calibri" pitchFamily="34" charset="0"/>
              </a:rPr>
              <a:t>kvartil</a:t>
            </a:r>
            <a:r>
              <a:rPr lang="cs-CZ" altLang="cs-CZ" sz="2000" b="0" i="0" baseline="-25000" dirty="0">
                <a:latin typeface="Calibri" pitchFamily="34" charset="0"/>
              </a:rPr>
              <a:t>, </a:t>
            </a:r>
            <a:r>
              <a:rPr lang="cs-CZ" altLang="cs-CZ" sz="2000" b="0" i="0" dirty="0">
                <a:latin typeface="Calibri" pitchFamily="34" charset="0"/>
              </a:rPr>
              <a:t>x</a:t>
            </a:r>
            <a:r>
              <a:rPr lang="cs-CZ" altLang="cs-CZ" sz="2000" b="0" i="0" baseline="-25000" dirty="0">
                <a:latin typeface="Calibri" pitchFamily="34" charset="0"/>
              </a:rPr>
              <a:t>0,1…. </a:t>
            </a:r>
            <a:r>
              <a:rPr lang="cs-CZ" altLang="cs-CZ" sz="2000" b="0" i="0" dirty="0">
                <a:latin typeface="Calibri" pitchFamily="34" charset="0"/>
              </a:rPr>
              <a:t>x</a:t>
            </a:r>
            <a:r>
              <a:rPr lang="cs-CZ" altLang="cs-CZ" sz="2000" b="0" i="0" baseline="-25000" dirty="0">
                <a:latin typeface="Calibri" pitchFamily="34" charset="0"/>
              </a:rPr>
              <a:t>0,9-</a:t>
            </a:r>
            <a:r>
              <a:rPr lang="cs-CZ" altLang="cs-CZ" sz="2000" i="0" dirty="0">
                <a:latin typeface="Calibri" pitchFamily="34" charset="0"/>
              </a:rPr>
              <a:t>decily</a:t>
            </a:r>
          </a:p>
          <a:p>
            <a:pPr>
              <a:spcBef>
                <a:spcPct val="20000"/>
              </a:spcBef>
              <a:buClr>
                <a:srgbClr val="D16349"/>
              </a:buClr>
              <a:buSzPct val="85000"/>
              <a:buFont typeface="Wingdings 2" pitchFamily="18" charset="2"/>
              <a:buChar char=""/>
            </a:pPr>
            <a:r>
              <a:rPr lang="cs-CZ" altLang="cs-CZ" sz="2000" i="0" dirty="0">
                <a:solidFill>
                  <a:srgbClr val="00B050"/>
                </a:solidFill>
                <a:latin typeface="Calibri" pitchFamily="34" charset="0"/>
              </a:rPr>
              <a:t>Medián</a:t>
            </a:r>
            <a:r>
              <a:rPr lang="cs-CZ" altLang="cs-CZ" sz="2000" b="0" i="0" dirty="0">
                <a:solidFill>
                  <a:srgbClr val="00B050"/>
                </a:solidFill>
                <a:latin typeface="Calibri" pitchFamily="34" charset="0"/>
              </a:rPr>
              <a:t> </a:t>
            </a:r>
            <a:r>
              <a:rPr lang="cs-CZ" altLang="cs-CZ" sz="2000" b="0" i="0" dirty="0">
                <a:solidFill>
                  <a:srgbClr val="000000"/>
                </a:solidFill>
                <a:latin typeface="Calibri" pitchFamily="34" charset="0"/>
              </a:rPr>
              <a:t>znamená hodnotu, jež dělí řadu podle velikosti seřazených výsledků na dvě stejně početné poloviny. </a:t>
            </a:r>
            <a:r>
              <a:rPr lang="cs-CZ" altLang="cs-CZ" sz="2000" b="0" i="0" dirty="0">
                <a:latin typeface="Calibri" pitchFamily="34" charset="0"/>
              </a:rPr>
              <a:t>Jestliže n je sudé číslo, pak </a:t>
            </a:r>
          </a:p>
          <a:p>
            <a:pPr>
              <a:spcBef>
                <a:spcPct val="20000"/>
              </a:spcBef>
              <a:buClr>
                <a:srgbClr val="D16349"/>
              </a:buClr>
              <a:buSzPct val="85000"/>
            </a:pPr>
            <a:r>
              <a:rPr lang="cs-CZ" altLang="cs-CZ" sz="2000" b="0" i="0" dirty="0">
                <a:latin typeface="Calibri" pitchFamily="34" charset="0"/>
              </a:rPr>
              <a:t>       Jestliže n je liché číslo, pak </a:t>
            </a:r>
            <a:endParaRPr lang="cs-CZ" altLang="cs-CZ" sz="2000" b="0" i="0" baseline="-25000" dirty="0">
              <a:latin typeface="Calibri" pitchFamily="34" charset="0"/>
            </a:endParaRPr>
          </a:p>
          <a:p>
            <a:pPr>
              <a:spcBef>
                <a:spcPct val="20000"/>
              </a:spcBef>
              <a:buClr>
                <a:schemeClr val="accent1"/>
              </a:buClr>
              <a:buSzPct val="85000"/>
            </a:pPr>
            <a:endParaRPr lang="cs-CZ" altLang="cs-CZ" sz="2000" b="0" i="0" baseline="-25000" dirty="0">
              <a:latin typeface="Calibri" pitchFamily="34" charset="0"/>
            </a:endParaRPr>
          </a:p>
          <a:p>
            <a:pPr>
              <a:spcBef>
                <a:spcPct val="20000"/>
              </a:spcBef>
              <a:buClr>
                <a:schemeClr val="accent1"/>
              </a:buClr>
              <a:buSzPct val="85000"/>
            </a:pPr>
            <a:r>
              <a:rPr lang="cs-CZ" altLang="cs-CZ" sz="2000" i="0" dirty="0">
                <a:latin typeface="Calibri" pitchFamily="34" charset="0"/>
              </a:rPr>
              <a:t>Charakteristika variability</a:t>
            </a:r>
          </a:p>
          <a:p>
            <a:pPr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</a:pPr>
            <a:r>
              <a:rPr lang="cs-CZ" altLang="cs-CZ" sz="2000" i="0" u="sng" dirty="0" err="1">
                <a:solidFill>
                  <a:srgbClr val="FD9203"/>
                </a:solidFill>
                <a:latin typeface="Calibri" pitchFamily="34" charset="0"/>
              </a:rPr>
              <a:t>Kvartilové</a:t>
            </a:r>
            <a:r>
              <a:rPr lang="cs-CZ" altLang="cs-CZ" sz="2000" i="0" u="sng" dirty="0">
                <a:solidFill>
                  <a:srgbClr val="FD9203"/>
                </a:solidFill>
                <a:latin typeface="Calibri" pitchFamily="34" charset="0"/>
              </a:rPr>
              <a:t> rozpětí (odchylka)</a:t>
            </a:r>
            <a:r>
              <a:rPr lang="cs-CZ" altLang="cs-CZ" sz="2000" i="0" dirty="0">
                <a:solidFill>
                  <a:srgbClr val="FD9203"/>
                </a:solidFill>
                <a:latin typeface="Calibri" pitchFamily="34" charset="0"/>
              </a:rPr>
              <a:t>: </a:t>
            </a:r>
            <a:r>
              <a:rPr lang="cs-CZ" altLang="cs-CZ" sz="2000" b="0" i="0" dirty="0">
                <a:latin typeface="Calibri" pitchFamily="34" charset="0"/>
              </a:rPr>
              <a:t>q=x</a:t>
            </a:r>
            <a:r>
              <a:rPr lang="cs-CZ" altLang="cs-CZ" sz="2000" b="0" i="0" baseline="-25000" dirty="0">
                <a:latin typeface="Calibri" pitchFamily="34" charset="0"/>
              </a:rPr>
              <a:t>0,75</a:t>
            </a:r>
            <a:r>
              <a:rPr lang="cs-CZ" altLang="cs-CZ" sz="2000" b="0" i="0" dirty="0">
                <a:latin typeface="Calibri" pitchFamily="34" charset="0"/>
              </a:rPr>
              <a:t>-x</a:t>
            </a:r>
            <a:r>
              <a:rPr lang="cs-CZ" altLang="cs-CZ" sz="2000" b="0" i="0" baseline="-25000" dirty="0">
                <a:latin typeface="Calibri" pitchFamily="34" charset="0"/>
              </a:rPr>
              <a:t>0,25</a:t>
            </a:r>
          </a:p>
          <a:p>
            <a:pPr>
              <a:spcBef>
                <a:spcPct val="20000"/>
              </a:spcBef>
              <a:buClr>
                <a:schemeClr val="accent1"/>
              </a:buClr>
              <a:buSzPct val="85000"/>
            </a:pPr>
            <a:endParaRPr lang="cs-CZ" altLang="cs-CZ" sz="2000" b="0" i="0" dirty="0">
              <a:latin typeface="Calibri" pitchFamily="34" charset="0"/>
            </a:endParaRPr>
          </a:p>
          <a:p>
            <a:pPr>
              <a:spcBef>
                <a:spcPct val="20000"/>
              </a:spcBef>
              <a:buClr>
                <a:schemeClr val="accent1"/>
              </a:buClr>
              <a:buSzPct val="85000"/>
            </a:pPr>
            <a:endParaRPr lang="cs-CZ" altLang="cs-CZ" sz="2400" b="0" i="0" dirty="0">
              <a:latin typeface="Calibri" pitchFamily="34" charset="0"/>
            </a:endParaRPr>
          </a:p>
          <a:p>
            <a:pPr>
              <a:spcBef>
                <a:spcPct val="20000"/>
              </a:spcBef>
              <a:buClr>
                <a:schemeClr val="accent1"/>
              </a:buClr>
              <a:buSzPct val="85000"/>
            </a:pPr>
            <a:r>
              <a:rPr lang="cs-CZ" altLang="cs-CZ" sz="2400" b="0" i="0" baseline="-25000" dirty="0">
                <a:latin typeface="Calibri" pitchFamily="34" charset="0"/>
              </a:rPr>
              <a:t> </a:t>
            </a:r>
            <a:endParaRPr lang="cs-CZ" altLang="cs-CZ" sz="2400" b="0" i="0" dirty="0">
              <a:latin typeface="Calibri" pitchFamily="34" charset="0"/>
            </a:endParaRPr>
          </a:p>
        </p:txBody>
      </p:sp>
      <p:graphicFrame>
        <p:nvGraphicFramePr>
          <p:cNvPr id="5122" name="Object 5"/>
          <p:cNvGraphicFramePr>
            <a:graphicFrameLocks noChangeAspect="1"/>
          </p:cNvGraphicFramePr>
          <p:nvPr/>
        </p:nvGraphicFramePr>
        <p:xfrm>
          <a:off x="6875463" y="4005263"/>
          <a:ext cx="1600200" cy="50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40" name="Rovnice" r:id="rId3" imgW="1168400" imgH="368300" progId="Equation.3">
                  <p:embed/>
                </p:oleObj>
              </mc:Choice>
              <mc:Fallback>
                <p:oleObj name="Rovnice" r:id="rId3" imgW="1168400" imgH="368300" progId="Equation.3">
                  <p:embed/>
                  <p:pic>
                    <p:nvPicPr>
                      <p:cNvPr id="0" name="Picture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75463" y="4005263"/>
                        <a:ext cx="1600200" cy="5032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3" name="Object 6"/>
          <p:cNvGraphicFramePr>
            <a:graphicFrameLocks noChangeAspect="1"/>
          </p:cNvGraphicFramePr>
          <p:nvPr/>
        </p:nvGraphicFramePr>
        <p:xfrm>
          <a:off x="3563938" y="4365625"/>
          <a:ext cx="9906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41" name="Rovnice" r:id="rId5" imgW="723586" imgH="241195" progId="Equation.3">
                  <p:embed/>
                </p:oleObj>
              </mc:Choice>
              <mc:Fallback>
                <p:oleObj name="Rovnice" r:id="rId5" imgW="723586" imgH="241195" progId="Equation.3">
                  <p:embed/>
                  <p:pic>
                    <p:nvPicPr>
                      <p:cNvPr id="0" name="Picture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3938" y="4365625"/>
                        <a:ext cx="990600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2861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Intervalové a poměrové znaky I</a:t>
            </a:r>
          </a:p>
        </p:txBody>
      </p:sp>
      <p:sp>
        <p:nvSpPr>
          <p:cNvPr id="6149" name="Zástupný symbol pro zápatí 2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b="0" smtClean="0">
                <a:solidFill>
                  <a:srgbClr val="607B7C"/>
                </a:solidFill>
              </a:rPr>
              <a:t>Vytvořil Institut biostatistiky a analýz, Masarykova univerzita </a:t>
            </a:r>
            <a:br>
              <a:rPr lang="cs-CZ" altLang="cs-CZ" b="0" smtClean="0">
                <a:solidFill>
                  <a:srgbClr val="607B7C"/>
                </a:solidFill>
              </a:rPr>
            </a:br>
            <a:r>
              <a:rPr lang="cs-CZ" altLang="cs-CZ" b="0" smtClean="0">
                <a:solidFill>
                  <a:srgbClr val="607B7C"/>
                </a:solidFill>
              </a:rPr>
              <a:t>J. Jarkovský, L. Dušek</a:t>
            </a:r>
          </a:p>
          <a:p>
            <a:pPr eaLnBrk="1" hangingPunct="1"/>
            <a:endParaRPr lang="cs-CZ" altLang="cs-CZ" b="0" smtClean="0">
              <a:solidFill>
                <a:srgbClr val="607B7C"/>
              </a:solidFill>
            </a:endParaRPr>
          </a:p>
        </p:txBody>
      </p:sp>
      <p:sp>
        <p:nvSpPr>
          <p:cNvPr id="4" name="Rectangle 3"/>
          <p:cNvSpPr txBox="1">
            <a:spLocks/>
          </p:cNvSpPr>
          <p:nvPr/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1313" indent="-341313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None/>
              <a:defRPr/>
            </a:pPr>
            <a:r>
              <a:rPr lang="cs-CZ" sz="2400" i="0" dirty="0">
                <a:latin typeface="+mn-lt"/>
                <a:cs typeface="+mn-cs"/>
              </a:rPr>
              <a:t>Charakteristika polohy</a:t>
            </a:r>
          </a:p>
          <a:p>
            <a:pPr marL="341313" indent="-341313" eaLnBrk="0" hangingPunct="0">
              <a:spcBef>
                <a:spcPct val="20000"/>
              </a:spcBef>
              <a:buClr>
                <a:srgbClr val="D16349"/>
              </a:buClr>
              <a:buSzPct val="85000"/>
              <a:buFont typeface="Wingdings 2" pitchFamily="18" charset="2"/>
              <a:buChar char=""/>
              <a:defRPr/>
            </a:pPr>
            <a:r>
              <a:rPr lang="cs-CZ" sz="2000" i="0" u="sng" dirty="0">
                <a:solidFill>
                  <a:srgbClr val="00B050"/>
                </a:solidFill>
                <a:latin typeface="+mn-lt"/>
                <a:cs typeface="+mn-cs"/>
              </a:rPr>
              <a:t>Aritmetický průměr</a:t>
            </a:r>
            <a:r>
              <a:rPr lang="cs-CZ" sz="2000" b="0" i="0" u="sng" dirty="0">
                <a:latin typeface="+mn-lt"/>
                <a:cs typeface="+mn-cs"/>
              </a:rPr>
              <a:t>:</a:t>
            </a:r>
            <a:r>
              <a:rPr lang="cs-CZ" sz="2000" b="0" i="0" dirty="0">
                <a:latin typeface="+mn-lt"/>
                <a:cs typeface="+mn-cs"/>
              </a:rPr>
              <a:t>   je definován jako součet všech naměřených údajů vydělený jejich počtem,                                  </a:t>
            </a:r>
          </a:p>
          <a:p>
            <a:pPr marL="341313" indent="-341313" eaLnBrk="0" hangingPunct="0">
              <a:spcBef>
                <a:spcPct val="20000"/>
              </a:spcBef>
              <a:buClr>
                <a:srgbClr val="D16349"/>
              </a:buClr>
              <a:buSzPct val="85000"/>
              <a:defRPr/>
            </a:pPr>
            <a:r>
              <a:rPr lang="cs-CZ" sz="2000" b="0" i="0" dirty="0">
                <a:latin typeface="+mn-lt"/>
                <a:cs typeface="+mn-cs"/>
              </a:rPr>
              <a:t>                                              kde </a:t>
            </a:r>
            <a:r>
              <a:rPr lang="cs-CZ" sz="2000" b="0" i="0" dirty="0" err="1">
                <a:solidFill>
                  <a:prstClr val="black"/>
                </a:solidFill>
                <a:latin typeface="Calibri"/>
                <a:cs typeface="+mn-cs"/>
              </a:rPr>
              <a:t>x</a:t>
            </a:r>
            <a:r>
              <a:rPr lang="cs-CZ" sz="2000" b="0" i="0" baseline="-25000" dirty="0" err="1">
                <a:solidFill>
                  <a:prstClr val="black"/>
                </a:solidFill>
                <a:latin typeface="Calibri"/>
                <a:cs typeface="+mn-cs"/>
              </a:rPr>
              <a:t>i</a:t>
            </a:r>
            <a:r>
              <a:rPr lang="cs-CZ" sz="2000" b="0" i="0" dirty="0">
                <a:solidFill>
                  <a:prstClr val="black"/>
                </a:solidFill>
                <a:latin typeface="Calibri"/>
                <a:cs typeface="+mn-cs"/>
              </a:rPr>
              <a:t> jsou jednotlivé hodnoty a n jejich počet</a:t>
            </a:r>
          </a:p>
          <a:p>
            <a:pPr marL="341313" indent="-341313" eaLnBrk="0" hangingPunct="0">
              <a:spcBef>
                <a:spcPct val="20000"/>
              </a:spcBef>
              <a:buClr>
                <a:srgbClr val="D16349"/>
              </a:buClr>
              <a:buSzPct val="85000"/>
              <a:buFont typeface="Wingdings 2" pitchFamily="18" charset="2"/>
              <a:buChar char=""/>
              <a:defRPr/>
            </a:pPr>
            <a:endParaRPr lang="cs-CZ" sz="2000" b="0" i="0" dirty="0">
              <a:solidFill>
                <a:prstClr val="black"/>
              </a:solidFill>
              <a:latin typeface="Calibri"/>
              <a:cs typeface="+mn-cs"/>
            </a:endParaRPr>
          </a:p>
          <a:p>
            <a:pPr marL="341313" indent="-341313" eaLnBrk="0" hangingPunct="0">
              <a:spcBef>
                <a:spcPct val="20000"/>
              </a:spcBef>
              <a:buClr>
                <a:srgbClr val="D16349"/>
              </a:buClr>
              <a:buSzPct val="85000"/>
              <a:buFont typeface="Arial" pitchFamily="34" charset="0"/>
              <a:buChar char="•"/>
              <a:defRPr/>
            </a:pPr>
            <a:endParaRPr lang="cs-CZ" sz="2000" b="0" i="0" dirty="0">
              <a:solidFill>
                <a:srgbClr val="FF0000"/>
              </a:solidFill>
              <a:latin typeface="Calibri"/>
              <a:cs typeface="+mn-cs"/>
            </a:endParaRPr>
          </a:p>
          <a:p>
            <a:pPr marL="341313" indent="-341313" eaLnBrk="0" hangingPunct="0">
              <a:spcBef>
                <a:spcPct val="20000"/>
              </a:spcBef>
              <a:buClr>
                <a:srgbClr val="D16349"/>
              </a:buClr>
              <a:buSzPct val="85000"/>
              <a:buFont typeface="Arial" pitchFamily="34" charset="0"/>
              <a:buChar char="•"/>
              <a:defRPr/>
            </a:pPr>
            <a:r>
              <a:rPr lang="cs-CZ" sz="2000" i="0" u="sng" dirty="0">
                <a:solidFill>
                  <a:srgbClr val="00B050"/>
                </a:solidFill>
                <a:latin typeface="Calibri"/>
                <a:cs typeface="+mn-cs"/>
              </a:rPr>
              <a:t>Geometrický průměr</a:t>
            </a:r>
            <a:r>
              <a:rPr lang="cs-CZ" sz="2000" b="0" i="0" dirty="0">
                <a:latin typeface="Calibri"/>
                <a:cs typeface="+mn-cs"/>
              </a:rPr>
              <a:t>: n kladných hodnot </a:t>
            </a:r>
            <a:r>
              <a:rPr lang="cs-CZ" sz="2000" b="0" i="0" dirty="0" err="1">
                <a:solidFill>
                  <a:prstClr val="black"/>
                </a:solidFill>
                <a:latin typeface="Calibri"/>
              </a:rPr>
              <a:t>x</a:t>
            </a:r>
            <a:r>
              <a:rPr lang="cs-CZ" sz="2000" b="0" i="0" baseline="-25000" dirty="0" err="1">
                <a:solidFill>
                  <a:prstClr val="black"/>
                </a:solidFill>
                <a:latin typeface="Calibri"/>
              </a:rPr>
              <a:t>i</a:t>
            </a:r>
            <a:r>
              <a:rPr lang="cs-CZ" sz="2000" b="0" i="0" baseline="-25000" dirty="0">
                <a:solidFill>
                  <a:prstClr val="black"/>
                </a:solidFill>
                <a:latin typeface="Calibri"/>
              </a:rPr>
              <a:t>,</a:t>
            </a:r>
            <a:r>
              <a:rPr lang="cs-CZ" sz="2000" b="0" i="0" dirty="0">
                <a:latin typeface="Calibri"/>
                <a:cs typeface="+mn-cs"/>
              </a:rPr>
              <a:t>                              , má smysl všude, kde má nějaký informační smysl součin hodnot proměnné. Z  praktického hlediska platí, že logaritmus geometrického průměru je roven aritmetickému průměru logaritmovaných hodnot souboru.</a:t>
            </a:r>
          </a:p>
          <a:p>
            <a:pPr marL="341313" indent="-341313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/>
            </a:pPr>
            <a:endParaRPr lang="cs-CZ" sz="2400" b="0" i="0" dirty="0">
              <a:latin typeface="+mn-lt"/>
              <a:cs typeface="+mn-cs"/>
            </a:endParaRPr>
          </a:p>
          <a:p>
            <a:pPr marL="341313" indent="-341313" eaLnBrk="0" hangingPunct="0">
              <a:spcBef>
                <a:spcPct val="20000"/>
              </a:spcBef>
              <a:buClr>
                <a:schemeClr val="accent1"/>
              </a:buClr>
              <a:buSzPct val="85000"/>
              <a:defRPr/>
            </a:pPr>
            <a:r>
              <a:rPr lang="cs-CZ" sz="2400" b="0" i="0" baseline="-25000" dirty="0">
                <a:latin typeface="+mn-lt"/>
                <a:cs typeface="+mn-cs"/>
              </a:rPr>
              <a:t> </a:t>
            </a:r>
            <a:endParaRPr lang="cs-CZ" sz="2400" b="0" i="0" dirty="0">
              <a:latin typeface="+mn-lt"/>
              <a:cs typeface="+mn-cs"/>
            </a:endParaRPr>
          </a:p>
        </p:txBody>
      </p:sp>
      <p:graphicFrame>
        <p:nvGraphicFramePr>
          <p:cNvPr id="6146" name="Object 5"/>
          <p:cNvGraphicFramePr>
            <a:graphicFrameLocks noChangeAspect="1"/>
          </p:cNvGraphicFramePr>
          <p:nvPr/>
        </p:nvGraphicFramePr>
        <p:xfrm>
          <a:off x="755650" y="2420938"/>
          <a:ext cx="211455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66" name="Rovnice" r:id="rId3" imgW="1231366" imgH="507780" progId="Equation.3">
                  <p:embed/>
                </p:oleObj>
              </mc:Choice>
              <mc:Fallback>
                <p:oleObj name="Rovnice" r:id="rId3" imgW="1231366" imgH="507780" progId="Equation.3">
                  <p:embed/>
                  <p:pic>
                    <p:nvPicPr>
                      <p:cNvPr id="0" name="Picture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650" y="2420938"/>
                        <a:ext cx="2114550" cy="863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7" name="Object 5"/>
          <p:cNvGraphicFramePr>
            <a:graphicFrameLocks noChangeAspect="1"/>
          </p:cNvGraphicFramePr>
          <p:nvPr/>
        </p:nvGraphicFramePr>
        <p:xfrm>
          <a:off x="5219700" y="3644900"/>
          <a:ext cx="1735138" cy="487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67" name="Rovnice" r:id="rId5" imgW="939392" imgH="266584" progId="Equation.3">
                  <p:embed/>
                </p:oleObj>
              </mc:Choice>
              <mc:Fallback>
                <p:oleObj name="Rovnice" r:id="rId5" imgW="939392" imgH="266584" progId="Equation.3">
                  <p:embed/>
                  <p:pic>
                    <p:nvPicPr>
                      <p:cNvPr id="0" name="Picture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9700" y="3644900"/>
                        <a:ext cx="1735138" cy="4873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88082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b="0" i="0" smtClean="0">
                <a:solidFill>
                  <a:srgbClr val="607B7C"/>
                </a:solidFill>
              </a:rPr>
              <a:t>Vytvořil Institut biostatistiky a analýz, Masarykova univerzita </a:t>
            </a:r>
            <a:br>
              <a:rPr lang="cs-CZ" altLang="cs-CZ" b="0" i="0" smtClean="0">
                <a:solidFill>
                  <a:srgbClr val="607B7C"/>
                </a:solidFill>
              </a:rPr>
            </a:br>
            <a:r>
              <a:rPr lang="cs-CZ" altLang="cs-CZ" b="0" smtClean="0">
                <a:solidFill>
                  <a:srgbClr val="607B7C"/>
                </a:solidFill>
              </a:rPr>
              <a:t>J. Jarkovský, L. Dušek</a:t>
            </a:r>
          </a:p>
          <a:p>
            <a:pPr eaLnBrk="1" hangingPunct="1"/>
            <a:endParaRPr lang="cs-CZ" altLang="cs-CZ" b="0" smtClean="0">
              <a:solidFill>
                <a:srgbClr val="607B7C"/>
              </a:solidFill>
            </a:endParaRPr>
          </a:p>
        </p:txBody>
      </p:sp>
      <p:sp>
        <p:nvSpPr>
          <p:cNvPr id="38915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altLang="cs-CZ" dirty="0" smtClean="0"/>
              <a:t>Průměr vs. medián</a:t>
            </a:r>
          </a:p>
        </p:txBody>
      </p:sp>
      <p:sp>
        <p:nvSpPr>
          <p:cNvPr id="38916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marL="341313" indent="-341313">
              <a:buClr>
                <a:srgbClr val="D16349"/>
              </a:buClr>
              <a:buFont typeface="Wingdings 2" pitchFamily="18" charset="2"/>
              <a:buNone/>
            </a:pPr>
            <a:r>
              <a:rPr lang="cs-CZ" altLang="cs-CZ" sz="2000" b="1" dirty="0" smtClean="0">
                <a:solidFill>
                  <a:srgbClr val="FF0000"/>
                </a:solidFill>
              </a:rPr>
              <a:t>PAMATUJ: </a:t>
            </a:r>
          </a:p>
          <a:p>
            <a:pPr marL="341313" indent="-341313">
              <a:buClr>
                <a:srgbClr val="D16349"/>
              </a:buClr>
            </a:pPr>
            <a:r>
              <a:rPr lang="cs-CZ" altLang="cs-CZ" sz="2000" b="1" u="sng" dirty="0" smtClean="0">
                <a:solidFill>
                  <a:srgbClr val="0070C0"/>
                </a:solidFill>
              </a:rPr>
              <a:t>Průměr je silně ovlivněn extrémními hodnotami (tzv. odlehlá pozorování), medián není ovlivněn vybočujícími pozorováními</a:t>
            </a:r>
          </a:p>
          <a:p>
            <a:pPr marL="341313" indent="-341313">
              <a:buClr>
                <a:srgbClr val="D16349"/>
              </a:buClr>
            </a:pPr>
            <a:r>
              <a:rPr lang="cs-CZ" altLang="cs-CZ" sz="2000" b="1" u="sng" dirty="0" smtClean="0">
                <a:solidFill>
                  <a:srgbClr val="0070C0"/>
                </a:solidFill>
              </a:rPr>
              <a:t>Průměr je vhodný ukazatel středu u normálního/symetrického rozložení, medián je vhodnou charakteristikou středu souboru i v případě veličin s neznámým rozdělením</a:t>
            </a:r>
            <a:endParaRPr lang="cs-CZ" altLang="cs-CZ" sz="2000" b="1" dirty="0" smtClean="0">
              <a:solidFill>
                <a:srgbClr val="0070C0"/>
              </a:solidFill>
            </a:endParaRPr>
          </a:p>
          <a:p>
            <a:pPr marL="341313" indent="-341313"/>
            <a:r>
              <a:rPr lang="cs-CZ" altLang="cs-CZ" sz="2000" dirty="0" smtClean="0"/>
              <a:t>V případě symetrického rozložení jsou jejich hodnoty v podstatě shodné, v případě asymetrického rozložení však nikoliv!</a:t>
            </a:r>
          </a:p>
          <a:p>
            <a:pPr marL="341313" indent="-341313"/>
            <a:endParaRPr lang="cs-CZ" altLang="cs-CZ" sz="2000" dirty="0" smtClean="0"/>
          </a:p>
        </p:txBody>
      </p:sp>
      <p:sp>
        <p:nvSpPr>
          <p:cNvPr id="38917" name="Rectangle 4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pic>
        <p:nvPicPr>
          <p:cNvPr id="38918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4459288"/>
            <a:ext cx="4032250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9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370388"/>
            <a:ext cx="4248150" cy="165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70820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b="0" i="0" smtClean="0">
                <a:solidFill>
                  <a:srgbClr val="607B7C"/>
                </a:solidFill>
              </a:rPr>
              <a:t>Vytvořil Institut biostatistiky a analýz, Masarykova univerzita </a:t>
            </a:r>
            <a:br>
              <a:rPr lang="cs-CZ" altLang="cs-CZ" b="0" i="0" smtClean="0">
                <a:solidFill>
                  <a:srgbClr val="607B7C"/>
                </a:solidFill>
              </a:rPr>
            </a:br>
            <a:r>
              <a:rPr lang="cs-CZ" altLang="cs-CZ" b="0" smtClean="0">
                <a:solidFill>
                  <a:srgbClr val="607B7C"/>
                </a:solidFill>
              </a:rPr>
              <a:t>J. Jarkovský, L. Dušek</a:t>
            </a:r>
          </a:p>
          <a:p>
            <a:pPr eaLnBrk="1" hangingPunct="1"/>
            <a:endParaRPr lang="cs-CZ" altLang="cs-CZ" b="0" smtClean="0">
              <a:solidFill>
                <a:srgbClr val="607B7C"/>
              </a:solidFill>
            </a:endParaRPr>
          </a:p>
        </p:txBody>
      </p:sp>
      <p:sp>
        <p:nvSpPr>
          <p:cNvPr id="7172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altLang="cs-CZ" dirty="0" smtClean="0"/>
              <a:t>Intervalové a poměrové znaky II</a:t>
            </a:r>
          </a:p>
        </p:txBody>
      </p:sp>
      <p:sp>
        <p:nvSpPr>
          <p:cNvPr id="7173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marL="341313" indent="-341313">
              <a:buFont typeface="Wingdings 2" pitchFamily="18" charset="2"/>
              <a:buNone/>
            </a:pPr>
            <a:r>
              <a:rPr lang="cs-CZ" altLang="cs-CZ" sz="2300" b="1" dirty="0" smtClean="0"/>
              <a:t>Charakteristiky variability</a:t>
            </a:r>
          </a:p>
          <a:p>
            <a:pPr marL="341313" indent="-341313"/>
            <a:r>
              <a:rPr lang="cs-CZ" altLang="cs-CZ" sz="2300" b="1" u="sng" dirty="0" smtClean="0">
                <a:solidFill>
                  <a:srgbClr val="FD9203"/>
                </a:solidFill>
              </a:rPr>
              <a:t>Rozptyl (variance) </a:t>
            </a:r>
            <a:r>
              <a:rPr lang="cs-CZ" altLang="cs-CZ" sz="2300" dirty="0" smtClean="0"/>
              <a:t>je ukazatelem šířky rozložení získaný na základě odchylky jednotlivých hodnot od průměru</a:t>
            </a:r>
          </a:p>
          <a:p>
            <a:pPr marL="341313" indent="-341313"/>
            <a:endParaRPr lang="cs-CZ" altLang="cs-CZ" sz="2300" dirty="0" smtClean="0"/>
          </a:p>
          <a:p>
            <a:pPr marL="341313" indent="-341313">
              <a:buFont typeface="Wingdings 2" pitchFamily="18" charset="2"/>
              <a:buNone/>
            </a:pPr>
            <a:r>
              <a:rPr lang="cs-CZ" altLang="cs-CZ" sz="2300" dirty="0" smtClean="0"/>
              <a:t>     Obdobně jako u průměru je jeho vypovídací schopnost nejvyšší v případě symetrického/normálního rozložení</a:t>
            </a:r>
          </a:p>
          <a:p>
            <a:pPr marL="341313" indent="-341313"/>
            <a:r>
              <a:rPr lang="cs-CZ" altLang="cs-CZ" sz="2300" b="1" u="sng" dirty="0" smtClean="0">
                <a:solidFill>
                  <a:srgbClr val="FD9203"/>
                </a:solidFill>
              </a:rPr>
              <a:t>Směrodatná odchylka (SD-standard </a:t>
            </a:r>
            <a:r>
              <a:rPr lang="cs-CZ" altLang="cs-CZ" sz="2300" b="1" u="sng" dirty="0" err="1" smtClean="0">
                <a:solidFill>
                  <a:srgbClr val="FD9203"/>
                </a:solidFill>
              </a:rPr>
              <a:t>deviation</a:t>
            </a:r>
            <a:r>
              <a:rPr lang="cs-CZ" altLang="cs-CZ" sz="2300" b="1" u="sng" dirty="0" smtClean="0">
                <a:solidFill>
                  <a:srgbClr val="FD9203"/>
                </a:solidFill>
              </a:rPr>
              <a:t>)</a:t>
            </a:r>
            <a:r>
              <a:rPr lang="cs-CZ" altLang="cs-CZ" sz="2300" u="sng" dirty="0" smtClean="0">
                <a:solidFill>
                  <a:srgbClr val="FD9203"/>
                </a:solidFill>
              </a:rPr>
              <a:t> </a:t>
            </a:r>
            <a:r>
              <a:rPr lang="cs-CZ" altLang="cs-CZ" sz="2300" dirty="0" smtClean="0"/>
              <a:t>je druhá odmocnina z rozptylu </a:t>
            </a:r>
          </a:p>
          <a:p>
            <a:pPr marL="341313" indent="-341313"/>
            <a:r>
              <a:rPr lang="cs-CZ" altLang="cs-CZ" sz="2300" b="1" u="sng" dirty="0" smtClean="0">
                <a:solidFill>
                  <a:srgbClr val="FD9203"/>
                </a:solidFill>
                <a:sym typeface="Math1" pitchFamily="2" charset="2"/>
              </a:rPr>
              <a:t>Koeficient variance</a:t>
            </a:r>
            <a:r>
              <a:rPr lang="cs-CZ" altLang="cs-CZ" sz="2300" u="sng" dirty="0" smtClean="0">
                <a:solidFill>
                  <a:srgbClr val="FD9203"/>
                </a:solidFill>
                <a:sym typeface="Math1" pitchFamily="2" charset="2"/>
              </a:rPr>
              <a:t> </a:t>
            </a:r>
            <a:r>
              <a:rPr lang="cs-CZ" altLang="cs-CZ" sz="2300" dirty="0" smtClean="0">
                <a:sym typeface="Math1" pitchFamily="2" charset="2"/>
              </a:rPr>
              <a:t>- podíl SD ku průměru, u poměrových znaků, umožňuje porovnat variabilitu několika znaků (často se vyjadřuje v procentech-potom udává z kolika procent se podílí směrodatná odchylka na aritmetickém průměru)</a:t>
            </a:r>
          </a:p>
        </p:txBody>
      </p:sp>
      <p:sp>
        <p:nvSpPr>
          <p:cNvPr id="717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graphicFrame>
        <p:nvGraphicFramePr>
          <p:cNvPr id="7170" name="Object 5"/>
          <p:cNvGraphicFramePr>
            <a:graphicFrameLocks noChangeAspect="1"/>
          </p:cNvGraphicFramePr>
          <p:nvPr/>
        </p:nvGraphicFramePr>
        <p:xfrm>
          <a:off x="5940425" y="2349500"/>
          <a:ext cx="1874838" cy="782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72" name="Rovnice" r:id="rId4" imgW="1143000" imgH="482600" progId="Equation.3">
                  <p:embed/>
                </p:oleObj>
              </mc:Choice>
              <mc:Fallback>
                <p:oleObj name="Rovnice" r:id="rId4" imgW="1143000" imgH="482600" progId="Equation.3">
                  <p:embed/>
                  <p:pic>
                    <p:nvPicPr>
                      <p:cNvPr id="0" name="Picture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0425" y="2349500"/>
                        <a:ext cx="1874838" cy="7826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657045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b="0" i="0" smtClean="0">
                <a:solidFill>
                  <a:srgbClr val="607B7C"/>
                </a:solidFill>
              </a:rPr>
              <a:t>Vytvořil Institut biostatistiky a analýz, Masarykova univerzita </a:t>
            </a:r>
            <a:br>
              <a:rPr lang="cs-CZ" altLang="cs-CZ" b="0" i="0" smtClean="0">
                <a:solidFill>
                  <a:srgbClr val="607B7C"/>
                </a:solidFill>
              </a:rPr>
            </a:br>
            <a:r>
              <a:rPr lang="cs-CZ" altLang="cs-CZ" b="0" smtClean="0">
                <a:solidFill>
                  <a:srgbClr val="607B7C"/>
                </a:solidFill>
              </a:rPr>
              <a:t>J. Jarkovský, L. Dušek</a:t>
            </a:r>
          </a:p>
          <a:p>
            <a:pPr eaLnBrk="1" hangingPunct="1"/>
            <a:endParaRPr lang="cs-CZ" altLang="cs-CZ" b="0" smtClean="0">
              <a:solidFill>
                <a:srgbClr val="607B7C"/>
              </a:solidFill>
            </a:endParaRPr>
          </a:p>
        </p:txBody>
      </p:sp>
      <p:sp>
        <p:nvSpPr>
          <p:cNvPr id="39939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altLang="cs-CZ" smtClean="0"/>
              <a:t>Další parametry rozložení</a:t>
            </a:r>
          </a:p>
        </p:txBody>
      </p:sp>
      <p:sp>
        <p:nvSpPr>
          <p:cNvPr id="39940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marL="341313" indent="-341313">
              <a:lnSpc>
                <a:spcPct val="150000"/>
              </a:lnSpc>
            </a:pPr>
            <a:r>
              <a:rPr lang="cs-CZ" altLang="cs-CZ" sz="2000" b="1" dirty="0">
                <a:solidFill>
                  <a:srgbClr val="FD9203"/>
                </a:solidFill>
              </a:rPr>
              <a:t>Počet hodnot </a:t>
            </a:r>
            <a:r>
              <a:rPr lang="cs-CZ" altLang="cs-CZ" sz="2000" dirty="0" smtClean="0"/>
              <a:t>–</a:t>
            </a:r>
            <a:r>
              <a:rPr lang="cs-CZ" altLang="cs-CZ" sz="2000" b="1" dirty="0" smtClean="0"/>
              <a:t> </a:t>
            </a:r>
            <a:r>
              <a:rPr lang="cs-CZ" altLang="cs-CZ" sz="2000" dirty="0" smtClean="0"/>
              <a:t>důležitý ukazatel, znamená jak moc lze na data spoléhat</a:t>
            </a:r>
          </a:p>
          <a:p>
            <a:pPr marL="341313" indent="-341313">
              <a:lnSpc>
                <a:spcPct val="150000"/>
              </a:lnSpc>
            </a:pPr>
            <a:r>
              <a:rPr lang="cs-CZ" altLang="cs-CZ" sz="2000" b="1" dirty="0">
                <a:solidFill>
                  <a:srgbClr val="FD9203"/>
                </a:solidFill>
              </a:rPr>
              <a:t>Suma hodnot</a:t>
            </a:r>
          </a:p>
          <a:p>
            <a:pPr marL="341313" indent="-341313">
              <a:lnSpc>
                <a:spcPct val="150000"/>
              </a:lnSpc>
            </a:pPr>
            <a:r>
              <a:rPr lang="cs-CZ" altLang="cs-CZ" sz="2000" b="1" dirty="0" smtClean="0">
                <a:solidFill>
                  <a:srgbClr val="FD9203"/>
                </a:solidFill>
              </a:rPr>
              <a:t>Variační rozpětí </a:t>
            </a:r>
            <a:r>
              <a:rPr lang="cs-CZ" altLang="cs-CZ" sz="2000" dirty="0" smtClean="0"/>
              <a:t>(minimum - maximum)</a:t>
            </a:r>
          </a:p>
          <a:p>
            <a:pPr marL="341313" indent="-341313">
              <a:lnSpc>
                <a:spcPct val="150000"/>
              </a:lnSpc>
            </a:pPr>
            <a:r>
              <a:rPr lang="cs-CZ" altLang="cs-CZ" sz="2000" b="1" dirty="0" smtClean="0">
                <a:solidFill>
                  <a:srgbClr val="FD9203"/>
                </a:solidFill>
              </a:rPr>
              <a:t>Střední chyba průměru (SE) </a:t>
            </a:r>
            <a:r>
              <a:rPr lang="cs-CZ" altLang="cs-CZ" sz="2000" dirty="0" smtClean="0"/>
              <a:t>– měří rozptýlenost vypočítaného aritmetického průměru v různých výběrových souborech vybraných z jednoho základního souboru</a:t>
            </a:r>
          </a:p>
        </p:txBody>
      </p:sp>
    </p:spTree>
    <p:extLst>
      <p:ext uri="{BB962C8B-B14F-4D97-AF65-F5344CB8AC3E}">
        <p14:creationId xmlns:p14="http://schemas.microsoft.com/office/powerpoint/2010/main" val="22999501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b="0" i="0" smtClean="0">
                <a:solidFill>
                  <a:srgbClr val="607B7C"/>
                </a:solidFill>
              </a:rPr>
              <a:t>Vytvořil Institut biostatistiky a analýz, Masarykova univerzita </a:t>
            </a:r>
            <a:br>
              <a:rPr lang="cs-CZ" altLang="cs-CZ" b="0" i="0" smtClean="0">
                <a:solidFill>
                  <a:srgbClr val="607B7C"/>
                </a:solidFill>
              </a:rPr>
            </a:br>
            <a:r>
              <a:rPr lang="cs-CZ" altLang="cs-CZ" b="0" smtClean="0">
                <a:solidFill>
                  <a:srgbClr val="607B7C"/>
                </a:solidFill>
              </a:rPr>
              <a:t>J. Jarkovský, L. Dušek</a:t>
            </a:r>
          </a:p>
          <a:p>
            <a:pPr eaLnBrk="1" hangingPunct="1"/>
            <a:endParaRPr lang="cs-CZ" altLang="cs-CZ" b="0" smtClean="0">
              <a:solidFill>
                <a:srgbClr val="607B7C"/>
              </a:solidFill>
            </a:endParaRPr>
          </a:p>
        </p:txBody>
      </p:sp>
      <p:sp>
        <p:nvSpPr>
          <p:cNvPr id="39939" name="Rectangle 2"/>
          <p:cNvSpPr>
            <a:spLocks noGrp="1"/>
          </p:cNvSpPr>
          <p:nvPr>
            <p:ph type="title" idx="4294967295"/>
          </p:nvPr>
        </p:nvSpPr>
        <p:spPr/>
        <p:txBody>
          <a:bodyPr anchor="ctr"/>
          <a:lstStyle/>
          <a:p>
            <a:r>
              <a:rPr lang="cs-CZ" altLang="cs-CZ" dirty="0" smtClean="0"/>
              <a:t>Ukázka popisu a vizualizace kvalitativních dat</a:t>
            </a:r>
          </a:p>
        </p:txBody>
      </p:sp>
      <p:sp>
        <p:nvSpPr>
          <p:cNvPr id="39940" name="Rectangle 3"/>
          <p:cNvSpPr>
            <a:spLocks noGrp="1"/>
          </p:cNvSpPr>
          <p:nvPr>
            <p:ph type="body" idx="4294967295"/>
          </p:nvPr>
        </p:nvSpPr>
        <p:spPr>
          <a:xfrm>
            <a:off x="3203848" y="2820144"/>
            <a:ext cx="2304256" cy="536848"/>
          </a:xfrm>
        </p:spPr>
        <p:txBody>
          <a:bodyPr anchor="ctr"/>
          <a:lstStyle/>
          <a:p>
            <a:pPr marL="0" indent="0" algn="ctr">
              <a:buNone/>
            </a:pPr>
            <a:r>
              <a:rPr lang="cs-CZ" altLang="cs-CZ" sz="1800" b="1" dirty="0" smtClean="0"/>
              <a:t>Koláčový graf</a:t>
            </a:r>
            <a:endParaRPr lang="cs-CZ" altLang="cs-CZ" sz="1800" dirty="0" smtClean="0"/>
          </a:p>
        </p:txBody>
      </p:sp>
      <p:sp>
        <p:nvSpPr>
          <p:cNvPr id="5" name="Rectangle 3"/>
          <p:cNvSpPr txBox="1">
            <a:spLocks/>
          </p:cNvSpPr>
          <p:nvPr/>
        </p:nvSpPr>
        <p:spPr bwMode="auto">
          <a:xfrm>
            <a:off x="6516216" y="2820144"/>
            <a:ext cx="2016224" cy="536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273050" indent="-2730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CADAE"/>
              </a:buClr>
              <a:buSzPct val="75000"/>
              <a:buFont typeface="Wingdings 2" pitchFamily="18" charset="2"/>
              <a:buChar char="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C7B70"/>
              </a:buClr>
              <a:buSzPct val="70000"/>
              <a:buFont typeface="Wingdings" pitchFamily="2" charset="2"/>
              <a:buChar char="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2" pitchFamily="18" charset="2"/>
              <a:buNone/>
            </a:pPr>
            <a:r>
              <a:rPr lang="cs-CZ" altLang="cs-CZ" sz="1800" b="1" dirty="0" smtClean="0"/>
              <a:t>Sloupcový graf</a:t>
            </a:r>
            <a:endParaRPr lang="cs-CZ" altLang="cs-CZ" sz="1800" dirty="0" smtClean="0"/>
          </a:p>
        </p:txBody>
      </p:sp>
      <p:sp>
        <p:nvSpPr>
          <p:cNvPr id="6" name="Rectangle 3"/>
          <p:cNvSpPr txBox="1">
            <a:spLocks/>
          </p:cNvSpPr>
          <p:nvPr/>
        </p:nvSpPr>
        <p:spPr bwMode="auto">
          <a:xfrm>
            <a:off x="301625" y="1484784"/>
            <a:ext cx="8374831" cy="464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CADAE"/>
              </a:buClr>
              <a:buSzPct val="75000"/>
              <a:buFont typeface="Wingdings 2" pitchFamily="18" charset="2"/>
              <a:buChar char="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C7B70"/>
              </a:buClr>
              <a:buSzPct val="70000"/>
              <a:buFont typeface="Wingdings" pitchFamily="2" charset="2"/>
              <a:buChar char="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1313" indent="-341313"/>
            <a:r>
              <a:rPr lang="cs-CZ" altLang="cs-CZ" sz="2000" b="1" dirty="0" smtClean="0"/>
              <a:t>Popis </a:t>
            </a:r>
            <a:r>
              <a:rPr lang="cs-CZ" altLang="cs-CZ" sz="2000" b="1" dirty="0"/>
              <a:t>kvalitativních </a:t>
            </a:r>
            <a:r>
              <a:rPr lang="cs-CZ" altLang="cs-CZ" sz="2000" b="1" dirty="0" smtClean="0"/>
              <a:t>dat: </a:t>
            </a:r>
            <a:r>
              <a:rPr lang="cs-CZ" altLang="cs-CZ" sz="2000" dirty="0" smtClean="0"/>
              <a:t>frekvence jednotlivých kategorií </a:t>
            </a:r>
          </a:p>
          <a:p>
            <a:pPr marL="341313" indent="-341313"/>
            <a:r>
              <a:rPr lang="cs-CZ" altLang="cs-CZ" sz="2000" b="1" dirty="0" smtClean="0"/>
              <a:t>Vizualizace kvalitativních dat: </a:t>
            </a:r>
            <a:r>
              <a:rPr lang="cs-CZ" altLang="cs-CZ" sz="2000" dirty="0" smtClean="0"/>
              <a:t>nejčastěji koláčový nebo sloupcový graf</a:t>
            </a:r>
          </a:p>
        </p:txBody>
      </p:sp>
      <p:sp>
        <p:nvSpPr>
          <p:cNvPr id="7" name="Rectangle 3"/>
          <p:cNvSpPr txBox="1">
            <a:spLocks/>
          </p:cNvSpPr>
          <p:nvPr/>
        </p:nvSpPr>
        <p:spPr bwMode="auto">
          <a:xfrm>
            <a:off x="251520" y="2820144"/>
            <a:ext cx="2196455" cy="536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273050" indent="-2730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CADAE"/>
              </a:buClr>
              <a:buSzPct val="75000"/>
              <a:buFont typeface="Wingdings 2" pitchFamily="18" charset="2"/>
              <a:buChar char="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C7B70"/>
              </a:buClr>
              <a:buSzPct val="70000"/>
              <a:buFont typeface="Wingdings" pitchFamily="2" charset="2"/>
              <a:buChar char="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2" pitchFamily="18" charset="2"/>
              <a:buNone/>
            </a:pPr>
            <a:r>
              <a:rPr lang="cs-CZ" altLang="cs-CZ" sz="1800" b="1" dirty="0" smtClean="0"/>
              <a:t>Frekvenční tabulka</a:t>
            </a:r>
            <a:endParaRPr lang="cs-CZ" altLang="cs-CZ" sz="1800" dirty="0" smtClean="0"/>
          </a:p>
        </p:txBody>
      </p:sp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7850186"/>
              </p:ext>
            </p:extLst>
          </p:nvPr>
        </p:nvGraphicFramePr>
        <p:xfrm>
          <a:off x="467544" y="3501008"/>
          <a:ext cx="1800200" cy="1954907"/>
        </p:xfrm>
        <a:graphic>
          <a:graphicData uri="http://schemas.openxmlformats.org/drawingml/2006/table">
            <a:tbl>
              <a:tblPr>
                <a:tableStyleId>{EB9631B5-78F2-41C9-869B-9F39066F8104}</a:tableStyleId>
              </a:tblPr>
              <a:tblGrid>
                <a:gridCol w="810091"/>
                <a:gridCol w="360040"/>
                <a:gridCol w="630069"/>
              </a:tblGrid>
              <a:tr h="288032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Známka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u="none" strike="noStrike" dirty="0">
                          <a:effectLst/>
                          <a:latin typeface="+mj-lt"/>
                        </a:rPr>
                        <a:t>n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u="none" strike="noStrike" dirty="0">
                          <a:effectLst/>
                          <a:latin typeface="+mj-lt"/>
                        </a:rPr>
                        <a:t>%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 dirty="0">
                          <a:effectLst/>
                          <a:latin typeface="+mj-lt"/>
                        </a:rPr>
                        <a:t>A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 dirty="0">
                          <a:effectLst/>
                          <a:latin typeface="+mj-lt"/>
                        </a:rPr>
                        <a:t>11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 dirty="0" smtClean="0">
                          <a:effectLst/>
                          <a:latin typeface="+mj-lt"/>
                        </a:rPr>
                        <a:t>18,0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 dirty="0">
                          <a:effectLst/>
                          <a:latin typeface="+mj-lt"/>
                        </a:rPr>
                        <a:t>B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 dirty="0">
                          <a:effectLst/>
                          <a:latin typeface="+mj-lt"/>
                        </a:rPr>
                        <a:t>20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 dirty="0" smtClean="0">
                          <a:effectLst/>
                          <a:latin typeface="+mj-lt"/>
                        </a:rPr>
                        <a:t>32,8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</a:tr>
              <a:tr h="238125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 dirty="0">
                          <a:effectLst/>
                          <a:latin typeface="+mj-lt"/>
                        </a:rPr>
                        <a:t>C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>
                          <a:effectLst/>
                          <a:latin typeface="+mj-lt"/>
                        </a:rPr>
                        <a:t>16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 dirty="0" smtClean="0">
                          <a:effectLst/>
                          <a:latin typeface="+mj-lt"/>
                        </a:rPr>
                        <a:t>26,2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</a:tr>
              <a:tr h="238125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 dirty="0">
                          <a:effectLst/>
                          <a:latin typeface="+mj-lt"/>
                        </a:rPr>
                        <a:t>D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>
                          <a:effectLst/>
                          <a:latin typeface="+mj-lt"/>
                        </a:rPr>
                        <a:t>9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 dirty="0" smtClean="0">
                          <a:effectLst/>
                          <a:latin typeface="+mj-lt"/>
                        </a:rPr>
                        <a:t>14,8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</a:tr>
              <a:tr h="238125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 dirty="0">
                          <a:effectLst/>
                          <a:latin typeface="+mj-lt"/>
                        </a:rPr>
                        <a:t>E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 dirty="0">
                          <a:effectLst/>
                          <a:latin typeface="+mj-lt"/>
                        </a:rPr>
                        <a:t>5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 dirty="0" smtClean="0">
                          <a:effectLst/>
                          <a:latin typeface="+mj-lt"/>
                        </a:rPr>
                        <a:t>8,2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</a:tr>
              <a:tr h="238125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 dirty="0">
                          <a:effectLst/>
                          <a:latin typeface="+mj-lt"/>
                        </a:rPr>
                        <a:t>F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 dirty="0">
                          <a:effectLst/>
                          <a:latin typeface="+mj-lt"/>
                        </a:rPr>
                        <a:t>0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 dirty="0" smtClean="0">
                          <a:effectLst/>
                          <a:latin typeface="+mj-lt"/>
                        </a:rPr>
                        <a:t>0,0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Celkem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61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100,0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Obdélník 2"/>
          <p:cNvSpPr/>
          <p:nvPr/>
        </p:nvSpPr>
        <p:spPr>
          <a:xfrm>
            <a:off x="1691680" y="2380818"/>
            <a:ext cx="57606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"/>
            <a:r>
              <a:rPr lang="pl-PL" sz="2000" b="1" u="sng" dirty="0" smtClean="0"/>
              <a:t>Příklad: Známka </a:t>
            </a:r>
            <a:r>
              <a:rPr lang="pl-PL" sz="2000" b="1" u="sng" dirty="0"/>
              <a:t>z </a:t>
            </a:r>
            <a:r>
              <a:rPr lang="pl-PL" sz="2000" b="1" u="sng" dirty="0" smtClean="0"/>
              <a:t>biostatistiky (podzim 2014)</a:t>
            </a:r>
            <a:endParaRPr lang="pl-PL" sz="2000" b="1" u="sng" dirty="0">
              <a:solidFill>
                <a:srgbClr val="000000"/>
              </a:solidFill>
            </a:endParaRPr>
          </a:p>
        </p:txBody>
      </p:sp>
      <p:pic>
        <p:nvPicPr>
          <p:cNvPr id="97285" name="Picture 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89" t="4986" r="15811" b="17521"/>
          <a:stretch/>
        </p:blipFill>
        <p:spPr bwMode="auto">
          <a:xfrm>
            <a:off x="3143199" y="3573016"/>
            <a:ext cx="2508921" cy="2074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7287" name="Picture 7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27"/>
          <a:stretch/>
        </p:blipFill>
        <p:spPr bwMode="auto">
          <a:xfrm>
            <a:off x="5952009" y="3425085"/>
            <a:ext cx="3012479" cy="2409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62404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xfrm>
            <a:off x="827088" y="6381328"/>
            <a:ext cx="3581400" cy="3667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b="0" i="0" smtClean="0">
                <a:solidFill>
                  <a:srgbClr val="607B7C"/>
                </a:solidFill>
              </a:rPr>
              <a:t>Vytvořil Institut biostatistiky a analýz, Masarykova univerzita </a:t>
            </a:r>
            <a:br>
              <a:rPr lang="cs-CZ" altLang="cs-CZ" b="0" i="0" smtClean="0">
                <a:solidFill>
                  <a:srgbClr val="607B7C"/>
                </a:solidFill>
              </a:rPr>
            </a:br>
            <a:r>
              <a:rPr lang="cs-CZ" altLang="cs-CZ" b="0" smtClean="0">
                <a:solidFill>
                  <a:srgbClr val="607B7C"/>
                </a:solidFill>
              </a:rPr>
              <a:t>J. Jarkovský, L. Dušek</a:t>
            </a:r>
          </a:p>
          <a:p>
            <a:pPr eaLnBrk="1" hangingPunct="1"/>
            <a:endParaRPr lang="cs-CZ" altLang="cs-CZ" b="0" smtClean="0">
              <a:solidFill>
                <a:srgbClr val="607B7C"/>
              </a:solidFill>
            </a:endParaRPr>
          </a:p>
        </p:txBody>
      </p:sp>
      <p:sp>
        <p:nvSpPr>
          <p:cNvPr id="39939" name="Rectangle 2"/>
          <p:cNvSpPr>
            <a:spLocks noGrp="1"/>
          </p:cNvSpPr>
          <p:nvPr>
            <p:ph type="title" idx="4294967295"/>
          </p:nvPr>
        </p:nvSpPr>
        <p:spPr/>
        <p:txBody>
          <a:bodyPr anchor="ctr"/>
          <a:lstStyle/>
          <a:p>
            <a:r>
              <a:rPr lang="cs-CZ" altLang="cs-CZ" dirty="0" smtClean="0"/>
              <a:t>Ukázka popisu kvantitativních dat</a:t>
            </a:r>
          </a:p>
        </p:txBody>
      </p:sp>
      <p:sp>
        <p:nvSpPr>
          <p:cNvPr id="6" name="Rectangle 3"/>
          <p:cNvSpPr txBox="1">
            <a:spLocks/>
          </p:cNvSpPr>
          <p:nvPr/>
        </p:nvSpPr>
        <p:spPr bwMode="auto">
          <a:xfrm>
            <a:off x="301625" y="1484784"/>
            <a:ext cx="8374831" cy="464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CADAE"/>
              </a:buClr>
              <a:buSzPct val="75000"/>
              <a:buFont typeface="Wingdings 2" pitchFamily="18" charset="2"/>
              <a:buChar char="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C7B70"/>
              </a:buClr>
              <a:buSzPct val="70000"/>
              <a:buFont typeface="Wingdings" pitchFamily="2" charset="2"/>
              <a:buChar char="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1313" indent="-341313"/>
            <a:r>
              <a:rPr lang="cs-CZ" altLang="cs-CZ" sz="2000" b="1" dirty="0" smtClean="0"/>
              <a:t>Popis kvantitativních dat: </a:t>
            </a:r>
            <a:r>
              <a:rPr lang="cs-CZ" altLang="cs-CZ" sz="2000" dirty="0" smtClean="0"/>
              <a:t>charakteristika středu (průměr, medián aj.), charakteristika variability (rozptyl, rozsah hodnot, </a:t>
            </a:r>
            <a:r>
              <a:rPr lang="cs-CZ" altLang="cs-CZ" sz="2000" dirty="0" err="1" smtClean="0"/>
              <a:t>interkvartilové</a:t>
            </a:r>
            <a:r>
              <a:rPr lang="cs-CZ" altLang="cs-CZ" sz="2000" dirty="0" smtClean="0"/>
              <a:t> rozpětí aj.)</a:t>
            </a:r>
          </a:p>
        </p:txBody>
      </p:sp>
      <p:sp>
        <p:nvSpPr>
          <p:cNvPr id="7" name="Rectangle 3"/>
          <p:cNvSpPr txBox="1">
            <a:spLocks/>
          </p:cNvSpPr>
          <p:nvPr/>
        </p:nvSpPr>
        <p:spPr bwMode="auto">
          <a:xfrm>
            <a:off x="3563888" y="2811488"/>
            <a:ext cx="2196455" cy="536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273050" indent="-2730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CADAE"/>
              </a:buClr>
              <a:buSzPct val="75000"/>
              <a:buFont typeface="Wingdings 2" pitchFamily="18" charset="2"/>
              <a:buChar char="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C7B70"/>
              </a:buClr>
              <a:buSzPct val="70000"/>
              <a:buFont typeface="Wingdings" pitchFamily="2" charset="2"/>
              <a:buChar char="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2" pitchFamily="18" charset="2"/>
              <a:buNone/>
            </a:pPr>
            <a:r>
              <a:rPr lang="cs-CZ" altLang="cs-CZ" sz="1800" b="1" dirty="0" smtClean="0"/>
              <a:t>Popisné statistiky</a:t>
            </a:r>
            <a:endParaRPr lang="cs-CZ" altLang="cs-CZ" sz="1800" dirty="0" smtClean="0"/>
          </a:p>
        </p:txBody>
      </p:sp>
      <p:sp>
        <p:nvSpPr>
          <p:cNvPr id="3" name="Obdélník 2"/>
          <p:cNvSpPr/>
          <p:nvPr/>
        </p:nvSpPr>
        <p:spPr>
          <a:xfrm>
            <a:off x="1691680" y="2276872"/>
            <a:ext cx="57606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"/>
            <a:r>
              <a:rPr lang="pl-PL" sz="2000" b="1" u="sng" dirty="0" smtClean="0"/>
              <a:t>Příklad: Popis výšky (cm) pacientů</a:t>
            </a:r>
            <a:endParaRPr lang="pl-PL" sz="2000" b="1" u="sng" dirty="0">
              <a:solidFill>
                <a:srgbClr val="000000"/>
              </a:solidFill>
            </a:endParaRPr>
          </a:p>
        </p:txBody>
      </p:sp>
      <p:graphicFrame>
        <p:nvGraphicFramePr>
          <p:cNvPr id="10" name="Tabulk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3082032"/>
              </p:ext>
            </p:extLst>
          </p:nvPr>
        </p:nvGraphicFramePr>
        <p:xfrm>
          <a:off x="2987824" y="3373736"/>
          <a:ext cx="3240360" cy="21621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32380"/>
                <a:gridCol w="1207980"/>
              </a:tblGrid>
              <a:tr h="266700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1" u="none" strike="noStrike" dirty="0">
                          <a:effectLst/>
                        </a:rPr>
                        <a:t>Charakteristika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 dirty="0" smtClean="0">
                          <a:effectLst/>
                        </a:rPr>
                        <a:t>N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600" u="none" strike="noStrike" dirty="0" smtClean="0">
                          <a:effectLst/>
                        </a:rPr>
                        <a:t>61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 dirty="0" smtClean="0">
                          <a:effectLst/>
                        </a:rPr>
                        <a:t>Průměr (cm)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600" u="none" strike="noStrike" dirty="0" smtClean="0">
                          <a:effectLst/>
                        </a:rPr>
                        <a:t>161,0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 dirty="0" smtClean="0">
                          <a:effectLst/>
                        </a:rPr>
                        <a:t>Medián (cm)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600" u="none" strike="noStrike" dirty="0" smtClean="0">
                          <a:effectLst/>
                        </a:rPr>
                        <a:t>161,5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 dirty="0" err="1" smtClean="0">
                          <a:effectLst/>
                        </a:rPr>
                        <a:t>Sm</a:t>
                      </a:r>
                      <a:r>
                        <a:rPr lang="cs-CZ" sz="1600" u="none" strike="noStrike" dirty="0">
                          <a:effectLst/>
                        </a:rPr>
                        <a:t>. </a:t>
                      </a:r>
                      <a:r>
                        <a:rPr lang="cs-CZ" sz="1600" u="none" strike="noStrike" dirty="0" smtClean="0">
                          <a:effectLst/>
                        </a:rPr>
                        <a:t>odchylka (cm)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600" u="none" strike="noStrike" dirty="0" smtClean="0">
                          <a:effectLst/>
                        </a:rPr>
                        <a:t>4,7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 dirty="0" smtClean="0">
                          <a:effectLst/>
                        </a:rPr>
                        <a:t>Rozptyl (cm</a:t>
                      </a:r>
                      <a:r>
                        <a:rPr lang="cs-CZ" sz="1600" u="none" strike="noStrike" baseline="30000" dirty="0" smtClean="0">
                          <a:solidFill>
                            <a:srgbClr val="FF0000"/>
                          </a:solidFill>
                          <a:effectLst/>
                        </a:rPr>
                        <a:t>2</a:t>
                      </a:r>
                      <a:r>
                        <a:rPr lang="cs-CZ" sz="1600" u="none" strike="noStrike" dirty="0" smtClean="0">
                          <a:effectLst/>
                        </a:rPr>
                        <a:t>)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600" u="none" strike="noStrike" dirty="0" smtClean="0">
                          <a:effectLst/>
                        </a:rPr>
                        <a:t>22,2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 dirty="0" smtClean="0">
                          <a:effectLst/>
                        </a:rPr>
                        <a:t>min-</a:t>
                      </a:r>
                      <a:r>
                        <a:rPr lang="cs-CZ" sz="1600" u="none" strike="noStrike" dirty="0" err="1" smtClean="0">
                          <a:effectLst/>
                        </a:rPr>
                        <a:t>max</a:t>
                      </a:r>
                      <a:r>
                        <a:rPr lang="cs-CZ" sz="1600" u="none" strike="noStrike" dirty="0" smtClean="0">
                          <a:effectLst/>
                        </a:rPr>
                        <a:t> (cm)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600" u="none" strike="noStrike" dirty="0">
                          <a:effectLst/>
                        </a:rPr>
                        <a:t>144,1 - 169,2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 dirty="0" err="1">
                          <a:effectLst/>
                        </a:rPr>
                        <a:t>dolní-horní</a:t>
                      </a:r>
                      <a:r>
                        <a:rPr lang="cs-CZ" sz="1600" u="none" strike="noStrike" dirty="0">
                          <a:effectLst/>
                        </a:rPr>
                        <a:t> </a:t>
                      </a:r>
                      <a:r>
                        <a:rPr lang="cs-CZ" sz="1600" u="none" strike="noStrike" dirty="0" err="1" smtClean="0">
                          <a:effectLst/>
                        </a:rPr>
                        <a:t>kvartil</a:t>
                      </a:r>
                      <a:r>
                        <a:rPr lang="cs-CZ" sz="1600" u="none" strike="noStrike" dirty="0" smtClean="0">
                          <a:effectLst/>
                        </a:rPr>
                        <a:t> (cm)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600" u="none" strike="noStrike" dirty="0">
                          <a:effectLst/>
                        </a:rPr>
                        <a:t>158,1 - 164,2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27" name="Obdélník 26"/>
          <p:cNvSpPr/>
          <p:nvPr/>
        </p:nvSpPr>
        <p:spPr>
          <a:xfrm>
            <a:off x="6014268" y="3771562"/>
            <a:ext cx="28062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Průměr a medián se téměř shodují. Co nám to říká? </a:t>
            </a:r>
            <a:endParaRPr lang="cs-CZ" b="1" dirty="0">
              <a:solidFill>
                <a:srgbClr val="FF0000"/>
              </a:solidFill>
            </a:endParaRPr>
          </a:p>
        </p:txBody>
      </p:sp>
      <p:cxnSp>
        <p:nvCxnSpPr>
          <p:cNvPr id="28" name="Přímá spojnice se šipkou 27"/>
          <p:cNvCxnSpPr/>
          <p:nvPr/>
        </p:nvCxnSpPr>
        <p:spPr>
          <a:xfrm flipH="1">
            <a:off x="5580112" y="4077072"/>
            <a:ext cx="360040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Přímá spojnice se šipkou 30"/>
          <p:cNvCxnSpPr/>
          <p:nvPr/>
        </p:nvCxnSpPr>
        <p:spPr>
          <a:xfrm flipH="1">
            <a:off x="5580112" y="4077072"/>
            <a:ext cx="360040" cy="21602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909554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2"/>
          <p:cNvSpPr>
            <a:spLocks noGrp="1"/>
          </p:cNvSpPr>
          <p:nvPr>
            <p:ph type="title" idx="4294967295"/>
          </p:nvPr>
        </p:nvSpPr>
        <p:spPr/>
        <p:txBody>
          <a:bodyPr anchor="ctr"/>
          <a:lstStyle/>
          <a:p>
            <a:r>
              <a:rPr lang="cs-CZ" altLang="cs-CZ" dirty="0" smtClean="0"/>
              <a:t>Ukázka vizualizace kvantitativních dat</a:t>
            </a:r>
          </a:p>
        </p:txBody>
      </p:sp>
      <p:sp>
        <p:nvSpPr>
          <p:cNvPr id="6" name="Rectangle 3"/>
          <p:cNvSpPr txBox="1">
            <a:spLocks/>
          </p:cNvSpPr>
          <p:nvPr/>
        </p:nvSpPr>
        <p:spPr bwMode="auto">
          <a:xfrm>
            <a:off x="301625" y="1484784"/>
            <a:ext cx="8374831" cy="464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CADAE"/>
              </a:buClr>
              <a:buSzPct val="75000"/>
              <a:buFont typeface="Wingdings 2" pitchFamily="18" charset="2"/>
              <a:buChar char="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C7B70"/>
              </a:buClr>
              <a:buSzPct val="70000"/>
              <a:buFont typeface="Wingdings" pitchFamily="2" charset="2"/>
              <a:buChar char="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1313" indent="-341313"/>
            <a:r>
              <a:rPr lang="cs-CZ" altLang="cs-CZ" sz="2000" b="1" dirty="0" smtClean="0"/>
              <a:t>Vizualizace kvantitativních dat: </a:t>
            </a:r>
            <a:r>
              <a:rPr lang="cs-CZ" altLang="cs-CZ" sz="2000" dirty="0" smtClean="0"/>
              <a:t>nejčastěji pomocí krabicového grafu nebo histogramu</a:t>
            </a:r>
          </a:p>
        </p:txBody>
      </p:sp>
      <p:sp>
        <p:nvSpPr>
          <p:cNvPr id="39940" name="Rectangle 3"/>
          <p:cNvSpPr>
            <a:spLocks noGrp="1"/>
          </p:cNvSpPr>
          <p:nvPr>
            <p:ph type="body" idx="4294967295"/>
          </p:nvPr>
        </p:nvSpPr>
        <p:spPr>
          <a:xfrm>
            <a:off x="5643246" y="2708920"/>
            <a:ext cx="2304256" cy="536848"/>
          </a:xfrm>
        </p:spPr>
        <p:txBody>
          <a:bodyPr anchor="ctr"/>
          <a:lstStyle/>
          <a:p>
            <a:pPr marL="0" indent="0" algn="ctr">
              <a:buNone/>
            </a:pPr>
            <a:r>
              <a:rPr lang="cs-CZ" altLang="cs-CZ" sz="1800" b="1" dirty="0" smtClean="0"/>
              <a:t>Histogram</a:t>
            </a:r>
            <a:endParaRPr lang="cs-CZ" altLang="cs-CZ" sz="1800" dirty="0" smtClean="0"/>
          </a:p>
        </p:txBody>
      </p:sp>
      <p:pic>
        <p:nvPicPr>
          <p:cNvPr id="9933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1093" y="3350568"/>
            <a:ext cx="3699339" cy="2774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487"/>
          <a:stretch/>
        </p:blipFill>
        <p:spPr bwMode="auto">
          <a:xfrm>
            <a:off x="251520" y="3245768"/>
            <a:ext cx="855222" cy="3126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Rectangle 3"/>
          <p:cNvSpPr txBox="1">
            <a:spLocks/>
          </p:cNvSpPr>
          <p:nvPr/>
        </p:nvSpPr>
        <p:spPr bwMode="auto">
          <a:xfrm>
            <a:off x="530678" y="2708920"/>
            <a:ext cx="2304256" cy="536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273050" indent="-2730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CADAE"/>
              </a:buClr>
              <a:buSzPct val="75000"/>
              <a:buFont typeface="Wingdings 2" pitchFamily="18" charset="2"/>
              <a:buChar char="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C7B70"/>
              </a:buClr>
              <a:buSzPct val="70000"/>
              <a:buFont typeface="Wingdings" pitchFamily="2" charset="2"/>
              <a:buChar char="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2" pitchFamily="18" charset="2"/>
              <a:buNone/>
            </a:pPr>
            <a:r>
              <a:rPr lang="cs-CZ" altLang="cs-CZ" sz="1800" b="1" dirty="0" smtClean="0"/>
              <a:t>Krabicový graf</a:t>
            </a:r>
            <a:endParaRPr lang="cs-CZ" altLang="cs-CZ" sz="1800" dirty="0" smtClean="0"/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95" r="35897"/>
          <a:stretch/>
        </p:blipFill>
        <p:spPr bwMode="auto">
          <a:xfrm>
            <a:off x="932824" y="3245768"/>
            <a:ext cx="713294" cy="3126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TextovéPole 29"/>
          <p:cNvSpPr txBox="1"/>
          <p:nvPr/>
        </p:nvSpPr>
        <p:spPr>
          <a:xfrm>
            <a:off x="1858643" y="3245768"/>
            <a:ext cx="2514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maximum (100% kvantil)</a:t>
            </a:r>
            <a:endParaRPr lang="cs-CZ" dirty="0"/>
          </a:p>
        </p:txBody>
      </p:sp>
      <p:sp>
        <p:nvSpPr>
          <p:cNvPr id="31" name="TextovéPole 30"/>
          <p:cNvSpPr txBox="1"/>
          <p:nvPr/>
        </p:nvSpPr>
        <p:spPr>
          <a:xfrm>
            <a:off x="1858643" y="3749824"/>
            <a:ext cx="2578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horní </a:t>
            </a:r>
            <a:r>
              <a:rPr lang="cs-CZ" dirty="0" err="1" smtClean="0"/>
              <a:t>kvartil</a:t>
            </a:r>
            <a:r>
              <a:rPr lang="cs-CZ" dirty="0" smtClean="0"/>
              <a:t> (75% </a:t>
            </a:r>
            <a:r>
              <a:rPr lang="cs-CZ" dirty="0"/>
              <a:t>kvantil</a:t>
            </a:r>
            <a:r>
              <a:rPr lang="cs-CZ" dirty="0" smtClean="0"/>
              <a:t>)</a:t>
            </a:r>
            <a:endParaRPr lang="cs-CZ" dirty="0"/>
          </a:p>
        </p:txBody>
      </p:sp>
      <p:sp>
        <p:nvSpPr>
          <p:cNvPr id="32" name="TextovéPole 31"/>
          <p:cNvSpPr txBox="1"/>
          <p:nvPr/>
        </p:nvSpPr>
        <p:spPr>
          <a:xfrm>
            <a:off x="1858643" y="4028564"/>
            <a:ext cx="2155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medián (50</a:t>
            </a:r>
            <a:r>
              <a:rPr lang="cs-CZ" dirty="0"/>
              <a:t>% kvantil</a:t>
            </a:r>
            <a:r>
              <a:rPr lang="cs-CZ" dirty="0" smtClean="0"/>
              <a:t>)</a:t>
            </a:r>
            <a:endParaRPr lang="cs-CZ" dirty="0"/>
          </a:p>
        </p:txBody>
      </p:sp>
      <p:sp>
        <p:nvSpPr>
          <p:cNvPr id="33" name="TextovéPole 32"/>
          <p:cNvSpPr txBox="1"/>
          <p:nvPr/>
        </p:nvSpPr>
        <p:spPr>
          <a:xfrm>
            <a:off x="1858643" y="4388604"/>
            <a:ext cx="25514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dolní </a:t>
            </a:r>
            <a:r>
              <a:rPr lang="cs-CZ" dirty="0" err="1" smtClean="0"/>
              <a:t>kvartil</a:t>
            </a:r>
            <a:r>
              <a:rPr lang="cs-CZ" dirty="0" smtClean="0"/>
              <a:t> (25% </a:t>
            </a:r>
            <a:r>
              <a:rPr lang="cs-CZ" dirty="0"/>
              <a:t>kvantil</a:t>
            </a:r>
            <a:r>
              <a:rPr lang="cs-CZ" dirty="0" smtClean="0"/>
              <a:t>)</a:t>
            </a:r>
            <a:endParaRPr lang="cs-CZ" dirty="0"/>
          </a:p>
        </p:txBody>
      </p:sp>
      <p:sp>
        <p:nvSpPr>
          <p:cNvPr id="34" name="TextovéPole 33"/>
          <p:cNvSpPr txBox="1"/>
          <p:nvPr/>
        </p:nvSpPr>
        <p:spPr>
          <a:xfrm>
            <a:off x="1858643" y="5622032"/>
            <a:ext cx="22342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minimum (0</a:t>
            </a:r>
            <a:r>
              <a:rPr lang="cs-CZ" dirty="0"/>
              <a:t>% kvantil</a:t>
            </a:r>
            <a:r>
              <a:rPr lang="cs-CZ" dirty="0" smtClean="0"/>
              <a:t>)</a:t>
            </a:r>
            <a:endParaRPr lang="cs-CZ" dirty="0"/>
          </a:p>
        </p:txBody>
      </p:sp>
      <p:cxnSp>
        <p:nvCxnSpPr>
          <p:cNvPr id="35" name="Přímá spojnice se šipkou 34"/>
          <p:cNvCxnSpPr/>
          <p:nvPr/>
        </p:nvCxnSpPr>
        <p:spPr>
          <a:xfrm flipH="1">
            <a:off x="1458658" y="3461792"/>
            <a:ext cx="36004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Přímá spojnice se šipkou 35"/>
          <p:cNvCxnSpPr/>
          <p:nvPr/>
        </p:nvCxnSpPr>
        <p:spPr>
          <a:xfrm flipH="1">
            <a:off x="1466782" y="3965848"/>
            <a:ext cx="36004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Přímá spojnice se šipkou 36"/>
          <p:cNvCxnSpPr/>
          <p:nvPr/>
        </p:nvCxnSpPr>
        <p:spPr>
          <a:xfrm flipH="1">
            <a:off x="1322766" y="4208784"/>
            <a:ext cx="5040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Přímá spojnice se šipkou 37"/>
          <p:cNvCxnSpPr/>
          <p:nvPr/>
        </p:nvCxnSpPr>
        <p:spPr>
          <a:xfrm flipH="1">
            <a:off x="1466782" y="4541912"/>
            <a:ext cx="36004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Přímá spojnice se šipkou 38"/>
          <p:cNvCxnSpPr/>
          <p:nvPr/>
        </p:nvCxnSpPr>
        <p:spPr>
          <a:xfrm flipH="1">
            <a:off x="1458658" y="5838056"/>
            <a:ext cx="36004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Obdélník 39"/>
          <p:cNvSpPr/>
          <p:nvPr/>
        </p:nvSpPr>
        <p:spPr>
          <a:xfrm>
            <a:off x="1835696" y="2276872"/>
            <a:ext cx="57606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"/>
            <a:r>
              <a:rPr lang="pl-PL" sz="2000" b="1" u="sng" dirty="0" smtClean="0"/>
              <a:t>Příklad: Popis výšky (cm) pacientů</a:t>
            </a:r>
            <a:endParaRPr lang="pl-PL" sz="2000" b="1" u="sng" dirty="0">
              <a:solidFill>
                <a:srgbClr val="000000"/>
              </a:solidFill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1877091" y="4809220"/>
            <a:ext cx="14401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Jsou data symetrická?</a:t>
            </a:r>
            <a:endParaRPr lang="cs-CZ" b="1" dirty="0">
              <a:solidFill>
                <a:srgbClr val="FF0000"/>
              </a:solidFill>
            </a:endParaRPr>
          </a:p>
        </p:txBody>
      </p:sp>
      <p:cxnSp>
        <p:nvCxnSpPr>
          <p:cNvPr id="8" name="Přímá spojnice se šipkou 7"/>
          <p:cNvCxnSpPr/>
          <p:nvPr/>
        </p:nvCxnSpPr>
        <p:spPr>
          <a:xfrm>
            <a:off x="1322766" y="4397896"/>
            <a:ext cx="504056" cy="6872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Přímá spojnice se šipkou 42"/>
          <p:cNvCxnSpPr/>
          <p:nvPr/>
        </p:nvCxnSpPr>
        <p:spPr>
          <a:xfrm flipH="1">
            <a:off x="5148064" y="5601816"/>
            <a:ext cx="648072" cy="34364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Obdélník 44"/>
          <p:cNvSpPr/>
          <p:nvPr/>
        </p:nvSpPr>
        <p:spPr>
          <a:xfrm>
            <a:off x="4283968" y="5661248"/>
            <a:ext cx="14401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Odlehlá hodnota?</a:t>
            </a:r>
            <a:endParaRPr lang="cs-CZ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83291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1625" y="281335"/>
            <a:ext cx="8534400" cy="987425"/>
          </a:xfrm>
          <a:solidFill>
            <a:schemeClr val="bg1"/>
          </a:solidFill>
        </p:spPr>
        <p:txBody>
          <a:bodyPr anchor="ctr"/>
          <a:lstStyle/>
          <a:p>
            <a:r>
              <a:rPr lang="cs-CZ" dirty="0" smtClean="0"/>
              <a:t>Ukázka kontingenční tabulky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Vytvořil Institut biostatistiky a analýz, Masarykova univerzita </a:t>
            </a:r>
            <a:br>
              <a:rPr lang="cs-CZ" smtClean="0"/>
            </a:br>
            <a:r>
              <a:rPr lang="cs-CZ" smtClean="0"/>
              <a:t>J. Jarkovský, L. Dušek, M. Cvanová</a:t>
            </a:r>
          </a:p>
          <a:p>
            <a:pPr>
              <a:defRPr/>
            </a:pPr>
            <a:endParaRPr lang="cs-CZ" dirty="0"/>
          </a:p>
        </p:txBody>
      </p:sp>
      <p:graphicFrame>
        <p:nvGraphicFramePr>
          <p:cNvPr id="6" name="Tabulka 5"/>
          <p:cNvGraphicFramePr>
            <a:graphicFrameLocks noGrp="1"/>
          </p:cNvGraphicFramePr>
          <p:nvPr/>
        </p:nvGraphicFramePr>
        <p:xfrm>
          <a:off x="539552" y="1576889"/>
          <a:ext cx="6096000" cy="1483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370840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Nemocný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Zdravý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Celkem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Muž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45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11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56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Žena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25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6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31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Celkem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70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17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87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8" name="Šipka dolů 17"/>
          <p:cNvSpPr/>
          <p:nvPr/>
        </p:nvSpPr>
        <p:spPr>
          <a:xfrm>
            <a:off x="2699792" y="3501008"/>
            <a:ext cx="360040" cy="432048"/>
          </a:xfrm>
          <a:prstGeom prst="downArrow">
            <a:avLst/>
          </a:prstGeom>
          <a:noFill/>
          <a:ln w="31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Obdélník 18"/>
          <p:cNvSpPr/>
          <p:nvPr/>
        </p:nvSpPr>
        <p:spPr>
          <a:xfrm>
            <a:off x="7164288" y="5796553"/>
            <a:ext cx="17281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b="1" dirty="0" smtClean="0">
                <a:solidFill>
                  <a:srgbClr val="FF0000"/>
                </a:solidFill>
              </a:rPr>
              <a:t>Jsou více nemocní muži nebo ženy?</a:t>
            </a:r>
            <a:endParaRPr lang="cs-CZ" sz="1600" b="1" dirty="0">
              <a:solidFill>
                <a:srgbClr val="FF0000"/>
              </a:solidFill>
            </a:endParaRPr>
          </a:p>
        </p:txBody>
      </p:sp>
      <p:graphicFrame>
        <p:nvGraphicFramePr>
          <p:cNvPr id="20" name="Tabulka 19"/>
          <p:cNvGraphicFramePr>
            <a:graphicFrameLocks noGrp="1"/>
          </p:cNvGraphicFramePr>
          <p:nvPr/>
        </p:nvGraphicFramePr>
        <p:xfrm>
          <a:off x="539552" y="4221088"/>
          <a:ext cx="6096000" cy="1112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370840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Nemocný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Zdravý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Celkem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Muž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80,4 %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19,6 %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100,0 %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Žena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80,6</a:t>
                      </a:r>
                      <a:r>
                        <a:rPr lang="cs-CZ" baseline="0" dirty="0" smtClean="0"/>
                        <a:t> %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19,4</a:t>
                      </a:r>
                      <a:r>
                        <a:rPr lang="cs-CZ" baseline="0" dirty="0" smtClean="0"/>
                        <a:t> %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100,0 %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1" name="Obdélník 20"/>
          <p:cNvSpPr/>
          <p:nvPr/>
        </p:nvSpPr>
        <p:spPr>
          <a:xfrm>
            <a:off x="2453297" y="1965199"/>
            <a:ext cx="792088" cy="735009"/>
          </a:xfrm>
          <a:prstGeom prst="rect">
            <a:avLst/>
          </a:prstGeom>
          <a:noFill/>
          <a:ln w="28575"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AutoShape 9"/>
          <p:cNvSpPr>
            <a:spLocks noChangeArrowheads="1"/>
          </p:cNvSpPr>
          <p:nvPr/>
        </p:nvSpPr>
        <p:spPr bwMode="auto">
          <a:xfrm rot="2577482">
            <a:off x="3105271" y="2841853"/>
            <a:ext cx="842236" cy="253430"/>
          </a:xfrm>
          <a:prstGeom prst="rightArrow">
            <a:avLst>
              <a:gd name="adj1" fmla="val 50000"/>
              <a:gd name="adj2" fmla="val 6353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3" name="Obdélník 22"/>
          <p:cNvSpPr/>
          <p:nvPr/>
        </p:nvSpPr>
        <p:spPr>
          <a:xfrm>
            <a:off x="3779912" y="3140968"/>
            <a:ext cx="489654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dirty="0" smtClean="0"/>
              <a:t>Větší počet nemocných mužů, který je dán pouze vyšším zastoupení mužů v celkovém vzorku (56 z 87)</a:t>
            </a:r>
            <a:endParaRPr lang="cs-CZ" sz="1600" dirty="0"/>
          </a:p>
        </p:txBody>
      </p:sp>
      <p:pic>
        <p:nvPicPr>
          <p:cNvPr id="99330" name="Picture 2" descr="C:\Users\brozova\Desktop\happy-red-question-mark-cartoon-character-pointing-with-finger_1502575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336" y="4437112"/>
            <a:ext cx="844296" cy="1371600"/>
          </a:xfrm>
          <a:prstGeom prst="rect">
            <a:avLst/>
          </a:prstGeom>
          <a:noFill/>
        </p:spPr>
      </p:pic>
      <p:sp>
        <p:nvSpPr>
          <p:cNvPr id="27" name="Obdélník 26"/>
          <p:cNvSpPr/>
          <p:nvPr/>
        </p:nvSpPr>
        <p:spPr>
          <a:xfrm>
            <a:off x="2453298" y="4581128"/>
            <a:ext cx="792088" cy="735009"/>
          </a:xfrm>
          <a:prstGeom prst="rect">
            <a:avLst/>
          </a:prstGeom>
          <a:noFill/>
          <a:ln w="28575"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8" name="AutoShape 9"/>
          <p:cNvSpPr>
            <a:spLocks noChangeArrowheads="1"/>
          </p:cNvSpPr>
          <p:nvPr/>
        </p:nvSpPr>
        <p:spPr bwMode="auto">
          <a:xfrm rot="5400000">
            <a:off x="2661562" y="5406994"/>
            <a:ext cx="399094" cy="253430"/>
          </a:xfrm>
          <a:prstGeom prst="rightArrow">
            <a:avLst>
              <a:gd name="adj1" fmla="val 50000"/>
              <a:gd name="adj2" fmla="val 6353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9" name="Obdélník 28"/>
          <p:cNvSpPr/>
          <p:nvPr/>
        </p:nvSpPr>
        <p:spPr>
          <a:xfrm>
            <a:off x="899592" y="5796553"/>
            <a:ext cx="38884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095375">
              <a:buClr>
                <a:schemeClr val="accent1"/>
              </a:buClr>
            </a:pPr>
            <a:r>
              <a:rPr lang="cs-CZ" sz="1600" dirty="0" smtClean="0"/>
              <a:t>Po výpočtu relativních četností vidíme, že se muži a ženy neliší ve výskytu onemocnění</a:t>
            </a:r>
          </a:p>
        </p:txBody>
      </p:sp>
      <p:sp>
        <p:nvSpPr>
          <p:cNvPr id="15" name="AutoShape 9"/>
          <p:cNvSpPr>
            <a:spLocks noChangeArrowheads="1"/>
          </p:cNvSpPr>
          <p:nvPr/>
        </p:nvSpPr>
        <p:spPr bwMode="auto">
          <a:xfrm rot="19680000" flipH="1">
            <a:off x="6394019" y="4138898"/>
            <a:ext cx="612000" cy="252000"/>
          </a:xfrm>
          <a:prstGeom prst="rightArrow">
            <a:avLst>
              <a:gd name="adj1" fmla="val 50000"/>
              <a:gd name="adj2" fmla="val 6353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6" name="Obdélník 15"/>
          <p:cNvSpPr/>
          <p:nvPr/>
        </p:nvSpPr>
        <p:spPr>
          <a:xfrm>
            <a:off x="6786578" y="3722690"/>
            <a:ext cx="221457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1600" b="1" dirty="0" smtClean="0"/>
              <a:t>Kontingenční tabulka řádkových procent</a:t>
            </a:r>
            <a:endParaRPr lang="cs-CZ" sz="1600" b="1" dirty="0"/>
          </a:p>
        </p:txBody>
      </p:sp>
      <p:sp>
        <p:nvSpPr>
          <p:cNvPr id="17" name="AutoShape 9"/>
          <p:cNvSpPr>
            <a:spLocks noChangeArrowheads="1"/>
          </p:cNvSpPr>
          <p:nvPr/>
        </p:nvSpPr>
        <p:spPr bwMode="auto">
          <a:xfrm rot="19680000" flipH="1">
            <a:off x="6463505" y="1549453"/>
            <a:ext cx="432000" cy="252000"/>
          </a:xfrm>
          <a:prstGeom prst="rightArrow">
            <a:avLst>
              <a:gd name="adj1" fmla="val 50000"/>
              <a:gd name="adj2" fmla="val 6353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4" name="Obdélník 23"/>
          <p:cNvSpPr/>
          <p:nvPr/>
        </p:nvSpPr>
        <p:spPr>
          <a:xfrm>
            <a:off x="6786578" y="1306498"/>
            <a:ext cx="221457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1600" b="1" dirty="0" smtClean="0"/>
              <a:t>Kontingenční tabulka absolutních četností</a:t>
            </a:r>
            <a:endParaRPr lang="cs-CZ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Zdroj dat a příprava dat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Vytvořil Institut biostatistiky a analýz, Masarykova univerzita </a:t>
            </a:r>
            <a:br>
              <a:rPr lang="cs-CZ" smtClean="0"/>
            </a:br>
            <a:r>
              <a:rPr lang="cs-CZ" smtClean="0"/>
              <a:t>J. Jarkovský, L. Dušek, M. Cvanová</a:t>
            </a:r>
          </a:p>
          <a:p>
            <a:pPr>
              <a:defRPr/>
            </a:pPr>
            <a:endParaRPr lang="cs-CZ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kumimoji="0" lang="cs-CZ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Kontingenční tabulka se dá vytvořit: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+mj-lt"/>
              <a:buAutoNum type="arabicPeriod"/>
              <a:tabLst/>
              <a:defRPr/>
            </a:pPr>
            <a:r>
              <a:rPr lang="cs-CZ" dirty="0" smtClean="0"/>
              <a:t>z tabulky v daném sešitě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+mj-lt"/>
              <a:buAutoNum type="arabicPeriod"/>
              <a:tabLst/>
              <a:defRPr/>
            </a:pPr>
            <a:r>
              <a:rPr lang="cs-CZ" dirty="0" smtClean="0"/>
              <a:t>z dat z jiného sešitu Excelu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+mj-lt"/>
              <a:buAutoNum type="arabicPeriod"/>
              <a:tabLst/>
              <a:defRPr/>
            </a:pPr>
            <a:r>
              <a:rPr lang="cs-CZ" dirty="0" smtClean="0"/>
              <a:t>z externích dat (např. MS Access)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+mj-lt"/>
              <a:buAutoNum type="arabicPeriod"/>
              <a:tabLst/>
              <a:defRPr/>
            </a:pPr>
            <a:r>
              <a:rPr lang="cs-CZ" dirty="0" smtClean="0"/>
              <a:t>ze sloučených dat z více oblastí - z různých listů nebo různých sešitů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+mj-lt"/>
              <a:buAutoNum type="arabicPeriod"/>
              <a:tabLst/>
              <a:defRPr/>
            </a:pPr>
            <a:r>
              <a:rPr lang="cs-CZ" dirty="0" smtClean="0"/>
              <a:t>z jiné kontingenční tabulky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+mj-lt"/>
              <a:buAutoNum type="arabicPeriod"/>
              <a:tabLst/>
              <a:defRPr/>
            </a:pPr>
            <a:endParaRPr lang="cs-CZ" dirty="0" smtClean="0"/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lang="cs-CZ" b="1" dirty="0" smtClean="0"/>
              <a:t>Data musí být uspořádána formou standardního databázového seznamu: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  <a:tabLst/>
              <a:defRPr/>
            </a:pPr>
            <a:r>
              <a:rPr lang="cs-CZ" dirty="0" smtClean="0"/>
              <a:t>V prvním řádku: názvy polí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  <a:tabLst/>
              <a:defRPr/>
            </a:pPr>
            <a:r>
              <a:rPr lang="cs-CZ" dirty="0" smtClean="0"/>
              <a:t>Další řádky: data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  <a:tabLst/>
              <a:defRPr/>
            </a:pPr>
            <a:r>
              <a:rPr lang="cs-CZ" b="1" dirty="0" smtClean="0">
                <a:solidFill>
                  <a:srgbClr val="FF0000"/>
                </a:solidFill>
              </a:rPr>
              <a:t>Seznam nesmí obsahovat prázdné řádky !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  <a:tabLst/>
              <a:defRPr/>
            </a:pPr>
            <a:endParaRPr lang="cs-CZ" b="1" dirty="0" smtClean="0">
              <a:solidFill>
                <a:srgbClr val="FF0000"/>
              </a:solidFill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lang="cs-CZ" dirty="0" smtClean="0"/>
              <a:t>Vzhled tabulky:</a:t>
            </a:r>
            <a:r>
              <a:rPr lang="en-US" dirty="0" smtClean="0"/>
              <a:t> </a:t>
            </a:r>
            <a:r>
              <a:rPr lang="cs-CZ" dirty="0" smtClean="0"/>
              <a:t>karta </a:t>
            </a:r>
            <a:r>
              <a:rPr lang="cs-CZ" b="1" dirty="0" smtClean="0"/>
              <a:t>Domů</a:t>
            </a:r>
            <a:r>
              <a:rPr lang="cs-CZ" dirty="0" smtClean="0"/>
              <a:t> → </a:t>
            </a:r>
            <a:r>
              <a:rPr lang="cs-CZ" b="1" dirty="0" smtClean="0"/>
              <a:t>Formátovat jako tabulku</a:t>
            </a:r>
            <a:endParaRPr lang="cs-CZ" dirty="0" smtClean="0"/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endParaRPr lang="cs-CZ" sz="1400" b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 l="17325" t="38320" r="52751" b="27240"/>
          <a:stretch>
            <a:fillRect/>
          </a:stretch>
        </p:blipFill>
        <p:spPr bwMode="auto">
          <a:xfrm>
            <a:off x="3491880" y="2132856"/>
            <a:ext cx="4104456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Vytvoření kontingenční tabulky v Excelu</a:t>
            </a:r>
            <a:endParaRPr lang="cs-CZ" dirty="0"/>
          </a:p>
        </p:txBody>
      </p:sp>
      <p:sp>
        <p:nvSpPr>
          <p:cNvPr id="137224" name="Text Box 8"/>
          <p:cNvSpPr txBox="1">
            <a:spLocks noChangeArrowheads="1"/>
          </p:cNvSpPr>
          <p:nvPr/>
        </p:nvSpPr>
        <p:spPr bwMode="auto">
          <a:xfrm>
            <a:off x="7596336" y="2492896"/>
            <a:ext cx="147600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1095375"/>
            <a:r>
              <a:rPr lang="cs-CZ" sz="1400" dirty="0"/>
              <a:t>Zdroj dat (kromě Excelu i např. externí databáze)</a:t>
            </a:r>
          </a:p>
        </p:txBody>
      </p:sp>
      <p:sp>
        <p:nvSpPr>
          <p:cNvPr id="137226" name="AutoShape 10"/>
          <p:cNvSpPr>
            <a:spLocks noChangeArrowheads="1"/>
          </p:cNvSpPr>
          <p:nvPr/>
        </p:nvSpPr>
        <p:spPr bwMode="auto">
          <a:xfrm rot="10800000">
            <a:off x="6948636" y="2455490"/>
            <a:ext cx="647700" cy="325438"/>
          </a:xfrm>
          <a:prstGeom prst="rightArrow">
            <a:avLst>
              <a:gd name="adj1" fmla="val 50000"/>
              <a:gd name="adj2" fmla="val 497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37229" name="Text Box 13"/>
          <p:cNvSpPr txBox="1">
            <a:spLocks noChangeArrowheads="1"/>
          </p:cNvSpPr>
          <p:nvPr/>
        </p:nvSpPr>
        <p:spPr bwMode="auto">
          <a:xfrm>
            <a:off x="1691680" y="4005064"/>
            <a:ext cx="1727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1095375"/>
            <a:r>
              <a:rPr lang="cs-CZ" sz="1400" dirty="0"/>
              <a:t>Graf nebo tabulka</a:t>
            </a:r>
          </a:p>
        </p:txBody>
      </p:sp>
      <p:sp>
        <p:nvSpPr>
          <p:cNvPr id="137231" name="Text Box 15"/>
          <p:cNvSpPr txBox="1">
            <a:spLocks noChangeArrowheads="1"/>
          </p:cNvSpPr>
          <p:nvPr/>
        </p:nvSpPr>
        <p:spPr bwMode="auto">
          <a:xfrm>
            <a:off x="7956376" y="3212976"/>
            <a:ext cx="111561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1095375"/>
            <a:r>
              <a:rPr lang="cs-CZ" sz="1400" dirty="0"/>
              <a:t>Zdrojová oblast dat</a:t>
            </a:r>
          </a:p>
        </p:txBody>
      </p:sp>
      <p:sp>
        <p:nvSpPr>
          <p:cNvPr id="137232" name="AutoShape 16"/>
          <p:cNvSpPr>
            <a:spLocks noChangeArrowheads="1"/>
          </p:cNvSpPr>
          <p:nvPr/>
        </p:nvSpPr>
        <p:spPr bwMode="auto">
          <a:xfrm rot="11984753">
            <a:off x="7339969" y="3133135"/>
            <a:ext cx="647700" cy="288000"/>
          </a:xfrm>
          <a:prstGeom prst="rightArrow">
            <a:avLst>
              <a:gd name="adj1" fmla="val 50000"/>
              <a:gd name="adj2" fmla="val 497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37234" name="Text Box 18"/>
          <p:cNvSpPr txBox="1">
            <a:spLocks noChangeArrowheads="1"/>
          </p:cNvSpPr>
          <p:nvPr/>
        </p:nvSpPr>
        <p:spPr bwMode="auto">
          <a:xfrm>
            <a:off x="7596336" y="3700264"/>
            <a:ext cx="115212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1095375"/>
            <a:r>
              <a:rPr lang="cs-CZ" sz="1400" dirty="0" smtClean="0"/>
              <a:t>Umístění tabulky </a:t>
            </a:r>
            <a:endParaRPr lang="cs-CZ" sz="1400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/>
          <a:srcRect l="12075" t="14280" r="67450" b="68080"/>
          <a:stretch>
            <a:fillRect/>
          </a:stretch>
        </p:blipFill>
        <p:spPr bwMode="auto">
          <a:xfrm>
            <a:off x="251520" y="2132856"/>
            <a:ext cx="2808312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7225" name="AutoShape 9"/>
          <p:cNvSpPr>
            <a:spLocks noChangeArrowheads="1"/>
          </p:cNvSpPr>
          <p:nvPr/>
        </p:nvSpPr>
        <p:spPr bwMode="auto">
          <a:xfrm>
            <a:off x="2411760" y="2996952"/>
            <a:ext cx="827087" cy="325438"/>
          </a:xfrm>
          <a:prstGeom prst="rightArrow">
            <a:avLst>
              <a:gd name="adj1" fmla="val 50000"/>
              <a:gd name="adj2" fmla="val 6353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7" name="Obdélník 26"/>
          <p:cNvSpPr/>
          <p:nvPr/>
        </p:nvSpPr>
        <p:spPr>
          <a:xfrm>
            <a:off x="1295712" y="2168896"/>
            <a:ext cx="684000" cy="288000"/>
          </a:xfrm>
          <a:prstGeom prst="rect">
            <a:avLst/>
          </a:prstGeom>
          <a:solidFill>
            <a:schemeClr val="accent1">
              <a:alpha val="30196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7228" name="AutoShape 12"/>
          <p:cNvSpPr>
            <a:spLocks noChangeArrowheads="1"/>
          </p:cNvSpPr>
          <p:nvPr/>
        </p:nvSpPr>
        <p:spPr bwMode="auto">
          <a:xfrm rot="13811098">
            <a:off x="1196125" y="3619226"/>
            <a:ext cx="647700" cy="325437"/>
          </a:xfrm>
          <a:prstGeom prst="rightArrow">
            <a:avLst>
              <a:gd name="adj1" fmla="val 50000"/>
              <a:gd name="adj2" fmla="val 497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8" name="AutoShape 10"/>
          <p:cNvSpPr>
            <a:spLocks noChangeArrowheads="1"/>
          </p:cNvSpPr>
          <p:nvPr/>
        </p:nvSpPr>
        <p:spPr bwMode="auto">
          <a:xfrm rot="10800000">
            <a:off x="6948636" y="3679626"/>
            <a:ext cx="647700" cy="325438"/>
          </a:xfrm>
          <a:prstGeom prst="rightArrow">
            <a:avLst>
              <a:gd name="adj1" fmla="val 50000"/>
              <a:gd name="adj2" fmla="val 497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9" name="Obdélník 28"/>
          <p:cNvSpPr/>
          <p:nvPr/>
        </p:nvSpPr>
        <p:spPr>
          <a:xfrm>
            <a:off x="5796136" y="4581160"/>
            <a:ext cx="756000" cy="252000"/>
          </a:xfrm>
          <a:prstGeom prst="rect">
            <a:avLst/>
          </a:prstGeom>
          <a:solidFill>
            <a:schemeClr val="accent1">
              <a:alpha val="30196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 cstate="print"/>
          <a:srcRect l="50924" t="32760" r="31226" b="21881"/>
          <a:stretch>
            <a:fillRect/>
          </a:stretch>
        </p:blipFill>
        <p:spPr bwMode="auto">
          <a:xfrm>
            <a:off x="6516216" y="2420888"/>
            <a:ext cx="2448272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Kontingenční tabulky </a:t>
            </a:r>
            <a:r>
              <a:rPr lang="cs-CZ" dirty="0" smtClean="0"/>
              <a:t>– rozvržení</a:t>
            </a:r>
            <a:endParaRPr lang="cs-CZ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/>
          <a:srcRect l="36749" t="29400" r="27551" b="5921"/>
          <a:stretch>
            <a:fillRect/>
          </a:stretch>
        </p:blipFill>
        <p:spPr bwMode="auto">
          <a:xfrm>
            <a:off x="159346" y="1313384"/>
            <a:ext cx="4896544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ext Box 9"/>
          <p:cNvSpPr txBox="1">
            <a:spLocks noChangeArrowheads="1"/>
          </p:cNvSpPr>
          <p:nvPr/>
        </p:nvSpPr>
        <p:spPr bwMode="auto">
          <a:xfrm>
            <a:off x="1223778" y="5842917"/>
            <a:ext cx="972000" cy="515938"/>
          </a:xfrm>
          <a:prstGeom prst="rect">
            <a:avLst/>
          </a:prstGeom>
          <a:solidFill>
            <a:srgbClr val="D16349">
              <a:alpha val="50196"/>
            </a:srgbClr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1400" dirty="0"/>
              <a:t>parametry na řádcích</a:t>
            </a:r>
          </a:p>
        </p:txBody>
      </p:sp>
      <p:sp>
        <p:nvSpPr>
          <p:cNvPr id="24" name="AutoShape 15"/>
          <p:cNvSpPr>
            <a:spLocks noChangeArrowheads="1"/>
          </p:cNvSpPr>
          <p:nvPr/>
        </p:nvSpPr>
        <p:spPr bwMode="auto">
          <a:xfrm>
            <a:off x="2231840" y="5949280"/>
            <a:ext cx="900000" cy="288000"/>
          </a:xfrm>
          <a:prstGeom prst="rightArrow">
            <a:avLst>
              <a:gd name="adj1" fmla="val 50000"/>
              <a:gd name="adj2" fmla="val 8853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5" name="Text Box 12"/>
          <p:cNvSpPr txBox="1">
            <a:spLocks noChangeArrowheads="1"/>
          </p:cNvSpPr>
          <p:nvPr/>
        </p:nvSpPr>
        <p:spPr bwMode="auto">
          <a:xfrm>
            <a:off x="5471605" y="5949280"/>
            <a:ext cx="1080000" cy="514800"/>
          </a:xfrm>
          <a:prstGeom prst="rect">
            <a:avLst/>
          </a:prstGeom>
          <a:solidFill>
            <a:srgbClr val="D16349">
              <a:alpha val="50196"/>
            </a:srgbClr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cs-CZ" sz="1400" dirty="0"/>
              <a:t>parametry </a:t>
            </a:r>
            <a:r>
              <a:rPr lang="cs-CZ" sz="1400" dirty="0" smtClean="0"/>
              <a:t>dat</a:t>
            </a:r>
          </a:p>
        </p:txBody>
      </p:sp>
      <p:sp>
        <p:nvSpPr>
          <p:cNvPr id="26" name="AutoShape 16"/>
          <p:cNvSpPr>
            <a:spLocks noChangeArrowheads="1"/>
          </p:cNvSpPr>
          <p:nvPr/>
        </p:nvSpPr>
        <p:spPr bwMode="auto">
          <a:xfrm rot="10800000">
            <a:off x="4499993" y="5986715"/>
            <a:ext cx="900000" cy="288000"/>
          </a:xfrm>
          <a:prstGeom prst="rightArrow">
            <a:avLst>
              <a:gd name="adj1" fmla="val 50000"/>
              <a:gd name="adj2" fmla="val 8853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7" name="Text Box 9"/>
          <p:cNvSpPr txBox="1">
            <a:spLocks noChangeArrowheads="1"/>
          </p:cNvSpPr>
          <p:nvPr/>
        </p:nvSpPr>
        <p:spPr bwMode="auto">
          <a:xfrm>
            <a:off x="5471605" y="4941168"/>
            <a:ext cx="1080000" cy="514800"/>
          </a:xfrm>
          <a:prstGeom prst="rect">
            <a:avLst/>
          </a:prstGeom>
          <a:solidFill>
            <a:srgbClr val="D16349">
              <a:alpha val="50196"/>
            </a:srgbClr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1400" dirty="0"/>
              <a:t>parametry </a:t>
            </a:r>
            <a:r>
              <a:rPr lang="cs-CZ" sz="1400" dirty="0" smtClean="0"/>
              <a:t>ve sloupcích</a:t>
            </a:r>
            <a:endParaRPr lang="cs-CZ" sz="1400" dirty="0"/>
          </a:p>
        </p:txBody>
      </p:sp>
      <p:sp>
        <p:nvSpPr>
          <p:cNvPr id="29" name="AutoShape 16"/>
          <p:cNvSpPr>
            <a:spLocks noChangeArrowheads="1"/>
          </p:cNvSpPr>
          <p:nvPr/>
        </p:nvSpPr>
        <p:spPr bwMode="auto">
          <a:xfrm rot="10800000">
            <a:off x="4499993" y="5085214"/>
            <a:ext cx="900000" cy="288000"/>
          </a:xfrm>
          <a:prstGeom prst="rightArrow">
            <a:avLst>
              <a:gd name="adj1" fmla="val 50000"/>
              <a:gd name="adj2" fmla="val 8853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30" name="Text Box 7"/>
          <p:cNvSpPr txBox="1">
            <a:spLocks noChangeArrowheads="1"/>
          </p:cNvSpPr>
          <p:nvPr/>
        </p:nvSpPr>
        <p:spPr bwMode="auto">
          <a:xfrm>
            <a:off x="5076056" y="1844824"/>
            <a:ext cx="26479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1400" dirty="0"/>
              <a:t>parametry, které je možné zobrazit </a:t>
            </a:r>
            <a:r>
              <a:rPr lang="cs-CZ" sz="1400" dirty="0" smtClean="0"/>
              <a:t>v kontingenční tabulce</a:t>
            </a:r>
            <a:endParaRPr lang="cs-CZ" sz="1400" dirty="0"/>
          </a:p>
        </p:txBody>
      </p:sp>
      <p:sp>
        <p:nvSpPr>
          <p:cNvPr id="31" name="AutoShape 18"/>
          <p:cNvSpPr>
            <a:spLocks noChangeArrowheads="1"/>
          </p:cNvSpPr>
          <p:nvPr/>
        </p:nvSpPr>
        <p:spPr bwMode="auto">
          <a:xfrm rot="10800000">
            <a:off x="4464484" y="1594228"/>
            <a:ext cx="900000" cy="288000"/>
          </a:xfrm>
          <a:prstGeom prst="rightArrow">
            <a:avLst>
              <a:gd name="adj1" fmla="val 50000"/>
              <a:gd name="adj2" fmla="val 8853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33" name="AutoShape 18"/>
          <p:cNvSpPr>
            <a:spLocks noChangeArrowheads="1"/>
          </p:cNvSpPr>
          <p:nvPr/>
        </p:nvSpPr>
        <p:spPr bwMode="auto">
          <a:xfrm rot="7658442">
            <a:off x="3398567" y="4472222"/>
            <a:ext cx="900000" cy="288000"/>
          </a:xfrm>
          <a:prstGeom prst="rightArrow">
            <a:avLst>
              <a:gd name="adj1" fmla="val 50000"/>
              <a:gd name="adj2" fmla="val 8853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34" name="Text Box 9"/>
          <p:cNvSpPr txBox="1">
            <a:spLocks noChangeArrowheads="1"/>
          </p:cNvSpPr>
          <p:nvPr/>
        </p:nvSpPr>
        <p:spPr bwMode="auto">
          <a:xfrm>
            <a:off x="4139952" y="3913311"/>
            <a:ext cx="468000" cy="307777"/>
          </a:xfrm>
          <a:prstGeom prst="rect">
            <a:avLst/>
          </a:prstGeom>
          <a:solidFill>
            <a:srgbClr val="D16349">
              <a:alpha val="50196"/>
            </a:srgbClr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1400" dirty="0" smtClean="0"/>
              <a:t>filtr</a:t>
            </a:r>
            <a:endParaRPr lang="cs-CZ" sz="1400" dirty="0"/>
          </a:p>
        </p:txBody>
      </p:sp>
      <p:sp>
        <p:nvSpPr>
          <p:cNvPr id="36" name="Obdélník 35"/>
          <p:cNvSpPr/>
          <p:nvPr/>
        </p:nvSpPr>
        <p:spPr>
          <a:xfrm>
            <a:off x="6624850" y="3176992"/>
            <a:ext cx="684000" cy="180000"/>
          </a:xfrm>
          <a:prstGeom prst="rect">
            <a:avLst/>
          </a:prstGeom>
          <a:solidFill>
            <a:schemeClr val="accent1">
              <a:alpha val="30196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7" name="Obdélník 36"/>
          <p:cNvSpPr/>
          <p:nvPr/>
        </p:nvSpPr>
        <p:spPr>
          <a:xfrm>
            <a:off x="6624304" y="3861072"/>
            <a:ext cx="684000" cy="180000"/>
          </a:xfrm>
          <a:prstGeom prst="rect">
            <a:avLst/>
          </a:prstGeom>
          <a:solidFill>
            <a:schemeClr val="accent1">
              <a:alpha val="30196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8" name="Line 9"/>
          <p:cNvSpPr>
            <a:spLocks noChangeShapeType="1"/>
          </p:cNvSpPr>
          <p:nvPr/>
        </p:nvSpPr>
        <p:spPr bwMode="auto">
          <a:xfrm flipV="1">
            <a:off x="8316416" y="4365104"/>
            <a:ext cx="360760" cy="35937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39" name="Line 9"/>
          <p:cNvSpPr>
            <a:spLocks noChangeShapeType="1"/>
          </p:cNvSpPr>
          <p:nvPr/>
        </p:nvSpPr>
        <p:spPr bwMode="auto">
          <a:xfrm flipV="1">
            <a:off x="7308850" y="5301208"/>
            <a:ext cx="360760" cy="35937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40" name="Line 9"/>
          <p:cNvSpPr>
            <a:spLocks noChangeShapeType="1"/>
          </p:cNvSpPr>
          <p:nvPr/>
        </p:nvSpPr>
        <p:spPr bwMode="auto">
          <a:xfrm flipV="1">
            <a:off x="8388424" y="5301208"/>
            <a:ext cx="360760" cy="35937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Kontingenční tabulky </a:t>
            </a:r>
            <a:r>
              <a:rPr lang="cs-CZ" dirty="0" smtClean="0"/>
              <a:t>– nastavení II.</a:t>
            </a:r>
            <a:endParaRPr lang="cs-CZ" dirty="0"/>
          </a:p>
        </p:txBody>
      </p:sp>
      <p:sp>
        <p:nvSpPr>
          <p:cNvPr id="140309" name="AutoShape 21"/>
          <p:cNvSpPr>
            <a:spLocks noChangeArrowheads="1"/>
          </p:cNvSpPr>
          <p:nvPr/>
        </p:nvSpPr>
        <p:spPr bwMode="auto">
          <a:xfrm rot="20667707">
            <a:off x="3415910" y="5424126"/>
            <a:ext cx="1800000" cy="216000"/>
          </a:xfrm>
          <a:prstGeom prst="rightArrow">
            <a:avLst>
              <a:gd name="adj1" fmla="val 50000"/>
              <a:gd name="adj2" fmla="val 7486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2" cstate="print"/>
          <a:srcRect l="72449" t="38639" r="4459" b="18019"/>
          <a:stretch>
            <a:fillRect/>
          </a:stretch>
        </p:blipFill>
        <p:spPr bwMode="auto">
          <a:xfrm>
            <a:off x="179512" y="2665883"/>
            <a:ext cx="3167336" cy="3715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4"/>
          <p:cNvPicPr>
            <a:picLocks noChangeAspect="1" noChangeArrowheads="1"/>
          </p:cNvPicPr>
          <p:nvPr/>
        </p:nvPicPr>
        <p:blipFill>
          <a:blip r:embed="rId3" cstate="print"/>
          <a:srcRect l="28350" t="56279" r="45925" b="27761"/>
          <a:stretch>
            <a:fillRect/>
          </a:stretch>
        </p:blipFill>
        <p:spPr bwMode="auto">
          <a:xfrm>
            <a:off x="2771800" y="1771138"/>
            <a:ext cx="352839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Text Box 9"/>
          <p:cNvSpPr txBox="1">
            <a:spLocks noChangeArrowheads="1"/>
          </p:cNvSpPr>
          <p:nvPr/>
        </p:nvSpPr>
        <p:spPr bwMode="auto">
          <a:xfrm>
            <a:off x="3636088" y="1483138"/>
            <a:ext cx="1728000" cy="288000"/>
          </a:xfrm>
          <a:prstGeom prst="rect">
            <a:avLst/>
          </a:prstGeom>
          <a:solidFill>
            <a:srgbClr val="D16349">
              <a:alpha val="94902"/>
            </a:srgbClr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1400" dirty="0" smtClean="0"/>
              <a:t>Kontingenční tabulka</a:t>
            </a:r>
            <a:endParaRPr lang="cs-CZ" sz="1400" dirty="0"/>
          </a:p>
        </p:txBody>
      </p:sp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4" cstate="print"/>
          <a:srcRect l="48824" t="44519" r="25976" b="18521"/>
          <a:stretch>
            <a:fillRect/>
          </a:stretch>
        </p:blipFill>
        <p:spPr bwMode="auto">
          <a:xfrm>
            <a:off x="5292080" y="3212976"/>
            <a:ext cx="3456384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Obdélník 29"/>
          <p:cNvSpPr/>
          <p:nvPr/>
        </p:nvSpPr>
        <p:spPr>
          <a:xfrm>
            <a:off x="5652120" y="3969088"/>
            <a:ext cx="1728192" cy="252000"/>
          </a:xfrm>
          <a:prstGeom prst="rect">
            <a:avLst/>
          </a:prstGeom>
          <a:solidFill>
            <a:schemeClr val="accent1">
              <a:alpha val="30196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Text Box 9"/>
          <p:cNvSpPr txBox="1">
            <a:spLocks noChangeArrowheads="1"/>
          </p:cNvSpPr>
          <p:nvPr/>
        </p:nvSpPr>
        <p:spPr bwMode="auto">
          <a:xfrm>
            <a:off x="7596336" y="4761232"/>
            <a:ext cx="1008000" cy="756000"/>
          </a:xfrm>
          <a:prstGeom prst="rect">
            <a:avLst/>
          </a:prstGeom>
          <a:solidFill>
            <a:srgbClr val="D16349">
              <a:alpha val="50196"/>
            </a:srgbClr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1400" dirty="0" smtClean="0"/>
              <a:t>Způsob sumarizace položky</a:t>
            </a:r>
            <a:endParaRPr lang="cs-CZ" sz="1400" dirty="0"/>
          </a:p>
        </p:txBody>
      </p:sp>
      <p:sp>
        <p:nvSpPr>
          <p:cNvPr id="140315" name="AutoShape 27"/>
          <p:cNvSpPr>
            <a:spLocks noChangeArrowheads="1"/>
          </p:cNvSpPr>
          <p:nvPr/>
        </p:nvSpPr>
        <p:spPr bwMode="auto">
          <a:xfrm rot="11732176">
            <a:off x="7668344" y="4259671"/>
            <a:ext cx="865187" cy="288925"/>
          </a:xfrm>
          <a:prstGeom prst="rightArrow">
            <a:avLst>
              <a:gd name="adj1" fmla="val 50000"/>
              <a:gd name="adj2" fmla="val 7486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Aktualizace dat v kontingenční tabulce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Vytvořil Institut biostatistiky a analýz, Masarykova univerzita </a:t>
            </a:r>
            <a:br>
              <a:rPr lang="cs-CZ" smtClean="0"/>
            </a:br>
            <a:r>
              <a:rPr lang="cs-CZ" smtClean="0"/>
              <a:t>J. Jarkovský, L. Dušek, M. Cvanová</a:t>
            </a:r>
          </a:p>
          <a:p>
            <a:pPr>
              <a:defRPr/>
            </a:pPr>
            <a:endParaRPr lang="cs-CZ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57200" y="1484784"/>
            <a:ext cx="8229600" cy="45259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lang="cs-CZ" dirty="0" smtClean="0"/>
              <a:t>Při změně dat v tabulce se zdrojovými daty </a:t>
            </a:r>
            <a:r>
              <a:rPr lang="cs-CZ" b="1" dirty="0" smtClean="0">
                <a:solidFill>
                  <a:srgbClr val="FF0000"/>
                </a:solidFill>
              </a:rPr>
              <a:t>nedojde </a:t>
            </a:r>
            <a:r>
              <a:rPr lang="cs-CZ" dirty="0" smtClean="0"/>
              <a:t>automaticky k aktualizaci dat v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lang="cs-CZ" dirty="0" smtClean="0"/>
              <a:t>kontingenční tabulce.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endParaRPr lang="cs-CZ" dirty="0" smtClean="0"/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lang="cs-CZ" b="1" dirty="0" smtClean="0"/>
              <a:t>Musíte provést aktualizaci dat.</a:t>
            </a:r>
            <a:endParaRPr lang="cs-CZ" dirty="0" smtClean="0"/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+mj-lt"/>
              <a:buAutoNum type="arabicPeriod"/>
              <a:tabLst/>
              <a:defRPr/>
            </a:pPr>
            <a:r>
              <a:rPr lang="cs-CZ" dirty="0" smtClean="0"/>
              <a:t>Stůjte kdekoliv v kontingenční tabulce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>
                <a:schemeClr val="accent1"/>
              </a:buClr>
              <a:buSzPct val="85000"/>
              <a:buFont typeface="+mj-lt"/>
              <a:buAutoNum type="arabicPeriod"/>
              <a:tabLst/>
              <a:defRPr/>
            </a:pPr>
            <a:r>
              <a:rPr lang="cs-CZ" dirty="0" smtClean="0"/>
              <a:t>Na kartě </a:t>
            </a:r>
            <a:r>
              <a:rPr lang="cs-CZ" b="1" dirty="0" smtClean="0"/>
              <a:t>Možnosti</a:t>
            </a:r>
            <a:r>
              <a:rPr lang="cs-CZ" dirty="0" smtClean="0"/>
              <a:t> ve skupině </a:t>
            </a:r>
            <a:r>
              <a:rPr lang="cs-CZ" b="1" dirty="0" smtClean="0"/>
              <a:t>Data</a:t>
            </a:r>
            <a:r>
              <a:rPr lang="cs-CZ" dirty="0" smtClean="0"/>
              <a:t> klikněte na </a:t>
            </a:r>
            <a:r>
              <a:rPr lang="cs-CZ" b="1" dirty="0" smtClean="0"/>
              <a:t>Aktualizovat </a:t>
            </a:r>
            <a:r>
              <a:rPr lang="cs-CZ" dirty="0" smtClean="0"/>
              <a:t>(Alt+F5), nebo na </a:t>
            </a:r>
            <a:r>
              <a:rPr lang="cs-CZ" b="1" dirty="0" smtClean="0"/>
              <a:t>Aktualizovat vše </a:t>
            </a:r>
            <a:r>
              <a:rPr lang="cs-CZ" dirty="0" smtClean="0"/>
              <a:t>(Ctrl+Alt+F5)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lang="cs-CZ" dirty="0" smtClean="0"/>
              <a:t>Data z kontingenční tabulky lze vizualizovat pomocí </a:t>
            </a:r>
            <a:r>
              <a:rPr lang="cs-CZ" b="1" dirty="0" smtClean="0"/>
              <a:t>kontingenčního grafu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+mj-lt"/>
              <a:buAutoNum type="arabicPeriod"/>
              <a:tabLst/>
              <a:defRPr/>
            </a:pPr>
            <a:endParaRPr lang="cs-CZ" dirty="0"/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+mj-lt"/>
              <a:buAutoNum type="arabicPeriod"/>
              <a:tabLst/>
              <a:defRPr/>
            </a:pPr>
            <a:endParaRPr lang="cs-CZ" dirty="0" smtClean="0"/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endParaRPr lang="cs-CZ" sz="1400" b="1" dirty="0" smtClean="0">
              <a:solidFill>
                <a:srgbClr val="FF0000"/>
              </a:solidFill>
            </a:endParaRPr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 cstate="print"/>
          <a:srcRect l="26250" t="31080" r="13376" b="52960"/>
          <a:stretch>
            <a:fillRect/>
          </a:stretch>
        </p:blipFill>
        <p:spPr bwMode="auto">
          <a:xfrm>
            <a:off x="467544" y="4941168"/>
            <a:ext cx="8280920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AutoShape 25"/>
          <p:cNvSpPr>
            <a:spLocks noChangeArrowheads="1"/>
          </p:cNvSpPr>
          <p:nvPr/>
        </p:nvSpPr>
        <p:spPr bwMode="auto">
          <a:xfrm rot="8910888">
            <a:off x="7412215" y="4997056"/>
            <a:ext cx="864000" cy="216000"/>
          </a:xfrm>
          <a:prstGeom prst="rightArrow">
            <a:avLst>
              <a:gd name="adj1" fmla="val 50000"/>
              <a:gd name="adj2" fmla="val 7486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3419872" y="4417948"/>
            <a:ext cx="1008000" cy="523220"/>
          </a:xfrm>
          <a:prstGeom prst="rect">
            <a:avLst/>
          </a:prstGeom>
          <a:solidFill>
            <a:srgbClr val="D16349">
              <a:alpha val="50196"/>
            </a:srgbClr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1400" dirty="0" smtClean="0"/>
              <a:t>Aktualizace dat</a:t>
            </a: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8028480" y="4273932"/>
            <a:ext cx="864000" cy="523220"/>
          </a:xfrm>
          <a:prstGeom prst="rect">
            <a:avLst/>
          </a:prstGeom>
          <a:solidFill>
            <a:srgbClr val="D16349">
              <a:alpha val="50196"/>
            </a:srgbClr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1400" dirty="0" smtClean="0"/>
              <a:t>Možnosti tabulky</a:t>
            </a:r>
            <a:endParaRPr lang="cs-CZ" sz="1400" dirty="0"/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5364088" y="4417948"/>
            <a:ext cx="1152000" cy="523220"/>
          </a:xfrm>
          <a:prstGeom prst="rect">
            <a:avLst/>
          </a:prstGeom>
          <a:solidFill>
            <a:srgbClr val="D16349">
              <a:alpha val="50196"/>
            </a:srgbClr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1400" dirty="0" smtClean="0"/>
              <a:t>Kontingenční graf</a:t>
            </a:r>
            <a:endParaRPr lang="cs-CZ" sz="1400" dirty="0"/>
          </a:p>
        </p:txBody>
      </p:sp>
      <p:sp>
        <p:nvSpPr>
          <p:cNvPr id="10" name="AutoShape 26"/>
          <p:cNvSpPr>
            <a:spLocks noChangeArrowheads="1"/>
          </p:cNvSpPr>
          <p:nvPr/>
        </p:nvSpPr>
        <p:spPr bwMode="auto">
          <a:xfrm rot="3149393">
            <a:off x="6144900" y="5025588"/>
            <a:ext cx="864000" cy="216000"/>
          </a:xfrm>
          <a:prstGeom prst="rightArrow">
            <a:avLst>
              <a:gd name="adj1" fmla="val 50000"/>
              <a:gd name="adj2" fmla="val 7486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1" name="AutoShape 26"/>
          <p:cNvSpPr>
            <a:spLocks noChangeArrowheads="1"/>
          </p:cNvSpPr>
          <p:nvPr/>
        </p:nvSpPr>
        <p:spPr bwMode="auto">
          <a:xfrm rot="3149393">
            <a:off x="4065228" y="5173361"/>
            <a:ext cx="792000" cy="216000"/>
          </a:xfrm>
          <a:prstGeom prst="rightArrow">
            <a:avLst>
              <a:gd name="adj1" fmla="val 50000"/>
              <a:gd name="adj2" fmla="val 7486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01_Klin_dat_upravyM">
  <a:themeElements>
    <a:clrScheme name="Administrativní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dministrativní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01_Klin_dat_upravyM</Template>
  <TotalTime>2467</TotalTime>
  <Words>2478</Words>
  <Application>Microsoft Office PowerPoint</Application>
  <PresentationFormat>Předvádění na obrazovce (4:3)</PresentationFormat>
  <Paragraphs>602</Paragraphs>
  <Slides>38</Slides>
  <Notes>12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3</vt:i4>
      </vt:variant>
      <vt:variant>
        <vt:lpstr>Nadpisy snímků</vt:lpstr>
      </vt:variant>
      <vt:variant>
        <vt:i4>38</vt:i4>
      </vt:variant>
    </vt:vector>
  </HeadingPairs>
  <TitlesOfParts>
    <vt:vector size="42" baseType="lpstr">
      <vt:lpstr>01_Klin_dat_upravyM</vt:lpstr>
      <vt:lpstr>Graf</vt:lpstr>
      <vt:lpstr>Artwork</vt:lpstr>
      <vt:lpstr>Rovnice</vt:lpstr>
      <vt:lpstr>ASTAc/01 Biostatistika  2. cvičení</vt:lpstr>
      <vt:lpstr> I. Kontingenční tabulky v Excelu</vt:lpstr>
      <vt:lpstr>Ukázka kontingenční tabulky</vt:lpstr>
      <vt:lpstr>Ukázka kontingenční tabulky</vt:lpstr>
      <vt:lpstr>Zdroj dat a příprava dat</vt:lpstr>
      <vt:lpstr>Vytvoření kontingenční tabulky v Excelu</vt:lpstr>
      <vt:lpstr>Kontingenční tabulky – rozvržení</vt:lpstr>
      <vt:lpstr>Kontingenční tabulky – nastavení II.</vt:lpstr>
      <vt:lpstr>Aktualizace dat v kontingenční tabulce</vt:lpstr>
      <vt:lpstr>Rozložení kontingenční tabulky</vt:lpstr>
      <vt:lpstr>II. Základy popisné statistiky</vt:lpstr>
      <vt:lpstr>Jaké úlohy řeší biostatistika?</vt:lpstr>
      <vt:lpstr>Motivace</vt:lpstr>
      <vt:lpstr>Typy proměnných</vt:lpstr>
      <vt:lpstr>Typy proměnných</vt:lpstr>
      <vt:lpstr>Kvalitativní znaky</vt:lpstr>
      <vt:lpstr>Kvalitativní znaky</vt:lpstr>
      <vt:lpstr>Kvantitativní znaky</vt:lpstr>
      <vt:lpstr>Různé typy dat znamenají různou informaci</vt:lpstr>
      <vt:lpstr>Jak vznikají informace ? - frekvenční tabulka jako základní nástroj popisu</vt:lpstr>
      <vt:lpstr>Jak vznikají informace ?  Grafické výstupy z frekvenční tabulky</vt:lpstr>
      <vt:lpstr>Jak vznikají informace ?                                                                      - frekvenční tabulka jako základní nástroj popisu</vt:lpstr>
      <vt:lpstr>Jak vznikají informace ?                                                                    - frekvenční sumarizace spojitých dat</vt:lpstr>
      <vt:lpstr>Pojem ROZLOŽENÍ - příklad spojitých dat</vt:lpstr>
      <vt:lpstr>Ukazatele tvaru rozložení</vt:lpstr>
      <vt:lpstr>Histogram – počet intervalů</vt:lpstr>
      <vt:lpstr>Histogram vyjadřuje tvar výběrového rozložení</vt:lpstr>
      <vt:lpstr>Příklad: věk účastníků vážných dopravních nehod</vt:lpstr>
      <vt:lpstr>Popisné statistiky</vt:lpstr>
      <vt:lpstr>Nominální znaky</vt:lpstr>
      <vt:lpstr>Ordinální znaky</vt:lpstr>
      <vt:lpstr>Intervalové a poměrové znaky I</vt:lpstr>
      <vt:lpstr>Průměr vs. medián</vt:lpstr>
      <vt:lpstr>Intervalové a poměrové znaky II</vt:lpstr>
      <vt:lpstr>Další parametry rozložení</vt:lpstr>
      <vt:lpstr>Ukázka popisu a vizualizace kvalitativních dat</vt:lpstr>
      <vt:lpstr>Ukázka popisu kvantitativních dat</vt:lpstr>
      <vt:lpstr>Ukázka vizualizace kvantitativních dat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III. Vzorce v excelu</dc:title>
  <dc:creator>cvanova</dc:creator>
  <cp:lastModifiedBy>svobodova</cp:lastModifiedBy>
  <cp:revision>124</cp:revision>
  <dcterms:created xsi:type="dcterms:W3CDTF">2011-03-10T15:44:21Z</dcterms:created>
  <dcterms:modified xsi:type="dcterms:W3CDTF">2015-10-15T13:32:03Z</dcterms:modified>
</cp:coreProperties>
</file>