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67" r:id="rId3"/>
    <p:sldId id="268" r:id="rId4"/>
    <p:sldId id="272" r:id="rId5"/>
    <p:sldId id="273" r:id="rId6"/>
    <p:sldId id="266" r:id="rId7"/>
    <p:sldId id="262" r:id="rId8"/>
    <p:sldId id="263" r:id="rId9"/>
    <p:sldId id="265" r:id="rId10"/>
    <p:sldId id="269" r:id="rId11"/>
    <p:sldId id="270" r:id="rId12"/>
    <p:sldId id="271" r:id="rId13"/>
    <p:sldId id="259" r:id="rId14"/>
    <p:sldId id="260" r:id="rId15"/>
    <p:sldId id="258" r:id="rId16"/>
    <p:sldId id="277" r:id="rId17"/>
    <p:sldId id="278" r:id="rId18"/>
    <p:sldId id="279" r:id="rId19"/>
    <p:sldId id="298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6" r:id="rId32"/>
    <p:sldId id="294" r:id="rId33"/>
    <p:sldId id="295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55" autoAdjust="0"/>
  </p:normalViewPr>
  <p:slideViewPr>
    <p:cSldViewPr>
      <p:cViewPr varScale="1">
        <p:scale>
          <a:sx n="96" d="100"/>
          <a:sy n="96" d="100"/>
        </p:scale>
        <p:origin x="-19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D122-53EF-4A0C-8DF3-249B05C27EB8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FC17-6B51-4D18-9193-499C4EA7A4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2D96B9-7150-4BB8-8592-C6E601F389EF}" type="slidenum">
              <a:rPr lang="cs-CZ" sz="1200" b="0" i="0"/>
              <a:pPr algn="r"/>
              <a:t>21</a:t>
            </a:fld>
            <a:endParaRPr lang="cs-CZ" sz="1200" b="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22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0F966-8C08-4F2C-BCE7-3D4A9D8AA861}" type="slidenum">
              <a:rPr lang="cs-CZ" sz="1200" b="0" i="0"/>
              <a:pPr algn="r"/>
              <a:t>23</a:t>
            </a:fld>
            <a:endParaRPr lang="cs-CZ" sz="1200" b="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B8E59-1108-461F-BBF5-D9D67CD85F35}" type="slidenum">
              <a:rPr lang="cs-CZ" sz="1200" b="0" i="0"/>
              <a:pPr algn="r"/>
              <a:t>24</a:t>
            </a:fld>
            <a:endParaRPr lang="cs-CZ" sz="1200" b="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30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31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5B9B-886B-449D-92A2-36A310F8F102}" type="datetime1">
              <a:rPr lang="cs-CZ"/>
              <a:pPr>
                <a:defRPr/>
              </a:pPr>
              <a:t>27.10.2015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31DB58-D650-4AC4-8039-0D83F41EB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5D0-2154-4674-97C1-A17D8D02B2D0}" type="datetime1">
              <a:rPr lang="cs-CZ"/>
              <a:pPr>
                <a:defRPr/>
              </a:pPr>
              <a:t>27.10.2015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CA9E-861C-4728-ADB1-327DBDD2E9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2BA8-A0CC-40E9-92E5-860C0BAB0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B533-E491-44EA-AD8E-FB723AD8754D}" type="datetime1">
              <a:rPr lang="cs-CZ"/>
              <a:pPr>
                <a:defRPr/>
              </a:pPr>
              <a:t>27.10.2015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58E0-416D-4AC3-BC37-FA8AA63CC19F}" type="datetime1">
              <a:rPr lang="cs-CZ"/>
              <a:pPr>
                <a:defRPr/>
              </a:pPr>
              <a:t>27.10.2015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F97EB-9FCA-4F1A-A679-2AF8542F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2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074414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Modelová rozložení náhodné veličiny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Normální rozložení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testování hypotéz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28604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/0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1 Biostatistika 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3. cvičení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435975" cy="1143000"/>
          </a:xfrm>
          <a:noFill/>
        </p:spPr>
        <p:txBody>
          <a:bodyPr/>
          <a:lstStyle/>
          <a:p>
            <a:r>
              <a:rPr lang="cs-CZ" smtClean="0"/>
              <a:t>Parametry charakterizující normální rozložení a jejich význam</a:t>
            </a: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4691063" y="1303338"/>
            <a:ext cx="925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8040688" y="2555875"/>
            <a:ext cx="3825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7053263" y="2852738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medián</a:t>
            </a:r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834063" y="2852738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průměr</a:t>
            </a:r>
          </a:p>
        </p:txBody>
      </p:sp>
      <p:sp>
        <p:nvSpPr>
          <p:cNvPr id="2060" name="Line 7"/>
          <p:cNvSpPr>
            <a:spLocks noChangeShapeType="1"/>
          </p:cNvSpPr>
          <p:nvPr/>
        </p:nvSpPr>
        <p:spPr bwMode="auto">
          <a:xfrm flipV="1">
            <a:off x="6443663" y="2681288"/>
            <a:ext cx="422275" cy="242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1" name="Line 8"/>
          <p:cNvSpPr>
            <a:spLocks noChangeShapeType="1"/>
          </p:cNvSpPr>
          <p:nvPr/>
        </p:nvSpPr>
        <p:spPr bwMode="auto">
          <a:xfrm flipH="1" flipV="1">
            <a:off x="7092950" y="2679700"/>
            <a:ext cx="215900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5453063" y="1347788"/>
          <a:ext cx="32226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Graf" r:id="rId4" imgW="3330000" imgH="1248840" progId="Excel.Sheet.8">
                  <p:embed/>
                </p:oleObj>
              </mc:Choice>
              <mc:Fallback>
                <p:oleObj name="Graf" r:id="rId4" imgW="3330000" imgH="1248840" progId="Excel.Sheet.8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1347788"/>
                        <a:ext cx="32226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Line 10"/>
          <p:cNvSpPr>
            <a:spLocks noChangeShapeType="1"/>
          </p:cNvSpPr>
          <p:nvPr/>
        </p:nvSpPr>
        <p:spPr bwMode="auto">
          <a:xfrm flipV="1">
            <a:off x="5453063" y="1357313"/>
            <a:ext cx="1587" cy="13287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3" name="Line 11"/>
          <p:cNvSpPr>
            <a:spLocks noChangeShapeType="1"/>
          </p:cNvSpPr>
          <p:nvPr/>
        </p:nvSpPr>
        <p:spPr bwMode="auto">
          <a:xfrm>
            <a:off x="5446713" y="2676525"/>
            <a:ext cx="2852737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977063" y="2605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5" name="Rectangle 13"/>
          <p:cNvSpPr>
            <a:spLocks noChangeArrowheads="1"/>
          </p:cNvSpPr>
          <p:nvPr/>
        </p:nvSpPr>
        <p:spPr bwMode="auto">
          <a:xfrm>
            <a:off x="762000" y="3800475"/>
            <a:ext cx="3200400" cy="24669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6" name="Rectangle 14"/>
          <p:cNvSpPr>
            <a:spLocks noChangeArrowheads="1"/>
          </p:cNvSpPr>
          <p:nvPr/>
        </p:nvSpPr>
        <p:spPr bwMode="auto">
          <a:xfrm>
            <a:off x="762000" y="2852738"/>
            <a:ext cx="320040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7" name="Rectangle 15"/>
          <p:cNvSpPr>
            <a:spLocks noChangeArrowheads="1"/>
          </p:cNvSpPr>
          <p:nvPr/>
        </p:nvSpPr>
        <p:spPr bwMode="auto">
          <a:xfrm>
            <a:off x="838200" y="2928938"/>
            <a:ext cx="3133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>
                <a:latin typeface="Symbol" pitchFamily="18" charset="2"/>
              </a:rPr>
              <a:t>m</a:t>
            </a:r>
            <a:r>
              <a:rPr lang="cs-CZ" sz="2000" i="0"/>
              <a:t> ~ x</a:t>
            </a:r>
          </a:p>
          <a:p>
            <a:pPr algn="ctr" eaLnBrk="0" hangingPunct="0"/>
            <a:r>
              <a:rPr lang="cs-CZ" sz="2000" i="0" u="sng">
                <a:solidFill>
                  <a:srgbClr val="CC0000"/>
                </a:solidFill>
              </a:rPr>
              <a:t>průměr</a:t>
            </a:r>
            <a:r>
              <a:rPr lang="cs-CZ" sz="2000" i="0">
                <a:solidFill>
                  <a:srgbClr val="CC0000"/>
                </a:solidFill>
              </a:rPr>
              <a:t> - ukazatel středu</a:t>
            </a:r>
          </a:p>
        </p:txBody>
      </p:sp>
      <p:sp>
        <p:nvSpPr>
          <p:cNvPr id="2068" name="Rectangle 16"/>
          <p:cNvSpPr>
            <a:spLocks noChangeArrowheads="1"/>
          </p:cNvSpPr>
          <p:nvPr/>
        </p:nvSpPr>
        <p:spPr bwMode="auto">
          <a:xfrm>
            <a:off x="1676400" y="3771900"/>
            <a:ext cx="1200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>
                <a:latin typeface="Symbol" pitchFamily="18" charset="2"/>
              </a:rPr>
              <a:t>s</a:t>
            </a:r>
            <a:r>
              <a:rPr lang="cs-CZ" i="0" baseline="30000"/>
              <a:t>2</a:t>
            </a:r>
            <a:r>
              <a:rPr lang="cs-CZ" i="0"/>
              <a:t> ~ s</a:t>
            </a:r>
            <a:r>
              <a:rPr lang="cs-CZ" i="0" baseline="30000"/>
              <a:t>2</a:t>
            </a:r>
          </a:p>
          <a:p>
            <a:pPr algn="ctr" eaLnBrk="0" hangingPunct="0"/>
            <a:r>
              <a:rPr lang="cs-CZ" sz="2000" i="0"/>
              <a:t>rozptyl</a:t>
            </a:r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1285875" y="5910263"/>
            <a:ext cx="199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0" name="Rectangle 18" descr="Tmavý svislý"/>
          <p:cNvSpPr>
            <a:spLocks noChangeArrowheads="1"/>
          </p:cNvSpPr>
          <p:nvPr/>
        </p:nvSpPr>
        <p:spPr bwMode="auto">
          <a:xfrm>
            <a:off x="1628775" y="5300663"/>
            <a:ext cx="647700" cy="600075"/>
          </a:xfrm>
          <a:prstGeom prst="rect">
            <a:avLst/>
          </a:prstGeom>
          <a:pattFill prst="dkVert">
            <a:fgClr>
              <a:srgbClr val="3366FF"/>
            </a:fgClr>
            <a:bgClr>
              <a:srgbClr val="FFFFFF"/>
            </a:bgClr>
          </a:patt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1514475" y="5886450"/>
            <a:ext cx="542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xi</a:t>
            </a:r>
          </a:p>
        </p:txBody>
      </p:sp>
      <p:sp>
        <p:nvSpPr>
          <p:cNvPr id="2072" name="Rectangle 20"/>
          <p:cNvSpPr>
            <a:spLocks noChangeArrowheads="1"/>
          </p:cNvSpPr>
          <p:nvPr/>
        </p:nvSpPr>
        <p:spPr bwMode="auto">
          <a:xfrm>
            <a:off x="3143250" y="5819775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228600" y="2890838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a)</a:t>
            </a:r>
          </a:p>
        </p:txBody>
      </p:sp>
      <p:sp>
        <p:nvSpPr>
          <p:cNvPr id="2074" name="Rectangle 22"/>
          <p:cNvSpPr>
            <a:spLocks noChangeArrowheads="1"/>
          </p:cNvSpPr>
          <p:nvPr/>
        </p:nvSpPr>
        <p:spPr bwMode="auto">
          <a:xfrm>
            <a:off x="228600" y="3743325"/>
            <a:ext cx="561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b)</a:t>
            </a:r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2152650" y="5876925"/>
            <a:ext cx="276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latin typeface="Symbol" pitchFamily="18" charset="2"/>
              </a:rPr>
              <a:t>m</a:t>
            </a:r>
          </a:p>
        </p:txBody>
      </p:sp>
      <p:sp>
        <p:nvSpPr>
          <p:cNvPr id="2076" name="Line 24"/>
          <p:cNvSpPr>
            <a:spLocks noChangeShapeType="1"/>
          </p:cNvSpPr>
          <p:nvPr/>
        </p:nvSpPr>
        <p:spPr bwMode="auto">
          <a:xfrm>
            <a:off x="2514600" y="30051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591175" y="5146675"/>
            <a:ext cx="2971800" cy="1162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>
            <a:off x="5591175" y="3284538"/>
            <a:ext cx="2971800" cy="182086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" name="Rectangle 27"/>
          <p:cNvSpPr>
            <a:spLocks noChangeArrowheads="1"/>
          </p:cNvSpPr>
          <p:nvPr/>
        </p:nvSpPr>
        <p:spPr bwMode="auto">
          <a:xfrm>
            <a:off x="5257800" y="3276600"/>
            <a:ext cx="3657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400" i="0">
                <a:latin typeface="Symbol" pitchFamily="18" charset="2"/>
              </a:rPr>
              <a:t>s</a:t>
            </a:r>
            <a:r>
              <a:rPr lang="cs-CZ" sz="2400" i="0"/>
              <a:t> ~ s </a:t>
            </a:r>
          </a:p>
          <a:p>
            <a:pPr algn="ctr" eaLnBrk="0" hangingPunct="0"/>
            <a:r>
              <a:rPr lang="cs-CZ" sz="2000" i="0" u="sng"/>
              <a:t>směrodatná odchylka</a:t>
            </a:r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6324600" y="4657725"/>
            <a:ext cx="1828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solidFill>
                  <a:srgbClr val="CC0000"/>
                </a:solidFill>
              </a:rPr>
              <a:t>Pravidlo ± 3s</a:t>
            </a:r>
          </a:p>
        </p:txBody>
      </p:sp>
      <p:sp>
        <p:nvSpPr>
          <p:cNvPr id="2081" name="Rectangle 29"/>
          <p:cNvSpPr>
            <a:spLocks noChangeArrowheads="1"/>
          </p:cNvSpPr>
          <p:nvPr/>
        </p:nvSpPr>
        <p:spPr bwMode="auto">
          <a:xfrm>
            <a:off x="5743575" y="5229225"/>
            <a:ext cx="2714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 u="sng"/>
              <a:t>koeficient variance</a:t>
            </a:r>
          </a:p>
          <a:p>
            <a:pPr algn="ctr" eaLnBrk="0" hangingPunct="0"/>
            <a:endParaRPr lang="cs-CZ" sz="2000" i="0" u="sng"/>
          </a:p>
        </p:txBody>
      </p:sp>
      <p:sp>
        <p:nvSpPr>
          <p:cNvPr id="2082" name="Rectangle 30"/>
          <p:cNvSpPr>
            <a:spLocks noChangeArrowheads="1"/>
          </p:cNvSpPr>
          <p:nvPr/>
        </p:nvSpPr>
        <p:spPr bwMode="auto">
          <a:xfrm>
            <a:off x="4800600" y="3311525"/>
            <a:ext cx="714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  c)</a:t>
            </a:r>
          </a:p>
        </p:txBody>
      </p:sp>
      <p:sp>
        <p:nvSpPr>
          <p:cNvPr id="2083" name="Rectangle 31"/>
          <p:cNvSpPr>
            <a:spLocks noChangeArrowheads="1"/>
          </p:cNvSpPr>
          <p:nvPr/>
        </p:nvSpPr>
        <p:spPr bwMode="auto">
          <a:xfrm>
            <a:off x="4800600" y="5084763"/>
            <a:ext cx="685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  d)</a:t>
            </a:r>
          </a:p>
        </p:txBody>
      </p:sp>
      <p:sp>
        <p:nvSpPr>
          <p:cNvPr id="2084" name="Line 32"/>
          <p:cNvSpPr>
            <a:spLocks noChangeShapeType="1"/>
          </p:cNvSpPr>
          <p:nvPr/>
        </p:nvSpPr>
        <p:spPr bwMode="auto">
          <a:xfrm flipH="1" flipV="1">
            <a:off x="7162800" y="6061075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5" name="Line 33"/>
          <p:cNvSpPr>
            <a:spLocks noChangeShapeType="1"/>
          </p:cNvSpPr>
          <p:nvPr/>
        </p:nvSpPr>
        <p:spPr bwMode="auto">
          <a:xfrm flipH="1" flipV="1">
            <a:off x="7239000" y="6061075"/>
            <a:ext cx="76200" cy="228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1" name="Object 34"/>
          <p:cNvGraphicFramePr>
            <a:graphicFrameLocks noChangeAspect="1"/>
          </p:cNvGraphicFramePr>
          <p:nvPr/>
        </p:nvGraphicFramePr>
        <p:xfrm>
          <a:off x="6324600" y="4038600"/>
          <a:ext cx="167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Rovnice" r:id="rId6" imgW="520474" imgH="253890" progId="Equation.3">
                  <p:embed/>
                </p:oleObj>
              </mc:Choice>
              <mc:Fallback>
                <p:oleObj name="Rovnice" r:id="rId6" imgW="520474" imgH="25389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038600"/>
                        <a:ext cx="1676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5"/>
          <p:cNvGraphicFramePr>
            <a:graphicFrameLocks noChangeAspect="1"/>
          </p:cNvGraphicFramePr>
          <p:nvPr/>
        </p:nvGraphicFramePr>
        <p:xfrm>
          <a:off x="6477000" y="5756275"/>
          <a:ext cx="1371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Rovnice" r:id="rId8" imgW="469696" imgH="215806" progId="Equation.3">
                  <p:embed/>
                </p:oleObj>
              </mc:Choice>
              <mc:Fallback>
                <p:oleObj name="Rovnice" r:id="rId8" imgW="469696" imgH="215806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756275"/>
                        <a:ext cx="1371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36"/>
          <p:cNvGraphicFramePr>
            <a:graphicFrameLocks noChangeAspect="1"/>
          </p:cNvGraphicFramePr>
          <p:nvPr/>
        </p:nvGraphicFramePr>
        <p:xfrm>
          <a:off x="1371600" y="4486275"/>
          <a:ext cx="190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Rovnice" r:id="rId10" imgW="952087" imgH="418918" progId="Equation.3">
                  <p:embed/>
                </p:oleObj>
              </mc:Choice>
              <mc:Fallback>
                <p:oleObj name="Rovnice" r:id="rId10" imgW="952087" imgH="418918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86275"/>
                        <a:ext cx="1905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457200" y="1371600"/>
            <a:ext cx="2286000" cy="914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/>
              <a:t>E (x) ~ x ~ </a:t>
            </a:r>
            <a:r>
              <a:rPr lang="cs-CZ" sz="2000" i="0">
                <a:latin typeface="Symbol" pitchFamily="18" charset="2"/>
              </a:rPr>
              <a:t>m</a:t>
            </a:r>
          </a:p>
          <a:p>
            <a:pPr algn="ctr" eaLnBrk="0" hangingPunct="0"/>
            <a:r>
              <a:rPr lang="cs-CZ" sz="2000" i="0"/>
              <a:t>D (x) ~ s</a:t>
            </a:r>
            <a:r>
              <a:rPr lang="cs-CZ" sz="2000" i="0" baseline="30000"/>
              <a:t>2</a:t>
            </a:r>
            <a:r>
              <a:rPr lang="cs-CZ" sz="2000" i="0"/>
              <a:t> ~ </a:t>
            </a:r>
            <a:r>
              <a:rPr lang="cs-CZ" sz="2000" i="0">
                <a:latin typeface="Symbol" pitchFamily="18" charset="2"/>
              </a:rPr>
              <a:t>s</a:t>
            </a:r>
            <a:r>
              <a:rPr lang="cs-CZ" sz="2000" i="0" baseline="30000"/>
              <a:t>2</a:t>
            </a:r>
          </a:p>
        </p:txBody>
      </p:sp>
      <p:sp>
        <p:nvSpPr>
          <p:cNvPr id="2087" name="Line 38"/>
          <p:cNvSpPr>
            <a:spLocks noChangeShapeType="1"/>
          </p:cNvSpPr>
          <p:nvPr/>
        </p:nvSpPr>
        <p:spPr bwMode="auto">
          <a:xfrm>
            <a:off x="1712844" y="1583634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7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6350"/>
            <a:ext cx="7772400" cy="1143000"/>
          </a:xfrm>
          <a:noFill/>
        </p:spPr>
        <p:txBody>
          <a:bodyPr/>
          <a:lstStyle/>
          <a:p>
            <a:r>
              <a:rPr lang="cs-CZ" smtClean="0"/>
              <a:t>Rozptyl není univerzálním ukazatelem variability</a:t>
            </a:r>
          </a:p>
        </p:txBody>
      </p:sp>
      <p:sp>
        <p:nvSpPr>
          <p:cNvPr id="3078" name="Rectangle 3"/>
          <p:cNvSpPr>
            <a:spLocks noGrp="1"/>
          </p:cNvSpPr>
          <p:nvPr>
            <p:ph type="body" idx="4294967295"/>
          </p:nvPr>
        </p:nvSpPr>
        <p:spPr>
          <a:xfrm>
            <a:off x="534988" y="1911350"/>
            <a:ext cx="8061325" cy="4181475"/>
          </a:xfrm>
          <a:noFill/>
        </p:spPr>
        <p:txBody>
          <a:bodyPr/>
          <a:lstStyle/>
          <a:p>
            <a:pPr lvl="3" algn="ctr">
              <a:buFont typeface="Wingdings" pitchFamily="2" charset="2"/>
              <a:buNone/>
            </a:pPr>
            <a:endParaRPr lang="cs-CZ" smtClean="0"/>
          </a:p>
          <a:p>
            <a:pPr lvl="3" algn="ctr">
              <a:buFont typeface="Wingdings" pitchFamily="2" charset="2"/>
              <a:buNone/>
            </a:pPr>
            <a:endParaRPr lang="cs-CZ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267200" y="854075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Graf" r:id="rId4" imgW="5048244" imgH="3162240" progId="MSGraph.Chart.8">
                  <p:embed followColorScheme="full"/>
                </p:oleObj>
              </mc:Choice>
              <mc:Fallback>
                <p:oleObj name="Graf" r:id="rId4" imgW="5048244" imgH="3162240" progId="MSGraph.Chart.8">
                  <p:embed followColorScheme="full"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54075"/>
                        <a:ext cx="3962400" cy="248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5362575" y="2971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/>
              <a:t>x</a:t>
            </a:r>
            <a:r>
              <a:rPr lang="cs-CZ" sz="2000" i="0" baseline="-25000"/>
              <a:t>i           </a:t>
            </a:r>
            <a:r>
              <a:rPr lang="cs-CZ" sz="2000" i="0"/>
              <a:t>x</a:t>
            </a:r>
            <a:r>
              <a:rPr lang="cs-CZ" sz="2000" i="0" baseline="-25000"/>
              <a:t>	 	         </a:t>
            </a:r>
            <a:r>
              <a:rPr lang="cs-CZ" sz="2000" i="0"/>
              <a:t>x</a:t>
            </a:r>
            <a:r>
              <a:rPr lang="cs-CZ" sz="2000" i="0" baseline="-25000"/>
              <a:t>i</a:t>
            </a: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1828800" y="230187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/>
              <a:t>s</a:t>
            </a:r>
            <a:r>
              <a:rPr lang="cs-CZ" sz="2000" i="0" baseline="30000"/>
              <a:t>2 </a:t>
            </a:r>
            <a:r>
              <a:rPr lang="cs-CZ" sz="2000" i="0"/>
              <a:t>= </a:t>
            </a:r>
            <a:endParaRPr lang="cs-CZ" sz="2000" i="0" baseline="30000"/>
          </a:p>
        </p:txBody>
      </p:sp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5410200" y="5105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i="0">
                <a:latin typeface="Symbol" pitchFamily="18" charset="2"/>
              </a:rPr>
              <a:t>Ţ</a:t>
            </a:r>
            <a:r>
              <a:rPr lang="cs-CZ" b="0" i="0"/>
              <a:t>   neúměrně zvýší s</a:t>
            </a:r>
            <a:r>
              <a:rPr lang="cs-CZ" b="0" i="0" baseline="30000"/>
              <a:t>2</a:t>
            </a: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1219200" y="3733800"/>
          <a:ext cx="393382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Graf" r:id="rId6" imgW="4495823" imgH="2362230" progId="MSGraph.Chart.8">
                  <p:embed followColorScheme="full"/>
                </p:oleObj>
              </mc:Choice>
              <mc:Fallback>
                <p:oleObj name="Graf" r:id="rId6" imgW="4495823" imgH="2362230" progId="MSGraph.Chart.8">
                  <p:embed followColorScheme="full"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33800"/>
                        <a:ext cx="3933825" cy="206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2514600" y="2133600"/>
            <a:ext cx="120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>
                <a:latin typeface="Symbol" pitchFamily="18" charset="2"/>
              </a:rPr>
              <a:t>S</a:t>
            </a:r>
            <a:r>
              <a:rPr lang="cs-CZ" sz="2000" i="0"/>
              <a:t>(x</a:t>
            </a:r>
            <a:r>
              <a:rPr lang="cs-CZ" sz="2000" i="0" baseline="-25000"/>
              <a:t>i</a:t>
            </a:r>
            <a:r>
              <a:rPr lang="cs-CZ" sz="2000" i="0"/>
              <a:t> – x)</a:t>
            </a:r>
            <a:r>
              <a:rPr lang="cs-CZ" sz="2000" i="0" baseline="30000"/>
              <a:t>2</a:t>
            </a:r>
            <a:br>
              <a:rPr lang="cs-CZ" sz="2000" i="0" baseline="30000"/>
            </a:br>
            <a:r>
              <a:rPr lang="cs-CZ" sz="2000" i="0"/>
              <a:t>n - 1 </a:t>
            </a:r>
            <a:endParaRPr lang="cs-CZ" sz="2000" i="0" baseline="30000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2465388" y="2511425"/>
            <a:ext cx="12684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3255066" y="2257425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2447925" y="5470525"/>
            <a:ext cx="120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/>
              <a:t>x</a:t>
            </a:r>
            <a:endParaRPr lang="cs-CZ" sz="2000" i="0" baseline="30000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2981325" y="5594350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7" name="Oval 14"/>
          <p:cNvSpPr>
            <a:spLocks noChangeArrowheads="1"/>
          </p:cNvSpPr>
          <p:nvPr/>
        </p:nvSpPr>
        <p:spPr bwMode="auto">
          <a:xfrm>
            <a:off x="4684713" y="4895850"/>
            <a:ext cx="482600" cy="857250"/>
          </a:xfrm>
          <a:prstGeom prst="ellipse">
            <a:avLst/>
          </a:prstGeom>
          <a:noFill/>
          <a:ln w="19050">
            <a:solidFill>
              <a:srgbClr val="996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60648"/>
            <a:ext cx="8735888" cy="836612"/>
          </a:xfrm>
          <a:noFill/>
        </p:spPr>
        <p:txBody>
          <a:bodyPr anchor="ctr"/>
          <a:lstStyle/>
          <a:p>
            <a:r>
              <a:rPr lang="cs-CZ" dirty="0" smtClean="0"/>
              <a:t>Rozložení hodnot jako model: Normální rozložení</a:t>
            </a:r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5114925" y="3048000"/>
            <a:ext cx="1409700" cy="819150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4219575" y="4591050"/>
            <a:ext cx="2400300" cy="10953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4343400" y="1558925"/>
            <a:ext cx="3505200" cy="1162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3200400" y="1558925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</a:t>
            </a:r>
            <a:r>
              <a:rPr lang="cs-CZ" sz="2000" b="0" i="0"/>
              <a:t> (</a:t>
            </a:r>
            <a:r>
              <a:rPr lang="cs-CZ" sz="2000" i="0">
                <a:latin typeface="Symbol" pitchFamily="18" charset="2"/>
              </a:rPr>
              <a:t>m,s</a:t>
            </a:r>
            <a:r>
              <a:rPr lang="cs-CZ" sz="2000" b="0" i="0"/>
              <a:t>)</a:t>
            </a:r>
          </a:p>
        </p:txBody>
      </p:sp>
      <p:sp>
        <p:nvSpPr>
          <p:cNvPr id="1034" name="AutoShape 7"/>
          <p:cNvSpPr>
            <a:spLocks noChangeArrowheads="1"/>
          </p:cNvSpPr>
          <p:nvPr/>
        </p:nvSpPr>
        <p:spPr bwMode="auto">
          <a:xfrm rot="5400000">
            <a:off x="6672263" y="4933950"/>
            <a:ext cx="485775" cy="4857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71600" y="1320800"/>
            <a:ext cx="2514600" cy="1428750"/>
            <a:chOff x="64" y="136"/>
            <a:chExt cx="255" cy="204"/>
          </a:xfrm>
        </p:grpSpPr>
        <p:sp>
          <p:nvSpPr>
            <p:cNvPr id="1057" name="Line 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8" name="Line 1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685800" y="1330325"/>
            <a:ext cx="83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2362200" y="2292350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m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3152775" y="4572000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 (0,1)</a:t>
            </a:r>
          </a:p>
        </p:txBody>
      </p:sp>
      <p:sp>
        <p:nvSpPr>
          <p:cNvPr id="1039" name="Freeform 14" descr="Tmavý šikmo nahoru"/>
          <p:cNvSpPr>
            <a:spLocks/>
          </p:cNvSpPr>
          <p:nvPr/>
        </p:nvSpPr>
        <p:spPr bwMode="auto">
          <a:xfrm>
            <a:off x="1352550" y="4638675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dkUpDiag">
            <a:fgClr>
              <a:srgbClr val="00FF00"/>
            </a:fgClr>
            <a:bgClr>
              <a:srgbClr val="FFFFFF"/>
            </a:bgClr>
          </a:patt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600075" y="4333875"/>
            <a:ext cx="800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(z)</a:t>
            </a:r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2483768" y="5805264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0</a:t>
            </a:r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7191375" y="4781550"/>
            <a:ext cx="1724025" cy="762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Tabelovaná</a:t>
            </a:r>
          </a:p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podoba</a:t>
            </a:r>
          </a:p>
        </p:txBody>
      </p:sp>
      <p:sp>
        <p:nvSpPr>
          <p:cNvPr id="1043" name="Text Box 18"/>
          <p:cNvSpPr txBox="1">
            <a:spLocks noChangeArrowheads="1"/>
          </p:cNvSpPr>
          <p:nvPr/>
        </p:nvSpPr>
        <p:spPr bwMode="auto">
          <a:xfrm>
            <a:off x="1095375" y="3676650"/>
            <a:ext cx="2971800" cy="3619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Standardizovaná forma</a:t>
            </a:r>
          </a:p>
        </p:txBody>
      </p:sp>
      <p:sp>
        <p:nvSpPr>
          <p:cNvPr id="1044" name="Text Box 19"/>
          <p:cNvSpPr txBox="1">
            <a:spLocks noChangeArrowheads="1"/>
          </p:cNvSpPr>
          <p:nvPr/>
        </p:nvSpPr>
        <p:spPr bwMode="auto">
          <a:xfrm>
            <a:off x="3657600" y="2701925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1045" name="Text Box 20"/>
          <p:cNvSpPr txBox="1">
            <a:spLocks noChangeArrowheads="1"/>
          </p:cNvSpPr>
          <p:nvPr/>
        </p:nvSpPr>
        <p:spPr bwMode="auto">
          <a:xfrm>
            <a:off x="3686175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z</a:t>
            </a:r>
          </a:p>
        </p:txBody>
      </p:sp>
      <p:sp>
        <p:nvSpPr>
          <p:cNvPr id="1046" name="Text Box 21"/>
          <p:cNvSpPr txBox="1">
            <a:spLocks noChangeArrowheads="1"/>
          </p:cNvSpPr>
          <p:nvPr/>
        </p:nvSpPr>
        <p:spPr bwMode="auto">
          <a:xfrm>
            <a:off x="5229225" y="3248025"/>
            <a:ext cx="723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z =</a:t>
            </a:r>
            <a:r>
              <a:rPr lang="cs-CZ" sz="2400" b="0" i="0" dirty="0"/>
              <a:t> </a:t>
            </a:r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5686425" y="3171825"/>
            <a:ext cx="866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x - </a:t>
            </a:r>
            <a:r>
              <a:rPr lang="cs-CZ" i="0">
                <a:latin typeface="Symbol" pitchFamily="18" charset="2"/>
              </a:rPr>
              <a:t>m</a:t>
            </a:r>
          </a:p>
          <a:p>
            <a:pPr algn="ctr" eaLnBrk="0" hangingPunct="0"/>
            <a:r>
              <a:rPr lang="cs-CZ" i="0">
                <a:latin typeface="Symbol" pitchFamily="18" charset="2"/>
              </a:rPr>
              <a:t>s</a:t>
            </a:r>
          </a:p>
        </p:txBody>
      </p:sp>
      <p:sp>
        <p:nvSpPr>
          <p:cNvPr id="1048" name="Freeform 23"/>
          <p:cNvSpPr>
            <a:spLocks/>
          </p:cNvSpPr>
          <p:nvPr/>
        </p:nvSpPr>
        <p:spPr bwMode="auto">
          <a:xfrm>
            <a:off x="6705600" y="2549525"/>
            <a:ext cx="685800" cy="762000"/>
          </a:xfrm>
          <a:custGeom>
            <a:avLst/>
            <a:gdLst>
              <a:gd name="T0" fmla="*/ 2147483647 w 55"/>
              <a:gd name="T1" fmla="*/ 0 h 90"/>
              <a:gd name="T2" fmla="*/ 2147483647 w 55"/>
              <a:gd name="T3" fmla="*/ 2147483647 h 90"/>
              <a:gd name="T4" fmla="*/ 0 w 55"/>
              <a:gd name="T5" fmla="*/ 2147483647 h 90"/>
              <a:gd name="T6" fmla="*/ 0 60000 65536"/>
              <a:gd name="T7" fmla="*/ 0 60000 65536"/>
              <a:gd name="T8" fmla="*/ 0 60000 65536"/>
              <a:gd name="T9" fmla="*/ 0 w 55"/>
              <a:gd name="T10" fmla="*/ 0 h 90"/>
              <a:gd name="T11" fmla="*/ 55 w 55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90">
                <a:moveTo>
                  <a:pt x="45" y="0"/>
                </a:moveTo>
                <a:cubicBezTo>
                  <a:pt x="50" y="22"/>
                  <a:pt x="55" y="45"/>
                  <a:pt x="48" y="60"/>
                </a:cubicBezTo>
                <a:cubicBezTo>
                  <a:pt x="41" y="75"/>
                  <a:pt x="20" y="82"/>
                  <a:pt x="0" y="9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49" name="Freeform 24"/>
          <p:cNvSpPr>
            <a:spLocks/>
          </p:cNvSpPr>
          <p:nvPr/>
        </p:nvSpPr>
        <p:spPr bwMode="auto">
          <a:xfrm>
            <a:off x="5362575" y="4095750"/>
            <a:ext cx="533400" cy="619125"/>
          </a:xfrm>
          <a:custGeom>
            <a:avLst/>
            <a:gdLst>
              <a:gd name="T0" fmla="*/ 0 w 72"/>
              <a:gd name="T1" fmla="*/ 0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0 60000 65536"/>
              <a:gd name="T7" fmla="*/ 0 60000 65536"/>
              <a:gd name="T8" fmla="*/ 0 60000 65536"/>
              <a:gd name="T9" fmla="*/ 0 w 72"/>
              <a:gd name="T10" fmla="*/ 0 h 73"/>
              <a:gd name="T11" fmla="*/ 72 w 7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73">
                <a:moveTo>
                  <a:pt x="0" y="0"/>
                </a:moveTo>
                <a:cubicBezTo>
                  <a:pt x="1" y="13"/>
                  <a:pt x="2" y="26"/>
                  <a:pt x="14" y="38"/>
                </a:cubicBezTo>
                <a:cubicBezTo>
                  <a:pt x="26" y="50"/>
                  <a:pt x="49" y="61"/>
                  <a:pt x="72" y="7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5838825" y="3500438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2590800" y="27019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2619375" y="56197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4375150" y="1573213"/>
          <a:ext cx="344328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Rovnice" r:id="rId3" imgW="1397000" imgH="469900" progId="Equation.3">
                  <p:embed/>
                </p:oleObj>
              </mc:Choice>
              <mc:Fallback>
                <p:oleObj name="Rovnice" r:id="rId3" imgW="1397000" imgH="4699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1573213"/>
                        <a:ext cx="3443288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9"/>
          <p:cNvGraphicFramePr>
            <a:graphicFrameLocks noChangeAspect="1"/>
          </p:cNvGraphicFramePr>
          <p:nvPr/>
        </p:nvGraphicFramePr>
        <p:xfrm>
          <a:off x="4219575" y="4629150"/>
          <a:ext cx="2362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Rovnice" r:id="rId5" imgW="1091726" imgH="469696" progId="Equation.3">
                  <p:embed/>
                </p:oleObj>
              </mc:Choice>
              <mc:Fallback>
                <p:oleObj name="Rovnice" r:id="rId5" imgW="1091726" imgH="469696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4629150"/>
                        <a:ext cx="2362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323975" y="4333875"/>
            <a:ext cx="2514600" cy="1428750"/>
            <a:chOff x="64" y="136"/>
            <a:chExt cx="255" cy="204"/>
          </a:xfrm>
        </p:grpSpPr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54" name="Freeform 33" descr="Tmavý šikmo nahoru"/>
          <p:cNvSpPr>
            <a:spLocks/>
          </p:cNvSpPr>
          <p:nvPr/>
        </p:nvSpPr>
        <p:spPr bwMode="auto">
          <a:xfrm>
            <a:off x="1404938" y="1620838"/>
            <a:ext cx="2347912" cy="1114425"/>
          </a:xfrm>
          <a:custGeom>
            <a:avLst/>
            <a:gdLst>
              <a:gd name="T0" fmla="*/ 0 w 1479"/>
              <a:gd name="T1" fmla="*/ 2147483647 h 702"/>
              <a:gd name="T2" fmla="*/ 2147483647 w 1479"/>
              <a:gd name="T3" fmla="*/ 2147483647 h 702"/>
              <a:gd name="T4" fmla="*/ 2147483647 w 1479"/>
              <a:gd name="T5" fmla="*/ 2147483647 h 702"/>
              <a:gd name="T6" fmla="*/ 2147483647 w 1479"/>
              <a:gd name="T7" fmla="*/ 2147483647 h 702"/>
              <a:gd name="T8" fmla="*/ 2147483647 w 1479"/>
              <a:gd name="T9" fmla="*/ 2147483647 h 702"/>
              <a:gd name="T10" fmla="*/ 2147483647 w 1479"/>
              <a:gd name="T11" fmla="*/ 0 h 702"/>
              <a:gd name="T12" fmla="*/ 2147483647 w 1479"/>
              <a:gd name="T13" fmla="*/ 2147483647 h 702"/>
              <a:gd name="T14" fmla="*/ 2147483647 w 1479"/>
              <a:gd name="T15" fmla="*/ 2147483647 h 702"/>
              <a:gd name="T16" fmla="*/ 2147483647 w 1479"/>
              <a:gd name="T17" fmla="*/ 2147483647 h 702"/>
              <a:gd name="T18" fmla="*/ 2147483647 w 1479"/>
              <a:gd name="T19" fmla="*/ 2147483647 h 7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79"/>
              <a:gd name="T31" fmla="*/ 0 h 702"/>
              <a:gd name="T32" fmla="*/ 1479 w 1479"/>
              <a:gd name="T33" fmla="*/ 702 h 7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79" h="702">
                <a:moveTo>
                  <a:pt x="0" y="700"/>
                </a:moveTo>
                <a:cubicBezTo>
                  <a:pt x="11" y="697"/>
                  <a:pt x="29" y="702"/>
                  <a:pt x="69" y="682"/>
                </a:cubicBezTo>
                <a:cubicBezTo>
                  <a:pt x="109" y="662"/>
                  <a:pt x="182" y="634"/>
                  <a:pt x="241" y="579"/>
                </a:cubicBezTo>
                <a:cubicBezTo>
                  <a:pt x="300" y="524"/>
                  <a:pt x="369" y="429"/>
                  <a:pt x="423" y="354"/>
                </a:cubicBezTo>
                <a:cubicBezTo>
                  <a:pt x="477" y="279"/>
                  <a:pt x="507" y="186"/>
                  <a:pt x="567" y="126"/>
                </a:cubicBezTo>
                <a:cubicBezTo>
                  <a:pt x="627" y="66"/>
                  <a:pt x="705" y="0"/>
                  <a:pt x="777" y="0"/>
                </a:cubicBezTo>
                <a:cubicBezTo>
                  <a:pt x="849" y="0"/>
                  <a:pt x="939" y="66"/>
                  <a:pt x="993" y="120"/>
                </a:cubicBezTo>
                <a:cubicBezTo>
                  <a:pt x="1047" y="174"/>
                  <a:pt x="1047" y="264"/>
                  <a:pt x="1089" y="342"/>
                </a:cubicBezTo>
                <a:cubicBezTo>
                  <a:pt x="1131" y="420"/>
                  <a:pt x="1173" y="516"/>
                  <a:pt x="1239" y="576"/>
                </a:cubicBezTo>
                <a:cubicBezTo>
                  <a:pt x="1305" y="636"/>
                  <a:pt x="1431" y="678"/>
                  <a:pt x="1479" y="702"/>
                </a:cubicBezTo>
              </a:path>
            </a:pathLst>
          </a:custGeom>
          <a:pattFill prst="dkUpDiag">
            <a:fgClr>
              <a:srgbClr val="FF0000"/>
            </a:fgClr>
            <a:bgClr>
              <a:srgbClr val="FFFFFF"/>
            </a:bgClr>
          </a:patt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263456">
            <a:off x="4206487" y="2189710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8026" r="66673" b="54705"/>
          <a:stretch/>
        </p:blipFill>
        <p:spPr bwMode="auto">
          <a:xfrm>
            <a:off x="5292080" y="1484888"/>
            <a:ext cx="30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87190"/>
              </p:ext>
            </p:extLst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4" imgW="8974937" imgH="5715407" progId="Word.Document.8">
                  <p:embed/>
                </p:oleObj>
              </mc:Choice>
              <mc:Fallback>
                <p:oleObj name="Document" r:id="rId4" imgW="8974937" imgH="5715407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150971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statistika, 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Základy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Vizualizace dat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Opakování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Ověření normality dat pomocí testu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9" name="Graf" r:id="rId5" imgW="4038840" imgH="1023840" progId="Excel.Sheet.8">
                    <p:embed/>
                  </p:oleObj>
                </mc:Choice>
                <mc:Fallback>
                  <p:oleObj name="Graf" r:id="rId5" imgW="4038840" imgH="1023840" progId="Excel.Sheet.8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714876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O</a:t>
            </a:r>
            <a:r>
              <a:rPr lang="cs-CZ" sz="1400" b="0" i="0" dirty="0">
                <a:latin typeface="Verdana" pitchFamily="34" charset="0"/>
              </a:rPr>
              <a:t>: sledovaný efekt je nulový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714876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A</a:t>
            </a:r>
            <a:r>
              <a:rPr lang="cs-CZ" sz="1400" b="0" i="0" dirty="0">
                <a:latin typeface="Verdana" pitchFamily="34" charset="0"/>
              </a:rPr>
              <a:t>: sledovaný efekt je různý mezi skupinami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500694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 dirty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 K odpovědi </a:t>
            </a:r>
            <a:r>
              <a:rPr lang="cs-CZ" sz="1600" i="0" dirty="0" smtClean="0">
                <a:solidFill>
                  <a:schemeClr val="hlink"/>
                </a:solidFill>
                <a:latin typeface="Verdana" pitchFamily="34" charset="0"/>
              </a:rPr>
              <a:t>na otázku 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je využit statistický model – testová statistika. </a:t>
            </a:r>
            <a:endParaRPr lang="en-US" sz="1600" b="0" i="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neplatí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dirty="0" smtClean="0"/>
              <a:t>I přes dostatečnou velikost vzorku a kvalitní design experimentu se můžeme při 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971550" y="58769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II. druhu</a:t>
            </a: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2997200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I. druhu</a:t>
            </a: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>
                <a:latin typeface="Verdana" pitchFamily="34" charset="0"/>
              </a:rPr>
              <a:t>Pravděpodobnost nesprávného zamítnutí nulové </a:t>
            </a:r>
            <a:r>
              <a:rPr lang="cs-CZ" i="0" dirty="0" smtClean="0">
                <a:latin typeface="Verdana" pitchFamily="34" charset="0"/>
              </a:rPr>
              <a:t>hypotézy, </a:t>
            </a:r>
            <a:r>
              <a:rPr lang="cs-CZ" b="1" i="0" dirty="0" smtClean="0">
                <a:latin typeface="Verdana" pitchFamily="34" charset="0"/>
              </a:rPr>
              <a:t>hladina významnosti</a:t>
            </a:r>
            <a:endParaRPr lang="cs-CZ" b="1" i="0" dirty="0">
              <a:latin typeface="Verdana" pitchFamily="34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400" dirty="0" smtClean="0"/>
              <a:t>Testování H</a:t>
            </a:r>
            <a:r>
              <a:rPr lang="cs-CZ" sz="2400" baseline="-25000" dirty="0" smtClean="0"/>
              <a:t>0 </a:t>
            </a:r>
            <a:r>
              <a:rPr lang="cs-CZ" sz="2400" dirty="0" smtClean="0"/>
              <a:t> proti H</a:t>
            </a:r>
            <a:r>
              <a:rPr lang="cs-CZ" sz="2400" baseline="-25000" dirty="0" smtClean="0"/>
              <a:t>A </a:t>
            </a:r>
            <a:r>
              <a:rPr lang="cs-CZ" sz="2400" dirty="0" smtClean="0"/>
              <a:t>na hladině významnosti</a:t>
            </a:r>
            <a:r>
              <a:rPr lang="el-GR" sz="2400" dirty="0" smtClean="0"/>
              <a:t> α</a:t>
            </a:r>
            <a:r>
              <a:rPr lang="cs-CZ" sz="2400" dirty="0" smtClean="0"/>
              <a:t> můžeme provést třemi různými  způsoby:</a:t>
            </a:r>
            <a:r>
              <a:rPr lang="cs-CZ" sz="2400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400" b="1" baseline="-25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Kritický obor </a:t>
            </a:r>
            <a:r>
              <a:rPr lang="cs-CZ" sz="2400" dirty="0" smtClean="0"/>
              <a:t>(označení W) neboli obor zamítnutí  H</a:t>
            </a:r>
            <a:r>
              <a:rPr lang="cs-CZ" sz="2400" baseline="-25000" dirty="0" smtClean="0"/>
              <a:t>0 ,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Interval spolehlivosti</a:t>
            </a:r>
            <a:r>
              <a:rPr lang="cs-CZ" sz="2400" dirty="0" smtClean="0"/>
              <a:t>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P-hodnota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dirty="0"/>
          </a:p>
        </p:txBody>
      </p:sp>
      <p:sp>
        <p:nvSpPr>
          <p:cNvPr id="2355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45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825" y="3550140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Parametrické vs.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/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/>
              <a:t>Neparametrické</a:t>
            </a:r>
            <a:r>
              <a:rPr lang="cs-CZ" sz="2400" b="1" i="0" u="sng" dirty="0"/>
              <a:t>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9096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Mají předpoklady o rozložení vstupujících dat (např. </a:t>
            </a:r>
            <a:r>
              <a:rPr lang="cs-CZ" sz="2000" b="0" i="0" u="sng" dirty="0"/>
              <a:t>normální rozložení</a:t>
            </a:r>
            <a:r>
              <a:rPr lang="cs-CZ" sz="2000" b="0" i="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Při stejném N a dodržení předpokladů mají vyšší sílu testu než testy </a:t>
            </a:r>
            <a:r>
              <a:rPr lang="cs-CZ" sz="2000" b="0" i="0" dirty="0" err="1"/>
              <a:t>neparametrické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Nemají předpoklady o rozložení vstupujících dat, lze je tedy použít i </a:t>
            </a:r>
            <a:r>
              <a:rPr lang="cs-CZ" sz="2000" b="0" i="0" dirty="0" smtClean="0"/>
              <a:t>při asymetrickém </a:t>
            </a:r>
            <a:r>
              <a:rPr lang="cs-CZ" sz="2000" b="0" i="0" dirty="0"/>
              <a:t>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Snížená síla těchto testů je způsobena redukcí informační hodnoty původních dat, kdy </a:t>
            </a:r>
            <a:r>
              <a:rPr lang="cs-CZ" sz="2000" b="0" i="0" dirty="0" err="1"/>
              <a:t>neparametrické</a:t>
            </a:r>
            <a:r>
              <a:rPr lang="cs-CZ" sz="2000" b="0" i="0" dirty="0"/>
              <a:t>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-sample vs. </a:t>
            </a:r>
            <a:r>
              <a:rPr lang="cs-CZ" dirty="0" err="1" smtClean="0"/>
              <a:t>two</a:t>
            </a:r>
            <a:r>
              <a:rPr lang="cs-CZ" dirty="0" smtClean="0"/>
              <a:t>-sample testy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Jedno-výběrové testy (</a:t>
            </a:r>
            <a:r>
              <a:rPr lang="cs-CZ" sz="2400" b="1" i="0" u="sng" dirty="0" err="1"/>
              <a:t>one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Dvou-výběrové testy (</a:t>
            </a:r>
            <a:r>
              <a:rPr lang="cs-CZ" sz="2400" b="1" i="0" u="sng" dirty="0" err="1"/>
              <a:t>two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68313" y="1784828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jeden vzorek (</a:t>
            </a:r>
            <a:r>
              <a:rPr lang="cs-CZ" sz="2000" b="0" i="0" dirty="0" err="1"/>
              <a:t>one</a:t>
            </a:r>
            <a:r>
              <a:rPr lang="cs-CZ" sz="2000" b="0" i="0" dirty="0"/>
              <a:t> sample, </a:t>
            </a:r>
            <a:r>
              <a:rPr lang="cs-CZ" sz="2000" b="0" i="0" dirty="0" err="1"/>
              <a:t>jednovýběrové</a:t>
            </a:r>
            <a:r>
              <a:rPr lang="cs-CZ" sz="2000" b="0" i="0" dirty="0"/>
              <a:t>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je tedy srovnáváno rozložení hodnot (vzorek) s jediným číslem (referenční hodnota, </a:t>
            </a:r>
            <a:r>
              <a:rPr lang="cs-CZ" sz="2000" b="0" i="0" dirty="0" err="1"/>
              <a:t>hodnota</a:t>
            </a:r>
            <a:r>
              <a:rPr lang="cs-CZ" sz="2000" b="0" i="0" dirty="0"/>
              <a:t>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vztažena k průměru, rozptylu, podílu hodnot i dalším statistickým parametrům popisujícím vzorek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95288" y="4232753"/>
            <a:ext cx="8675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navzájem dva vzorky (</a:t>
            </a:r>
            <a:r>
              <a:rPr lang="cs-CZ" sz="2000" b="0" i="0" dirty="0" err="1"/>
              <a:t>two</a:t>
            </a:r>
            <a:r>
              <a:rPr lang="cs-CZ" sz="2000" b="0" i="0" dirty="0"/>
              <a:t> sample, </a:t>
            </a:r>
            <a:r>
              <a:rPr lang="cs-CZ" sz="2000" b="0" i="0" dirty="0" err="1"/>
              <a:t>dvouvýběrové</a:t>
            </a:r>
            <a:r>
              <a:rPr lang="cs-CZ" sz="2000" b="0" i="0" dirty="0"/>
              <a:t>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Kromě testů pro dvě skupiny hodnot existují samozřejmě i testy pro více skupin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vs. </a:t>
            </a:r>
            <a:r>
              <a:rPr lang="cs-CZ" dirty="0" err="1" smtClean="0"/>
              <a:t>two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testy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95288" y="139382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smtClean="0"/>
              <a:t>Jednostranné testy (</a:t>
            </a:r>
            <a:r>
              <a:rPr lang="cs-CZ" sz="2400" b="1" u="sng" dirty="0" err="1" smtClean="0"/>
              <a:t>o</a:t>
            </a:r>
            <a:r>
              <a:rPr lang="cs-CZ" sz="2400" b="1" i="0" u="sng" dirty="0" err="1" smtClean="0"/>
              <a:t>ne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i="0" u="sng" dirty="0" smtClean="0"/>
              <a:t>)</a:t>
            </a:r>
            <a:endParaRPr lang="cs-CZ" sz="2400" b="1" i="0" u="sng" dirty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95288" y="378777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 smtClean="0"/>
              <a:t>Oboustranné testy (</a:t>
            </a:r>
            <a:r>
              <a:rPr lang="cs-CZ" sz="2400" b="1" u="sng" dirty="0" err="1" smtClean="0"/>
              <a:t>t</a:t>
            </a:r>
            <a:r>
              <a:rPr lang="cs-CZ" sz="2400" b="1" i="0" u="sng" dirty="0" err="1" smtClean="0"/>
              <a:t>wo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u="sng" dirty="0"/>
              <a:t>)</a:t>
            </a:r>
            <a:endParaRPr lang="cs-CZ" sz="2400" b="1" i="0" u="sng" dirty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68313" y="1869598"/>
            <a:ext cx="532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je postavena asymetricky, tedy ptáme se na </a:t>
            </a:r>
            <a:r>
              <a:rPr lang="cs-CZ" sz="2000" i="0" dirty="0"/>
              <a:t>větší než/ menší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pouze dvojí výstup – jedna </a:t>
            </a:r>
            <a:r>
              <a:rPr lang="cs-CZ" sz="2000" b="0" i="0" dirty="0" smtClean="0"/>
              <a:t>z hodnot </a:t>
            </a:r>
            <a:r>
              <a:rPr lang="cs-CZ" sz="2000" b="0" i="0" dirty="0"/>
              <a:t>je větší (menší) než druhá a všechny ostatní případy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95288" y="4229789"/>
            <a:ext cx="5545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se ptá na otázku </a:t>
            </a:r>
            <a:r>
              <a:rPr lang="cs-CZ" sz="2000" i="0" dirty="0"/>
              <a:t>rovná se/nerovná 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trojí výstup – </a:t>
            </a:r>
            <a:r>
              <a:rPr lang="cs-CZ" sz="2000" i="0" dirty="0"/>
              <a:t>menší - rovná se – větší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Situace </a:t>
            </a:r>
            <a:r>
              <a:rPr lang="cs-CZ" sz="2000" i="0" dirty="0"/>
              <a:t>nerovná se</a:t>
            </a:r>
            <a:r>
              <a:rPr lang="cs-CZ" sz="2000" b="0" i="0" dirty="0"/>
              <a:t> je tedy souhrnem dvou možných výstupů testu (</a:t>
            </a:r>
            <a:r>
              <a:rPr lang="cs-CZ" sz="2000" i="0" dirty="0"/>
              <a:t>menší+větší</a:t>
            </a:r>
            <a:r>
              <a:rPr lang="cs-CZ" sz="2000" b="0" i="0" dirty="0"/>
              <a:t>)</a:t>
            </a:r>
          </a:p>
        </p:txBody>
      </p:sp>
      <p:pic>
        <p:nvPicPr>
          <p:cNvPr id="2765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93875"/>
            <a:ext cx="230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8027988" y="22050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40650" y="179705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pic>
        <p:nvPicPr>
          <p:cNvPr id="27659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590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H="1">
            <a:off x="7956550" y="4797425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669213" y="43894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>
            <a:off x="6013450" y="47974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Opakování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1560" y="170080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Co jsou </a:t>
            </a:r>
            <a:r>
              <a:rPr lang="cs-CZ" altLang="cs-CZ" sz="2400" b="1" dirty="0" smtClean="0"/>
              <a:t>kvalitativní </a:t>
            </a:r>
            <a:r>
              <a:rPr lang="cs-CZ" altLang="cs-CZ" sz="2400" dirty="0" smtClean="0"/>
              <a:t>a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 je rozdíl mezi </a:t>
            </a:r>
            <a:r>
              <a:rPr lang="cs-CZ" altLang="cs-CZ" sz="2400" b="1" dirty="0" smtClean="0"/>
              <a:t>spojitými</a:t>
            </a:r>
            <a:r>
              <a:rPr lang="cs-CZ" altLang="cs-CZ" sz="2400" dirty="0" smtClean="0"/>
              <a:t> a </a:t>
            </a:r>
            <a:r>
              <a:rPr lang="cs-CZ" altLang="cs-CZ" sz="2400" b="1" dirty="0" smtClean="0"/>
              <a:t>diskrétními daty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binárních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nominálních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ordinálních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spojitých </a:t>
            </a:r>
            <a:r>
              <a:rPr lang="cs-CZ" altLang="cs-CZ" sz="2400" dirty="0" smtClean="0"/>
              <a:t>a</a:t>
            </a:r>
            <a:r>
              <a:rPr lang="cs-CZ" altLang="cs-CZ" sz="2400" b="1" dirty="0" smtClean="0"/>
              <a:t> diskrétních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395288" y="12546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Nepárový design</a:t>
            </a: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395288" y="35279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/>
              <a:t>Párový design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8313" y="1731962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Při výpočtu je nezbytné brát v úvahu charakteristiky obou skupin dat</a:t>
            </a:r>
            <a:endParaRPr lang="cs-CZ" sz="1700" i="0" dirty="0">
              <a:latin typeface="Verdana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r:id="rId4" imgW="2950000" imgH="3070000" progId="">
                  <p:embed/>
                </p:oleObj>
              </mc:Choice>
              <mc:Fallback>
                <p:oleObj r:id="rId4" imgW="2950000" imgH="30700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12875"/>
                        <a:ext cx="2149475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Důležité poznámky k testování hypotéz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93027" y="1643050"/>
            <a:ext cx="817565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Nezamítnutí nulové hypotézy neznamená automaticky její přijetí! </a:t>
            </a:r>
            <a:r>
              <a:rPr lang="cs-CZ" sz="2000" b="0" i="0" dirty="0" smtClean="0"/>
              <a:t>Může se jednat o situaci, kdy pro zamítnutí nulové hypotézy nemáme dostatečné množství informace.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Dosažená hladina významnosti testu </a:t>
            </a:r>
            <a:r>
              <a:rPr lang="cs-CZ" sz="2000" dirty="0" smtClean="0"/>
              <a:t>(ať už 5 %, 1 % nebo 10 %) </a:t>
            </a:r>
            <a:r>
              <a:rPr lang="cs-CZ" sz="2000" b="1" dirty="0" smtClean="0"/>
              <a:t>nesmí být slepě brána jako hranice pro existenci / neexistenci testovaného efektu.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Malá p-hodnota nemusí znamenat velký efekt. </a:t>
            </a:r>
            <a:r>
              <a:rPr lang="cs-CZ" sz="2000" i="0" dirty="0" smtClean="0"/>
              <a:t>Hodnota testové statistiky a p-hodnota mohou být ovlivněny velkou velikostí vzorku a malou variabilitou pozorovaných dat.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Na výsledky testování musí být nahlíženo kriticky </a:t>
            </a:r>
            <a:r>
              <a:rPr lang="cs-CZ" sz="2000" dirty="0" smtClean="0"/>
              <a:t>– jedná se o závěr založeny „pouze“ na jednom výběrovém souboru.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Statistická významnost </a:t>
            </a:r>
            <a:r>
              <a:rPr lang="cs-CZ" sz="2000" i="0" dirty="0" smtClean="0"/>
              <a:t>indikuje, že pozorovaný rozdíl není náhodný,</a:t>
            </a:r>
            <a:r>
              <a:rPr lang="cs-CZ" sz="2000" b="1" i="0" dirty="0" smtClean="0"/>
              <a:t> </a:t>
            </a:r>
            <a:r>
              <a:rPr lang="cs-CZ" sz="2000" i="0" dirty="0" smtClean="0"/>
              <a:t>ale nemusí znamenat, že je významný i ve skutečnosti. Důležitá je i </a:t>
            </a:r>
            <a:r>
              <a:rPr lang="cs-CZ" sz="2000" b="1" i="0" dirty="0" smtClean="0"/>
              <a:t>praktická (klinická) významnost.</a:t>
            </a:r>
            <a:endParaRPr lang="cs-CZ" sz="2000" b="1" i="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dirty="0" smtClean="0"/>
              <a:t>Normalita dat je jedním z předpokladů tzv. parametrických testů (testů založených na předpokladu nějakého rozložení) – např. </a:t>
            </a:r>
            <a:r>
              <a:rPr lang="cs-CZ" sz="1600" i="1" dirty="0" smtClean="0"/>
              <a:t>t</a:t>
            </a:r>
            <a:r>
              <a:rPr lang="cs-CZ" sz="1600" dirty="0" smtClean="0"/>
              <a:t>-testy</a:t>
            </a:r>
          </a:p>
          <a:p>
            <a:pPr eaLnBrk="1" hangingPunct="1"/>
            <a:r>
              <a:rPr lang="cs-CZ" sz="1600" b="1" dirty="0" smtClean="0"/>
              <a:t>Pokud data nejsou normální, neodpovídají ani modelovému rozložení, které je použito pro výpočet (</a:t>
            </a:r>
            <a:r>
              <a:rPr lang="cs-CZ" sz="1600" b="1" i="1" dirty="0" smtClean="0"/>
              <a:t>t</a:t>
            </a:r>
            <a:r>
              <a:rPr lang="cs-CZ" sz="1600" b="1" dirty="0" smtClean="0"/>
              <a:t>-rozložení) a test tak může lhát</a:t>
            </a:r>
          </a:p>
          <a:p>
            <a:pPr eaLnBrk="1" hangingPunct="1"/>
            <a:endParaRPr lang="cs-CZ" sz="1600" b="1" dirty="0" smtClean="0"/>
          </a:p>
          <a:p>
            <a:pPr eaLnBrk="1" hangingPunct="1"/>
            <a:r>
              <a:rPr lang="cs-CZ" sz="1600" b="1" dirty="0" smtClean="0"/>
              <a:t>Řešením je tedy:</a:t>
            </a:r>
          </a:p>
          <a:p>
            <a:pPr lvl="1" eaLnBrk="1" hangingPunct="1"/>
            <a:r>
              <a:rPr lang="cs-CZ" sz="1500" dirty="0" smtClean="0"/>
              <a:t>Transformace dat</a:t>
            </a:r>
            <a:r>
              <a:rPr lang="cs-CZ" sz="1500" b="1" dirty="0" smtClean="0"/>
              <a:t> za účelem dosažení normality jejich rozložení</a:t>
            </a:r>
          </a:p>
          <a:p>
            <a:pPr lvl="1" eaLnBrk="1" hangingPunct="1"/>
            <a:r>
              <a:rPr lang="cs-CZ" sz="1500" dirty="0" err="1" smtClean="0"/>
              <a:t>Neparametrické</a:t>
            </a:r>
            <a:r>
              <a:rPr lang="cs-CZ" sz="1500" dirty="0" smtClean="0"/>
              <a:t> testy</a:t>
            </a:r>
            <a:r>
              <a:rPr lang="cs-CZ" sz="1500" b="1" dirty="0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37072"/>
              </p:ext>
            </p:extLst>
          </p:nvPr>
        </p:nvGraphicFramePr>
        <p:xfrm>
          <a:off x="6111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/>
                <a:gridCol w="2532063"/>
                <a:gridCol w="286385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Whitneyho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 (analýza rozptylu)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Kruskalův-Wallisův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dirty="0" smtClean="0"/>
              <a:t>Testy normality pracují s nulovou hypotézou, že není rozdíl mezi zpracovávaným rozložením a normálním rozložením. Vždy je ovšem dobré prohlédnout si i histogram, protože některé odchylky od normality, např. </a:t>
            </a:r>
            <a:r>
              <a:rPr lang="cs-CZ" sz="1400" dirty="0" err="1" smtClean="0"/>
              <a:t>bimodalitu</a:t>
            </a:r>
            <a:r>
              <a:rPr lang="cs-CZ" sz="1400" dirty="0" smtClean="0"/>
              <a:t>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>
                <a:latin typeface="Calibri" pitchFamily="34" charset="0"/>
              </a:rPr>
              <a:t>Test 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400" b="1" i="0" smtClean="0">
                <a:latin typeface="Calibri" pitchFamily="34" charset="0"/>
                <a:sym typeface="Symbol" pitchFamily="18" charset="2"/>
              </a:rPr>
              <a:t> - Smirnovův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Shapirův-Wilk</a:t>
            </a:r>
            <a:r>
              <a:rPr lang="cs-CZ" sz="1400" b="1" dirty="0" err="1" smtClean="0">
                <a:latin typeface="Calibri" pitchFamily="34" charset="0"/>
                <a:sym typeface="Symbol" pitchFamily="18" charset="2"/>
              </a:rPr>
              <a:t>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516711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solidFill>
                  <a:srgbClr val="CC0000"/>
                </a:solidFill>
              </a:rPr>
              <a:t> </a:t>
            </a:r>
            <a:r>
              <a:rPr lang="cs-CZ" i="0">
                <a:solidFill>
                  <a:srgbClr val="CC0000"/>
                </a:solidFill>
              </a:rPr>
              <a:t>Weibullovo</a:t>
            </a: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67496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Pearsonovo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04900" y="1489075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160463" y="1597025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1260475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" y="3022600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448050" y="2946400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71675" y="3022600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343025" y="2832100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19325" y="2832100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843214" y="1260475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148014" y="3470275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738814" y="2936875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00614" y="3470275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595814" y="2822575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  <a:endCxn id="5167" idx="1"/>
          </p:cNvCxnSpPr>
          <p:nvPr/>
        </p:nvCxnSpPr>
        <p:spPr bwMode="auto">
          <a:xfrm flipV="1">
            <a:off x="5767139" y="2978150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  <a:endCxn id="5166" idx="1"/>
          </p:cNvCxnSpPr>
          <p:nvPr/>
        </p:nvCxnSpPr>
        <p:spPr bwMode="auto">
          <a:xfrm flipH="1" flipV="1">
            <a:off x="6749802" y="2976563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367214" y="3470275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352800" y="1946275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i="0" dirty="0" err="1"/>
              <a:t>Ln</a:t>
            </a:r>
            <a:r>
              <a:rPr lang="cs-CZ" sz="2400" i="0" dirty="0"/>
              <a:t> 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452814" y="1489075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509964" y="2830513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671889" y="2798763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843339" y="2722563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6005264" y="2571750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167189" y="2322513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329114" y="1976438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500564" y="1879600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662489" y="1879600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824414" y="1976438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6986339" y="2322513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7157789" y="2571750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319714" y="2722563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481639" y="2798763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643564" y="2830513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05200" y="2479675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459313" y="4826471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457200" y="5255096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038600" y="5216996"/>
            <a:ext cx="1219200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466725" y="3952875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41806"/>
              </p:ext>
            </p:extLst>
          </p:nvPr>
        </p:nvGraphicFramePr>
        <p:xfrm>
          <a:off x="5564088" y="4950296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088" y="4950296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081087" y="5337896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146016" y="4136547"/>
            <a:ext cx="1219200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2107</Words>
  <Application>Microsoft Office PowerPoint</Application>
  <PresentationFormat>Předvádění na obrazovce (4:3)</PresentationFormat>
  <Paragraphs>414</Paragraphs>
  <Slides>33</Slides>
  <Notes>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Administrativní</vt:lpstr>
      <vt:lpstr>Rovnice</vt:lpstr>
      <vt:lpstr>Graf</vt:lpstr>
      <vt:lpstr>Document</vt:lpstr>
      <vt:lpstr>Unknown</vt:lpstr>
      <vt:lpstr> ASTAc/01 Biostatistika  3. cvičení</vt:lpstr>
      <vt:lpstr> Opakování</vt:lpstr>
      <vt:lpstr>Opakování</vt:lpstr>
      <vt:lpstr> Modelová rozložení</vt:lpstr>
      <vt:lpstr>Výběrové rozložení hodnot lze modelově popsat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Parametry charakterizující normální rozložení a jejich význam</vt:lpstr>
      <vt:lpstr>Rozptyl není univerzálním ukazatelem variability</vt:lpstr>
      <vt:lpstr>Rozložení hodnot jako model: Normální rozložení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  <vt:lpstr> Základy testování hypotéz</vt:lpstr>
      <vt:lpstr>Princip testování hypotéz</vt:lpstr>
      <vt:lpstr>Statistické testování – základní pojmy</vt:lpstr>
      <vt:lpstr>Možné chyby při testování hypotéz</vt:lpstr>
      <vt:lpstr>Význam chyb při testování hypotéz</vt:lpstr>
      <vt:lpstr>Způsoby testování </vt:lpstr>
      <vt:lpstr>P-hodnota</vt:lpstr>
      <vt:lpstr>Parametrické vs. neparametrické testy</vt:lpstr>
      <vt:lpstr>One-sample vs. two-sample testy</vt:lpstr>
      <vt:lpstr>One-tailed vs. two-tailed testy</vt:lpstr>
      <vt:lpstr>Nepárový vs. párový design</vt:lpstr>
      <vt:lpstr>Důležité poznámky k testování hypotéz</vt:lpstr>
      <vt:lpstr>Statistické testy a normalita dat</vt:lpstr>
      <vt:lpstr>Testy normality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ASTAc/03 Biostatistika  3. cvičení</dc:title>
  <dc:creator>kovalcikova</dc:creator>
  <cp:lastModifiedBy>svobodova</cp:lastModifiedBy>
  <cp:revision>52</cp:revision>
  <dcterms:created xsi:type="dcterms:W3CDTF">2015-10-19T12:20:38Z</dcterms:created>
  <dcterms:modified xsi:type="dcterms:W3CDTF">2015-10-27T15:10:20Z</dcterms:modified>
</cp:coreProperties>
</file>