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3" r:id="rId2"/>
  </p:sldMasterIdLst>
  <p:notesMasterIdLst>
    <p:notesMasterId r:id="rId30"/>
  </p:notesMasterIdLst>
  <p:sldIdLst>
    <p:sldId id="257" r:id="rId3"/>
    <p:sldId id="527" r:id="rId4"/>
    <p:sldId id="487" r:id="rId5"/>
    <p:sldId id="489" r:id="rId6"/>
    <p:sldId id="514" r:id="rId7"/>
    <p:sldId id="515" r:id="rId8"/>
    <p:sldId id="516" r:id="rId9"/>
    <p:sldId id="524" r:id="rId10"/>
    <p:sldId id="525" r:id="rId11"/>
    <p:sldId id="526" r:id="rId12"/>
    <p:sldId id="490" r:id="rId13"/>
    <p:sldId id="475" r:id="rId14"/>
    <p:sldId id="488" r:id="rId15"/>
    <p:sldId id="476" r:id="rId16"/>
    <p:sldId id="393" r:id="rId17"/>
    <p:sldId id="521" r:id="rId18"/>
    <p:sldId id="522" r:id="rId19"/>
    <p:sldId id="523" r:id="rId20"/>
    <p:sldId id="493" r:id="rId21"/>
    <p:sldId id="494" r:id="rId22"/>
    <p:sldId id="495" r:id="rId23"/>
    <p:sldId id="497" r:id="rId24"/>
    <p:sldId id="498" r:id="rId25"/>
    <p:sldId id="499" r:id="rId26"/>
    <p:sldId id="500" r:id="rId27"/>
    <p:sldId id="502" r:id="rId28"/>
    <p:sldId id="506" r:id="rId2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99FF"/>
    <a:srgbClr val="1122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94761" autoAdjust="0"/>
  </p:normalViewPr>
  <p:slideViewPr>
    <p:cSldViewPr>
      <p:cViewPr varScale="1">
        <p:scale>
          <a:sx n="70" d="100"/>
          <a:sy n="70" d="100"/>
        </p:scale>
        <p:origin x="-8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84125E1-8DFC-4ECE-A414-F2DB22F4CF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6782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8CFDF4-9B8E-4529-9079-8E8B6267A628}" type="slidenum">
              <a:rPr lang="cs-CZ" smtClean="0"/>
              <a:pPr/>
              <a:t>1</a:t>
            </a:fld>
            <a:endParaRPr lang="cs-CZ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 lIns="92075" tIns="46038" rIns="92075" bIns="46038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solidFill>
            <a:srgbClr val="FFFFFF"/>
          </a:solidFill>
          <a:ln w="12700" cap="flat"/>
        </p:spPr>
      </p:sp>
      <p:sp>
        <p:nvSpPr>
          <p:cNvPr id="131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 lIns="92075" tIns="46038" rIns="92075" bIns="46038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solidFill>
            <a:srgbClr val="FFFFFF"/>
          </a:solidFill>
          <a:ln w="12700" cap="flat"/>
        </p:spPr>
      </p:sp>
      <p:sp>
        <p:nvSpPr>
          <p:cNvPr id="133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 lIns="92075" tIns="46038" rIns="92075" bIns="46038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E59A1C-07B9-4CF1-863D-8DA209CB4171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138243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8244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FB597029-DE94-44FF-85BA-90810EA66D67}" type="slidenum">
              <a:rPr lang="cs-CZ" sz="1200">
                <a:latin typeface="Times New Roman CE"/>
              </a:rPr>
              <a:pPr algn="r" eaLnBrk="0" hangingPunct="0"/>
              <a:t>16</a:t>
            </a:fld>
            <a:endParaRPr lang="cs-CZ" sz="1200">
              <a:latin typeface="Times New Roman CE"/>
            </a:endParaRPr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BD60BE9F-D768-4C90-9F2D-8665F588B2F1}" type="slidenum">
              <a:rPr lang="cs-CZ" sz="1200">
                <a:latin typeface="Times New Roman CE"/>
              </a:rPr>
              <a:pPr algn="r" eaLnBrk="0" hangingPunct="0"/>
              <a:t>17</a:t>
            </a:fld>
            <a:endParaRPr lang="cs-CZ" sz="1200">
              <a:latin typeface="Times New Roman CE"/>
            </a:endParaRPr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2400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</p:grpSp>
      <p:sp>
        <p:nvSpPr>
          <p:cNvPr id="16282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6282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E66BA-9895-4FBE-A9DD-4C98B875EDE2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333FC-7775-45F8-ACA9-DCDBA22DD2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03FEC-FC4C-4FD8-9859-1F559BE1F624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2ABA7-F143-4933-BB36-47511AAA71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11C2F-EA9A-485E-A207-D7B2BCE08E69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17BCF-7E25-4666-82F4-D6417022AF7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98005-F2B1-403F-AC99-A910EBA7A7E5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43993-E832-4E4A-8B13-40519D05D5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9C94F-98CD-4F33-9499-51A43B4AC129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8545F-F465-4E9B-A37E-AD4D14CDEB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23245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23245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FEEA1-B00E-4979-AED6-649E5D888502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BD7D9-B993-4456-AA99-23C2E053F6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46480-A1E9-4E57-BF96-31500725A4E1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79D8F-2ED0-4810-832B-027365F881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4C6D4-CE2A-49F5-990A-71D43512FB3A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1269D-7E59-4275-9D46-9D130E4A793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AC714-7A1A-4666-B39A-0F8A5C428C0E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D94FC-D1CA-4E66-99A0-D4D35E7732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4EC4D-CEF4-4AED-838C-8E32D08FBF54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D422B-EFA4-428C-BB5C-6EF3B22BC8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7FFF4-2FF1-4BD1-9028-147F5E5CE49C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9DFFF-9362-44C8-B62B-C6F36E6E83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5D24A-9D41-4865-89D7-EAC5EA17A97B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8F67B-25AB-4BFF-9B0E-E5BED24919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CD3B5-CDFC-489D-B526-A06E804C6AB2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54949-3AB8-4921-AD8A-C5AA63CA66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B6530-83B6-4BE3-ACA9-8B9FD2941274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C3A98-1559-44F8-B171-01D354376A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61795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2400"/>
            </a:p>
          </p:txBody>
        </p:sp>
        <p:sp>
          <p:nvSpPr>
            <p:cNvPr id="161796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pitchFamily="34" charset="0"/>
              </a:endParaRPr>
            </a:p>
          </p:txBody>
        </p:sp>
        <p:sp>
          <p:nvSpPr>
            <p:cNvPr id="161797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6180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fld id="{77455507-286D-4A52-A8D1-B233DE64BF77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16180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180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4684616C-9BDD-4C6F-B5BD-0673926A59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7" r:id="rId2"/>
    <p:sldLayoutId id="2147483736" r:id="rId3"/>
    <p:sldLayoutId id="2147483735" r:id="rId4"/>
    <p:sldLayoutId id="2147483734" r:id="rId5"/>
    <p:sldLayoutId id="2147483733" r:id="rId6"/>
    <p:sldLayoutId id="2147483732" r:id="rId7"/>
    <p:sldLayoutId id="2147483731" r:id="rId8"/>
    <p:sldLayoutId id="2147483730" r:id="rId9"/>
    <p:sldLayoutId id="2147483729" r:id="rId10"/>
    <p:sldLayoutId id="2147483728" r:id="rId11"/>
    <p:sldLayoutId id="2147483727" r:id="rId12"/>
    <p:sldLayoutId id="214748372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3143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3" name="Rectangle 12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FA5DEE91-55C5-4F55-85DB-2A26754CA84E}" type="datetimeFigureOut">
              <a:rPr lang="cs-CZ"/>
              <a:pPr>
                <a:defRPr/>
              </a:pPr>
              <a:t>30.9.2013</a:t>
            </a:fld>
            <a:endParaRPr lang="cs-CZ"/>
          </a:p>
        </p:txBody>
      </p:sp>
      <p:sp>
        <p:nvSpPr>
          <p:cNvPr id="24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A3E1E02D-F601-472F-A724-5622E6DBC7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14375" y="1196975"/>
            <a:ext cx="7961313" cy="2449513"/>
          </a:xfrm>
        </p:spPr>
        <p:txBody>
          <a:bodyPr lIns="92075" tIns="46038" rIns="92075" bIns="46038" anchor="ctr"/>
          <a:lstStyle/>
          <a:p>
            <a:pPr algn="r" eaLnBrk="1" hangingPunct="1"/>
            <a:r>
              <a:rPr lang="cs-CZ" sz="5400" b="1" smtClean="0">
                <a:solidFill>
                  <a:schemeClr val="tx1"/>
                </a:solidFill>
                <a:latin typeface="Times New Roman" pitchFamily="18" charset="0"/>
              </a:rPr>
              <a:t>Moderní metody hojení chronických ran </a:t>
            </a:r>
            <a:br>
              <a:rPr lang="cs-CZ" sz="54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cs-CZ" sz="5400" b="1" smtClean="0">
                <a:solidFill>
                  <a:schemeClr val="tx1"/>
                </a:solidFill>
                <a:latin typeface="Times New Roman" pitchFamily="18" charset="0"/>
              </a:rPr>
              <a:t>v terénní praxi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492500" y="4508500"/>
            <a:ext cx="5111750" cy="2133600"/>
          </a:xfrm>
        </p:spPr>
        <p:txBody>
          <a:bodyPr lIns="92075" tIns="46038" rIns="92075" bIns="46038"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700" b="1" smtClean="0">
              <a:latin typeface="Times New Roman" pitchFamily="18" charset="0"/>
            </a:endParaRPr>
          </a:p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800" b="1" smtClean="0">
                <a:latin typeface="Times New Roman" pitchFamily="18" charset="0"/>
              </a:rPr>
              <a:t>MUDr. Sabina Švestková, Ph.D.</a:t>
            </a:r>
          </a:p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800" b="1" smtClean="0">
                <a:latin typeface="Times New Roman" pitchFamily="18" charset="0"/>
              </a:rPr>
              <a:t>Dermatovenerologická klinika </a:t>
            </a:r>
          </a:p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800" b="1" smtClean="0">
                <a:latin typeface="Times New Roman" pitchFamily="18" charset="0"/>
              </a:rPr>
              <a:t>LF MU a FN Brno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Diabetický vřed</a:t>
            </a:r>
            <a:br>
              <a:rPr lang="cs-CZ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Neuroischemický vřed </a:t>
            </a:r>
          </a:p>
        </p:txBody>
      </p:sp>
      <p:sp>
        <p:nvSpPr>
          <p:cNvPr id="1361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895600"/>
            <a:ext cx="4343400" cy="3200400"/>
          </a:xfrm>
        </p:spPr>
        <p:txBody>
          <a:bodyPr/>
          <a:lstStyle/>
          <a:p>
            <a:pPr eaLnBrk="1" hangingPunct="1"/>
            <a:r>
              <a:rPr lang="cs-CZ" sz="2400" b="1" smtClean="0">
                <a:latin typeface="Times New Roman" pitchFamily="18" charset="0"/>
                <a:cs typeface="Times New Roman" pitchFamily="18" charset="0"/>
              </a:rPr>
              <a:t>bolestivý</a:t>
            </a:r>
          </a:p>
          <a:p>
            <a:pPr eaLnBrk="1" hangingPunct="1"/>
            <a:r>
              <a:rPr lang="cs-CZ" sz="2400" b="1" smtClean="0">
                <a:latin typeface="Times New Roman" pitchFamily="18" charset="0"/>
                <a:cs typeface="Times New Roman" pitchFamily="18" charset="0"/>
              </a:rPr>
              <a:t>lokalizace hlavně na palci </a:t>
            </a:r>
          </a:p>
          <a:p>
            <a:pPr eaLnBrk="1" hangingPunct="1"/>
            <a:r>
              <a:rPr lang="cs-CZ" sz="2400" b="1" smtClean="0">
                <a:latin typeface="Times New Roman" pitchFamily="18" charset="0"/>
                <a:cs typeface="Times New Roman" pitchFamily="18" charset="0"/>
              </a:rPr>
              <a:t>oslabená až nehmatná periferní pulsace</a:t>
            </a:r>
          </a:p>
          <a:p>
            <a:pPr eaLnBrk="1" hangingPunct="1">
              <a:buFont typeface="Wingdings" pitchFamily="2" charset="2"/>
              <a:buNone/>
            </a:pPr>
            <a:endParaRPr lang="cs-CZ" sz="24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6195" name="Picture 4" descr="dia vřed palec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 l="7695" r="7695"/>
          <a:stretch>
            <a:fillRect/>
          </a:stretch>
        </p:blipFill>
        <p:spPr>
          <a:xfrm>
            <a:off x="5099050" y="2324100"/>
            <a:ext cx="3584575" cy="3119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 defTabSz="449263">
              <a:lnSpc>
                <a:spcPct val="93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>
              <a:solidFill>
                <a:srgbClr val="FFFF75"/>
              </a:solidFill>
              <a:cs typeface="Times New Roman" pitchFamily="18" charset="0"/>
            </a:endParaRPr>
          </a:p>
        </p:txBody>
      </p:sp>
      <p:sp>
        <p:nvSpPr>
          <p:cNvPr id="13721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449263">
              <a:lnSpc>
                <a:spcPct val="93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400">
              <a:solidFill>
                <a:srgbClr val="FFFF75"/>
              </a:solidFill>
              <a:cs typeface="Times New Roman" pitchFamily="18" charset="0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214313"/>
            <a:ext cx="8232775" cy="1308100"/>
          </a:xfrm>
        </p:spPr>
        <p:txBody>
          <a:bodyPr lIns="90000" tIns="46800" rIns="90000" bIns="46800" anchor="ctr"/>
          <a:lstStyle/>
          <a:p>
            <a:pPr defTabSz="449263" eaLnBrk="1" hangingPunct="1">
              <a:lnSpc>
                <a:spcPct val="9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dirty="0" err="1">
                <a:solidFill>
                  <a:schemeClr val="tx1"/>
                </a:solidFill>
                <a:latin typeface="Times New Roman" pitchFamily="18" charset="0"/>
              </a:rPr>
              <a:t>Zevní</a:t>
            </a:r>
            <a:r>
              <a:rPr lang="en-GB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Times New Roman" pitchFamily="18" charset="0"/>
              </a:rPr>
              <a:t>terapie</a:t>
            </a:r>
            <a:endParaRPr lang="en-GB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7220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700213"/>
            <a:ext cx="8569325" cy="5157787"/>
          </a:xfrm>
        </p:spPr>
        <p:txBody>
          <a:bodyPr lIns="90000" tIns="46800" rIns="90000" bIns="46800"/>
          <a:lstStyle/>
          <a:p>
            <a:pPr defTabSz="449263" eaLnBrk="1" hangingPunct="1">
              <a:lnSpc>
                <a:spcPct val="8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400" b="1" smtClean="0">
                <a:latin typeface="Times New Roman" pitchFamily="18" charset="0"/>
                <a:cs typeface="Times New Roman" pitchFamily="18" charset="0"/>
              </a:rPr>
              <a:t>nové léčebné postupy a tzv. moderní krytí jsou používány v souladu s fázovým hojením rány</a:t>
            </a:r>
          </a:p>
          <a:p>
            <a:pPr defTabSz="449263" eaLnBrk="1" hangingPunct="1">
              <a:lnSpc>
                <a:spcPct val="8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400" b="1" smtClean="0">
                <a:latin typeface="Times New Roman" pitchFamily="18" charset="0"/>
                <a:cs typeface="Times New Roman" pitchFamily="18" charset="0"/>
              </a:rPr>
              <a:t>debridement – odstranění nekrózy a vyčištění rány  </a:t>
            </a:r>
          </a:p>
          <a:p>
            <a:pPr defTabSz="449263" eaLnBrk="1" hangingPunct="1">
              <a:lnSpc>
                <a:spcPct val="8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400" b="1" smtClean="0">
                <a:latin typeface="Times New Roman" pitchFamily="18" charset="0"/>
                <a:cs typeface="Times New Roman" pitchFamily="18" charset="0"/>
              </a:rPr>
              <a:t>vytvoření adekvátně vlhkého prostředí rány</a:t>
            </a:r>
          </a:p>
          <a:p>
            <a:pPr defTabSz="449263" eaLnBrk="1" hangingPunct="1">
              <a:lnSpc>
                <a:spcPct val="8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400" b="1" smtClean="0">
                <a:latin typeface="Times New Roman" pitchFamily="18" charset="0"/>
                <a:cs typeface="Times New Roman" pitchFamily="18" charset="0"/>
              </a:rPr>
              <a:t>respektování výměny plynů a vodních par</a:t>
            </a:r>
          </a:p>
          <a:p>
            <a:pPr defTabSz="449263" eaLnBrk="1" hangingPunct="1">
              <a:lnSpc>
                <a:spcPct val="8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400" b="1" smtClean="0">
                <a:latin typeface="Times New Roman" pitchFamily="18" charset="0"/>
                <a:cs typeface="Times New Roman" pitchFamily="18" charset="0"/>
              </a:rPr>
              <a:t>udržování stabilní teploty</a:t>
            </a:r>
          </a:p>
          <a:p>
            <a:pPr defTabSz="449263" eaLnBrk="1" hangingPunct="1">
              <a:lnSpc>
                <a:spcPct val="8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400" b="1" smtClean="0">
                <a:latin typeface="Times New Roman" pitchFamily="18" charset="0"/>
                <a:cs typeface="Times New Roman" pitchFamily="18" charset="0"/>
              </a:rPr>
              <a:t>nepropustnost krytí pro mikroorganismy</a:t>
            </a:r>
          </a:p>
          <a:p>
            <a:pPr defTabSz="449263" eaLnBrk="1" hangingPunct="1">
              <a:lnSpc>
                <a:spcPct val="8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400" b="1" smtClean="0">
                <a:latin typeface="Times New Roman" pitchFamily="18" charset="0"/>
                <a:cs typeface="Times New Roman" pitchFamily="18" charset="0"/>
              </a:rPr>
              <a:t>bezpečnost krycích prostředků</a:t>
            </a:r>
          </a:p>
          <a:p>
            <a:pPr defTabSz="449263" eaLnBrk="1" hangingPunct="1">
              <a:lnSpc>
                <a:spcPct val="8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400" b="1" smtClean="0">
                <a:latin typeface="Times New Roman" pitchFamily="18" charset="0"/>
                <a:cs typeface="Times New Roman" pitchFamily="18" charset="0"/>
              </a:rPr>
              <a:t>jednoduchá  aplikace a snímatelnost</a:t>
            </a:r>
          </a:p>
          <a:p>
            <a:pPr defTabSz="449263" eaLnBrk="1" hangingPunct="1">
              <a:lnSpc>
                <a:spcPct val="86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sz="2400" b="1" smtClean="0">
                <a:latin typeface="Times New Roman" pitchFamily="18" charset="0"/>
                <a:cs typeface="Times New Roman" pitchFamily="18" charset="0"/>
              </a:rPr>
              <a:t>analgetický účinek</a:t>
            </a:r>
            <a:br>
              <a:rPr lang="cs-CZ" sz="2400" b="1" smtClean="0">
                <a:latin typeface="Times New Roman" pitchFamily="18" charset="0"/>
                <a:cs typeface="Times New Roman" pitchFamily="18" charset="0"/>
              </a:rPr>
            </a:br>
            <a:endParaRPr lang="cs-CZ" sz="24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214438"/>
            <a:ext cx="5364163" cy="5643562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 CE"/>
                <a:cs typeface="Times New Roman CE"/>
              </a:rPr>
              <a:t>Na rozdíl od běžné náplasti nebo obvazu vlhké krytí v ráně vytváří vlhké prostředí. </a:t>
            </a:r>
            <a:endParaRPr lang="cs-CZ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Times New Roman CE"/>
              <a:cs typeface="Times New Roman CE"/>
            </a:endParaRPr>
          </a:p>
          <a:p>
            <a:pPr eaLnBrk="1" hangingPunct="1"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 CE"/>
                <a:cs typeface="Times New Roman CE"/>
              </a:rPr>
              <a:t>Materiál </a:t>
            </a: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 CE"/>
                <a:cs typeface="Times New Roman CE"/>
              </a:rPr>
              <a:t>reaguje s tekutinou, jež vytéká z rány, a vytváří  místo strupu vlhký gel. </a:t>
            </a:r>
            <a:endParaRPr lang="cs-CZ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Times New Roman CE"/>
              <a:cs typeface="Times New Roman CE"/>
            </a:endParaRPr>
          </a:p>
          <a:p>
            <a:pPr eaLnBrk="1" hangingPunct="1"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 CE"/>
                <a:cs typeface="Times New Roman CE"/>
              </a:rPr>
              <a:t>Díky </a:t>
            </a: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 CE"/>
                <a:cs typeface="Times New Roman CE"/>
              </a:rPr>
              <a:t>vlhkosti mohou nové buňky snáze tvořit novou  pokožku </a:t>
            </a:r>
            <a:r>
              <a:rPr lang="pl-PL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 CE"/>
                <a:cs typeface="Times New Roman CE"/>
              </a:rPr>
              <a:t>a její regenerace  je tak rychlejší. </a:t>
            </a:r>
            <a:endParaRPr lang="pl-PL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Times New Roman CE"/>
              <a:cs typeface="Times New Roman CE"/>
            </a:endParaRPr>
          </a:p>
          <a:p>
            <a:pPr eaLnBrk="1" hangingPunct="1">
              <a:defRPr/>
            </a:pPr>
            <a:r>
              <a:rPr lang="pl-PL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 CE"/>
                <a:cs typeface="Times New Roman CE"/>
              </a:rPr>
              <a:t>Gel </a:t>
            </a:r>
            <a:r>
              <a:rPr lang="pl-PL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 CE"/>
                <a:cs typeface="Times New Roman CE"/>
              </a:rPr>
              <a:t>se postupně </a:t>
            </a: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 CE"/>
                <a:cs typeface="Times New Roman CE"/>
              </a:rPr>
              <a:t>vstřebává,  a proto se (na rozdíl od suchého strupu) netvoří  nepěkná jizva.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39266" name="Picture 7" descr="india_4_feb_08_mon_clinic_136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188913"/>
            <a:ext cx="3400425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7" name="Picture 8" descr="hypertrophic%20sc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0675" y="2852738"/>
            <a:ext cx="37433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928688"/>
            <a:ext cx="4714875" cy="5929312"/>
          </a:xfrm>
        </p:spPr>
        <p:txBody>
          <a:bodyPr/>
          <a:lstStyle/>
          <a:p>
            <a:pPr eaLnBrk="1" hangingPunct="1">
              <a:defRPr/>
            </a:pPr>
            <a:r>
              <a:rPr lang="cs-CZ" sz="2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 CE"/>
                <a:cs typeface="Times New Roman CE"/>
              </a:rPr>
              <a:t>Výhodou tohoto krytí je, že je ho možné nechat na ráně i několik dnů, aniž by </a:t>
            </a: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 CE"/>
                <a:cs typeface="Times New Roman CE"/>
              </a:rPr>
              <a:t>se</a:t>
            </a:r>
            <a:r>
              <a:rPr lang="cs-CZ" sz="2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 CE"/>
                <a:cs typeface="Times New Roman CE"/>
              </a:rPr>
              <a:t> přilepilo k poškozené tkáni. Pro hojení je totiž důležité, aby převazy nebyly příliš časté – výměna obvazu narušuje prostředí, jež rána ke svému hojení potřebuje</a:t>
            </a: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 CE"/>
                <a:cs typeface="Times New Roman CE"/>
              </a:rPr>
              <a:t>. </a:t>
            </a:r>
            <a:endParaRPr lang="cs-CZ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40290" name="Picture 4" descr="cuts%20grazes%20kne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692150"/>
            <a:ext cx="3810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0825" y="1916113"/>
            <a:ext cx="8424863" cy="4941887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 CE"/>
                <a:cs typeface="Times New Roman CE"/>
              </a:rPr>
              <a:t>Některé prostředky vlhkého krytí navíc pacientovi velmi brzy po přiložení na ránu uleví od bolesti: Při poranění se obnažují nervová zakončení, a pokud ránu chrání speciální vrstva, která tkáň nevysušuje, nervy nejsou drážděny, takže pacient bolest nepociťuje. Obvaz také účinně brání proniknutí infekce zvenčí a chrání ránu před opětovným poraněním.</a:t>
            </a:r>
          </a:p>
          <a:p>
            <a:pPr eaLnBrk="1" hangingPunct="1">
              <a:defRPr/>
            </a:pPr>
            <a:endParaRPr lang="cs-CZ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915400" cy="1371600"/>
          </a:xfrm>
        </p:spPr>
        <p:txBody>
          <a:bodyPr anchor="ctr" anchorCtr="1"/>
          <a:lstStyle/>
          <a:p>
            <a:pPr eaLnBrk="1" hangingPunct="1"/>
            <a:r>
              <a:rPr lang="cs-CZ" b="1" smtClean="0">
                <a:solidFill>
                  <a:schemeClr val="tx1"/>
                </a:solidFill>
                <a:latin typeface="Times New Roman" pitchFamily="18" charset="0"/>
              </a:rPr>
              <a:t>Přehled moderních prostředků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228600" y="2133600"/>
            <a:ext cx="3962400" cy="4419600"/>
          </a:xfrm>
        </p:spPr>
        <p:txBody>
          <a:bodyPr/>
          <a:lstStyle/>
          <a:p>
            <a:pPr eaLnBrk="1" hangingPunct="1">
              <a:buClr>
                <a:schemeClr val="accent1"/>
              </a:buClr>
              <a:buSzPct val="130000"/>
              <a:buFont typeface="Times New Roman" pitchFamily="18" charset="0"/>
              <a:buChar char="•"/>
              <a:defRPr/>
            </a:pPr>
            <a:r>
              <a:rPr lang="cs-CZ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hydrokoloidní krytí</a:t>
            </a:r>
          </a:p>
          <a:p>
            <a:pPr eaLnBrk="1" hangingPunct="1">
              <a:buClr>
                <a:schemeClr val="accent1"/>
              </a:buClr>
              <a:buSzPct val="130000"/>
              <a:buFont typeface="Times New Roman" pitchFamily="18" charset="0"/>
              <a:buChar char="•"/>
              <a:defRPr/>
            </a:pPr>
            <a:r>
              <a:rPr lang="cs-CZ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hydropolymerová </a:t>
            </a:r>
          </a:p>
          <a:p>
            <a:pPr eaLnBrk="1" hangingPunct="1">
              <a:buClr>
                <a:schemeClr val="accent1"/>
              </a:buClr>
              <a:buSzPct val="130000"/>
              <a:buFont typeface="Times New Roman" pitchFamily="18" charset="0"/>
              <a:buChar char="•"/>
              <a:defRPr/>
            </a:pPr>
            <a:r>
              <a:rPr lang="cs-CZ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hydrogely</a:t>
            </a:r>
          </a:p>
          <a:p>
            <a:pPr eaLnBrk="1" hangingPunct="1">
              <a:buClr>
                <a:schemeClr val="accent1"/>
              </a:buClr>
              <a:buSzPct val="130000"/>
              <a:buFont typeface="Times New Roman" pitchFamily="18" charset="0"/>
              <a:buChar char="•"/>
              <a:defRPr/>
            </a:pPr>
            <a:r>
              <a:rPr lang="cs-CZ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polyuretanové pěny</a:t>
            </a:r>
          </a:p>
          <a:p>
            <a:pPr eaLnBrk="1" hangingPunct="1">
              <a:buClr>
                <a:schemeClr val="accent1"/>
              </a:buClr>
              <a:buSzPct val="130000"/>
              <a:buFont typeface="Times New Roman" pitchFamily="18" charset="0"/>
              <a:buChar char="•"/>
              <a:defRPr/>
            </a:pPr>
            <a:r>
              <a:rPr lang="cs-CZ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hydroaktivní krytí</a:t>
            </a:r>
          </a:p>
          <a:p>
            <a:pPr eaLnBrk="1" hangingPunct="1">
              <a:buClr>
                <a:schemeClr val="accent1"/>
              </a:buClr>
              <a:buSzPct val="130000"/>
              <a:buFont typeface="Times New Roman" pitchFamily="18" charset="0"/>
              <a:buChar char="•"/>
              <a:defRPr/>
            </a:pPr>
            <a:r>
              <a:rPr lang="cs-CZ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alginátová krytí</a:t>
            </a:r>
          </a:p>
          <a:p>
            <a:pPr eaLnBrk="1" hangingPunct="1">
              <a:buClr>
                <a:schemeClr val="accent1"/>
              </a:buClr>
              <a:buSzPct val="130000"/>
              <a:buFont typeface="Times New Roman" pitchFamily="18" charset="0"/>
              <a:buChar char="•"/>
              <a:defRPr/>
            </a:pPr>
            <a:r>
              <a:rPr lang="cs-CZ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krytí z hydrovláken</a:t>
            </a:r>
          </a:p>
          <a:p>
            <a:pPr eaLnBrk="1" hangingPunct="1">
              <a:buClr>
                <a:schemeClr val="accent1"/>
              </a:buClr>
              <a:buSzPct val="130000"/>
              <a:buFont typeface="Times New Roman" pitchFamily="18" charset="0"/>
              <a:buChar char="•"/>
              <a:defRPr/>
            </a:pPr>
            <a:r>
              <a:rPr lang="cs-CZ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absorpční krytí</a:t>
            </a:r>
          </a:p>
          <a:p>
            <a:pPr eaLnBrk="1" hangingPunct="1">
              <a:buClr>
                <a:schemeClr val="accent1"/>
              </a:buClr>
              <a:buSzPct val="130000"/>
              <a:buFont typeface="Times New Roman" pitchFamily="18" charset="0"/>
              <a:buChar char="•"/>
              <a:defRPr/>
            </a:pPr>
            <a:r>
              <a:rPr lang="cs-CZ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absorpční s aktiv. uhlím</a:t>
            </a:r>
          </a:p>
        </p:txBody>
      </p:sp>
      <p:sp>
        <p:nvSpPr>
          <p:cNvPr id="145412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4267200" y="2057400"/>
            <a:ext cx="4876800" cy="4419600"/>
          </a:xfrm>
        </p:spPr>
        <p:txBody>
          <a:bodyPr/>
          <a:lstStyle/>
          <a:p>
            <a:pPr eaLnBrk="1" hangingPunct="1">
              <a:buClr>
                <a:schemeClr val="accent1"/>
              </a:buClr>
              <a:buSzPct val="130000"/>
              <a:buFont typeface="Times New Roman" pitchFamily="18" charset="0"/>
              <a:buChar char="•"/>
              <a:defRPr/>
            </a:pPr>
            <a:r>
              <a:rPr lang="cs-CZ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mokré krytí</a:t>
            </a:r>
          </a:p>
          <a:p>
            <a:pPr eaLnBrk="1" hangingPunct="1">
              <a:buClr>
                <a:schemeClr val="accent1"/>
              </a:buClr>
              <a:buSzPct val="130000"/>
              <a:buFont typeface="Times New Roman" pitchFamily="18" charset="0"/>
              <a:buChar char="•"/>
              <a:defRPr/>
            </a:pPr>
            <a:r>
              <a:rPr lang="cs-CZ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síťová krytí</a:t>
            </a:r>
          </a:p>
          <a:p>
            <a:pPr eaLnBrk="1" hangingPunct="1">
              <a:buClr>
                <a:schemeClr val="accent1"/>
              </a:buClr>
              <a:buSzPct val="130000"/>
              <a:buFont typeface="Times New Roman" pitchFamily="18" charset="0"/>
              <a:buChar char="•"/>
              <a:defRPr/>
            </a:pPr>
            <a:r>
              <a:rPr lang="cs-CZ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transparentní polyuretanová</a:t>
            </a:r>
          </a:p>
          <a:p>
            <a:pPr eaLnBrk="1" hangingPunct="1">
              <a:buClr>
                <a:schemeClr val="accent1"/>
              </a:buClr>
              <a:buSzPct val="130000"/>
              <a:buFont typeface="Times New Roman" pitchFamily="18" charset="0"/>
              <a:buChar char="•"/>
              <a:defRPr/>
            </a:pPr>
            <a:r>
              <a:rPr lang="cs-CZ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enzymatické prostředky</a:t>
            </a:r>
          </a:p>
          <a:p>
            <a:pPr eaLnBrk="1" hangingPunct="1">
              <a:buClr>
                <a:schemeClr val="accent1"/>
              </a:buClr>
              <a:buSzPct val="130000"/>
              <a:buFont typeface="Times New Roman" pitchFamily="18" charset="0"/>
              <a:buChar char="•"/>
              <a:defRPr/>
            </a:pPr>
            <a:r>
              <a:rPr lang="cs-CZ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antiseptické a antibakter.</a:t>
            </a:r>
          </a:p>
          <a:p>
            <a:pPr eaLnBrk="1" hangingPunct="1">
              <a:buClr>
                <a:schemeClr val="accent1"/>
              </a:buClr>
              <a:buSzPct val="130000"/>
              <a:buFont typeface="Times New Roman" pitchFamily="18" charset="0"/>
              <a:buChar char="•"/>
              <a:defRPr/>
            </a:pPr>
            <a:r>
              <a:rPr lang="cs-CZ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prostředky s kyselinou hyaluronovou</a:t>
            </a:r>
          </a:p>
          <a:p>
            <a:pPr eaLnBrk="1" hangingPunct="1">
              <a:buClr>
                <a:schemeClr val="accent1"/>
              </a:buClr>
              <a:buSzPct val="130000"/>
              <a:buFont typeface="Times New Roman" pitchFamily="18" charset="0"/>
              <a:buChar char="•"/>
              <a:defRPr/>
            </a:pPr>
            <a:r>
              <a:rPr lang="cs-CZ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růstové faktory</a:t>
            </a:r>
          </a:p>
          <a:p>
            <a:pPr eaLnBrk="1" hangingPunct="1">
              <a:buClr>
                <a:schemeClr val="accent1"/>
              </a:buClr>
              <a:buSzPct val="130000"/>
              <a:buFont typeface="Times New Roman" pitchFamily="18" charset="0"/>
              <a:buChar char="•"/>
              <a:defRPr/>
            </a:pPr>
            <a:r>
              <a:rPr lang="cs-CZ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inhibitory proteol.enzymů</a:t>
            </a:r>
          </a:p>
          <a:p>
            <a:pPr eaLnBrk="1" hangingPunct="1">
              <a:buClr>
                <a:srgbClr val="FF6600"/>
              </a:buClr>
              <a:defRPr/>
            </a:pPr>
            <a:endParaRPr lang="cs-CZ" sz="24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1" hangingPunct="1">
              <a:buClr>
                <a:srgbClr val="FF6600"/>
              </a:buClr>
              <a:defRPr/>
            </a:pPr>
            <a:endParaRPr lang="cs-CZ" sz="2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561975"/>
          </a:xfrm>
        </p:spPr>
        <p:txBody>
          <a:bodyPr anchor="ctr"/>
          <a:lstStyle/>
          <a:p>
            <a:pPr marL="484188" indent="-484188" algn="ctr" eaLnBrk="1" hangingPunct="1"/>
            <a:r>
              <a:rPr lang="cs-CZ" b="1" smtClean="0">
                <a:solidFill>
                  <a:schemeClr val="tx1"/>
                </a:solidFill>
                <a:latin typeface="Times New Roman" pitchFamily="18" charset="0"/>
              </a:rPr>
              <a:t>Použití krytí dle typu rány</a:t>
            </a:r>
          </a:p>
        </p:txBody>
      </p:sp>
      <p:sp>
        <p:nvSpPr>
          <p:cNvPr id="143362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447675" indent="-382588" eaLnBrk="1" hangingPunct="1"/>
            <a:endParaRPr lang="cs-CZ" smtClean="0"/>
          </a:p>
        </p:txBody>
      </p:sp>
      <p:graphicFrame>
        <p:nvGraphicFramePr>
          <p:cNvPr id="139292" name="Group 28"/>
          <p:cNvGraphicFramePr>
            <a:graphicFrameLocks noGrp="1"/>
          </p:cNvGraphicFramePr>
          <p:nvPr/>
        </p:nvGraphicFramePr>
        <p:xfrm>
          <a:off x="0" y="765175"/>
          <a:ext cx="9144000" cy="6092825"/>
        </p:xfrm>
        <a:graphic>
          <a:graphicData uri="http://schemas.openxmlformats.org/drawingml/2006/table">
            <a:tbl>
              <a:tblPr/>
              <a:tblGrid>
                <a:gridCol w="4716463"/>
                <a:gridCol w="2160587"/>
                <a:gridCol w="2266950"/>
              </a:tblGrid>
              <a:tr h="206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cs-CZ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Suchá, nekrotická rána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Hydrokoloidy, hydrogely, mokrá terapie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cs-CZ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cs-CZ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Lehce povleklá rána se střední sekrecí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cs-CZ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Hydrokoloidy, pěny, algináty, hydrovlákna, mokrá terapie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cs-CZ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6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cs-CZ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Povleklá rána s výraznou sekrecí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Mokrá terapie, hydrokoloidy, pěny, algináty, hydrovlákna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cs-CZ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3381" name="Picture 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2924175"/>
            <a:ext cx="3271838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2" name="Picture 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953000"/>
            <a:ext cx="30591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3" name="Picture 56" descr="necrotic_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765175"/>
            <a:ext cx="237807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765175"/>
          </a:xfrm>
        </p:spPr>
        <p:txBody>
          <a:bodyPr anchor="ctr"/>
          <a:lstStyle/>
          <a:p>
            <a:pPr marL="484188" indent="-484188" algn="ctr" eaLnBrk="1" hangingPunct="1"/>
            <a:r>
              <a:rPr lang="cs-CZ" b="1" smtClean="0">
                <a:solidFill>
                  <a:schemeClr val="tx1"/>
                </a:solidFill>
                <a:latin typeface="Times New Roman" pitchFamily="18" charset="0"/>
              </a:rPr>
              <a:t>Použití krytí dle typu rány</a:t>
            </a:r>
          </a:p>
        </p:txBody>
      </p:sp>
      <p:graphicFrame>
        <p:nvGraphicFramePr>
          <p:cNvPr id="141339" name="Group 27"/>
          <p:cNvGraphicFramePr>
            <a:graphicFrameLocks noGrp="1"/>
          </p:cNvGraphicFramePr>
          <p:nvPr/>
        </p:nvGraphicFramePr>
        <p:xfrm>
          <a:off x="0" y="692150"/>
          <a:ext cx="9144000" cy="6165850"/>
        </p:xfrm>
        <a:graphic>
          <a:graphicData uri="http://schemas.openxmlformats.org/drawingml/2006/table">
            <a:tbl>
              <a:tblPr/>
              <a:tblGrid>
                <a:gridCol w="4286250"/>
                <a:gridCol w="2014538"/>
                <a:gridCol w="2843212"/>
              </a:tblGrid>
              <a:tr h="170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cs-CZ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Povrchová, granulující, epitelizující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Filmy, síťová krytí, tenké hydrokoloidy, hydropolymery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cs-CZ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Čistá epitelizující rána s mírnou sekrecí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Filmy, síťová krytí, tenké hydrokoloidy, pěny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cs-CZ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Čistá rána se střední až vyšší sekrecí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Hydrokoloidy, hydrogely, pěny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5428" name="Picture 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692150"/>
            <a:ext cx="2706688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29" name="Picture 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2492375"/>
            <a:ext cx="3622675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30" name="Picture 4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5008563"/>
            <a:ext cx="2865437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97" name="Group 37"/>
          <p:cNvGraphicFramePr>
            <a:graphicFrameLocks noGrp="1"/>
          </p:cNvGraphicFramePr>
          <p:nvPr/>
        </p:nvGraphicFramePr>
        <p:xfrm>
          <a:off x="0" y="1000125"/>
          <a:ext cx="9144000" cy="5857875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Zapáchající  rána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Aktivní uhlí, stříbro, algináty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Bolestivá rána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Hydrokoloidy, pěny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Macerace okolí rány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Neadherentní krytí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Obtížně hojitelná rána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Antiseptika, povidone jod, stříbro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Infikovaná rána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Aktivní uhlí, stříbro, antiseptika, povidone jod, ATB systémově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2041525" y="285750"/>
            <a:ext cx="541813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84188" indent="-484188" algn="ctr">
              <a:defRPr/>
            </a:pPr>
            <a:r>
              <a:rPr lang="cs-CZ" sz="3600" b="1" dirty="0">
                <a:ea typeface="+mj-ea"/>
                <a:cs typeface="+mj-cs"/>
              </a:rPr>
              <a:t>Použití krytí dle typu rány</a:t>
            </a:r>
          </a:p>
        </p:txBody>
      </p:sp>
      <p:pic>
        <p:nvPicPr>
          <p:cNvPr id="147484" name="Obrázek 3" descr="Snímek 07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336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85" name="Obrázek 4" descr="ke zkoušení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5106988"/>
            <a:ext cx="2209800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86" name="Obrázek 5" descr="Kučera 1.9.09 0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86063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52400" y="1905000"/>
            <a:ext cx="5867400" cy="47656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Základní léčba onemocnění žilního </a:t>
            </a:r>
            <a:r>
              <a:rPr lang="cs-CZ" sz="2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cs-CZ" sz="2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cs-CZ" sz="2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 </a:t>
            </a:r>
            <a:r>
              <a:rPr lang="cs-CZ" sz="2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mízního systému.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cs-CZ" sz="25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Přímá aplikace graduovaného tlaku na tkáňové struktury za účelem fyziologických změn v oblasti </a:t>
            </a:r>
            <a:r>
              <a:rPr lang="cs-CZ" sz="2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žilní</a:t>
            </a:r>
            <a:br>
              <a:rPr lang="cs-CZ" sz="2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cs-CZ" sz="2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 </a:t>
            </a:r>
            <a:r>
              <a:rPr lang="cs-CZ" sz="2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mízní cirkulace.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cs-CZ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cs-CZ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48482" name="Picture 4" descr="graduovaná kompre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514600"/>
            <a:ext cx="25638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2411413" y="692150"/>
            <a:ext cx="4210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84188" indent="-484188" algn="ctr">
              <a:defRPr/>
            </a:pPr>
            <a:r>
              <a:rPr lang="cs-CZ" sz="3600" b="1" dirty="0">
                <a:ea typeface="+mj-ea"/>
                <a:cs typeface="+mj-cs"/>
              </a:rPr>
              <a:t>Kompresivní terapie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G:\Dokumenty G\Dovednosti G\Hojení ran\scan1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415925"/>
            <a:ext cx="5199063" cy="602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193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8382000" cy="823913"/>
          </a:xfrm>
        </p:spPr>
        <p:txBody>
          <a:bodyPr anchor="ctr" anchorCtr="1"/>
          <a:lstStyle/>
          <a:p>
            <a:pPr marL="484188" eaLnBrk="1" hangingPunct="1"/>
            <a:r>
              <a:rPr lang="cs-CZ" sz="4000" b="1" smtClean="0">
                <a:solidFill>
                  <a:schemeClr val="tx1"/>
                </a:solidFill>
                <a:latin typeface="Times New Roman" pitchFamily="18" charset="0"/>
              </a:rPr>
              <a:t>Indikace kompresivní terapie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066800"/>
            <a:ext cx="86868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500" b="1" u="sng" dirty="0">
                <a:latin typeface="Times New Roman" pitchFamily="18" charset="0"/>
              </a:rPr>
              <a:t>Všechna stadia chronické žilní poruchy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500" b="1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500" b="1" dirty="0">
                <a:latin typeface="Times New Roman" pitchFamily="18" charset="0"/>
              </a:rPr>
              <a:t>Varixy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500" b="1" dirty="0">
                <a:latin typeface="Times New Roman" pitchFamily="18" charset="0"/>
              </a:rPr>
              <a:t>Projevy chronické žilní nedostatečnosti, </a:t>
            </a:r>
            <a:r>
              <a:rPr lang="cs-CZ" sz="2500" b="1" u="sng" dirty="0" err="1">
                <a:latin typeface="Times New Roman" pitchFamily="18" charset="0"/>
              </a:rPr>
              <a:t>ulcus</a:t>
            </a:r>
            <a:r>
              <a:rPr lang="cs-CZ" sz="2500" b="1" u="sng" dirty="0">
                <a:latin typeface="Times New Roman" pitchFamily="18" charset="0"/>
              </a:rPr>
              <a:t> </a:t>
            </a:r>
            <a:r>
              <a:rPr lang="cs-CZ" sz="2500" b="1" u="sng" dirty="0" err="1">
                <a:latin typeface="Times New Roman" pitchFamily="18" charset="0"/>
              </a:rPr>
              <a:t>cruris</a:t>
            </a:r>
            <a:r>
              <a:rPr lang="cs-CZ" sz="2500" b="1" u="sng" dirty="0">
                <a:latin typeface="Times New Roman" pitchFamily="18" charset="0"/>
              </a:rPr>
              <a:t> </a:t>
            </a:r>
            <a:r>
              <a:rPr lang="cs-CZ" sz="2500" b="1" u="sng" dirty="0" err="1">
                <a:latin typeface="Times New Roman" pitchFamily="18" charset="0"/>
              </a:rPr>
              <a:t>venosum</a:t>
            </a:r>
            <a:r>
              <a:rPr lang="cs-CZ" sz="2500" b="1" u="sng" dirty="0">
                <a:latin typeface="Times New Roman" pitchFamily="18" charset="0"/>
              </a:rPr>
              <a:t> a prevence jeho recidivy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500" b="1" dirty="0">
                <a:latin typeface="Times New Roman" pitchFamily="18" charset="0"/>
              </a:rPr>
              <a:t>Akutní žilní trombóza a </a:t>
            </a:r>
            <a:r>
              <a:rPr lang="cs-CZ" sz="2500" b="1" dirty="0" err="1">
                <a:latin typeface="Times New Roman" pitchFamily="18" charset="0"/>
              </a:rPr>
              <a:t>posttrombotický</a:t>
            </a:r>
            <a:r>
              <a:rPr lang="cs-CZ" sz="2500" b="1" dirty="0">
                <a:latin typeface="Times New Roman" pitchFamily="18" charset="0"/>
              </a:rPr>
              <a:t> syndrom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500" b="1" dirty="0">
                <a:latin typeface="Times New Roman" pitchFamily="18" charset="0"/>
              </a:rPr>
              <a:t>Povrchová flebitida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500" b="1" dirty="0">
                <a:latin typeface="Times New Roman" pitchFamily="18" charset="0"/>
              </a:rPr>
              <a:t>Operace varixů, </a:t>
            </a:r>
            <a:r>
              <a:rPr lang="cs-CZ" sz="2500" b="1" dirty="0" err="1">
                <a:latin typeface="Times New Roman" pitchFamily="18" charset="0"/>
              </a:rPr>
              <a:t>skleroterapie</a:t>
            </a:r>
            <a:endParaRPr lang="cs-CZ" sz="2500" b="1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500" b="1" dirty="0">
                <a:latin typeface="Times New Roman" pitchFamily="18" charset="0"/>
              </a:rPr>
              <a:t>Otoky: žilní, mízní, posttraumatické, pooperační, </a:t>
            </a:r>
            <a:r>
              <a:rPr lang="cs-CZ" sz="2500" b="1" dirty="0" err="1">
                <a:latin typeface="Times New Roman" pitchFamily="18" charset="0"/>
              </a:rPr>
              <a:t>lipedém</a:t>
            </a:r>
            <a:endParaRPr lang="cs-CZ" sz="2500" b="1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500" b="1" dirty="0">
                <a:latin typeface="Times New Roman" pitchFamily="18" charset="0"/>
              </a:rPr>
              <a:t>Prevence otoků v graviditě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500" b="1" dirty="0" err="1">
                <a:latin typeface="Times New Roman" pitchFamily="18" charset="0"/>
              </a:rPr>
              <a:t>Angiodysplazie</a:t>
            </a:r>
            <a:r>
              <a:rPr lang="cs-CZ" sz="2500" b="1" dirty="0">
                <a:latin typeface="Times New Roman" pitchFamily="18" charset="0"/>
              </a:rPr>
              <a:t> (např. </a:t>
            </a:r>
            <a:r>
              <a:rPr lang="cs-CZ" sz="2500" b="1" dirty="0" err="1">
                <a:latin typeface="Times New Roman" pitchFamily="18" charset="0"/>
              </a:rPr>
              <a:t>Klippel</a:t>
            </a:r>
            <a:r>
              <a:rPr lang="cs-CZ" sz="2500" b="1" dirty="0">
                <a:latin typeface="Times New Roman" pitchFamily="18" charset="0"/>
              </a:rPr>
              <a:t>-</a:t>
            </a:r>
            <a:r>
              <a:rPr lang="cs-CZ" sz="2500" b="1" dirty="0" err="1">
                <a:latin typeface="Times New Roman" pitchFamily="18" charset="0"/>
              </a:rPr>
              <a:t>Trenaunay</a:t>
            </a:r>
            <a:r>
              <a:rPr lang="cs-CZ" sz="2500" b="1" dirty="0">
                <a:latin typeface="Times New Roman" pitchFamily="18" charset="0"/>
              </a:rPr>
              <a:t> syndrom)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500" b="1" dirty="0">
                <a:latin typeface="Times New Roman" pitchFamily="18" charset="0"/>
              </a:rPr>
              <a:t>Prevence TEN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500" b="1" dirty="0">
                <a:latin typeface="Times New Roman" pitchFamily="18" charset="0"/>
              </a:rPr>
              <a:t>Jizvy po popálení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5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686800" cy="762000"/>
          </a:xfrm>
        </p:spPr>
        <p:txBody>
          <a:bodyPr anchor="ctr"/>
          <a:lstStyle/>
          <a:p>
            <a:pPr marL="484188" eaLnBrk="1" hangingPunct="1"/>
            <a:r>
              <a:rPr lang="cs-CZ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Kontraindikace</a:t>
            </a:r>
            <a:r>
              <a:rPr lang="cs-CZ" b="1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cs-CZ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kompresivní terapie</a:t>
            </a:r>
            <a:r>
              <a:rPr lang="cs-CZ" b="1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295400"/>
            <a:ext cx="8208962" cy="5334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Absolutn</a:t>
            </a: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500" b="1" dirty="0">
                <a:latin typeface="Times New Roman" pitchFamily="18" charset="0"/>
              </a:rPr>
              <a:t>dekompenzovaná srdeční insuficience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500" b="1" dirty="0">
                <a:latin typeface="Times New Roman" pitchFamily="18" charset="0"/>
              </a:rPr>
              <a:t>septická flebitida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500" b="1" dirty="0" err="1">
                <a:latin typeface="Times New Roman" pitchFamily="18" charset="0"/>
              </a:rPr>
              <a:t>phlegmasia</a:t>
            </a:r>
            <a:r>
              <a:rPr lang="cs-CZ" sz="2500" b="1" dirty="0">
                <a:latin typeface="Times New Roman" pitchFamily="18" charset="0"/>
              </a:rPr>
              <a:t> </a:t>
            </a:r>
            <a:r>
              <a:rPr lang="cs-CZ" sz="2500" b="1" dirty="0" err="1">
                <a:latin typeface="Times New Roman" pitchFamily="18" charset="0"/>
              </a:rPr>
              <a:t>coerulea</a:t>
            </a:r>
            <a:r>
              <a:rPr lang="cs-CZ" sz="2500" b="1" dirty="0">
                <a:latin typeface="Times New Roman" pitchFamily="18" charset="0"/>
              </a:rPr>
              <a:t> </a:t>
            </a:r>
            <a:r>
              <a:rPr lang="cs-CZ" sz="2500" b="1" dirty="0" err="1">
                <a:latin typeface="Times New Roman" pitchFamily="18" charset="0"/>
              </a:rPr>
              <a:t>dolens</a:t>
            </a:r>
            <a:endParaRPr lang="cs-CZ" sz="2500" b="1" dirty="0">
              <a:latin typeface="Times New Roman" pitchFamily="18" charset="0"/>
            </a:endParaRPr>
          </a:p>
          <a:p>
            <a:pPr eaLnBrk="1" hangingPunct="1">
              <a:defRPr/>
            </a:pPr>
            <a:endParaRPr lang="cs-CZ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Relativní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ischemická </a:t>
            </a:r>
            <a:r>
              <a:rPr lang="cs-CZ" sz="2500" b="1" dirty="0">
                <a:latin typeface="Times New Roman" pitchFamily="18" charset="0"/>
              </a:rPr>
              <a:t>choroba dolních končetin s hodnotou periferních tlaků pod 80 mm </a:t>
            </a:r>
            <a:r>
              <a:rPr lang="cs-CZ" sz="2500" b="1" dirty="0" err="1">
                <a:latin typeface="Times New Roman" pitchFamily="18" charset="0"/>
              </a:rPr>
              <a:t>Hg</a:t>
            </a:r>
            <a:endParaRPr lang="cs-CZ" sz="2500" b="1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500" b="1" dirty="0">
                <a:latin typeface="Times New Roman" pitchFamily="18" charset="0"/>
              </a:rPr>
              <a:t>periferní neuropatie ( při diabetes </a:t>
            </a:r>
            <a:r>
              <a:rPr lang="cs-CZ" sz="2500" b="1" dirty="0" err="1">
                <a:latin typeface="Times New Roman" pitchFamily="18" charset="0"/>
              </a:rPr>
              <a:t>mellitus</a:t>
            </a:r>
            <a:r>
              <a:rPr lang="cs-CZ" sz="2500" b="1" dirty="0">
                <a:latin typeface="Times New Roman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500" b="1" dirty="0">
                <a:latin typeface="Times New Roman" pitchFamily="18" charset="0"/>
              </a:rPr>
              <a:t>akutní fáze bakteriální infekce kůže a podkoží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1625"/>
            <a:ext cx="9144000" cy="1143000"/>
          </a:xfrm>
        </p:spPr>
        <p:txBody>
          <a:bodyPr anchor="ctr" anchorCtr="1"/>
          <a:lstStyle/>
          <a:p>
            <a:pPr marL="484188" eaLnBrk="1" hangingPunct="1"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Kompresivní terapie</a:t>
            </a:r>
          </a:p>
        </p:txBody>
      </p:sp>
      <p:sp>
        <p:nvSpPr>
          <p:cNvPr id="15155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9750" y="2420938"/>
            <a:ext cx="8135938" cy="331311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cs-CZ" sz="2500" b="1" smtClean="0">
                <a:latin typeface="Times New Roman" pitchFamily="18" charset="0"/>
              </a:rPr>
              <a:t>Pasivní (rigidní materiál)</a:t>
            </a:r>
          </a:p>
          <a:p>
            <a:pPr algn="ctr" eaLnBrk="1" hangingPunct="1">
              <a:lnSpc>
                <a:spcPct val="90000"/>
              </a:lnSpc>
            </a:pPr>
            <a:r>
              <a:rPr lang="cs-CZ" sz="2500" b="1" smtClean="0">
                <a:latin typeface="Times New Roman" pitchFamily="18" charset="0"/>
              </a:rPr>
              <a:t>Aktivní (elastický materiál)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4356100" cy="6858000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cs-CZ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Pasivní komprese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Rigidní materiál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(obinadla nepružná)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 léčebné fázi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cs-CZ" sz="21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1" hangingPunct="1">
              <a:buClr>
                <a:schemeClr val="tx1"/>
              </a:buClr>
              <a:buFontTx/>
              <a:buChar char="o"/>
              <a:defRPr/>
            </a:pPr>
            <a:r>
              <a:rPr lang="cs-CZ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Vysoký pracovní tlak</a:t>
            </a:r>
          </a:p>
          <a:p>
            <a:pPr eaLnBrk="1" hangingPunct="1">
              <a:buClr>
                <a:schemeClr val="tx1"/>
              </a:buClr>
              <a:buFontTx/>
              <a:buChar char="o"/>
              <a:defRPr/>
            </a:pPr>
            <a:r>
              <a:rPr lang="cs-CZ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Lepší efekt na hluboký žilní systém</a:t>
            </a:r>
          </a:p>
          <a:p>
            <a:pPr eaLnBrk="1" hangingPunct="1">
              <a:buClr>
                <a:schemeClr val="tx1"/>
              </a:buClr>
              <a:buFontTx/>
              <a:buChar char="o"/>
              <a:defRPr/>
            </a:pPr>
            <a:r>
              <a:rPr lang="cs-CZ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Nízký klidový tlak</a:t>
            </a:r>
          </a:p>
          <a:p>
            <a:pPr eaLnBrk="1" hangingPunct="1">
              <a:buClr>
                <a:schemeClr val="tx1"/>
              </a:buClr>
              <a:buFontTx/>
              <a:buChar char="o"/>
              <a:defRPr/>
            </a:pPr>
            <a:r>
              <a:rPr lang="cs-CZ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 imobilních pacientů</a:t>
            </a:r>
          </a:p>
          <a:p>
            <a:pPr eaLnBrk="1" hangingPunct="1">
              <a:buClr>
                <a:schemeClr val="tx1"/>
              </a:buClr>
              <a:buFontTx/>
              <a:buChar char="o"/>
              <a:defRPr/>
            </a:pPr>
            <a:r>
              <a:rPr lang="cs-CZ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Může zůstat více dnů</a:t>
            </a:r>
          </a:p>
          <a:p>
            <a:pPr eaLnBrk="1" hangingPunct="1">
              <a:buClr>
                <a:schemeClr val="tx1"/>
              </a:buClr>
              <a:buFontTx/>
              <a:buChar char="o"/>
              <a:defRPr/>
            </a:pPr>
            <a:r>
              <a:rPr lang="cs-CZ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 nemocí perif.tepen, diabetických neuropatií</a:t>
            </a:r>
          </a:p>
          <a:p>
            <a:pPr eaLnBrk="1" hangingPunct="1">
              <a:buClr>
                <a:schemeClr val="tx1"/>
              </a:buClr>
              <a:buFontTx/>
              <a:buChar char="o"/>
              <a:defRPr/>
            </a:pPr>
            <a:r>
              <a:rPr lang="cs-CZ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Přiložení zkušeným personálem</a:t>
            </a:r>
          </a:p>
          <a:p>
            <a:pPr eaLnBrk="1" hangingPunct="1">
              <a:buClr>
                <a:schemeClr val="tx1"/>
              </a:buClr>
              <a:buFontTx/>
              <a:buChar char="o"/>
              <a:defRPr/>
            </a:pPr>
            <a:r>
              <a:rPr lang="cs-CZ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Při špatně přiložené bandáži možnost poškození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08500" y="0"/>
            <a:ext cx="4635500" cy="6705600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cs-CZ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Aktivní komprese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Elastický materiál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(KEP, obinadla pružná)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 udržovací fázi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cs-CZ" sz="21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1" hangingPunct="1">
              <a:buClr>
                <a:schemeClr val="tx1"/>
              </a:buClr>
              <a:buFontTx/>
              <a:buChar char="o"/>
              <a:defRPr/>
            </a:pPr>
            <a:r>
              <a:rPr lang="cs-CZ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Nízký pracovní tlak </a:t>
            </a:r>
          </a:p>
          <a:p>
            <a:pPr eaLnBrk="1" hangingPunct="1">
              <a:buClr>
                <a:schemeClr val="tx1"/>
              </a:buClr>
              <a:buFontTx/>
              <a:buChar char="o"/>
              <a:defRPr/>
            </a:pPr>
            <a:r>
              <a:rPr lang="cs-CZ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Slabší efekt na hluboký žilní systém</a:t>
            </a:r>
          </a:p>
          <a:p>
            <a:pPr eaLnBrk="1" hangingPunct="1">
              <a:buClr>
                <a:schemeClr val="tx1"/>
              </a:buClr>
              <a:buFontTx/>
              <a:buChar char="o"/>
              <a:defRPr/>
            </a:pPr>
            <a:r>
              <a:rPr lang="cs-CZ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Vysoký klidový tlak</a:t>
            </a:r>
          </a:p>
          <a:p>
            <a:pPr eaLnBrk="1" hangingPunct="1">
              <a:buClr>
                <a:schemeClr val="tx1"/>
              </a:buClr>
              <a:buFontTx/>
              <a:buChar char="o"/>
              <a:defRPr/>
            </a:pPr>
            <a:r>
              <a:rPr lang="cs-CZ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Nevhodné u imobilních pacientů</a:t>
            </a:r>
          </a:p>
          <a:p>
            <a:pPr eaLnBrk="1" hangingPunct="1">
              <a:buClr>
                <a:schemeClr val="tx1"/>
              </a:buClr>
              <a:buFontTx/>
              <a:buChar char="o"/>
              <a:defRPr/>
            </a:pPr>
            <a:r>
              <a:rPr lang="cs-CZ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Kontraindikovaná u nemocí periferních tepen, neuropatií !</a:t>
            </a:r>
          </a:p>
          <a:p>
            <a:pPr eaLnBrk="1" hangingPunct="1">
              <a:buClr>
                <a:schemeClr val="tx1"/>
              </a:buClr>
              <a:buFontTx/>
              <a:buChar char="o"/>
              <a:defRPr/>
            </a:pPr>
            <a:r>
              <a:rPr lang="cs-CZ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Přikládá sám pacient</a:t>
            </a:r>
          </a:p>
          <a:p>
            <a:pPr eaLnBrk="1" hangingPunct="1">
              <a:buClr>
                <a:schemeClr val="tx1"/>
              </a:buClr>
              <a:buFontTx/>
              <a:buChar char="o"/>
              <a:defRPr/>
            </a:pPr>
            <a:r>
              <a:rPr lang="cs-CZ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Kdykoliv lze svléknout</a:t>
            </a:r>
          </a:p>
          <a:p>
            <a:pPr eaLnBrk="1" hangingPunct="1">
              <a:buClr>
                <a:schemeClr val="tx1"/>
              </a:buClr>
              <a:buFontTx/>
              <a:buChar char="o"/>
              <a:defRPr/>
            </a:pPr>
            <a:r>
              <a:rPr lang="cs-CZ" sz="21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Pokud KEP padnou, potom bezpečná aplikace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8288"/>
            <a:ext cx="8229600" cy="1398587"/>
          </a:xfrm>
        </p:spPr>
        <p:txBody>
          <a:bodyPr anchor="ctr" anchorCtr="1"/>
          <a:lstStyle/>
          <a:p>
            <a:pPr eaLnBrk="1" hangingPunct="1"/>
            <a:r>
              <a:rPr lang="cs-CZ" b="1" smtClean="0">
                <a:solidFill>
                  <a:schemeClr val="tx1"/>
                </a:solidFill>
                <a:latin typeface="Times New Roman" pitchFamily="18" charset="0"/>
              </a:rPr>
              <a:t>Fáze kompresivní terapie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2057400"/>
            <a:ext cx="4024313" cy="41148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25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Léčebná fáze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5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(krátkotažná obinadla)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cs-CZ" sz="25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cs-CZ" sz="25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Neléčené otoky DKK </a:t>
            </a:r>
          </a:p>
          <a:p>
            <a:pPr eaLnBrk="1" hangingPunct="1">
              <a:defRPr/>
            </a:pPr>
            <a:r>
              <a:rPr lang="cs-CZ" sz="25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Akutní trombóza</a:t>
            </a:r>
          </a:p>
          <a:p>
            <a:pPr eaLnBrk="1" hangingPunct="1">
              <a:defRPr/>
            </a:pPr>
            <a:r>
              <a:rPr lang="cs-CZ" sz="25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Akutní projevy CVI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4648200" y="1981200"/>
            <a:ext cx="4267200" cy="44196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25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Udržovací fáze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5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(KEP)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5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cs-CZ" sz="25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cs-CZ" sz="25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Při stabilizaci stavu onemocnění </a:t>
            </a:r>
            <a:endParaRPr lang="cs-CZ" sz="25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cs-CZ" sz="25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Chronické projevy CVI</a:t>
            </a:r>
            <a:r>
              <a:rPr lang="cs-CZ" sz="25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cs-CZ" sz="2500" b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cs-CZ" sz="25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</a:t>
            </a:r>
            <a:r>
              <a:rPr lang="cs-CZ" sz="25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alší dlouhodob</a:t>
            </a:r>
            <a:r>
              <a:rPr lang="cs-CZ" sz="25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á</a:t>
            </a:r>
            <a:r>
              <a:rPr lang="cs-CZ" sz="25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léčb</a:t>
            </a:r>
            <a:r>
              <a:rPr lang="cs-CZ" sz="25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</a:t>
            </a:r>
          </a:p>
          <a:p>
            <a:pPr eaLnBrk="1" hangingPunct="1">
              <a:defRPr/>
            </a:pPr>
            <a:r>
              <a:rPr lang="cs-CZ" sz="25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Pouze chodící pacienti</a:t>
            </a:r>
          </a:p>
          <a:p>
            <a:pPr eaLnBrk="1" hangingPunct="1">
              <a:defRPr/>
            </a:pPr>
            <a:endParaRPr lang="cs-CZ" sz="25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Nadpis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39825"/>
          </a:xfrm>
        </p:spPr>
        <p:txBody>
          <a:bodyPr anchor="ctr" anchorCtr="1"/>
          <a:lstStyle/>
          <a:p>
            <a:pPr marL="484188" eaLnBrk="1" hangingPunct="1"/>
            <a:r>
              <a:rPr lang="cs-CZ" b="1" smtClean="0">
                <a:solidFill>
                  <a:schemeClr val="tx1"/>
                </a:solidFill>
                <a:latin typeface="Times New Roman" pitchFamily="18" charset="0"/>
                <a:ea typeface="Times New Roman CE"/>
                <a:cs typeface="Times New Roman CE"/>
              </a:rPr>
              <a:t>Možnosti kompresivní terapie</a:t>
            </a:r>
          </a:p>
        </p:txBody>
      </p:sp>
      <p:sp>
        <p:nvSpPr>
          <p:cNvPr id="26626" name="Zástupný symbol pro obsah 2"/>
          <p:cNvSpPr>
            <a:spLocks noGrp="1"/>
          </p:cNvSpPr>
          <p:nvPr>
            <p:ph idx="4294967295"/>
          </p:nvPr>
        </p:nvSpPr>
        <p:spPr>
          <a:xfrm>
            <a:off x="250825" y="1357313"/>
            <a:ext cx="8569325" cy="55006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 CE"/>
                <a:ea typeface="Times New Roman CE"/>
                <a:cs typeface="Times New Roman CE"/>
              </a:rPr>
              <a:t>    </a:t>
            </a: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 CE"/>
                <a:cs typeface="Times New Roman CE"/>
              </a:rPr>
              <a:t>Bandáže:  	</a:t>
            </a:r>
          </a:p>
          <a:p>
            <a:pPr eaLnBrk="1" hangingPunct="1">
              <a:defRPr/>
            </a:pP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 CE"/>
                <a:cs typeface="Times New Roman CE"/>
              </a:rPr>
              <a:t>		jednoduchá (</a:t>
            </a:r>
            <a:r>
              <a:rPr lang="cs-CZ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 CE"/>
                <a:cs typeface="Times New Roman CE"/>
              </a:rPr>
              <a:t>krátkotažná</a:t>
            </a: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 CE"/>
                <a:cs typeface="Times New Roman CE"/>
              </a:rPr>
              <a:t> obinadla) + 			</a:t>
            </a:r>
            <a:r>
              <a:rPr lang="cs-CZ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 CE"/>
                <a:cs typeface="Times New Roman CE"/>
              </a:rPr>
              <a:t>polstrovací</a:t>
            </a: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 CE"/>
                <a:cs typeface="Times New Roman CE"/>
              </a:rPr>
              <a:t> vatový obvaz</a:t>
            </a:r>
          </a:p>
          <a:p>
            <a:pPr eaLnBrk="1" hangingPunct="1">
              <a:defRPr/>
            </a:pP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 CE"/>
                <a:cs typeface="Times New Roman CE"/>
              </a:rPr>
              <a:t>		vícevrstevná (bavlněný tubulární obvaz + 		</a:t>
            </a:r>
            <a:r>
              <a:rPr lang="cs-CZ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 CE"/>
                <a:cs typeface="Times New Roman CE"/>
              </a:rPr>
              <a:t>polstrovací</a:t>
            </a: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 CE"/>
                <a:cs typeface="Times New Roman CE"/>
              </a:rPr>
              <a:t> vatový obvaz + kompresivní 			</a:t>
            </a:r>
            <a:r>
              <a:rPr lang="cs-CZ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 CE"/>
                <a:cs typeface="Times New Roman CE"/>
              </a:rPr>
              <a:t>krátkotažná</a:t>
            </a: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 CE"/>
                <a:cs typeface="Times New Roman CE"/>
              </a:rPr>
              <a:t> obinadla</a:t>
            </a:r>
          </a:p>
          <a:p>
            <a:pPr eaLnBrk="1" hangingPunct="1">
              <a:defRPr/>
            </a:pPr>
            <a:endParaRPr lang="cs-CZ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Times New Roman CE"/>
              <a:cs typeface="Times New Roman CE"/>
            </a:endParaRPr>
          </a:p>
          <a:p>
            <a:pPr eaLnBrk="1" hangingPunct="1">
              <a:defRPr/>
            </a:pP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 CE"/>
                <a:cs typeface="Times New Roman CE"/>
              </a:rPr>
              <a:t>Mohou zůstat přiložené na končetině i více dnů (až 72 hodin)	 	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Times New Roman CE"/>
              <a:cs typeface="Times New Roman CE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 CE"/>
                <a:cs typeface="Times New Roman CE"/>
              </a:rPr>
              <a:t>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08050"/>
            <a:ext cx="4500563" cy="2530475"/>
          </a:xfrm>
        </p:spPr>
        <p:txBody>
          <a:bodyPr anchor="ctr" anchorCtr="1"/>
          <a:lstStyle/>
          <a:p>
            <a:pPr marL="484188" eaLnBrk="1" hangingPunct="1"/>
            <a:r>
              <a:rPr lang="cs-CZ" b="1" smtClean="0">
                <a:solidFill>
                  <a:schemeClr val="tx1"/>
                </a:solidFill>
                <a:latin typeface="Times New Roman" pitchFamily="18" charset="0"/>
              </a:rPr>
              <a:t>Důležitý je výběr obinadla a </a:t>
            </a:r>
            <a:br>
              <a:rPr lang="cs-CZ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cs-CZ" b="1" smtClean="0">
                <a:solidFill>
                  <a:schemeClr val="tx1"/>
                </a:solidFill>
                <a:latin typeface="Times New Roman" pitchFamily="18" charset="0"/>
              </a:rPr>
              <a:t>technika bandáže  !!!!</a:t>
            </a:r>
          </a:p>
        </p:txBody>
      </p:sp>
      <p:pic>
        <p:nvPicPr>
          <p:cNvPr id="157698" name="Picture 4" descr="střevíček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0"/>
            <a:ext cx="4643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745" name="Group 2"/>
          <p:cNvGrpSpPr>
            <a:grpSpLocks/>
          </p:cNvGrpSpPr>
          <p:nvPr/>
        </p:nvGrpSpPr>
        <p:grpSpPr bwMode="auto">
          <a:xfrm>
            <a:off x="0" y="1546225"/>
            <a:ext cx="9144000" cy="5311775"/>
            <a:chOff x="-19" y="0"/>
            <a:chExt cx="3701" cy="2590"/>
          </a:xfrm>
        </p:grpSpPr>
        <p:grpSp>
          <p:nvGrpSpPr>
            <p:cNvPr id="159747" name="Group 3"/>
            <p:cNvGrpSpPr>
              <a:grpSpLocks/>
            </p:cNvGrpSpPr>
            <p:nvPr/>
          </p:nvGrpSpPr>
          <p:grpSpPr bwMode="auto">
            <a:xfrm>
              <a:off x="-19" y="0"/>
              <a:ext cx="3701" cy="403"/>
              <a:chOff x="-19" y="0"/>
              <a:chExt cx="3701" cy="403"/>
            </a:xfrm>
          </p:grpSpPr>
          <p:sp>
            <p:nvSpPr>
              <p:cNvPr id="159828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682" cy="403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Gothic" pitchFamily="34" charset="0"/>
                </a:endParaRPr>
              </a:p>
            </p:txBody>
          </p:sp>
          <p:grpSp>
            <p:nvGrpSpPr>
              <p:cNvPr id="159829" name="Group 5"/>
              <p:cNvGrpSpPr>
                <a:grpSpLocks/>
              </p:cNvGrpSpPr>
              <p:nvPr/>
            </p:nvGrpSpPr>
            <p:grpSpPr bwMode="auto">
              <a:xfrm>
                <a:off x="-19" y="0"/>
                <a:ext cx="3701" cy="403"/>
                <a:chOff x="-19" y="0"/>
                <a:chExt cx="3701" cy="403"/>
              </a:xfrm>
            </p:grpSpPr>
            <p:sp>
              <p:nvSpPr>
                <p:cNvPr id="17414" name="Rectangle 6"/>
                <p:cNvSpPr>
                  <a:spLocks noChangeArrowheads="1"/>
                </p:cNvSpPr>
                <p:nvPr/>
              </p:nvSpPr>
              <p:spPr bwMode="auto">
                <a:xfrm>
                  <a:off x="-19" y="0"/>
                  <a:ext cx="3673" cy="403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>
                    <a:defRPr/>
                  </a:pPr>
                  <a:r>
                    <a:rPr lang="cs-CZ" sz="3200" b="1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ea typeface="Times New Roman CE"/>
                      <a:cs typeface="Times New Roman CE"/>
                    </a:rPr>
                    <a:t>Kompresivní třídy a indikace KEP</a:t>
                  </a:r>
                </a:p>
                <a:p>
                  <a:pPr algn="ctr" eaLnBrk="0" hangingPunct="0">
                    <a:defRPr/>
                  </a:pPr>
                  <a:endParaRPr lang="cs-CZ">
                    <a:effectLst>
                      <a:outerShdw blurRad="38100" dist="38100" dir="2700000" algn="tl">
                        <a:srgbClr val="FFFFFF"/>
                      </a:outerShdw>
                    </a:effectLst>
                    <a:ea typeface="Times New Roman CE"/>
                    <a:cs typeface="Times New Roman CE"/>
                  </a:endParaRPr>
                </a:p>
              </p:txBody>
            </p:sp>
            <p:sp>
              <p:nvSpPr>
                <p:cNvPr id="159831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68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Century Gothic" pitchFamily="34" charset="0"/>
                  </a:endParaRPr>
                </a:p>
              </p:txBody>
            </p:sp>
          </p:grpSp>
        </p:grpSp>
        <p:grpSp>
          <p:nvGrpSpPr>
            <p:cNvPr id="159748" name="Group 8"/>
            <p:cNvGrpSpPr>
              <a:grpSpLocks/>
            </p:cNvGrpSpPr>
            <p:nvPr/>
          </p:nvGrpSpPr>
          <p:grpSpPr bwMode="auto">
            <a:xfrm>
              <a:off x="-19" y="403"/>
              <a:ext cx="472" cy="633"/>
              <a:chOff x="-19" y="403"/>
              <a:chExt cx="472" cy="633"/>
            </a:xfrm>
          </p:grpSpPr>
          <p:sp>
            <p:nvSpPr>
              <p:cNvPr id="159824" name="Rectangle 9"/>
              <p:cNvSpPr>
                <a:spLocks noChangeArrowheads="1"/>
              </p:cNvSpPr>
              <p:nvPr/>
            </p:nvSpPr>
            <p:spPr bwMode="auto">
              <a:xfrm>
                <a:off x="0" y="403"/>
                <a:ext cx="453" cy="633"/>
              </a:xfrm>
              <a:prstGeom prst="rect">
                <a:avLst/>
              </a:prstGeom>
              <a:solidFill>
                <a:srgbClr val="F2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Gothic" pitchFamily="34" charset="0"/>
                </a:endParaRPr>
              </a:p>
            </p:txBody>
          </p:sp>
          <p:grpSp>
            <p:nvGrpSpPr>
              <p:cNvPr id="159825" name="Group 10"/>
              <p:cNvGrpSpPr>
                <a:grpSpLocks/>
              </p:cNvGrpSpPr>
              <p:nvPr/>
            </p:nvGrpSpPr>
            <p:grpSpPr bwMode="auto">
              <a:xfrm>
                <a:off x="-19" y="403"/>
                <a:ext cx="472" cy="633"/>
                <a:chOff x="-19" y="403"/>
                <a:chExt cx="472" cy="633"/>
              </a:xfrm>
            </p:grpSpPr>
            <p:sp>
              <p:nvSpPr>
                <p:cNvPr id="159826" name="Rectangle 11"/>
                <p:cNvSpPr>
                  <a:spLocks noChangeArrowheads="1"/>
                </p:cNvSpPr>
                <p:nvPr/>
              </p:nvSpPr>
              <p:spPr bwMode="auto">
                <a:xfrm>
                  <a:off x="-19" y="403"/>
                  <a:ext cx="444" cy="632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cs-CZ" sz="2000" b="1">
                      <a:ea typeface="Times New Roman CE"/>
                      <a:cs typeface="Times New Roman CE"/>
                    </a:rPr>
                    <a:t>I.KT</a:t>
                  </a:r>
                </a:p>
                <a:p>
                  <a:pPr eaLnBrk="0" hangingPunct="0"/>
                  <a:endParaRPr lang="cs-CZ" b="1">
                    <a:ea typeface="Times New Roman CE"/>
                    <a:cs typeface="Times New Roman CE"/>
                  </a:endParaRPr>
                </a:p>
              </p:txBody>
            </p:sp>
            <p:sp>
              <p:nvSpPr>
                <p:cNvPr id="159827" name="Rectangle 12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453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Century Gothic" pitchFamily="34" charset="0"/>
                  </a:endParaRPr>
                </a:p>
              </p:txBody>
            </p:sp>
          </p:grpSp>
        </p:grpSp>
        <p:grpSp>
          <p:nvGrpSpPr>
            <p:cNvPr id="159749" name="Group 13"/>
            <p:cNvGrpSpPr>
              <a:grpSpLocks/>
            </p:cNvGrpSpPr>
            <p:nvPr/>
          </p:nvGrpSpPr>
          <p:grpSpPr bwMode="auto">
            <a:xfrm>
              <a:off x="453" y="403"/>
              <a:ext cx="680" cy="633"/>
              <a:chOff x="453" y="403"/>
              <a:chExt cx="680" cy="633"/>
            </a:xfrm>
          </p:grpSpPr>
          <p:sp>
            <p:nvSpPr>
              <p:cNvPr id="159820" name="Rectangle 14"/>
              <p:cNvSpPr>
                <a:spLocks noChangeArrowheads="1"/>
              </p:cNvSpPr>
              <p:nvPr/>
            </p:nvSpPr>
            <p:spPr bwMode="auto">
              <a:xfrm>
                <a:off x="453" y="403"/>
                <a:ext cx="680" cy="633"/>
              </a:xfrm>
              <a:prstGeom prst="rect">
                <a:avLst/>
              </a:prstGeom>
              <a:solidFill>
                <a:srgbClr val="F2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Gothic" pitchFamily="34" charset="0"/>
                </a:endParaRPr>
              </a:p>
            </p:txBody>
          </p:sp>
          <p:grpSp>
            <p:nvGrpSpPr>
              <p:cNvPr id="159821" name="Group 15"/>
              <p:cNvGrpSpPr>
                <a:grpSpLocks/>
              </p:cNvGrpSpPr>
              <p:nvPr/>
            </p:nvGrpSpPr>
            <p:grpSpPr bwMode="auto">
              <a:xfrm>
                <a:off x="453" y="403"/>
                <a:ext cx="680" cy="633"/>
                <a:chOff x="453" y="403"/>
                <a:chExt cx="680" cy="633"/>
              </a:xfrm>
            </p:grpSpPr>
            <p:sp>
              <p:nvSpPr>
                <p:cNvPr id="159822" name="Rectangle 16"/>
                <p:cNvSpPr>
                  <a:spLocks noChangeArrowheads="1"/>
                </p:cNvSpPr>
                <p:nvPr/>
              </p:nvSpPr>
              <p:spPr bwMode="auto">
                <a:xfrm>
                  <a:off x="481" y="403"/>
                  <a:ext cx="624" cy="632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cs-CZ" sz="2400" b="1">
                      <a:ea typeface="Times New Roman CE"/>
                      <a:cs typeface="Times New Roman CE"/>
                    </a:rPr>
                    <a:t>18-22</a:t>
                  </a:r>
                </a:p>
                <a:p>
                  <a:r>
                    <a:rPr lang="cs-CZ" sz="2400" b="1">
                      <a:ea typeface="Times New Roman CE"/>
                      <a:cs typeface="Times New Roman CE"/>
                    </a:rPr>
                    <a:t>mm Hg</a:t>
                  </a:r>
                </a:p>
                <a:p>
                  <a:pPr eaLnBrk="0" hangingPunct="0"/>
                  <a:endParaRPr lang="cs-CZ">
                    <a:solidFill>
                      <a:schemeClr val="bg1"/>
                    </a:solidFill>
                    <a:latin typeface="Times New Roman CE"/>
                    <a:ea typeface="Times New Roman CE"/>
                    <a:cs typeface="Times New Roman CE"/>
                  </a:endParaRPr>
                </a:p>
              </p:txBody>
            </p:sp>
            <p:sp>
              <p:nvSpPr>
                <p:cNvPr id="159823" name="Rectangle 17"/>
                <p:cNvSpPr>
                  <a:spLocks noChangeArrowheads="1"/>
                </p:cNvSpPr>
                <p:nvPr/>
              </p:nvSpPr>
              <p:spPr bwMode="auto">
                <a:xfrm>
                  <a:off x="453" y="403"/>
                  <a:ext cx="680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Century Gothic" pitchFamily="34" charset="0"/>
                  </a:endParaRPr>
                </a:p>
              </p:txBody>
            </p:sp>
          </p:grpSp>
        </p:grpSp>
        <p:grpSp>
          <p:nvGrpSpPr>
            <p:cNvPr id="159750" name="Group 18"/>
            <p:cNvGrpSpPr>
              <a:grpSpLocks/>
            </p:cNvGrpSpPr>
            <p:nvPr/>
          </p:nvGrpSpPr>
          <p:grpSpPr bwMode="auto">
            <a:xfrm>
              <a:off x="1133" y="403"/>
              <a:ext cx="1025" cy="633"/>
              <a:chOff x="1133" y="403"/>
              <a:chExt cx="1025" cy="633"/>
            </a:xfrm>
          </p:grpSpPr>
          <p:sp>
            <p:nvSpPr>
              <p:cNvPr id="159816" name="Rectangle 19"/>
              <p:cNvSpPr>
                <a:spLocks noChangeArrowheads="1"/>
              </p:cNvSpPr>
              <p:nvPr/>
            </p:nvSpPr>
            <p:spPr bwMode="auto">
              <a:xfrm>
                <a:off x="1133" y="403"/>
                <a:ext cx="1025" cy="633"/>
              </a:xfrm>
              <a:prstGeom prst="rect">
                <a:avLst/>
              </a:prstGeom>
              <a:solidFill>
                <a:srgbClr val="F2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Gothic" pitchFamily="34" charset="0"/>
                </a:endParaRPr>
              </a:p>
            </p:txBody>
          </p:sp>
          <p:grpSp>
            <p:nvGrpSpPr>
              <p:cNvPr id="159817" name="Group 20"/>
              <p:cNvGrpSpPr>
                <a:grpSpLocks/>
              </p:cNvGrpSpPr>
              <p:nvPr/>
            </p:nvGrpSpPr>
            <p:grpSpPr bwMode="auto">
              <a:xfrm>
                <a:off x="1133" y="403"/>
                <a:ext cx="1025" cy="633"/>
                <a:chOff x="1133" y="403"/>
                <a:chExt cx="1025" cy="633"/>
              </a:xfrm>
            </p:grpSpPr>
            <p:sp>
              <p:nvSpPr>
                <p:cNvPr id="159818" name="Rectangle 21"/>
                <p:cNvSpPr>
                  <a:spLocks noChangeArrowheads="1"/>
                </p:cNvSpPr>
                <p:nvPr/>
              </p:nvSpPr>
              <p:spPr bwMode="auto">
                <a:xfrm>
                  <a:off x="1161" y="403"/>
                  <a:ext cx="969" cy="632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cs-CZ" sz="2400" b="1">
                      <a:ea typeface="Times New Roman CE"/>
                      <a:cs typeface="Times New Roman CE"/>
                    </a:rPr>
                    <a:t>mírná komprese</a:t>
                  </a:r>
                </a:p>
                <a:p>
                  <a:pPr eaLnBrk="0" hangingPunct="0"/>
                  <a:endParaRPr lang="cs-CZ" sz="2400">
                    <a:solidFill>
                      <a:schemeClr val="bg1"/>
                    </a:solidFill>
                    <a:latin typeface="Times New Roman CE"/>
                    <a:ea typeface="Times New Roman CE"/>
                    <a:cs typeface="Times New Roman CE"/>
                  </a:endParaRPr>
                </a:p>
              </p:txBody>
            </p:sp>
            <p:sp>
              <p:nvSpPr>
                <p:cNvPr id="159819" name="Rectangle 22"/>
                <p:cNvSpPr>
                  <a:spLocks noChangeArrowheads="1"/>
                </p:cNvSpPr>
                <p:nvPr/>
              </p:nvSpPr>
              <p:spPr bwMode="auto">
                <a:xfrm>
                  <a:off x="1133" y="403"/>
                  <a:ext cx="1025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Century Gothic" pitchFamily="34" charset="0"/>
                  </a:endParaRPr>
                </a:p>
              </p:txBody>
            </p:sp>
          </p:grpSp>
        </p:grpSp>
        <p:grpSp>
          <p:nvGrpSpPr>
            <p:cNvPr id="159751" name="Group 23"/>
            <p:cNvGrpSpPr>
              <a:grpSpLocks/>
            </p:cNvGrpSpPr>
            <p:nvPr/>
          </p:nvGrpSpPr>
          <p:grpSpPr bwMode="auto">
            <a:xfrm>
              <a:off x="2158" y="403"/>
              <a:ext cx="1524" cy="633"/>
              <a:chOff x="2158" y="403"/>
              <a:chExt cx="1524" cy="633"/>
            </a:xfrm>
          </p:grpSpPr>
          <p:sp>
            <p:nvSpPr>
              <p:cNvPr id="159812" name="Rectangle 24"/>
              <p:cNvSpPr>
                <a:spLocks noChangeArrowheads="1"/>
              </p:cNvSpPr>
              <p:nvPr/>
            </p:nvSpPr>
            <p:spPr bwMode="auto">
              <a:xfrm>
                <a:off x="2158" y="403"/>
                <a:ext cx="1524" cy="633"/>
              </a:xfrm>
              <a:prstGeom prst="rect">
                <a:avLst/>
              </a:prstGeom>
              <a:solidFill>
                <a:srgbClr val="F2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Gothic" pitchFamily="34" charset="0"/>
                </a:endParaRPr>
              </a:p>
            </p:txBody>
          </p:sp>
          <p:grpSp>
            <p:nvGrpSpPr>
              <p:cNvPr id="159813" name="Group 25"/>
              <p:cNvGrpSpPr>
                <a:grpSpLocks/>
              </p:cNvGrpSpPr>
              <p:nvPr/>
            </p:nvGrpSpPr>
            <p:grpSpPr bwMode="auto">
              <a:xfrm>
                <a:off x="2158" y="403"/>
                <a:ext cx="1524" cy="633"/>
                <a:chOff x="2158" y="403"/>
                <a:chExt cx="1524" cy="633"/>
              </a:xfrm>
            </p:grpSpPr>
            <p:sp>
              <p:nvSpPr>
                <p:cNvPr id="159814" name="Rectangle 26"/>
                <p:cNvSpPr>
                  <a:spLocks noChangeArrowheads="1"/>
                </p:cNvSpPr>
                <p:nvPr/>
              </p:nvSpPr>
              <p:spPr bwMode="auto">
                <a:xfrm>
                  <a:off x="2186" y="403"/>
                  <a:ext cx="1468" cy="632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cs-CZ" sz="2000" b="1">
                      <a:ea typeface="Times New Roman CE"/>
                      <a:cs typeface="Times New Roman CE"/>
                    </a:rPr>
                    <a:t>počínající varixy, otoky po námaze, gravidita</a:t>
                  </a:r>
                </a:p>
                <a:p>
                  <a:pPr eaLnBrk="0" hangingPunct="0"/>
                  <a:endParaRPr lang="cs-CZ" sz="2000" b="1">
                    <a:ea typeface="Times New Roman CE"/>
                    <a:cs typeface="Times New Roman CE"/>
                  </a:endParaRPr>
                </a:p>
              </p:txBody>
            </p:sp>
            <p:sp>
              <p:nvSpPr>
                <p:cNvPr id="159815" name="Rectangle 27"/>
                <p:cNvSpPr>
                  <a:spLocks noChangeArrowheads="1"/>
                </p:cNvSpPr>
                <p:nvPr/>
              </p:nvSpPr>
              <p:spPr bwMode="auto">
                <a:xfrm>
                  <a:off x="2158" y="403"/>
                  <a:ext cx="1524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Century Gothic" pitchFamily="34" charset="0"/>
                  </a:endParaRPr>
                </a:p>
              </p:txBody>
            </p:sp>
          </p:grpSp>
        </p:grpSp>
        <p:grpSp>
          <p:nvGrpSpPr>
            <p:cNvPr id="159752" name="Group 28"/>
            <p:cNvGrpSpPr>
              <a:grpSpLocks/>
            </p:cNvGrpSpPr>
            <p:nvPr/>
          </p:nvGrpSpPr>
          <p:grpSpPr bwMode="auto">
            <a:xfrm>
              <a:off x="-19" y="1036"/>
              <a:ext cx="472" cy="519"/>
              <a:chOff x="-19" y="1036"/>
              <a:chExt cx="472" cy="519"/>
            </a:xfrm>
          </p:grpSpPr>
          <p:sp>
            <p:nvSpPr>
              <p:cNvPr id="159808" name="Rectangle 29"/>
              <p:cNvSpPr>
                <a:spLocks noChangeArrowheads="1"/>
              </p:cNvSpPr>
              <p:nvPr/>
            </p:nvSpPr>
            <p:spPr bwMode="auto">
              <a:xfrm>
                <a:off x="0" y="1036"/>
                <a:ext cx="453" cy="518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Gothic" pitchFamily="34" charset="0"/>
                </a:endParaRPr>
              </a:p>
            </p:txBody>
          </p:sp>
          <p:grpSp>
            <p:nvGrpSpPr>
              <p:cNvPr id="159809" name="Group 30"/>
              <p:cNvGrpSpPr>
                <a:grpSpLocks/>
              </p:cNvGrpSpPr>
              <p:nvPr/>
            </p:nvGrpSpPr>
            <p:grpSpPr bwMode="auto">
              <a:xfrm>
                <a:off x="-19" y="1036"/>
                <a:ext cx="472" cy="519"/>
                <a:chOff x="-19" y="1036"/>
                <a:chExt cx="472" cy="519"/>
              </a:xfrm>
            </p:grpSpPr>
            <p:sp>
              <p:nvSpPr>
                <p:cNvPr id="159810" name="Rectangle 31"/>
                <p:cNvSpPr>
                  <a:spLocks noChangeArrowheads="1"/>
                </p:cNvSpPr>
                <p:nvPr/>
              </p:nvSpPr>
              <p:spPr bwMode="auto">
                <a:xfrm>
                  <a:off x="-19" y="1036"/>
                  <a:ext cx="444" cy="519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cs-CZ" sz="2000" b="1">
                      <a:ea typeface="Times New Roman CE"/>
                      <a:cs typeface="Times New Roman CE"/>
                    </a:rPr>
                    <a:t>II.KT</a:t>
                  </a:r>
                </a:p>
                <a:p>
                  <a:pPr eaLnBrk="0" hangingPunct="0"/>
                  <a:endParaRPr lang="cs-CZ">
                    <a:solidFill>
                      <a:schemeClr val="folHlink"/>
                    </a:solidFill>
                    <a:latin typeface="Times New Roman CE"/>
                    <a:ea typeface="Times New Roman CE"/>
                    <a:cs typeface="Times New Roman CE"/>
                  </a:endParaRPr>
                </a:p>
              </p:txBody>
            </p:sp>
            <p:sp>
              <p:nvSpPr>
                <p:cNvPr id="159811" name="Rectangle 32"/>
                <p:cNvSpPr>
                  <a:spLocks noChangeArrowheads="1"/>
                </p:cNvSpPr>
                <p:nvPr/>
              </p:nvSpPr>
              <p:spPr bwMode="auto">
                <a:xfrm>
                  <a:off x="0" y="1036"/>
                  <a:ext cx="453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Century Gothic" pitchFamily="34" charset="0"/>
                  </a:endParaRPr>
                </a:p>
              </p:txBody>
            </p:sp>
          </p:grpSp>
        </p:grpSp>
        <p:grpSp>
          <p:nvGrpSpPr>
            <p:cNvPr id="159753" name="Group 33"/>
            <p:cNvGrpSpPr>
              <a:grpSpLocks/>
            </p:cNvGrpSpPr>
            <p:nvPr/>
          </p:nvGrpSpPr>
          <p:grpSpPr bwMode="auto">
            <a:xfrm>
              <a:off x="453" y="1036"/>
              <a:ext cx="680" cy="518"/>
              <a:chOff x="453" y="1036"/>
              <a:chExt cx="680" cy="518"/>
            </a:xfrm>
          </p:grpSpPr>
          <p:sp>
            <p:nvSpPr>
              <p:cNvPr id="159804" name="Rectangle 34"/>
              <p:cNvSpPr>
                <a:spLocks noChangeArrowheads="1"/>
              </p:cNvSpPr>
              <p:nvPr/>
            </p:nvSpPr>
            <p:spPr bwMode="auto">
              <a:xfrm>
                <a:off x="453" y="1036"/>
                <a:ext cx="680" cy="518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Gothic" pitchFamily="34" charset="0"/>
                </a:endParaRPr>
              </a:p>
            </p:txBody>
          </p:sp>
          <p:grpSp>
            <p:nvGrpSpPr>
              <p:cNvPr id="159805" name="Group 35"/>
              <p:cNvGrpSpPr>
                <a:grpSpLocks/>
              </p:cNvGrpSpPr>
              <p:nvPr/>
            </p:nvGrpSpPr>
            <p:grpSpPr bwMode="auto">
              <a:xfrm>
                <a:off x="453" y="1036"/>
                <a:ext cx="680" cy="518"/>
                <a:chOff x="453" y="1036"/>
                <a:chExt cx="680" cy="518"/>
              </a:xfrm>
            </p:grpSpPr>
            <p:sp>
              <p:nvSpPr>
                <p:cNvPr id="159806" name="Rectangle 36"/>
                <p:cNvSpPr>
                  <a:spLocks noChangeArrowheads="1"/>
                </p:cNvSpPr>
                <p:nvPr/>
              </p:nvSpPr>
              <p:spPr bwMode="auto">
                <a:xfrm>
                  <a:off x="481" y="1036"/>
                  <a:ext cx="624" cy="519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cs-CZ" sz="2400" b="1">
                      <a:ea typeface="Times New Roman CE"/>
                      <a:cs typeface="Times New Roman CE"/>
                    </a:rPr>
                    <a:t>23-33</a:t>
                  </a:r>
                </a:p>
                <a:p>
                  <a:r>
                    <a:rPr lang="cs-CZ" sz="2400" b="1">
                      <a:ea typeface="Times New Roman CE"/>
                      <a:cs typeface="Times New Roman CE"/>
                    </a:rPr>
                    <a:t>mm Hg</a:t>
                  </a:r>
                </a:p>
                <a:p>
                  <a:pPr eaLnBrk="0" hangingPunct="0"/>
                  <a:endParaRPr lang="cs-CZ" sz="2400" b="1">
                    <a:ea typeface="Times New Roman CE"/>
                    <a:cs typeface="Times New Roman CE"/>
                  </a:endParaRPr>
                </a:p>
              </p:txBody>
            </p:sp>
            <p:sp>
              <p:nvSpPr>
                <p:cNvPr id="159807" name="Rectangle 37"/>
                <p:cNvSpPr>
                  <a:spLocks noChangeArrowheads="1"/>
                </p:cNvSpPr>
                <p:nvPr/>
              </p:nvSpPr>
              <p:spPr bwMode="auto">
                <a:xfrm>
                  <a:off x="453" y="1036"/>
                  <a:ext cx="68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Century Gothic" pitchFamily="34" charset="0"/>
                  </a:endParaRPr>
                </a:p>
              </p:txBody>
            </p:sp>
          </p:grpSp>
        </p:grpSp>
        <p:grpSp>
          <p:nvGrpSpPr>
            <p:cNvPr id="159754" name="Group 38"/>
            <p:cNvGrpSpPr>
              <a:grpSpLocks/>
            </p:cNvGrpSpPr>
            <p:nvPr/>
          </p:nvGrpSpPr>
          <p:grpSpPr bwMode="auto">
            <a:xfrm>
              <a:off x="1133" y="1036"/>
              <a:ext cx="1025" cy="518"/>
              <a:chOff x="1133" y="1036"/>
              <a:chExt cx="1025" cy="518"/>
            </a:xfrm>
          </p:grpSpPr>
          <p:sp>
            <p:nvSpPr>
              <p:cNvPr id="159800" name="Rectangle 39"/>
              <p:cNvSpPr>
                <a:spLocks noChangeArrowheads="1"/>
              </p:cNvSpPr>
              <p:nvPr/>
            </p:nvSpPr>
            <p:spPr bwMode="auto">
              <a:xfrm>
                <a:off x="1133" y="1036"/>
                <a:ext cx="1025" cy="518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Gothic" pitchFamily="34" charset="0"/>
                </a:endParaRPr>
              </a:p>
            </p:txBody>
          </p:sp>
          <p:grpSp>
            <p:nvGrpSpPr>
              <p:cNvPr id="159801" name="Group 40"/>
              <p:cNvGrpSpPr>
                <a:grpSpLocks/>
              </p:cNvGrpSpPr>
              <p:nvPr/>
            </p:nvGrpSpPr>
            <p:grpSpPr bwMode="auto">
              <a:xfrm>
                <a:off x="1133" y="1036"/>
                <a:ext cx="1025" cy="518"/>
                <a:chOff x="1133" y="1036"/>
                <a:chExt cx="1025" cy="518"/>
              </a:xfrm>
            </p:grpSpPr>
            <p:sp>
              <p:nvSpPr>
                <p:cNvPr id="159802" name="Rectangle 41"/>
                <p:cNvSpPr>
                  <a:spLocks noChangeArrowheads="1"/>
                </p:cNvSpPr>
                <p:nvPr/>
              </p:nvSpPr>
              <p:spPr bwMode="auto">
                <a:xfrm>
                  <a:off x="1161" y="1036"/>
                  <a:ext cx="969" cy="519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cs-CZ" sz="2400" b="1">
                      <a:ea typeface="Times New Roman CE"/>
                      <a:cs typeface="Times New Roman CE"/>
                    </a:rPr>
                    <a:t>středně silná komprese</a:t>
                  </a:r>
                </a:p>
                <a:p>
                  <a:pPr eaLnBrk="0" hangingPunct="0"/>
                  <a:endParaRPr lang="cs-CZ" b="1">
                    <a:ea typeface="Times New Roman CE"/>
                    <a:cs typeface="Times New Roman CE"/>
                  </a:endParaRPr>
                </a:p>
              </p:txBody>
            </p:sp>
            <p:sp>
              <p:nvSpPr>
                <p:cNvPr id="159803" name="Rectangle 42"/>
                <p:cNvSpPr>
                  <a:spLocks noChangeArrowheads="1"/>
                </p:cNvSpPr>
                <p:nvPr/>
              </p:nvSpPr>
              <p:spPr bwMode="auto">
                <a:xfrm>
                  <a:off x="1133" y="1036"/>
                  <a:ext cx="102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Century Gothic" pitchFamily="34" charset="0"/>
                  </a:endParaRPr>
                </a:p>
              </p:txBody>
            </p:sp>
          </p:grpSp>
        </p:grpSp>
        <p:grpSp>
          <p:nvGrpSpPr>
            <p:cNvPr id="159755" name="Group 43"/>
            <p:cNvGrpSpPr>
              <a:grpSpLocks/>
            </p:cNvGrpSpPr>
            <p:nvPr/>
          </p:nvGrpSpPr>
          <p:grpSpPr bwMode="auto">
            <a:xfrm>
              <a:off x="2158" y="1036"/>
              <a:ext cx="1524" cy="518"/>
              <a:chOff x="2158" y="1036"/>
              <a:chExt cx="1524" cy="518"/>
            </a:xfrm>
          </p:grpSpPr>
          <p:sp>
            <p:nvSpPr>
              <p:cNvPr id="159796" name="Rectangle 44"/>
              <p:cNvSpPr>
                <a:spLocks noChangeArrowheads="1"/>
              </p:cNvSpPr>
              <p:nvPr/>
            </p:nvSpPr>
            <p:spPr bwMode="auto">
              <a:xfrm>
                <a:off x="2158" y="1036"/>
                <a:ext cx="1524" cy="518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Gothic" pitchFamily="34" charset="0"/>
                </a:endParaRPr>
              </a:p>
            </p:txBody>
          </p:sp>
          <p:grpSp>
            <p:nvGrpSpPr>
              <p:cNvPr id="159797" name="Group 45"/>
              <p:cNvGrpSpPr>
                <a:grpSpLocks/>
              </p:cNvGrpSpPr>
              <p:nvPr/>
            </p:nvGrpSpPr>
            <p:grpSpPr bwMode="auto">
              <a:xfrm>
                <a:off x="2158" y="1036"/>
                <a:ext cx="1524" cy="518"/>
                <a:chOff x="2158" y="1036"/>
                <a:chExt cx="1524" cy="518"/>
              </a:xfrm>
            </p:grpSpPr>
            <p:sp>
              <p:nvSpPr>
                <p:cNvPr id="159798" name="Rectangle 46"/>
                <p:cNvSpPr>
                  <a:spLocks noChangeArrowheads="1"/>
                </p:cNvSpPr>
                <p:nvPr/>
              </p:nvSpPr>
              <p:spPr bwMode="auto">
                <a:xfrm>
                  <a:off x="2186" y="1036"/>
                  <a:ext cx="1468" cy="519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cs-CZ" b="1">
                      <a:ea typeface="Times New Roman CE"/>
                      <a:cs typeface="Times New Roman CE"/>
                    </a:rPr>
                    <a:t>onemocnění žilního systému (varixy, flebedém, změny na kůži)</a:t>
                  </a:r>
                </a:p>
                <a:p>
                  <a:pPr eaLnBrk="0" hangingPunct="0"/>
                  <a:endParaRPr lang="cs-CZ">
                    <a:ea typeface="Times New Roman CE"/>
                    <a:cs typeface="Times New Roman CE"/>
                  </a:endParaRPr>
                </a:p>
              </p:txBody>
            </p:sp>
            <p:sp>
              <p:nvSpPr>
                <p:cNvPr id="159799" name="Rectangle 47"/>
                <p:cNvSpPr>
                  <a:spLocks noChangeArrowheads="1"/>
                </p:cNvSpPr>
                <p:nvPr/>
              </p:nvSpPr>
              <p:spPr bwMode="auto">
                <a:xfrm>
                  <a:off x="2158" y="1036"/>
                  <a:ext cx="152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Century Gothic" pitchFamily="34" charset="0"/>
                  </a:endParaRPr>
                </a:p>
              </p:txBody>
            </p:sp>
          </p:grpSp>
        </p:grpSp>
        <p:grpSp>
          <p:nvGrpSpPr>
            <p:cNvPr id="159756" name="Group 48"/>
            <p:cNvGrpSpPr>
              <a:grpSpLocks/>
            </p:cNvGrpSpPr>
            <p:nvPr/>
          </p:nvGrpSpPr>
          <p:grpSpPr bwMode="auto">
            <a:xfrm>
              <a:off x="-19" y="1554"/>
              <a:ext cx="472" cy="518"/>
              <a:chOff x="-19" y="1554"/>
              <a:chExt cx="472" cy="518"/>
            </a:xfrm>
          </p:grpSpPr>
          <p:sp>
            <p:nvSpPr>
              <p:cNvPr id="159792" name="Rectangle 49"/>
              <p:cNvSpPr>
                <a:spLocks noChangeArrowheads="1"/>
              </p:cNvSpPr>
              <p:nvPr/>
            </p:nvSpPr>
            <p:spPr bwMode="auto">
              <a:xfrm>
                <a:off x="0" y="1554"/>
                <a:ext cx="453" cy="518"/>
              </a:xfrm>
              <a:prstGeom prst="rect">
                <a:avLst/>
              </a:prstGeom>
              <a:solidFill>
                <a:srgbClr val="F2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Gothic" pitchFamily="34" charset="0"/>
                </a:endParaRPr>
              </a:p>
            </p:txBody>
          </p:sp>
          <p:grpSp>
            <p:nvGrpSpPr>
              <p:cNvPr id="159793" name="Group 50"/>
              <p:cNvGrpSpPr>
                <a:grpSpLocks/>
              </p:cNvGrpSpPr>
              <p:nvPr/>
            </p:nvGrpSpPr>
            <p:grpSpPr bwMode="auto">
              <a:xfrm>
                <a:off x="-19" y="1554"/>
                <a:ext cx="472" cy="518"/>
                <a:chOff x="-19" y="1554"/>
                <a:chExt cx="472" cy="518"/>
              </a:xfrm>
            </p:grpSpPr>
            <p:sp>
              <p:nvSpPr>
                <p:cNvPr id="159794" name="Rectangle 51"/>
                <p:cNvSpPr>
                  <a:spLocks noChangeArrowheads="1"/>
                </p:cNvSpPr>
                <p:nvPr/>
              </p:nvSpPr>
              <p:spPr bwMode="auto">
                <a:xfrm>
                  <a:off x="-19" y="1554"/>
                  <a:ext cx="444" cy="518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cs-CZ" sz="2000" b="1">
                      <a:ea typeface="Times New Roman CE"/>
                      <a:cs typeface="Times New Roman CE"/>
                    </a:rPr>
                    <a:t>III.KT</a:t>
                  </a:r>
                </a:p>
              </p:txBody>
            </p:sp>
            <p:sp>
              <p:nvSpPr>
                <p:cNvPr id="159795" name="Rectangle 52"/>
                <p:cNvSpPr>
                  <a:spLocks noChangeArrowheads="1"/>
                </p:cNvSpPr>
                <p:nvPr/>
              </p:nvSpPr>
              <p:spPr bwMode="auto">
                <a:xfrm>
                  <a:off x="0" y="1554"/>
                  <a:ext cx="453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Century Gothic" pitchFamily="34" charset="0"/>
                  </a:endParaRPr>
                </a:p>
              </p:txBody>
            </p:sp>
          </p:grpSp>
        </p:grpSp>
        <p:grpSp>
          <p:nvGrpSpPr>
            <p:cNvPr id="159757" name="Group 53"/>
            <p:cNvGrpSpPr>
              <a:grpSpLocks/>
            </p:cNvGrpSpPr>
            <p:nvPr/>
          </p:nvGrpSpPr>
          <p:grpSpPr bwMode="auto">
            <a:xfrm>
              <a:off x="453" y="1554"/>
              <a:ext cx="680" cy="518"/>
              <a:chOff x="453" y="1554"/>
              <a:chExt cx="680" cy="518"/>
            </a:xfrm>
          </p:grpSpPr>
          <p:sp>
            <p:nvSpPr>
              <p:cNvPr id="159788" name="Rectangle 54"/>
              <p:cNvSpPr>
                <a:spLocks noChangeArrowheads="1"/>
              </p:cNvSpPr>
              <p:nvPr/>
            </p:nvSpPr>
            <p:spPr bwMode="auto">
              <a:xfrm>
                <a:off x="453" y="1554"/>
                <a:ext cx="680" cy="518"/>
              </a:xfrm>
              <a:prstGeom prst="rect">
                <a:avLst/>
              </a:prstGeom>
              <a:solidFill>
                <a:srgbClr val="F2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Gothic" pitchFamily="34" charset="0"/>
                </a:endParaRPr>
              </a:p>
            </p:txBody>
          </p:sp>
          <p:grpSp>
            <p:nvGrpSpPr>
              <p:cNvPr id="159789" name="Group 55"/>
              <p:cNvGrpSpPr>
                <a:grpSpLocks/>
              </p:cNvGrpSpPr>
              <p:nvPr/>
            </p:nvGrpSpPr>
            <p:grpSpPr bwMode="auto">
              <a:xfrm>
                <a:off x="453" y="1554"/>
                <a:ext cx="680" cy="518"/>
                <a:chOff x="453" y="1554"/>
                <a:chExt cx="680" cy="518"/>
              </a:xfrm>
            </p:grpSpPr>
            <p:sp>
              <p:nvSpPr>
                <p:cNvPr id="159790" name="Rectangle 56"/>
                <p:cNvSpPr>
                  <a:spLocks noChangeArrowheads="1"/>
                </p:cNvSpPr>
                <p:nvPr/>
              </p:nvSpPr>
              <p:spPr bwMode="auto">
                <a:xfrm>
                  <a:off x="481" y="1554"/>
                  <a:ext cx="624" cy="518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cs-CZ" sz="2400" b="1">
                      <a:ea typeface="Times New Roman CE"/>
                      <a:cs typeface="Times New Roman CE"/>
                    </a:rPr>
                    <a:t>34-46</a:t>
                  </a:r>
                </a:p>
                <a:p>
                  <a:r>
                    <a:rPr lang="cs-CZ" sz="2400" b="1">
                      <a:ea typeface="Times New Roman CE"/>
                      <a:cs typeface="Times New Roman CE"/>
                    </a:rPr>
                    <a:t> mm Hg</a:t>
                  </a:r>
                </a:p>
                <a:p>
                  <a:pPr eaLnBrk="0" hangingPunct="0"/>
                  <a:endParaRPr lang="cs-CZ" b="1">
                    <a:ea typeface="Times New Roman CE"/>
                    <a:cs typeface="Times New Roman CE"/>
                  </a:endParaRPr>
                </a:p>
              </p:txBody>
            </p:sp>
            <p:sp>
              <p:nvSpPr>
                <p:cNvPr id="159791" name="Rectangle 57"/>
                <p:cNvSpPr>
                  <a:spLocks noChangeArrowheads="1"/>
                </p:cNvSpPr>
                <p:nvPr/>
              </p:nvSpPr>
              <p:spPr bwMode="auto">
                <a:xfrm>
                  <a:off x="453" y="1554"/>
                  <a:ext cx="68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Century Gothic" pitchFamily="34" charset="0"/>
                  </a:endParaRPr>
                </a:p>
              </p:txBody>
            </p:sp>
          </p:grpSp>
        </p:grpSp>
        <p:grpSp>
          <p:nvGrpSpPr>
            <p:cNvPr id="159758" name="Group 58"/>
            <p:cNvGrpSpPr>
              <a:grpSpLocks/>
            </p:cNvGrpSpPr>
            <p:nvPr/>
          </p:nvGrpSpPr>
          <p:grpSpPr bwMode="auto">
            <a:xfrm>
              <a:off x="1133" y="1554"/>
              <a:ext cx="1025" cy="518"/>
              <a:chOff x="1133" y="1554"/>
              <a:chExt cx="1025" cy="518"/>
            </a:xfrm>
          </p:grpSpPr>
          <p:sp>
            <p:nvSpPr>
              <p:cNvPr id="159784" name="Rectangle 59"/>
              <p:cNvSpPr>
                <a:spLocks noChangeArrowheads="1"/>
              </p:cNvSpPr>
              <p:nvPr/>
            </p:nvSpPr>
            <p:spPr bwMode="auto">
              <a:xfrm>
                <a:off x="1133" y="1554"/>
                <a:ext cx="1025" cy="518"/>
              </a:xfrm>
              <a:prstGeom prst="rect">
                <a:avLst/>
              </a:prstGeom>
              <a:solidFill>
                <a:srgbClr val="F2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Gothic" pitchFamily="34" charset="0"/>
                </a:endParaRPr>
              </a:p>
            </p:txBody>
          </p:sp>
          <p:grpSp>
            <p:nvGrpSpPr>
              <p:cNvPr id="159785" name="Group 60"/>
              <p:cNvGrpSpPr>
                <a:grpSpLocks/>
              </p:cNvGrpSpPr>
              <p:nvPr/>
            </p:nvGrpSpPr>
            <p:grpSpPr bwMode="auto">
              <a:xfrm>
                <a:off x="1133" y="1554"/>
                <a:ext cx="1025" cy="518"/>
                <a:chOff x="1133" y="1554"/>
                <a:chExt cx="1025" cy="518"/>
              </a:xfrm>
            </p:grpSpPr>
            <p:sp>
              <p:nvSpPr>
                <p:cNvPr id="159786" name="Rectangle 61"/>
                <p:cNvSpPr>
                  <a:spLocks noChangeArrowheads="1"/>
                </p:cNvSpPr>
                <p:nvPr/>
              </p:nvSpPr>
              <p:spPr bwMode="auto">
                <a:xfrm>
                  <a:off x="1161" y="1554"/>
                  <a:ext cx="969" cy="518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cs-CZ" sz="2400" b="1">
                      <a:ea typeface="Times New Roman CE"/>
                      <a:cs typeface="Times New Roman CE"/>
                    </a:rPr>
                    <a:t>silná komprese</a:t>
                  </a:r>
                </a:p>
                <a:p>
                  <a:pPr eaLnBrk="0" hangingPunct="0"/>
                  <a:endParaRPr lang="cs-CZ">
                    <a:solidFill>
                      <a:schemeClr val="folHlink"/>
                    </a:solidFill>
                    <a:latin typeface="Times New Roman CE"/>
                    <a:ea typeface="Times New Roman CE"/>
                    <a:cs typeface="Times New Roman CE"/>
                  </a:endParaRPr>
                </a:p>
              </p:txBody>
            </p:sp>
            <p:sp>
              <p:nvSpPr>
                <p:cNvPr id="159787" name="Rectangle 62"/>
                <p:cNvSpPr>
                  <a:spLocks noChangeArrowheads="1"/>
                </p:cNvSpPr>
                <p:nvPr/>
              </p:nvSpPr>
              <p:spPr bwMode="auto">
                <a:xfrm>
                  <a:off x="1133" y="1554"/>
                  <a:ext cx="102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Century Gothic" pitchFamily="34" charset="0"/>
                  </a:endParaRPr>
                </a:p>
              </p:txBody>
            </p:sp>
          </p:grpSp>
        </p:grpSp>
        <p:grpSp>
          <p:nvGrpSpPr>
            <p:cNvPr id="159759" name="Group 63"/>
            <p:cNvGrpSpPr>
              <a:grpSpLocks/>
            </p:cNvGrpSpPr>
            <p:nvPr/>
          </p:nvGrpSpPr>
          <p:grpSpPr bwMode="auto">
            <a:xfrm>
              <a:off x="2158" y="1554"/>
              <a:ext cx="1524" cy="518"/>
              <a:chOff x="2158" y="1554"/>
              <a:chExt cx="1524" cy="518"/>
            </a:xfrm>
          </p:grpSpPr>
          <p:sp>
            <p:nvSpPr>
              <p:cNvPr id="159780" name="Rectangle 64"/>
              <p:cNvSpPr>
                <a:spLocks noChangeArrowheads="1"/>
              </p:cNvSpPr>
              <p:nvPr/>
            </p:nvSpPr>
            <p:spPr bwMode="auto">
              <a:xfrm>
                <a:off x="2158" y="1554"/>
                <a:ext cx="1524" cy="518"/>
              </a:xfrm>
              <a:prstGeom prst="rect">
                <a:avLst/>
              </a:prstGeom>
              <a:solidFill>
                <a:srgbClr val="F2F2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Gothic" pitchFamily="34" charset="0"/>
                </a:endParaRPr>
              </a:p>
            </p:txBody>
          </p:sp>
          <p:grpSp>
            <p:nvGrpSpPr>
              <p:cNvPr id="159781" name="Group 65"/>
              <p:cNvGrpSpPr>
                <a:grpSpLocks/>
              </p:cNvGrpSpPr>
              <p:nvPr/>
            </p:nvGrpSpPr>
            <p:grpSpPr bwMode="auto">
              <a:xfrm>
                <a:off x="2158" y="1554"/>
                <a:ext cx="1524" cy="518"/>
                <a:chOff x="2158" y="1554"/>
                <a:chExt cx="1524" cy="518"/>
              </a:xfrm>
            </p:grpSpPr>
            <p:sp>
              <p:nvSpPr>
                <p:cNvPr id="159782" name="Rectangle 66"/>
                <p:cNvSpPr>
                  <a:spLocks noChangeArrowheads="1"/>
                </p:cNvSpPr>
                <p:nvPr/>
              </p:nvSpPr>
              <p:spPr bwMode="auto">
                <a:xfrm>
                  <a:off x="2186" y="1554"/>
                  <a:ext cx="1468" cy="518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cs-CZ" sz="1600" b="1">
                      <a:ea typeface="Times New Roman CE"/>
                      <a:cs typeface="Times New Roman CE"/>
                    </a:rPr>
                    <a:t>choroby žilního systému (flebolymfedém, lipodermatoskleróza), ulcus cruris venosum a prevence jeho recidivy,  postrombotický syndrom</a:t>
                  </a:r>
                </a:p>
                <a:p>
                  <a:pPr eaLnBrk="0" hangingPunct="0"/>
                  <a:endParaRPr lang="cs-CZ" sz="2200">
                    <a:ea typeface="Times New Roman CE"/>
                    <a:cs typeface="Times New Roman CE"/>
                  </a:endParaRPr>
                </a:p>
              </p:txBody>
            </p:sp>
            <p:sp>
              <p:nvSpPr>
                <p:cNvPr id="159783" name="Rectangle 67"/>
                <p:cNvSpPr>
                  <a:spLocks noChangeArrowheads="1"/>
                </p:cNvSpPr>
                <p:nvPr/>
              </p:nvSpPr>
              <p:spPr bwMode="auto">
                <a:xfrm>
                  <a:off x="2158" y="1554"/>
                  <a:ext cx="152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Century Gothic" pitchFamily="34" charset="0"/>
                  </a:endParaRPr>
                </a:p>
              </p:txBody>
            </p:sp>
          </p:grpSp>
        </p:grpSp>
        <p:grpSp>
          <p:nvGrpSpPr>
            <p:cNvPr id="159760" name="Group 68"/>
            <p:cNvGrpSpPr>
              <a:grpSpLocks/>
            </p:cNvGrpSpPr>
            <p:nvPr/>
          </p:nvGrpSpPr>
          <p:grpSpPr bwMode="auto">
            <a:xfrm>
              <a:off x="-19" y="2072"/>
              <a:ext cx="472" cy="518"/>
              <a:chOff x="-19" y="2072"/>
              <a:chExt cx="472" cy="518"/>
            </a:xfrm>
          </p:grpSpPr>
          <p:sp>
            <p:nvSpPr>
              <p:cNvPr id="159776" name="Rectangle 69"/>
              <p:cNvSpPr>
                <a:spLocks noChangeArrowheads="1"/>
              </p:cNvSpPr>
              <p:nvPr/>
            </p:nvSpPr>
            <p:spPr bwMode="auto">
              <a:xfrm>
                <a:off x="0" y="2072"/>
                <a:ext cx="453" cy="518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Gothic" pitchFamily="34" charset="0"/>
                </a:endParaRPr>
              </a:p>
            </p:txBody>
          </p:sp>
          <p:grpSp>
            <p:nvGrpSpPr>
              <p:cNvPr id="159777" name="Group 70"/>
              <p:cNvGrpSpPr>
                <a:grpSpLocks/>
              </p:cNvGrpSpPr>
              <p:nvPr/>
            </p:nvGrpSpPr>
            <p:grpSpPr bwMode="auto">
              <a:xfrm>
                <a:off x="-19" y="2072"/>
                <a:ext cx="472" cy="518"/>
                <a:chOff x="-19" y="2072"/>
                <a:chExt cx="472" cy="518"/>
              </a:xfrm>
            </p:grpSpPr>
            <p:sp>
              <p:nvSpPr>
                <p:cNvPr id="159778" name="Rectangle 71"/>
                <p:cNvSpPr>
                  <a:spLocks noChangeArrowheads="1"/>
                </p:cNvSpPr>
                <p:nvPr/>
              </p:nvSpPr>
              <p:spPr bwMode="auto">
                <a:xfrm>
                  <a:off x="-19" y="2072"/>
                  <a:ext cx="444" cy="51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cs-CZ" sz="2000" b="1">
                      <a:ea typeface="Times New Roman CE"/>
                      <a:cs typeface="Times New Roman CE"/>
                    </a:rPr>
                    <a:t>IV.KT</a:t>
                  </a:r>
                </a:p>
                <a:p>
                  <a:pPr eaLnBrk="0" hangingPunct="0"/>
                  <a:endParaRPr lang="cs-CZ">
                    <a:ea typeface="Times New Roman CE"/>
                    <a:cs typeface="Times New Roman CE"/>
                  </a:endParaRPr>
                </a:p>
              </p:txBody>
            </p:sp>
            <p:sp>
              <p:nvSpPr>
                <p:cNvPr id="159779" name="Rectangle 72"/>
                <p:cNvSpPr>
                  <a:spLocks noChangeArrowheads="1"/>
                </p:cNvSpPr>
                <p:nvPr/>
              </p:nvSpPr>
              <p:spPr bwMode="auto">
                <a:xfrm>
                  <a:off x="0" y="2072"/>
                  <a:ext cx="453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Century Gothic" pitchFamily="34" charset="0"/>
                  </a:endParaRPr>
                </a:p>
              </p:txBody>
            </p:sp>
          </p:grpSp>
        </p:grpSp>
        <p:grpSp>
          <p:nvGrpSpPr>
            <p:cNvPr id="159761" name="Group 73"/>
            <p:cNvGrpSpPr>
              <a:grpSpLocks/>
            </p:cNvGrpSpPr>
            <p:nvPr/>
          </p:nvGrpSpPr>
          <p:grpSpPr bwMode="auto">
            <a:xfrm>
              <a:off x="453" y="2072"/>
              <a:ext cx="680" cy="518"/>
              <a:chOff x="453" y="2072"/>
              <a:chExt cx="680" cy="518"/>
            </a:xfrm>
          </p:grpSpPr>
          <p:sp>
            <p:nvSpPr>
              <p:cNvPr id="159772" name="Rectangle 74"/>
              <p:cNvSpPr>
                <a:spLocks noChangeArrowheads="1"/>
              </p:cNvSpPr>
              <p:nvPr/>
            </p:nvSpPr>
            <p:spPr bwMode="auto">
              <a:xfrm>
                <a:off x="453" y="2072"/>
                <a:ext cx="680" cy="518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Gothic" pitchFamily="34" charset="0"/>
                </a:endParaRPr>
              </a:p>
            </p:txBody>
          </p:sp>
          <p:grpSp>
            <p:nvGrpSpPr>
              <p:cNvPr id="159773" name="Group 75"/>
              <p:cNvGrpSpPr>
                <a:grpSpLocks/>
              </p:cNvGrpSpPr>
              <p:nvPr/>
            </p:nvGrpSpPr>
            <p:grpSpPr bwMode="auto">
              <a:xfrm>
                <a:off x="453" y="2072"/>
                <a:ext cx="680" cy="518"/>
                <a:chOff x="453" y="2072"/>
                <a:chExt cx="680" cy="518"/>
              </a:xfrm>
            </p:grpSpPr>
            <p:sp>
              <p:nvSpPr>
                <p:cNvPr id="159774" name="Rectangle 76"/>
                <p:cNvSpPr>
                  <a:spLocks noChangeArrowheads="1"/>
                </p:cNvSpPr>
                <p:nvPr/>
              </p:nvSpPr>
              <p:spPr bwMode="auto">
                <a:xfrm>
                  <a:off x="481" y="2072"/>
                  <a:ext cx="624" cy="51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cs-CZ" sz="2400" b="1">
                      <a:ea typeface="Times New Roman CE"/>
                      <a:cs typeface="Times New Roman CE"/>
                    </a:rPr>
                    <a:t>nad 49 mm Hg</a:t>
                  </a:r>
                </a:p>
                <a:p>
                  <a:pPr eaLnBrk="0" hangingPunct="0"/>
                  <a:endParaRPr lang="cs-CZ">
                    <a:solidFill>
                      <a:schemeClr val="folHlink"/>
                    </a:solidFill>
                    <a:latin typeface="Times New Roman CE"/>
                    <a:ea typeface="Times New Roman CE"/>
                    <a:cs typeface="Times New Roman CE"/>
                  </a:endParaRPr>
                </a:p>
              </p:txBody>
            </p:sp>
            <p:sp>
              <p:nvSpPr>
                <p:cNvPr id="159775" name="Rectangle 77"/>
                <p:cNvSpPr>
                  <a:spLocks noChangeArrowheads="1"/>
                </p:cNvSpPr>
                <p:nvPr/>
              </p:nvSpPr>
              <p:spPr bwMode="auto">
                <a:xfrm>
                  <a:off x="453" y="2072"/>
                  <a:ext cx="68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Century Gothic" pitchFamily="34" charset="0"/>
                  </a:endParaRPr>
                </a:p>
              </p:txBody>
            </p:sp>
          </p:grpSp>
        </p:grpSp>
        <p:grpSp>
          <p:nvGrpSpPr>
            <p:cNvPr id="159762" name="Group 78"/>
            <p:cNvGrpSpPr>
              <a:grpSpLocks/>
            </p:cNvGrpSpPr>
            <p:nvPr/>
          </p:nvGrpSpPr>
          <p:grpSpPr bwMode="auto">
            <a:xfrm>
              <a:off x="1133" y="2072"/>
              <a:ext cx="1025" cy="518"/>
              <a:chOff x="1133" y="2072"/>
              <a:chExt cx="1025" cy="518"/>
            </a:xfrm>
          </p:grpSpPr>
          <p:sp>
            <p:nvSpPr>
              <p:cNvPr id="159768" name="Rectangle 79"/>
              <p:cNvSpPr>
                <a:spLocks noChangeArrowheads="1"/>
              </p:cNvSpPr>
              <p:nvPr/>
            </p:nvSpPr>
            <p:spPr bwMode="auto">
              <a:xfrm>
                <a:off x="1133" y="2072"/>
                <a:ext cx="1025" cy="518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Gothic" pitchFamily="34" charset="0"/>
                </a:endParaRPr>
              </a:p>
            </p:txBody>
          </p:sp>
          <p:grpSp>
            <p:nvGrpSpPr>
              <p:cNvPr id="159769" name="Group 80"/>
              <p:cNvGrpSpPr>
                <a:grpSpLocks/>
              </p:cNvGrpSpPr>
              <p:nvPr/>
            </p:nvGrpSpPr>
            <p:grpSpPr bwMode="auto">
              <a:xfrm>
                <a:off x="1133" y="2072"/>
                <a:ext cx="1025" cy="518"/>
                <a:chOff x="1133" y="2072"/>
                <a:chExt cx="1025" cy="518"/>
              </a:xfrm>
            </p:grpSpPr>
            <p:sp>
              <p:nvSpPr>
                <p:cNvPr id="159770" name="Rectangle 81"/>
                <p:cNvSpPr>
                  <a:spLocks noChangeArrowheads="1"/>
                </p:cNvSpPr>
                <p:nvPr/>
              </p:nvSpPr>
              <p:spPr bwMode="auto">
                <a:xfrm>
                  <a:off x="1161" y="2072"/>
                  <a:ext cx="969" cy="51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cs-CZ" sz="2400" b="1">
                      <a:ea typeface="Times New Roman CE"/>
                      <a:cs typeface="Times New Roman CE"/>
                    </a:rPr>
                    <a:t>extra silná komprese</a:t>
                  </a:r>
                </a:p>
                <a:p>
                  <a:pPr eaLnBrk="0" hangingPunct="0"/>
                  <a:endParaRPr lang="cs-CZ">
                    <a:solidFill>
                      <a:schemeClr val="bg1"/>
                    </a:solidFill>
                    <a:latin typeface="Times New Roman CE"/>
                    <a:ea typeface="Times New Roman CE"/>
                    <a:cs typeface="Times New Roman CE"/>
                  </a:endParaRPr>
                </a:p>
              </p:txBody>
            </p:sp>
            <p:sp>
              <p:nvSpPr>
                <p:cNvPr id="159771" name="Rectangle 82"/>
                <p:cNvSpPr>
                  <a:spLocks noChangeArrowheads="1"/>
                </p:cNvSpPr>
                <p:nvPr/>
              </p:nvSpPr>
              <p:spPr bwMode="auto">
                <a:xfrm>
                  <a:off x="1133" y="2072"/>
                  <a:ext cx="1025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Century Gothic" pitchFamily="34" charset="0"/>
                  </a:endParaRPr>
                </a:p>
              </p:txBody>
            </p:sp>
          </p:grpSp>
        </p:grpSp>
        <p:grpSp>
          <p:nvGrpSpPr>
            <p:cNvPr id="159763" name="Group 83"/>
            <p:cNvGrpSpPr>
              <a:grpSpLocks/>
            </p:cNvGrpSpPr>
            <p:nvPr/>
          </p:nvGrpSpPr>
          <p:grpSpPr bwMode="auto">
            <a:xfrm>
              <a:off x="2158" y="2072"/>
              <a:ext cx="1524" cy="518"/>
              <a:chOff x="2158" y="2072"/>
              <a:chExt cx="1524" cy="518"/>
            </a:xfrm>
          </p:grpSpPr>
          <p:sp>
            <p:nvSpPr>
              <p:cNvPr id="159764" name="Rectangle 84"/>
              <p:cNvSpPr>
                <a:spLocks noChangeArrowheads="1"/>
              </p:cNvSpPr>
              <p:nvPr/>
            </p:nvSpPr>
            <p:spPr bwMode="auto">
              <a:xfrm>
                <a:off x="2158" y="2072"/>
                <a:ext cx="1524" cy="518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Century Gothic" pitchFamily="34" charset="0"/>
                </a:endParaRPr>
              </a:p>
            </p:txBody>
          </p:sp>
          <p:grpSp>
            <p:nvGrpSpPr>
              <p:cNvPr id="159765" name="Group 85"/>
              <p:cNvGrpSpPr>
                <a:grpSpLocks/>
              </p:cNvGrpSpPr>
              <p:nvPr/>
            </p:nvGrpSpPr>
            <p:grpSpPr bwMode="auto">
              <a:xfrm>
                <a:off x="2158" y="2072"/>
                <a:ext cx="1524" cy="518"/>
                <a:chOff x="2158" y="2072"/>
                <a:chExt cx="1524" cy="518"/>
              </a:xfrm>
            </p:grpSpPr>
            <p:sp>
              <p:nvSpPr>
                <p:cNvPr id="159766" name="Rectangle 86"/>
                <p:cNvSpPr>
                  <a:spLocks noChangeArrowheads="1"/>
                </p:cNvSpPr>
                <p:nvPr/>
              </p:nvSpPr>
              <p:spPr bwMode="auto">
                <a:xfrm>
                  <a:off x="2186" y="2072"/>
                  <a:ext cx="1468" cy="518"/>
                </a:xfrm>
                <a:prstGeom prst="rect">
                  <a:avLst/>
                </a:prstGeom>
                <a:solidFill>
                  <a:srgbClr val="CC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cs-CZ" b="1">
                      <a:ea typeface="Times New Roman CE"/>
                      <a:cs typeface="Times New Roman CE"/>
                    </a:rPr>
                    <a:t>Posttrombotický syndrom, fibrotizace podkoží, lipodermatoskleróza</a:t>
                  </a:r>
                </a:p>
                <a:p>
                  <a:pPr eaLnBrk="0" hangingPunct="0"/>
                  <a:endParaRPr lang="cs-CZ">
                    <a:ea typeface="Times New Roman CE"/>
                    <a:cs typeface="Times New Roman CE"/>
                  </a:endParaRPr>
                </a:p>
              </p:txBody>
            </p:sp>
            <p:sp>
              <p:nvSpPr>
                <p:cNvPr id="159767" name="Rectangle 87"/>
                <p:cNvSpPr>
                  <a:spLocks noChangeArrowheads="1"/>
                </p:cNvSpPr>
                <p:nvPr/>
              </p:nvSpPr>
              <p:spPr bwMode="auto">
                <a:xfrm>
                  <a:off x="2158" y="2072"/>
                  <a:ext cx="152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Century Gothic" pitchFamily="34" charset="0"/>
                  </a:endParaRPr>
                </a:p>
              </p:txBody>
            </p:sp>
          </p:grpSp>
        </p:grpSp>
      </p:grpSp>
      <p:pic>
        <p:nvPicPr>
          <p:cNvPr id="159746" name="Picture 89" descr="nožky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 idx="4294967295"/>
          </p:nvPr>
        </p:nvSpPr>
        <p:spPr>
          <a:xfrm>
            <a:off x="428625" y="0"/>
            <a:ext cx="5857875" cy="857250"/>
          </a:xfrm>
        </p:spPr>
        <p:txBody>
          <a:bodyPr anchor="ctr" anchorCtr="1"/>
          <a:lstStyle/>
          <a:p>
            <a:pPr eaLnBrk="1" hangingPunct="1"/>
            <a:r>
              <a:rPr lang="cs-CZ" sz="4000" b="1" smtClean="0">
                <a:solidFill>
                  <a:schemeClr val="tx1"/>
                </a:solidFill>
                <a:latin typeface="Times New Roman" pitchFamily="18" charset="0"/>
                <a:ea typeface="Times New Roman CE"/>
                <a:cs typeface="Times New Roman CE"/>
              </a:rPr>
              <a:t>Chronické rány</a:t>
            </a:r>
            <a:endParaRPr lang="cs-CZ" sz="4000" smtClean="0">
              <a:solidFill>
                <a:schemeClr val="tx1"/>
              </a:solidFill>
              <a:latin typeface="Times New Roman" pitchFamily="18" charset="0"/>
              <a:ea typeface="Times New Roman CE"/>
              <a:cs typeface="Times New Roman CE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928688"/>
            <a:ext cx="5143500" cy="5929312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 CE"/>
                <a:cs typeface="Times New Roman CE"/>
              </a:rPr>
              <a:t>Jako chronická rána se označuje sekundárně se hojící rána, která i přes adekvátní léčbu nemá po dobu 6-8 týdnů tendenci se hojit.</a:t>
            </a:r>
          </a:p>
          <a:p>
            <a:pPr eaLnBrk="1" hangingPunct="1">
              <a:defRPr/>
            </a:pP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 CE"/>
                <a:cs typeface="Times New Roman CE"/>
              </a:rPr>
              <a:t> Chronické rány se hojí výstavbou nové tkáně (hojení „per </a:t>
            </a:r>
            <a:r>
              <a:rPr lang="cs-CZ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 CE"/>
                <a:cs typeface="Times New Roman CE"/>
              </a:rPr>
              <a:t>secundam</a:t>
            </a: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imes New Roman CE"/>
                <a:cs typeface="Times New Roman CE"/>
              </a:rPr>
              <a:t>“) s odpovídající anatomickou strukturou, proto doba hojení je zpravidla dlouhá a individuálně podmíněná příčinou a rozsahem poškozené tkáně. </a:t>
            </a:r>
          </a:p>
          <a:p>
            <a:pPr eaLnBrk="1" hangingPunct="1">
              <a:defRPr/>
            </a:pPr>
            <a:endParaRPr lang="cs-CZ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Times New Roman CE"/>
              <a:cs typeface="Times New Roman CE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0988" y="3687763"/>
            <a:ext cx="3783012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4"/>
          <p:cNvPicPr>
            <a:picLocks noChangeAspect="1" noChangeArrowheads="1"/>
          </p:cNvPicPr>
          <p:nvPr/>
        </p:nvPicPr>
        <p:blipFill>
          <a:blip r:embed="rId3"/>
          <a:srcRect r="47417"/>
          <a:stretch>
            <a:fillRect/>
          </a:stretch>
        </p:blipFill>
        <p:spPr bwMode="auto">
          <a:xfrm>
            <a:off x="6111875" y="0"/>
            <a:ext cx="3032125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0613" y="3189288"/>
            <a:ext cx="4243387" cy="366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Nadpis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4829175" cy="928688"/>
          </a:xfrm>
        </p:spPr>
        <p:txBody>
          <a:bodyPr anchor="ctr" anchorCtr="1"/>
          <a:lstStyle/>
          <a:p>
            <a:pPr eaLnBrk="1" hangingPunct="1"/>
            <a:r>
              <a:rPr lang="cs-CZ" b="1" smtClean="0">
                <a:solidFill>
                  <a:schemeClr val="tx1"/>
                </a:solidFill>
                <a:latin typeface="Times New Roman" pitchFamily="18" charset="0"/>
                <a:ea typeface="Times New Roman CE"/>
                <a:cs typeface="Times New Roman CE"/>
              </a:rPr>
              <a:t>Chronické rány</a:t>
            </a:r>
          </a:p>
        </p:txBody>
      </p:sp>
      <p:sp>
        <p:nvSpPr>
          <p:cNvPr id="21507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785813"/>
            <a:ext cx="5214938" cy="6072187"/>
          </a:xfrm>
        </p:spPr>
        <p:txBody>
          <a:bodyPr/>
          <a:lstStyle/>
          <a:p>
            <a:pPr eaLnBrk="1" hangingPunct="1"/>
            <a:r>
              <a:rPr lang="cs-CZ" sz="2400" b="1" smtClean="0">
                <a:latin typeface="Times New Roman" pitchFamily="18" charset="0"/>
                <a:ea typeface="Times New Roman CE"/>
                <a:cs typeface="Times New Roman CE"/>
              </a:rPr>
              <a:t>Chronické rány mohou vzniknout i z ran akutních. Častou příčinou komplikací hojení akutní rány a vzniku rány chronické je působení infekce nebo neadekvátní ošetřování. </a:t>
            </a:r>
          </a:p>
          <a:p>
            <a:pPr eaLnBrk="1" hangingPunct="1"/>
            <a:r>
              <a:rPr lang="cs-CZ" sz="2400" b="1" smtClean="0">
                <a:latin typeface="Times New Roman" pitchFamily="18" charset="0"/>
                <a:ea typeface="Times New Roman CE"/>
                <a:cs typeface="Times New Roman CE"/>
              </a:rPr>
              <a:t>Chronické rány se také objevují v terénu patologicky změněných tkání. Za jejich vznikem pak stojí nejčastěji lokální poruchy výživy kůže, působení tlaku, poškození cévního systému (tepen nebo žil) nebo systémové onemocnění (infekční, nádorové, krevní apod.).</a:t>
            </a:r>
            <a:endParaRPr lang="cs-CZ" sz="2400" smtClean="0">
              <a:latin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0"/>
            <a:ext cx="3857625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1143000"/>
          </a:xfrm>
        </p:spPr>
        <p:txBody>
          <a:bodyPr/>
          <a:lstStyle/>
          <a:p>
            <a:pPr algn="ctr" eaLnBrk="1" hangingPunct="1"/>
            <a:r>
              <a:rPr lang="cs-CZ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Chronické rány</a:t>
            </a:r>
          </a:p>
        </p:txBody>
      </p:sp>
      <p:graphicFrame>
        <p:nvGraphicFramePr>
          <p:cNvPr id="129027" name="Object 3"/>
          <p:cNvGraphicFramePr>
            <a:graphicFrameLocks noGrp="1" noChangeAspect="1"/>
          </p:cNvGraphicFramePr>
          <p:nvPr>
            <p:ph type="dgm" idx="1"/>
          </p:nvPr>
        </p:nvGraphicFramePr>
        <p:xfrm>
          <a:off x="395288" y="1150938"/>
          <a:ext cx="8569325" cy="571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28" name="Graf" r:id="rId3" imgW="6096000" imgH="4069188" progId="MSGraph.Chart.8">
                  <p:embed followColorScheme="textAndBackground"/>
                </p:oleObj>
              </mc:Choice>
              <mc:Fallback>
                <p:oleObj name="Graf" r:id="rId3" imgW="6096000" imgH="4069188" progId="MSGraph.Chart.8">
                  <p:embed followColorScheme="textAndBackground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150938"/>
                        <a:ext cx="8569325" cy="5719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4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415925"/>
          </a:xfrm>
        </p:spPr>
        <p:txBody>
          <a:bodyPr lIns="92075" tIns="46038" rIns="92075" bIns="46038"/>
          <a:lstStyle/>
          <a:p>
            <a:pPr eaLnBrk="1" hangingPunct="1"/>
            <a:r>
              <a:rPr lang="cs-CZ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Ulcus cruris venosum</a:t>
            </a:r>
          </a:p>
        </p:txBody>
      </p:sp>
      <p:sp>
        <p:nvSpPr>
          <p:cNvPr id="13005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5508625" cy="5876925"/>
          </a:xfrm>
        </p:spPr>
        <p:txBody>
          <a:bodyPr lIns="92075" tIns="46038" rIns="92075" bIns="46038"/>
          <a:lstStyle/>
          <a:p>
            <a:pPr eaLnBrk="1" hangingPunct="1"/>
            <a:r>
              <a:rPr lang="cs-CZ" sz="2400" b="1" smtClean="0">
                <a:latin typeface="Times New Roman" pitchFamily="18" charset="0"/>
                <a:cs typeface="Times New Roman" pitchFamily="18" charset="0"/>
              </a:rPr>
              <a:t>Typicky lokalizován v oblasti vnitřního kotníku, event. proximálně nad ním</a:t>
            </a:r>
          </a:p>
          <a:p>
            <a:pPr eaLnBrk="1" hangingPunct="1"/>
            <a:r>
              <a:rPr lang="cs-CZ" sz="2400" b="1" smtClean="0">
                <a:latin typeface="Times New Roman" pitchFamily="18" charset="0"/>
                <a:cs typeface="Times New Roman" pitchFamily="18" charset="0"/>
              </a:rPr>
              <a:t>Většinou plochý, s okraji v niveau</a:t>
            </a:r>
          </a:p>
          <a:p>
            <a:pPr eaLnBrk="1" hangingPunct="1"/>
            <a:r>
              <a:rPr lang="cs-CZ" sz="2400" b="1" smtClean="0">
                <a:latin typeface="Times New Roman" pitchFamily="18" charset="0"/>
                <a:cs typeface="Times New Roman" pitchFamily="18" charset="0"/>
              </a:rPr>
              <a:t>Střední až silná sekrece</a:t>
            </a:r>
          </a:p>
          <a:p>
            <a:pPr eaLnBrk="1" hangingPunct="1"/>
            <a:r>
              <a:rPr lang="cs-CZ" sz="2400" b="1" smtClean="0">
                <a:latin typeface="Times New Roman" pitchFamily="18" charset="0"/>
                <a:cs typeface="Times New Roman" pitchFamily="18" charset="0"/>
              </a:rPr>
              <a:t>Na spodině četné granulace</a:t>
            </a:r>
          </a:p>
          <a:p>
            <a:pPr eaLnBrk="1" hangingPunct="1"/>
            <a:r>
              <a:rPr lang="cs-CZ" sz="2400" b="1" smtClean="0">
                <a:latin typeface="Times New Roman" pitchFamily="18" charset="0"/>
                <a:cs typeface="Times New Roman" pitchFamily="18" charset="0"/>
              </a:rPr>
              <a:t>Pocit tíhy v končetinách, bolesti vředu mírné, zlepšují se v elevované poloze</a:t>
            </a:r>
          </a:p>
          <a:p>
            <a:pPr eaLnBrk="1" hangingPunct="1"/>
            <a:r>
              <a:rPr lang="cs-CZ" sz="2400" b="1" smtClean="0">
                <a:latin typeface="Times New Roman" pitchFamily="18" charset="0"/>
                <a:cs typeface="Times New Roman" pitchFamily="18" charset="0"/>
              </a:rPr>
              <a:t>Všude v okolí symptomy chronické žilní choroby: hemosiderinové pigmentace, varikózně rozšířené žíly, flebektazie kolem kotníku, suchá kůže, varikózní ekzém, otok končetiny</a:t>
            </a:r>
          </a:p>
          <a:p>
            <a:pPr eaLnBrk="1" hangingPunct="1"/>
            <a:r>
              <a:rPr lang="cs-CZ" sz="2400" b="1" smtClean="0">
                <a:latin typeface="Times New Roman" pitchFamily="18" charset="0"/>
                <a:cs typeface="Times New Roman" pitchFamily="18" charset="0"/>
              </a:rPr>
              <a:t>Hmatná perif. pulzace</a:t>
            </a:r>
          </a:p>
          <a:p>
            <a:pPr eaLnBrk="1" hangingPunct="1"/>
            <a:endParaRPr lang="cs-CZ" sz="24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005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836613"/>
            <a:ext cx="3581400" cy="548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788988"/>
          </a:xfrm>
        </p:spPr>
        <p:txBody>
          <a:bodyPr lIns="92075" tIns="46038" rIns="92075" bIns="46038"/>
          <a:lstStyle/>
          <a:p>
            <a:pPr eaLnBrk="1" hangingPunct="1"/>
            <a:r>
              <a:rPr lang="cs-CZ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Ulcus cruris arteriosum</a:t>
            </a:r>
          </a:p>
        </p:txBody>
      </p:sp>
      <p:pic>
        <p:nvPicPr>
          <p:cNvPr id="13209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8050" y="1268413"/>
            <a:ext cx="442595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099" name="Text Box 8"/>
          <p:cNvSpPr txBox="1">
            <a:spLocks noChangeArrowheads="1"/>
          </p:cNvSpPr>
          <p:nvPr/>
        </p:nvSpPr>
        <p:spPr bwMode="auto">
          <a:xfrm>
            <a:off x="15875" y="7127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250825" y="1341438"/>
            <a:ext cx="4392613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/>
            </a:pPr>
            <a:r>
              <a:rPr lang="cs-CZ" sz="2400" b="1" dirty="0">
                <a:cs typeface="Times New Roman" pitchFamily="18" charset="0"/>
              </a:rPr>
              <a:t>Typicky lokalizován v oblasti zevního kotníku, nad </a:t>
            </a:r>
            <a:r>
              <a:rPr lang="cs-CZ" sz="2400" b="1" dirty="0" err="1">
                <a:cs typeface="Times New Roman" pitchFamily="18" charset="0"/>
              </a:rPr>
              <a:t>tibií</a:t>
            </a:r>
            <a:r>
              <a:rPr lang="cs-CZ" sz="2400" b="1" dirty="0">
                <a:cs typeface="Times New Roman" pitchFamily="18" charset="0"/>
              </a:rPr>
              <a:t>, nad prsty, na nártu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/>
            </a:pPr>
            <a:r>
              <a:rPr lang="cs-CZ" sz="2400" b="1" dirty="0">
                <a:cs typeface="Times New Roman" pitchFamily="18" charset="0"/>
              </a:rPr>
              <a:t>Většinou hluboký, “vykousnutý“ </a:t>
            </a:r>
            <a:r>
              <a:rPr lang="cs-CZ" sz="2400" b="1" dirty="0" err="1">
                <a:cs typeface="Times New Roman" pitchFamily="18" charset="0"/>
              </a:rPr>
              <a:t>navalité</a:t>
            </a:r>
            <a:r>
              <a:rPr lang="cs-CZ" sz="2400" b="1" dirty="0">
                <a:cs typeface="Times New Roman" pitchFamily="18" charset="0"/>
              </a:rPr>
              <a:t> okraje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/>
            </a:pPr>
            <a:r>
              <a:rPr lang="cs-CZ" sz="2400" b="1" dirty="0">
                <a:cs typeface="Times New Roman" pitchFamily="18" charset="0"/>
              </a:rPr>
              <a:t>Suchá spodina, slabá sekrece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/>
            </a:pPr>
            <a:r>
              <a:rPr lang="cs-CZ" sz="2400" b="1" dirty="0">
                <a:cs typeface="Times New Roman" pitchFamily="18" charset="0"/>
              </a:rPr>
              <a:t>Na spodině nekrotická tkáň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/>
            </a:pPr>
            <a:r>
              <a:rPr lang="cs-CZ" sz="2400" b="1" dirty="0">
                <a:cs typeface="Times New Roman" pitchFamily="18" charset="0"/>
              </a:rPr>
              <a:t>Silné bolesti vředu, klaudikace, noční bolesti, horší při elevaci končetin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/>
            </a:pPr>
            <a:r>
              <a:rPr lang="cs-CZ" sz="2400" b="1" dirty="0">
                <a:cs typeface="Times New Roman" pitchFamily="18" charset="0"/>
              </a:rPr>
              <a:t>Tenká, lesklá, suchá kůže </a:t>
            </a:r>
            <a:br>
              <a:rPr lang="cs-CZ" sz="2400" b="1" dirty="0">
                <a:cs typeface="Times New Roman" pitchFamily="18" charset="0"/>
              </a:rPr>
            </a:br>
            <a:r>
              <a:rPr lang="cs-CZ" sz="2400" b="1" dirty="0">
                <a:cs typeface="Times New Roman" pitchFamily="18" charset="0"/>
              </a:rPr>
              <a:t>v okolí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/>
            </a:pPr>
            <a:r>
              <a:rPr lang="cs-CZ" sz="2400" b="1" dirty="0">
                <a:cs typeface="Times New Roman" pitchFamily="18" charset="0"/>
              </a:rPr>
              <a:t>Nehmatná </a:t>
            </a:r>
            <a:r>
              <a:rPr lang="cs-CZ" sz="2400" b="1" dirty="0" err="1">
                <a:cs typeface="Times New Roman" pitchFamily="18" charset="0"/>
              </a:rPr>
              <a:t>perif</a:t>
            </a:r>
            <a:r>
              <a:rPr lang="cs-CZ" sz="2400" b="1" dirty="0">
                <a:cs typeface="Times New Roman" pitchFamily="18" charset="0"/>
              </a:rPr>
              <a:t>. pulzace</a:t>
            </a:r>
          </a:p>
          <a:p>
            <a:pPr>
              <a:defRPr/>
            </a:pP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Diabetický vřed</a:t>
            </a:r>
            <a:br>
              <a:rPr lang="cs-CZ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Neuropatický vřed </a:t>
            </a:r>
          </a:p>
        </p:txBody>
      </p:sp>
      <p:sp>
        <p:nvSpPr>
          <p:cNvPr id="1341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09800"/>
            <a:ext cx="4495800" cy="4343400"/>
          </a:xfrm>
        </p:spPr>
        <p:txBody>
          <a:bodyPr/>
          <a:lstStyle/>
          <a:p>
            <a:pPr eaLnBrk="1" hangingPunct="1"/>
            <a:r>
              <a:rPr lang="cs-CZ" sz="2400" b="1" smtClean="0">
                <a:latin typeface="Times New Roman" pitchFamily="18" charset="0"/>
                <a:cs typeface="Times New Roman" pitchFamily="18" charset="0"/>
              </a:rPr>
              <a:t>nebolestivý</a:t>
            </a:r>
          </a:p>
          <a:p>
            <a:pPr eaLnBrk="1" hangingPunct="1"/>
            <a:r>
              <a:rPr lang="cs-CZ" sz="2400" b="1" smtClean="0">
                <a:latin typeface="Times New Roman" pitchFamily="18" charset="0"/>
                <a:cs typeface="Times New Roman" pitchFamily="18" charset="0"/>
              </a:rPr>
              <a:t>lokalizace na plantě nad kostními prominencemi</a:t>
            </a:r>
          </a:p>
          <a:p>
            <a:pPr eaLnBrk="1" hangingPunct="1"/>
            <a:r>
              <a:rPr lang="cs-CZ" sz="2400" b="1" smtClean="0">
                <a:latin typeface="Times New Roman" pitchFamily="18" charset="0"/>
                <a:cs typeface="Times New Roman" pitchFamily="18" charset="0"/>
              </a:rPr>
              <a:t>hyperkeratózy</a:t>
            </a:r>
          </a:p>
          <a:p>
            <a:pPr eaLnBrk="1" hangingPunct="1"/>
            <a:r>
              <a:rPr lang="cs-CZ" sz="2400" b="1" smtClean="0">
                <a:latin typeface="Times New Roman" pitchFamily="18" charset="0"/>
                <a:cs typeface="Times New Roman" pitchFamily="18" charset="0"/>
              </a:rPr>
              <a:t>deformace kostí</a:t>
            </a:r>
          </a:p>
          <a:p>
            <a:pPr eaLnBrk="1" hangingPunct="1"/>
            <a:r>
              <a:rPr lang="cs-CZ" sz="2400" b="1" smtClean="0">
                <a:latin typeface="Times New Roman" pitchFamily="18" charset="0"/>
                <a:cs typeface="Times New Roman" pitchFamily="18" charset="0"/>
              </a:rPr>
              <a:t>ztráta vibrační percepce</a:t>
            </a:r>
          </a:p>
          <a:p>
            <a:pPr eaLnBrk="1" hangingPunct="1"/>
            <a:r>
              <a:rPr lang="cs-CZ" sz="2400" b="1" smtClean="0">
                <a:latin typeface="Times New Roman" pitchFamily="18" charset="0"/>
                <a:cs typeface="Times New Roman" pitchFamily="18" charset="0"/>
              </a:rPr>
              <a:t>hmatná periferní pulsace</a:t>
            </a:r>
          </a:p>
          <a:p>
            <a:pPr eaLnBrk="1" hangingPunct="1"/>
            <a:r>
              <a:rPr lang="cs-CZ" sz="2400" b="1" smtClean="0">
                <a:latin typeface="Times New Roman" pitchFamily="18" charset="0"/>
                <a:cs typeface="Times New Roman" pitchFamily="18" charset="0"/>
              </a:rPr>
              <a:t>akra jsou teplá</a:t>
            </a:r>
          </a:p>
          <a:p>
            <a:pPr eaLnBrk="1" hangingPunct="1"/>
            <a:endParaRPr lang="cs-CZ" sz="24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147" name="Rectangle 4"/>
          <p:cNvSpPr>
            <a:spLocks noGrp="1" noChangeArrowheads="1" noTextEdit="1"/>
          </p:cNvSpPr>
          <p:nvPr>
            <p:ph type="clipArt" sz="half" idx="2"/>
          </p:nvPr>
        </p:nvSpPr>
        <p:spPr>
          <a:xfrm>
            <a:off x="5099050" y="1827213"/>
            <a:ext cx="3584575" cy="4114800"/>
          </a:xfrm>
        </p:spPr>
      </p:sp>
      <p:pic>
        <p:nvPicPr>
          <p:cNvPr id="134148" name="Picture 5" descr="Neuropatický vřed"/>
          <p:cNvPicPr>
            <a:picLocks noChangeAspect="1" noChangeArrowheads="1"/>
          </p:cNvPicPr>
          <p:nvPr/>
        </p:nvPicPr>
        <p:blipFill>
          <a:blip r:embed="rId2"/>
          <a:srcRect l="7695" r="1540"/>
          <a:stretch>
            <a:fillRect/>
          </a:stretch>
        </p:blipFill>
        <p:spPr bwMode="auto">
          <a:xfrm>
            <a:off x="4551363" y="2286000"/>
            <a:ext cx="4246562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927225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Diabetický vřed</a:t>
            </a:r>
            <a:br>
              <a:rPr lang="cs-CZ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Ischemický diabetický vřed viz arteriální vřed končetiny</a:t>
            </a:r>
          </a:p>
        </p:txBody>
      </p:sp>
      <p:pic>
        <p:nvPicPr>
          <p:cNvPr id="135170" name="Picture 4" descr="suchá gangréna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059113" y="2636838"/>
            <a:ext cx="2849562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tmění">
  <a:themeElements>
    <a:clrScheme name="Zatmění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Zatmění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tmění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tmění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tmění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tmění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tmění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tmění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tmění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tmění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tmění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tmění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běžná dráha">
  <a:themeElements>
    <a:clrScheme name="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2_Oběžná dráh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běžná dráh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běžná dráh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běžná dráh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2212</TotalTime>
  <Words>914</Words>
  <Application>Microsoft Office PowerPoint</Application>
  <PresentationFormat>Předvádění na obrazovce (4:3)</PresentationFormat>
  <Paragraphs>203</Paragraphs>
  <Slides>27</Slides>
  <Notes>10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0" baseType="lpstr">
      <vt:lpstr>Zatmění</vt:lpstr>
      <vt:lpstr>2_Oběžná dráha</vt:lpstr>
      <vt:lpstr>Graf</vt:lpstr>
      <vt:lpstr>Moderní metody hojení chronických ran  v terénní praxi</vt:lpstr>
      <vt:lpstr>Prezentace aplikace PowerPoint</vt:lpstr>
      <vt:lpstr>Chronické rány</vt:lpstr>
      <vt:lpstr>Chronické rány</vt:lpstr>
      <vt:lpstr>Chronické rány</vt:lpstr>
      <vt:lpstr>Ulcus cruris venosum</vt:lpstr>
      <vt:lpstr>Ulcus cruris arteriosum</vt:lpstr>
      <vt:lpstr>Diabetický vřed Neuropatický vřed </vt:lpstr>
      <vt:lpstr>Diabetický vřed  Ischemický diabetický vřed viz arteriální vřed končetiny</vt:lpstr>
      <vt:lpstr>Diabetický vřed Neuroischemický vřed </vt:lpstr>
      <vt:lpstr>Zevní terapie</vt:lpstr>
      <vt:lpstr>Prezentace aplikace PowerPoint</vt:lpstr>
      <vt:lpstr>Prezentace aplikace PowerPoint</vt:lpstr>
      <vt:lpstr>Prezentace aplikace PowerPoint</vt:lpstr>
      <vt:lpstr>Přehled moderních prostředků</vt:lpstr>
      <vt:lpstr>Použití krytí dle typu rány</vt:lpstr>
      <vt:lpstr>Použití krytí dle typu rány</vt:lpstr>
      <vt:lpstr>Prezentace aplikace PowerPoint</vt:lpstr>
      <vt:lpstr>Prezentace aplikace PowerPoint</vt:lpstr>
      <vt:lpstr>Indikace kompresivní terapie</vt:lpstr>
      <vt:lpstr>Kontraindikace kompresivní terapie </vt:lpstr>
      <vt:lpstr>Kompresivní terapie</vt:lpstr>
      <vt:lpstr>Prezentace aplikace PowerPoint</vt:lpstr>
      <vt:lpstr>Fáze kompresivní terapie</vt:lpstr>
      <vt:lpstr>Možnosti kompresivní terapie</vt:lpstr>
      <vt:lpstr>Důležitý je výběr obinadla a  technika bandáže  !!!!</vt:lpstr>
      <vt:lpstr>Prezentace aplikace PowerPoint</vt:lpstr>
    </vt:vector>
  </TitlesOfParts>
  <Company>Fakultni Nemocnice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dvk0829</dc:creator>
  <cp:lastModifiedBy>btrojan</cp:lastModifiedBy>
  <cp:revision>69</cp:revision>
  <dcterms:created xsi:type="dcterms:W3CDTF">2006-10-04T09:32:00Z</dcterms:created>
  <dcterms:modified xsi:type="dcterms:W3CDTF">2013-09-30T07:31:25Z</dcterms:modified>
</cp:coreProperties>
</file>