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9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0" r:id="rId18"/>
    <p:sldId id="286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DFA81-19CF-44D4-B200-86DC2F683F31}" type="doc">
      <dgm:prSet loTypeId="urn:microsoft.com/office/officeart/2005/8/layout/default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cs-CZ"/>
        </a:p>
      </dgm:t>
    </dgm:pt>
    <dgm:pt modelId="{7DB415EE-ED67-4D53-902A-29DBDE562E8A}">
      <dgm:prSet phldrT="[Text]"/>
      <dgm:spPr/>
      <dgm:t>
        <a:bodyPr/>
        <a:lstStyle/>
        <a:p>
          <a:r>
            <a:rPr lang="cs-CZ" dirty="0" smtClean="0"/>
            <a:t>Vlastnosti jedinců</a:t>
          </a:r>
        </a:p>
      </dgm:t>
    </dgm:pt>
    <dgm:pt modelId="{A29FEFEF-6694-484B-8418-7767E1E31647}" type="parTrans" cxnId="{1DDB99A3-68DF-460C-81EB-8FFF4ED4AE03}">
      <dgm:prSet/>
      <dgm:spPr/>
      <dgm:t>
        <a:bodyPr/>
        <a:lstStyle/>
        <a:p>
          <a:endParaRPr lang="cs-CZ"/>
        </a:p>
      </dgm:t>
    </dgm:pt>
    <dgm:pt modelId="{697D787C-D195-4B2A-8048-3D20518DD25C}" type="sibTrans" cxnId="{1DDB99A3-68DF-460C-81EB-8FFF4ED4AE03}">
      <dgm:prSet/>
      <dgm:spPr/>
      <dgm:t>
        <a:bodyPr/>
        <a:lstStyle/>
        <a:p>
          <a:endParaRPr lang="cs-CZ"/>
        </a:p>
      </dgm:t>
    </dgm:pt>
    <dgm:pt modelId="{5582319B-0EF8-4C12-9700-F949F8296B1D}">
      <dgm:prSet phldrT="[Text]"/>
      <dgm:spPr/>
      <dgm:t>
        <a:bodyPr/>
        <a:lstStyle/>
        <a:p>
          <a:r>
            <a:rPr lang="cs-CZ" dirty="0" smtClean="0"/>
            <a:t>Souhra </a:t>
          </a:r>
        </a:p>
        <a:p>
          <a:r>
            <a:rPr lang="cs-CZ" dirty="0" smtClean="0"/>
            <a:t> Důvěra</a:t>
          </a:r>
        </a:p>
        <a:p>
          <a:r>
            <a:rPr lang="cs-CZ" dirty="0" smtClean="0"/>
            <a:t>Spolehlivost</a:t>
          </a:r>
          <a:endParaRPr lang="cs-CZ" dirty="0"/>
        </a:p>
      </dgm:t>
    </dgm:pt>
    <dgm:pt modelId="{17476103-13B9-41DB-A160-37E036041CDF}" type="parTrans" cxnId="{FE123EFC-7AD3-472D-AD97-EC9738672DA3}">
      <dgm:prSet/>
      <dgm:spPr/>
      <dgm:t>
        <a:bodyPr/>
        <a:lstStyle/>
        <a:p>
          <a:endParaRPr lang="cs-CZ"/>
        </a:p>
      </dgm:t>
    </dgm:pt>
    <dgm:pt modelId="{6893269C-BE30-4E9C-BB07-9AE80B95D910}" type="sibTrans" cxnId="{FE123EFC-7AD3-472D-AD97-EC9738672DA3}">
      <dgm:prSet/>
      <dgm:spPr/>
      <dgm:t>
        <a:bodyPr/>
        <a:lstStyle/>
        <a:p>
          <a:endParaRPr lang="cs-CZ"/>
        </a:p>
      </dgm:t>
    </dgm:pt>
    <dgm:pt modelId="{E57C6557-BFEC-45EC-9963-A3C76C778582}">
      <dgm:prSet phldrT="[Text]"/>
      <dgm:spPr/>
      <dgm:t>
        <a:bodyPr/>
        <a:lstStyle/>
        <a:p>
          <a:r>
            <a:rPr lang="cs-CZ" dirty="0" smtClean="0"/>
            <a:t>Moc</a:t>
          </a:r>
        </a:p>
        <a:p>
          <a:r>
            <a:rPr lang="cs-CZ" dirty="0" smtClean="0"/>
            <a:t>Vliv </a:t>
          </a:r>
        </a:p>
        <a:p>
          <a:r>
            <a:rPr lang="cs-CZ" dirty="0" smtClean="0"/>
            <a:t>Sociální postavení</a:t>
          </a:r>
        </a:p>
        <a:p>
          <a:r>
            <a:rPr lang="cs-CZ" dirty="0" smtClean="0"/>
            <a:t>Stupeň vzdělání</a:t>
          </a:r>
          <a:endParaRPr lang="cs-CZ" dirty="0"/>
        </a:p>
      </dgm:t>
    </dgm:pt>
    <dgm:pt modelId="{99C4691E-4F69-4921-B00C-1B0D9DED8870}" type="parTrans" cxnId="{F59E0B44-511B-4491-98DF-B790DD18B02F}">
      <dgm:prSet/>
      <dgm:spPr/>
      <dgm:t>
        <a:bodyPr/>
        <a:lstStyle/>
        <a:p>
          <a:endParaRPr lang="cs-CZ"/>
        </a:p>
      </dgm:t>
    </dgm:pt>
    <dgm:pt modelId="{72D914C6-8102-4BFB-8AD9-0350E1D882BD}" type="sibTrans" cxnId="{F59E0B44-511B-4491-98DF-B790DD18B02F}">
      <dgm:prSet/>
      <dgm:spPr/>
      <dgm:t>
        <a:bodyPr/>
        <a:lstStyle/>
        <a:p>
          <a:endParaRPr lang="cs-CZ"/>
        </a:p>
      </dgm:t>
    </dgm:pt>
    <dgm:pt modelId="{2B5B2EAC-CCB2-4FE3-A193-AE3AF0CF04B7}">
      <dgm:prSet phldrT="[Text]"/>
      <dgm:spPr/>
      <dgm:t>
        <a:bodyPr/>
        <a:lstStyle/>
        <a:p>
          <a:r>
            <a:rPr lang="cs-CZ" dirty="0" smtClean="0"/>
            <a:t>Dosahování cílů</a:t>
          </a:r>
        </a:p>
        <a:p>
          <a:r>
            <a:rPr lang="cs-CZ" dirty="0" smtClean="0"/>
            <a:t>Sdílená solidarita</a:t>
          </a:r>
          <a:endParaRPr lang="cs-CZ" dirty="0"/>
        </a:p>
      </dgm:t>
    </dgm:pt>
    <dgm:pt modelId="{F0080BE6-7701-4E66-AFA7-0B4BA44402BF}" type="parTrans" cxnId="{0D20387B-04C6-49F1-9761-0621D2046829}">
      <dgm:prSet/>
      <dgm:spPr/>
      <dgm:t>
        <a:bodyPr/>
        <a:lstStyle/>
        <a:p>
          <a:endParaRPr lang="cs-CZ"/>
        </a:p>
      </dgm:t>
    </dgm:pt>
    <dgm:pt modelId="{3012584D-8CE9-4DD1-84A9-2DBE057FD748}" type="sibTrans" cxnId="{0D20387B-04C6-49F1-9761-0621D2046829}">
      <dgm:prSet/>
      <dgm:spPr/>
      <dgm:t>
        <a:bodyPr/>
        <a:lstStyle/>
        <a:p>
          <a:endParaRPr lang="cs-CZ"/>
        </a:p>
      </dgm:t>
    </dgm:pt>
    <dgm:pt modelId="{F650A337-C147-49C9-858E-5603047C0879}">
      <dgm:prSet phldrT="[Text]"/>
      <dgm:spPr/>
      <dgm:t>
        <a:bodyPr/>
        <a:lstStyle/>
        <a:p>
          <a:r>
            <a:rPr lang="cs-CZ" dirty="0" smtClean="0"/>
            <a:t>Osobní spokojenost</a:t>
          </a:r>
        </a:p>
        <a:p>
          <a:r>
            <a:rPr lang="cs-CZ" dirty="0" smtClean="0"/>
            <a:t>Pracovní spokojenost</a:t>
          </a:r>
          <a:endParaRPr lang="cs-CZ" dirty="0"/>
        </a:p>
      </dgm:t>
    </dgm:pt>
    <dgm:pt modelId="{9558B347-8BB1-4DFE-900F-BF5C330B4C5D}" type="parTrans" cxnId="{A0FA796A-3C45-48BC-ADDC-681D3719058A}">
      <dgm:prSet/>
      <dgm:spPr/>
      <dgm:t>
        <a:bodyPr/>
        <a:lstStyle/>
        <a:p>
          <a:endParaRPr lang="cs-CZ"/>
        </a:p>
      </dgm:t>
    </dgm:pt>
    <dgm:pt modelId="{9D84A7F9-3E61-4240-9148-E7A717C91059}" type="sibTrans" cxnId="{A0FA796A-3C45-48BC-ADDC-681D3719058A}">
      <dgm:prSet/>
      <dgm:spPr/>
      <dgm:t>
        <a:bodyPr/>
        <a:lstStyle/>
        <a:p>
          <a:endParaRPr lang="cs-CZ"/>
        </a:p>
      </dgm:t>
    </dgm:pt>
    <dgm:pt modelId="{A7F48CBA-EFEC-4D3B-916C-C7E3BCBDE492}">
      <dgm:prSet/>
      <dgm:spPr/>
      <dgm:t>
        <a:bodyPr/>
        <a:lstStyle/>
        <a:p>
          <a:r>
            <a:rPr lang="cs-CZ" dirty="0" smtClean="0"/>
            <a:t>Homogenita</a:t>
          </a:r>
          <a:r>
            <a:rPr lang="cs-CZ" baseline="0" dirty="0" smtClean="0"/>
            <a:t> členů</a:t>
          </a:r>
        </a:p>
        <a:p>
          <a:r>
            <a:rPr lang="cs-CZ" baseline="0" dirty="0" smtClean="0"/>
            <a:t>Podobné/stejné zájmy</a:t>
          </a:r>
          <a:endParaRPr lang="cs-CZ" dirty="0"/>
        </a:p>
      </dgm:t>
    </dgm:pt>
    <dgm:pt modelId="{3EFE1FB2-EA1A-432D-A891-6A046FFFA28C}" type="parTrans" cxnId="{C719FA3F-EB16-4A73-9437-116B53A852F1}">
      <dgm:prSet/>
      <dgm:spPr/>
      <dgm:t>
        <a:bodyPr/>
        <a:lstStyle/>
        <a:p>
          <a:endParaRPr lang="cs-CZ"/>
        </a:p>
      </dgm:t>
    </dgm:pt>
    <dgm:pt modelId="{672DB553-A398-419C-B289-19D787A8AE0A}" type="sibTrans" cxnId="{C719FA3F-EB16-4A73-9437-116B53A852F1}">
      <dgm:prSet/>
      <dgm:spPr/>
      <dgm:t>
        <a:bodyPr/>
        <a:lstStyle/>
        <a:p>
          <a:endParaRPr lang="cs-CZ"/>
        </a:p>
      </dgm:t>
    </dgm:pt>
    <dgm:pt modelId="{A773FB92-EE2D-45B0-9B31-37561B2EF699}">
      <dgm:prSet/>
      <dgm:spPr/>
      <dgm:t>
        <a:bodyPr/>
        <a:lstStyle/>
        <a:p>
          <a:r>
            <a:rPr lang="cs-CZ" dirty="0" smtClean="0"/>
            <a:t>Velikost</a:t>
          </a:r>
          <a:r>
            <a:rPr lang="cs-CZ" baseline="0" dirty="0" smtClean="0"/>
            <a:t> skupiny</a:t>
          </a:r>
          <a:endParaRPr lang="cs-CZ" dirty="0"/>
        </a:p>
      </dgm:t>
    </dgm:pt>
    <dgm:pt modelId="{EA18952E-EBAD-463B-8813-40F922041244}" type="parTrans" cxnId="{C2399828-7986-45F5-B670-5F5B963A862D}">
      <dgm:prSet/>
      <dgm:spPr/>
      <dgm:t>
        <a:bodyPr/>
        <a:lstStyle/>
        <a:p>
          <a:endParaRPr lang="cs-CZ"/>
        </a:p>
      </dgm:t>
    </dgm:pt>
    <dgm:pt modelId="{AA3CE148-79B6-4AC4-9BBB-B9A1B77E8F8B}" type="sibTrans" cxnId="{C2399828-7986-45F5-B670-5F5B963A862D}">
      <dgm:prSet/>
      <dgm:spPr/>
      <dgm:t>
        <a:bodyPr/>
        <a:lstStyle/>
        <a:p>
          <a:endParaRPr lang="cs-CZ"/>
        </a:p>
      </dgm:t>
    </dgm:pt>
    <dgm:pt modelId="{E13999FA-4FDF-4871-B719-6C24A20B6A56}" type="pres">
      <dgm:prSet presAssocID="{324DFA81-19CF-44D4-B200-86DC2F683F3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EB0280A-C774-46F2-9B82-949521063B8A}" type="pres">
      <dgm:prSet presAssocID="{7DB415EE-ED67-4D53-902A-29DBDE562E8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09F72A-41C6-4E78-9BC0-51DAFE732335}" type="pres">
      <dgm:prSet presAssocID="{697D787C-D195-4B2A-8048-3D20518DD25C}" presName="sibTrans" presStyleCnt="0"/>
      <dgm:spPr/>
    </dgm:pt>
    <dgm:pt modelId="{2ED5E1B5-3C02-4450-8184-453AB56D21C4}" type="pres">
      <dgm:prSet presAssocID="{5582319B-0EF8-4C12-9700-F949F8296B1D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29C4B1-B57D-4217-954F-B3EB459922AF}" type="pres">
      <dgm:prSet presAssocID="{6893269C-BE30-4E9C-BB07-9AE80B95D910}" presName="sibTrans" presStyleCnt="0"/>
      <dgm:spPr/>
    </dgm:pt>
    <dgm:pt modelId="{F9B9553B-EAA8-4375-8E10-49EEA0FE4153}" type="pres">
      <dgm:prSet presAssocID="{E57C6557-BFEC-45EC-9963-A3C76C77858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4CE2EB-4C2A-42F8-8FE6-1AEE3D661CFD}" type="pres">
      <dgm:prSet presAssocID="{72D914C6-8102-4BFB-8AD9-0350E1D882BD}" presName="sibTrans" presStyleCnt="0"/>
      <dgm:spPr/>
    </dgm:pt>
    <dgm:pt modelId="{4B3AE1E2-1B78-4274-B263-809ED5652943}" type="pres">
      <dgm:prSet presAssocID="{2B5B2EAC-CCB2-4FE3-A193-AE3AF0CF04B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31F70C-E310-4278-BAFD-620A99130637}" type="pres">
      <dgm:prSet presAssocID="{3012584D-8CE9-4DD1-84A9-2DBE057FD748}" presName="sibTrans" presStyleCnt="0"/>
      <dgm:spPr/>
    </dgm:pt>
    <dgm:pt modelId="{C53A59AE-134B-4008-92E3-775B066E6DC1}" type="pres">
      <dgm:prSet presAssocID="{F650A337-C147-49C9-858E-5603047C0879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860B04-F752-49DD-BA6D-5AF0438F362B}" type="pres">
      <dgm:prSet presAssocID="{9D84A7F9-3E61-4240-9148-E7A717C91059}" presName="sibTrans" presStyleCnt="0"/>
      <dgm:spPr/>
    </dgm:pt>
    <dgm:pt modelId="{94CD71F3-8FDB-4F7F-B6A7-84D59A5EBE51}" type="pres">
      <dgm:prSet presAssocID="{A7F48CBA-EFEC-4D3B-916C-C7E3BCBDE49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F29C3D-6DD0-468C-889C-C5F1DF536820}" type="pres">
      <dgm:prSet presAssocID="{672DB553-A398-419C-B289-19D787A8AE0A}" presName="sibTrans" presStyleCnt="0"/>
      <dgm:spPr/>
    </dgm:pt>
    <dgm:pt modelId="{4F1682D2-82FA-4E6D-A05B-07EA6CED9436}" type="pres">
      <dgm:prSet presAssocID="{A773FB92-EE2D-45B0-9B31-37561B2EF69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399828-7986-45F5-B670-5F5B963A862D}" srcId="{324DFA81-19CF-44D4-B200-86DC2F683F31}" destId="{A773FB92-EE2D-45B0-9B31-37561B2EF699}" srcOrd="6" destOrd="0" parTransId="{EA18952E-EBAD-463B-8813-40F922041244}" sibTransId="{AA3CE148-79B6-4AC4-9BBB-B9A1B77E8F8B}"/>
    <dgm:cxn modelId="{2B3DB983-A323-4A52-A373-9DF18BD436EC}" type="presOf" srcId="{F650A337-C147-49C9-858E-5603047C0879}" destId="{C53A59AE-134B-4008-92E3-775B066E6DC1}" srcOrd="0" destOrd="0" presId="urn:microsoft.com/office/officeart/2005/8/layout/default"/>
    <dgm:cxn modelId="{C719FA3F-EB16-4A73-9437-116B53A852F1}" srcId="{324DFA81-19CF-44D4-B200-86DC2F683F31}" destId="{A7F48CBA-EFEC-4D3B-916C-C7E3BCBDE492}" srcOrd="5" destOrd="0" parTransId="{3EFE1FB2-EA1A-432D-A891-6A046FFFA28C}" sibTransId="{672DB553-A398-419C-B289-19D787A8AE0A}"/>
    <dgm:cxn modelId="{F59E0B44-511B-4491-98DF-B790DD18B02F}" srcId="{324DFA81-19CF-44D4-B200-86DC2F683F31}" destId="{E57C6557-BFEC-45EC-9963-A3C76C778582}" srcOrd="2" destOrd="0" parTransId="{99C4691E-4F69-4921-B00C-1B0D9DED8870}" sibTransId="{72D914C6-8102-4BFB-8AD9-0350E1D882BD}"/>
    <dgm:cxn modelId="{A0FA796A-3C45-48BC-ADDC-681D3719058A}" srcId="{324DFA81-19CF-44D4-B200-86DC2F683F31}" destId="{F650A337-C147-49C9-858E-5603047C0879}" srcOrd="4" destOrd="0" parTransId="{9558B347-8BB1-4DFE-900F-BF5C330B4C5D}" sibTransId="{9D84A7F9-3E61-4240-9148-E7A717C91059}"/>
    <dgm:cxn modelId="{FE123EFC-7AD3-472D-AD97-EC9738672DA3}" srcId="{324DFA81-19CF-44D4-B200-86DC2F683F31}" destId="{5582319B-0EF8-4C12-9700-F949F8296B1D}" srcOrd="1" destOrd="0" parTransId="{17476103-13B9-41DB-A160-37E036041CDF}" sibTransId="{6893269C-BE30-4E9C-BB07-9AE80B95D910}"/>
    <dgm:cxn modelId="{4604D1CD-DBFC-47E2-BAB8-A59F3954E8B2}" type="presOf" srcId="{2B5B2EAC-CCB2-4FE3-A193-AE3AF0CF04B7}" destId="{4B3AE1E2-1B78-4274-B263-809ED5652943}" srcOrd="0" destOrd="0" presId="urn:microsoft.com/office/officeart/2005/8/layout/default"/>
    <dgm:cxn modelId="{A4981F8C-64B7-4440-9C9C-975C9A34A46C}" type="presOf" srcId="{324DFA81-19CF-44D4-B200-86DC2F683F31}" destId="{E13999FA-4FDF-4871-B719-6C24A20B6A56}" srcOrd="0" destOrd="0" presId="urn:microsoft.com/office/officeart/2005/8/layout/default"/>
    <dgm:cxn modelId="{1DDB99A3-68DF-460C-81EB-8FFF4ED4AE03}" srcId="{324DFA81-19CF-44D4-B200-86DC2F683F31}" destId="{7DB415EE-ED67-4D53-902A-29DBDE562E8A}" srcOrd="0" destOrd="0" parTransId="{A29FEFEF-6694-484B-8418-7767E1E31647}" sibTransId="{697D787C-D195-4B2A-8048-3D20518DD25C}"/>
    <dgm:cxn modelId="{410918DB-2FD6-4A24-8033-0A6D59AB367B}" type="presOf" srcId="{A7F48CBA-EFEC-4D3B-916C-C7E3BCBDE492}" destId="{94CD71F3-8FDB-4F7F-B6A7-84D59A5EBE51}" srcOrd="0" destOrd="0" presId="urn:microsoft.com/office/officeart/2005/8/layout/default"/>
    <dgm:cxn modelId="{0D20387B-04C6-49F1-9761-0621D2046829}" srcId="{324DFA81-19CF-44D4-B200-86DC2F683F31}" destId="{2B5B2EAC-CCB2-4FE3-A193-AE3AF0CF04B7}" srcOrd="3" destOrd="0" parTransId="{F0080BE6-7701-4E66-AFA7-0B4BA44402BF}" sibTransId="{3012584D-8CE9-4DD1-84A9-2DBE057FD748}"/>
    <dgm:cxn modelId="{0885320E-A3FF-4BA3-A845-13A52E119149}" type="presOf" srcId="{5582319B-0EF8-4C12-9700-F949F8296B1D}" destId="{2ED5E1B5-3C02-4450-8184-453AB56D21C4}" srcOrd="0" destOrd="0" presId="urn:microsoft.com/office/officeart/2005/8/layout/default"/>
    <dgm:cxn modelId="{3F9A51AF-37D9-4228-8677-15813871F81D}" type="presOf" srcId="{7DB415EE-ED67-4D53-902A-29DBDE562E8A}" destId="{4EB0280A-C774-46F2-9B82-949521063B8A}" srcOrd="0" destOrd="0" presId="urn:microsoft.com/office/officeart/2005/8/layout/default"/>
    <dgm:cxn modelId="{8114D3A6-D430-4A23-B063-1F5A9756A729}" type="presOf" srcId="{A773FB92-EE2D-45B0-9B31-37561B2EF699}" destId="{4F1682D2-82FA-4E6D-A05B-07EA6CED9436}" srcOrd="0" destOrd="0" presId="urn:microsoft.com/office/officeart/2005/8/layout/default"/>
    <dgm:cxn modelId="{D4F53ABA-6D99-4E3D-8FA1-20820ED50745}" type="presOf" srcId="{E57C6557-BFEC-45EC-9963-A3C76C778582}" destId="{F9B9553B-EAA8-4375-8E10-49EEA0FE4153}" srcOrd="0" destOrd="0" presId="urn:microsoft.com/office/officeart/2005/8/layout/default"/>
    <dgm:cxn modelId="{CF458475-87F2-4992-AB32-E362F319E16C}" type="presParOf" srcId="{E13999FA-4FDF-4871-B719-6C24A20B6A56}" destId="{4EB0280A-C774-46F2-9B82-949521063B8A}" srcOrd="0" destOrd="0" presId="urn:microsoft.com/office/officeart/2005/8/layout/default"/>
    <dgm:cxn modelId="{9321D46A-51F7-4B49-A773-D646260D4C63}" type="presParOf" srcId="{E13999FA-4FDF-4871-B719-6C24A20B6A56}" destId="{3F09F72A-41C6-4E78-9BC0-51DAFE732335}" srcOrd="1" destOrd="0" presId="urn:microsoft.com/office/officeart/2005/8/layout/default"/>
    <dgm:cxn modelId="{8F1F239B-8834-4CEF-9AB6-E4963A5B9975}" type="presParOf" srcId="{E13999FA-4FDF-4871-B719-6C24A20B6A56}" destId="{2ED5E1B5-3C02-4450-8184-453AB56D21C4}" srcOrd="2" destOrd="0" presId="urn:microsoft.com/office/officeart/2005/8/layout/default"/>
    <dgm:cxn modelId="{0D4E8625-845A-4BA1-B780-F9049B1E8403}" type="presParOf" srcId="{E13999FA-4FDF-4871-B719-6C24A20B6A56}" destId="{1C29C4B1-B57D-4217-954F-B3EB459922AF}" srcOrd="3" destOrd="0" presId="urn:microsoft.com/office/officeart/2005/8/layout/default"/>
    <dgm:cxn modelId="{C1D8B143-889D-4621-A84A-B0C920A7768C}" type="presParOf" srcId="{E13999FA-4FDF-4871-B719-6C24A20B6A56}" destId="{F9B9553B-EAA8-4375-8E10-49EEA0FE4153}" srcOrd="4" destOrd="0" presId="urn:microsoft.com/office/officeart/2005/8/layout/default"/>
    <dgm:cxn modelId="{AAC27735-4EB0-4A2A-90B1-3C1DAC2E95A6}" type="presParOf" srcId="{E13999FA-4FDF-4871-B719-6C24A20B6A56}" destId="{424CE2EB-4C2A-42F8-8FE6-1AEE3D661CFD}" srcOrd="5" destOrd="0" presId="urn:microsoft.com/office/officeart/2005/8/layout/default"/>
    <dgm:cxn modelId="{04725FBE-1E4C-4048-B0A3-F12D068972B5}" type="presParOf" srcId="{E13999FA-4FDF-4871-B719-6C24A20B6A56}" destId="{4B3AE1E2-1B78-4274-B263-809ED5652943}" srcOrd="6" destOrd="0" presId="urn:microsoft.com/office/officeart/2005/8/layout/default"/>
    <dgm:cxn modelId="{1EB55EC8-02F0-4D10-860F-3D58778318DC}" type="presParOf" srcId="{E13999FA-4FDF-4871-B719-6C24A20B6A56}" destId="{3331F70C-E310-4278-BAFD-620A99130637}" srcOrd="7" destOrd="0" presId="urn:microsoft.com/office/officeart/2005/8/layout/default"/>
    <dgm:cxn modelId="{BB2EC058-ED52-466F-BED2-732651CE0E89}" type="presParOf" srcId="{E13999FA-4FDF-4871-B719-6C24A20B6A56}" destId="{C53A59AE-134B-4008-92E3-775B066E6DC1}" srcOrd="8" destOrd="0" presId="urn:microsoft.com/office/officeart/2005/8/layout/default"/>
    <dgm:cxn modelId="{502FF71E-4F62-4E0B-9403-10229BA92336}" type="presParOf" srcId="{E13999FA-4FDF-4871-B719-6C24A20B6A56}" destId="{33860B04-F752-49DD-BA6D-5AF0438F362B}" srcOrd="9" destOrd="0" presId="urn:microsoft.com/office/officeart/2005/8/layout/default"/>
    <dgm:cxn modelId="{FADF6781-057C-48D8-B75F-A4B9C65E3887}" type="presParOf" srcId="{E13999FA-4FDF-4871-B719-6C24A20B6A56}" destId="{94CD71F3-8FDB-4F7F-B6A7-84D59A5EBE51}" srcOrd="10" destOrd="0" presId="urn:microsoft.com/office/officeart/2005/8/layout/default"/>
    <dgm:cxn modelId="{6C4E8B12-1362-4B1A-A422-0E44BFE53F36}" type="presParOf" srcId="{E13999FA-4FDF-4871-B719-6C24A20B6A56}" destId="{93F29C3D-6DD0-468C-889C-C5F1DF536820}" srcOrd="11" destOrd="0" presId="urn:microsoft.com/office/officeart/2005/8/layout/default"/>
    <dgm:cxn modelId="{982A95A0-6318-43DB-B514-EAE130C32B67}" type="presParOf" srcId="{E13999FA-4FDF-4871-B719-6C24A20B6A56}" destId="{4F1682D2-82FA-4E6D-A05B-07EA6CED943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88ED29-4683-4150-96D9-95220172E447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775995F-B92F-431C-B211-623722BFFF50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sz="2400" dirty="0" smtClean="0"/>
            <a:t>Má nějakou funkci</a:t>
          </a:r>
        </a:p>
      </dgm:t>
    </dgm:pt>
    <dgm:pt modelId="{D772D4E7-EFED-4A68-8031-9960F6673822}" type="parTrans" cxnId="{D6EBE806-FCE4-4D36-9AB3-C2526CF98C18}">
      <dgm:prSet/>
      <dgm:spPr/>
      <dgm:t>
        <a:bodyPr/>
        <a:lstStyle/>
        <a:p>
          <a:endParaRPr lang="cs-CZ"/>
        </a:p>
      </dgm:t>
    </dgm:pt>
    <dgm:pt modelId="{5A2D24E9-7D0F-4D62-A498-9453D3812D49}" type="sibTrans" cxnId="{D6EBE806-FCE4-4D36-9AB3-C2526CF98C18}">
      <dgm:prSet/>
      <dgm:spPr/>
      <dgm:t>
        <a:bodyPr/>
        <a:lstStyle/>
        <a:p>
          <a:endParaRPr lang="cs-CZ"/>
        </a:p>
      </dgm:t>
    </dgm:pt>
    <dgm:pt modelId="{1E3E3C3A-38E2-48FA-A64E-FE079CA392B3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dirty="0" smtClean="0"/>
            <a:t>Spolupracuje určitým způsobem </a:t>
          </a:r>
          <a:endParaRPr lang="cs-CZ" dirty="0"/>
        </a:p>
      </dgm:t>
    </dgm:pt>
    <dgm:pt modelId="{49773C3F-1A77-41FD-9718-37A114C16CA1}" type="parTrans" cxnId="{2BD45062-FEAD-4F65-9270-054D7FEB164A}">
      <dgm:prSet/>
      <dgm:spPr/>
      <dgm:t>
        <a:bodyPr/>
        <a:lstStyle/>
        <a:p>
          <a:endParaRPr lang="cs-CZ"/>
        </a:p>
      </dgm:t>
    </dgm:pt>
    <dgm:pt modelId="{0031D1A2-9CD7-4CFA-A604-FB611C122F5F}" type="sibTrans" cxnId="{2BD45062-FEAD-4F65-9270-054D7FEB164A}">
      <dgm:prSet/>
      <dgm:spPr/>
      <dgm:t>
        <a:bodyPr/>
        <a:lstStyle/>
        <a:p>
          <a:endParaRPr lang="cs-CZ"/>
        </a:p>
      </dgm:t>
    </dgm:pt>
    <dgm:pt modelId="{3E746B6D-42C3-4701-B3DF-4C5C982FA1C2}">
      <dgm:prSet phldrT="[Text]" custT="1"/>
      <dgm:spPr/>
      <dgm:t>
        <a:bodyPr/>
        <a:lstStyle/>
        <a:p>
          <a:r>
            <a:rPr lang="cs-CZ" sz="2000" dirty="0" smtClean="0"/>
            <a:t>Osobnostní vlastnosti</a:t>
          </a:r>
          <a:endParaRPr lang="cs-CZ" sz="2000" dirty="0"/>
        </a:p>
      </dgm:t>
    </dgm:pt>
    <dgm:pt modelId="{5389894F-4529-44F3-8368-8A670683AAAE}" type="parTrans" cxnId="{1233E757-9E4A-4569-91FE-1FA60CCBB4C9}">
      <dgm:prSet/>
      <dgm:spPr/>
      <dgm:t>
        <a:bodyPr/>
        <a:lstStyle/>
        <a:p>
          <a:endParaRPr lang="cs-CZ"/>
        </a:p>
      </dgm:t>
    </dgm:pt>
    <dgm:pt modelId="{82293EEB-2455-4882-90BA-BE1B83A97E5F}" type="sibTrans" cxnId="{1233E757-9E4A-4569-91FE-1FA60CCBB4C9}">
      <dgm:prSet/>
      <dgm:spPr/>
      <dgm:t>
        <a:bodyPr/>
        <a:lstStyle/>
        <a:p>
          <a:endParaRPr lang="cs-CZ"/>
        </a:p>
      </dgm:t>
    </dgm:pt>
    <dgm:pt modelId="{91CE75B4-B1E9-446C-BC15-AE98DC9F56C3}">
      <dgm:prSet phldrT="[Text]"/>
      <dgm:spPr/>
      <dgm:t>
        <a:bodyPr/>
        <a:lstStyle/>
        <a:p>
          <a:r>
            <a:rPr lang="cs-CZ" dirty="0" smtClean="0"/>
            <a:t>Tým </a:t>
          </a:r>
          <a:endParaRPr lang="cs-CZ" dirty="0"/>
        </a:p>
      </dgm:t>
    </dgm:pt>
    <dgm:pt modelId="{B66D276E-FEC5-450F-AD8A-F7C575C33BA2}" type="parTrans" cxnId="{0ECD5B15-4683-4052-BA8E-0BBE136709AD}">
      <dgm:prSet/>
      <dgm:spPr/>
      <dgm:t>
        <a:bodyPr/>
        <a:lstStyle/>
        <a:p>
          <a:endParaRPr lang="cs-CZ"/>
        </a:p>
      </dgm:t>
    </dgm:pt>
    <dgm:pt modelId="{CF9BC8ED-E060-46D5-80D0-6ED090286D2E}" type="sibTrans" cxnId="{0ECD5B15-4683-4052-BA8E-0BBE136709AD}">
      <dgm:prSet/>
      <dgm:spPr/>
      <dgm:t>
        <a:bodyPr/>
        <a:lstStyle/>
        <a:p>
          <a:endParaRPr lang="cs-CZ"/>
        </a:p>
      </dgm:t>
    </dgm:pt>
    <dgm:pt modelId="{A148E9FC-4141-4AB5-B9E3-3070862DEA63}" type="pres">
      <dgm:prSet presAssocID="{1388ED29-4683-4150-96D9-95220172E44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08EE3B5-9F78-4EF3-9CCE-EB7537C52F21}" type="pres">
      <dgm:prSet presAssocID="{1388ED29-4683-4150-96D9-95220172E447}" presName="ellipse" presStyleLbl="trBgShp" presStyleIdx="0" presStyleCnt="1"/>
      <dgm:spPr/>
    </dgm:pt>
    <dgm:pt modelId="{ADB9D174-6E09-47BB-A042-F43E3CDD6B55}" type="pres">
      <dgm:prSet presAssocID="{1388ED29-4683-4150-96D9-95220172E447}" presName="arrow1" presStyleLbl="fgShp" presStyleIdx="0" presStyleCnt="1"/>
      <dgm:spPr/>
    </dgm:pt>
    <dgm:pt modelId="{27A18AEF-724B-445A-B525-377ECFD87497}" type="pres">
      <dgm:prSet presAssocID="{1388ED29-4683-4150-96D9-95220172E447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777128-F1CB-4D38-A8A7-A2E8274BA56B}" type="pres">
      <dgm:prSet presAssocID="{1E3E3C3A-38E2-48FA-A64E-FE079CA392B3}" presName="item1" presStyleLbl="node1" presStyleIdx="0" presStyleCnt="3" custScaleX="4358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450D96-2E0D-4EEE-8849-4E650E82EAF2}" type="pres">
      <dgm:prSet presAssocID="{3E746B6D-42C3-4701-B3DF-4C5C982FA1C2}" presName="item2" presStyleLbl="node1" presStyleIdx="1" presStyleCnt="3" custScaleX="342364" custScaleY="137720" custLinFactNeighborX="-87743" custLinFactNeighborY="-3712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9DB675-4F5F-4760-BEF6-1A4688E3B701}" type="pres">
      <dgm:prSet presAssocID="{91CE75B4-B1E9-446C-BC15-AE98DC9F56C3}" presName="item3" presStyleLbl="node1" presStyleIdx="2" presStyleCnt="3" custScaleX="330057" custScaleY="114073" custLinFactX="75767" custLinFactNeighborX="100000" custLinFactNeighborY="-139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004AC1-F2AF-4DE5-8ADB-A7F34DA373C6}" type="pres">
      <dgm:prSet presAssocID="{1388ED29-4683-4150-96D9-95220172E447}" presName="funnel" presStyleLbl="trAlignAcc1" presStyleIdx="0" presStyleCnt="1" custScaleX="273533" custScaleY="142857"/>
      <dgm:spPr/>
    </dgm:pt>
  </dgm:ptLst>
  <dgm:cxnLst>
    <dgm:cxn modelId="{2BD45062-FEAD-4F65-9270-054D7FEB164A}" srcId="{1388ED29-4683-4150-96D9-95220172E447}" destId="{1E3E3C3A-38E2-48FA-A64E-FE079CA392B3}" srcOrd="1" destOrd="0" parTransId="{49773C3F-1A77-41FD-9718-37A114C16CA1}" sibTransId="{0031D1A2-9CD7-4CFA-A604-FB611C122F5F}"/>
    <dgm:cxn modelId="{C431EF72-AC33-43BB-A190-958E4AFEC4BC}" type="presOf" srcId="{1E3E3C3A-38E2-48FA-A64E-FE079CA392B3}" destId="{51450D96-2E0D-4EEE-8849-4E650E82EAF2}" srcOrd="0" destOrd="0" presId="urn:microsoft.com/office/officeart/2005/8/layout/funnel1"/>
    <dgm:cxn modelId="{CEECB367-91ED-4E3D-B448-F5ED7F859590}" type="presOf" srcId="{91CE75B4-B1E9-446C-BC15-AE98DC9F56C3}" destId="{27A18AEF-724B-445A-B525-377ECFD87497}" srcOrd="0" destOrd="0" presId="urn:microsoft.com/office/officeart/2005/8/layout/funnel1"/>
    <dgm:cxn modelId="{5843981D-5C4D-4BE2-B883-88A5E1F6F640}" type="presOf" srcId="{3E746B6D-42C3-4701-B3DF-4C5C982FA1C2}" destId="{28777128-F1CB-4D38-A8A7-A2E8274BA56B}" srcOrd="0" destOrd="0" presId="urn:microsoft.com/office/officeart/2005/8/layout/funnel1"/>
    <dgm:cxn modelId="{D6EBE806-FCE4-4D36-9AB3-C2526CF98C18}" srcId="{1388ED29-4683-4150-96D9-95220172E447}" destId="{8775995F-B92F-431C-B211-623722BFFF50}" srcOrd="0" destOrd="0" parTransId="{D772D4E7-EFED-4A68-8031-9960F6673822}" sibTransId="{5A2D24E9-7D0F-4D62-A498-9453D3812D49}"/>
    <dgm:cxn modelId="{0ECD5B15-4683-4052-BA8E-0BBE136709AD}" srcId="{1388ED29-4683-4150-96D9-95220172E447}" destId="{91CE75B4-B1E9-446C-BC15-AE98DC9F56C3}" srcOrd="3" destOrd="0" parTransId="{B66D276E-FEC5-450F-AD8A-F7C575C33BA2}" sibTransId="{CF9BC8ED-E060-46D5-80D0-6ED090286D2E}"/>
    <dgm:cxn modelId="{75358606-CCB9-4626-916C-C86EC1A51777}" type="presOf" srcId="{8775995F-B92F-431C-B211-623722BFFF50}" destId="{F99DB675-4F5F-4760-BEF6-1A4688E3B701}" srcOrd="0" destOrd="0" presId="urn:microsoft.com/office/officeart/2005/8/layout/funnel1"/>
    <dgm:cxn modelId="{1233E757-9E4A-4569-91FE-1FA60CCBB4C9}" srcId="{1388ED29-4683-4150-96D9-95220172E447}" destId="{3E746B6D-42C3-4701-B3DF-4C5C982FA1C2}" srcOrd="2" destOrd="0" parTransId="{5389894F-4529-44F3-8368-8A670683AAAE}" sibTransId="{82293EEB-2455-4882-90BA-BE1B83A97E5F}"/>
    <dgm:cxn modelId="{3F970797-4E2B-4954-9A8A-F9EB1E94B4E3}" type="presOf" srcId="{1388ED29-4683-4150-96D9-95220172E447}" destId="{A148E9FC-4141-4AB5-B9E3-3070862DEA63}" srcOrd="0" destOrd="0" presId="urn:microsoft.com/office/officeart/2005/8/layout/funnel1"/>
    <dgm:cxn modelId="{D418AAC0-CCDA-413A-816E-1669DAFB3A58}" type="presParOf" srcId="{A148E9FC-4141-4AB5-B9E3-3070862DEA63}" destId="{B08EE3B5-9F78-4EF3-9CCE-EB7537C52F21}" srcOrd="0" destOrd="0" presId="urn:microsoft.com/office/officeart/2005/8/layout/funnel1"/>
    <dgm:cxn modelId="{0B917E37-6918-414A-BB58-2F0636C2AD28}" type="presParOf" srcId="{A148E9FC-4141-4AB5-B9E3-3070862DEA63}" destId="{ADB9D174-6E09-47BB-A042-F43E3CDD6B55}" srcOrd="1" destOrd="0" presId="urn:microsoft.com/office/officeart/2005/8/layout/funnel1"/>
    <dgm:cxn modelId="{40784782-42CB-4896-8E64-CBBBB6781041}" type="presParOf" srcId="{A148E9FC-4141-4AB5-B9E3-3070862DEA63}" destId="{27A18AEF-724B-445A-B525-377ECFD87497}" srcOrd="2" destOrd="0" presId="urn:microsoft.com/office/officeart/2005/8/layout/funnel1"/>
    <dgm:cxn modelId="{4F1BE2BE-6B2B-415A-9FDE-C2334FE45025}" type="presParOf" srcId="{A148E9FC-4141-4AB5-B9E3-3070862DEA63}" destId="{28777128-F1CB-4D38-A8A7-A2E8274BA56B}" srcOrd="3" destOrd="0" presId="urn:microsoft.com/office/officeart/2005/8/layout/funnel1"/>
    <dgm:cxn modelId="{581E2E6C-E4ED-4176-A53A-78AA0C4370DB}" type="presParOf" srcId="{A148E9FC-4141-4AB5-B9E3-3070862DEA63}" destId="{51450D96-2E0D-4EEE-8849-4E650E82EAF2}" srcOrd="4" destOrd="0" presId="urn:microsoft.com/office/officeart/2005/8/layout/funnel1"/>
    <dgm:cxn modelId="{C9DBF20C-8C2C-4033-93FC-EA140F759A72}" type="presParOf" srcId="{A148E9FC-4141-4AB5-B9E3-3070862DEA63}" destId="{F99DB675-4F5F-4760-BEF6-1A4688E3B701}" srcOrd="5" destOrd="0" presId="urn:microsoft.com/office/officeart/2005/8/layout/funnel1"/>
    <dgm:cxn modelId="{79540589-7190-4261-AD4E-ABDA2ABA7CB0}" type="presParOf" srcId="{A148E9FC-4141-4AB5-B9E3-3070862DEA63}" destId="{17004AC1-F2AF-4DE5-8ADB-A7F34DA373C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0280A-C774-46F2-9B82-949521063B8A}">
      <dsp:nvSpPr>
        <dsp:cNvPr id="0" name=""/>
        <dsp:cNvSpPr/>
      </dsp:nvSpPr>
      <dsp:spPr>
        <a:xfrm>
          <a:off x="2946" y="446553"/>
          <a:ext cx="2337792" cy="1402675"/>
        </a:xfrm>
        <a:prstGeom prst="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Vlastnosti jedinců</a:t>
          </a:r>
        </a:p>
      </dsp:txBody>
      <dsp:txXfrm>
        <a:off x="2946" y="446553"/>
        <a:ext cx="2337792" cy="1402675"/>
      </dsp:txXfrm>
    </dsp:sp>
    <dsp:sp modelId="{2ED5E1B5-3C02-4450-8184-453AB56D21C4}">
      <dsp:nvSpPr>
        <dsp:cNvPr id="0" name=""/>
        <dsp:cNvSpPr/>
      </dsp:nvSpPr>
      <dsp:spPr>
        <a:xfrm>
          <a:off x="2574518" y="446553"/>
          <a:ext cx="2337792" cy="1402675"/>
        </a:xfrm>
        <a:prstGeom prst="rect">
          <a:avLst/>
        </a:prstGeom>
        <a:solidFill>
          <a:schemeClr val="accent6">
            <a:shade val="50000"/>
            <a:hueOff val="-14251"/>
            <a:satOff val="-1954"/>
            <a:lumOff val="119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Souhra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 Důvěra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Spolehlivost</a:t>
          </a:r>
          <a:endParaRPr lang="cs-CZ" sz="1700" kern="1200" dirty="0"/>
        </a:p>
      </dsp:txBody>
      <dsp:txXfrm>
        <a:off x="2574518" y="446553"/>
        <a:ext cx="2337792" cy="1402675"/>
      </dsp:txXfrm>
    </dsp:sp>
    <dsp:sp modelId="{F9B9553B-EAA8-4375-8E10-49EEA0FE4153}">
      <dsp:nvSpPr>
        <dsp:cNvPr id="0" name=""/>
        <dsp:cNvSpPr/>
      </dsp:nvSpPr>
      <dsp:spPr>
        <a:xfrm>
          <a:off x="5146089" y="446553"/>
          <a:ext cx="2337792" cy="1402675"/>
        </a:xfrm>
        <a:prstGeom prst="rect">
          <a:avLst/>
        </a:prstGeom>
        <a:solidFill>
          <a:schemeClr val="accent6">
            <a:shade val="50000"/>
            <a:hueOff val="-28502"/>
            <a:satOff val="-3909"/>
            <a:lumOff val="238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Moc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Vliv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Sociální postavení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Stupeň vzdělání</a:t>
          </a:r>
          <a:endParaRPr lang="cs-CZ" sz="1700" kern="1200" dirty="0"/>
        </a:p>
      </dsp:txBody>
      <dsp:txXfrm>
        <a:off x="5146089" y="446553"/>
        <a:ext cx="2337792" cy="1402675"/>
      </dsp:txXfrm>
    </dsp:sp>
    <dsp:sp modelId="{4B3AE1E2-1B78-4274-B263-809ED5652943}">
      <dsp:nvSpPr>
        <dsp:cNvPr id="0" name=""/>
        <dsp:cNvSpPr/>
      </dsp:nvSpPr>
      <dsp:spPr>
        <a:xfrm>
          <a:off x="7717661" y="446553"/>
          <a:ext cx="2337792" cy="1402675"/>
        </a:xfrm>
        <a:prstGeom prst="rect">
          <a:avLst/>
        </a:prstGeom>
        <a:solidFill>
          <a:schemeClr val="accent6">
            <a:shade val="50000"/>
            <a:hueOff val="-42753"/>
            <a:satOff val="-5863"/>
            <a:lumOff val="357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Dosahování cílů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Sdílená solidarita</a:t>
          </a:r>
          <a:endParaRPr lang="cs-CZ" sz="1700" kern="1200" dirty="0"/>
        </a:p>
      </dsp:txBody>
      <dsp:txXfrm>
        <a:off x="7717661" y="446553"/>
        <a:ext cx="2337792" cy="1402675"/>
      </dsp:txXfrm>
    </dsp:sp>
    <dsp:sp modelId="{C53A59AE-134B-4008-92E3-775B066E6DC1}">
      <dsp:nvSpPr>
        <dsp:cNvPr id="0" name=""/>
        <dsp:cNvSpPr/>
      </dsp:nvSpPr>
      <dsp:spPr>
        <a:xfrm>
          <a:off x="1288732" y="2083008"/>
          <a:ext cx="2337792" cy="1402675"/>
        </a:xfrm>
        <a:prstGeom prst="rect">
          <a:avLst/>
        </a:prstGeom>
        <a:solidFill>
          <a:schemeClr val="accent6">
            <a:shade val="50000"/>
            <a:hueOff val="-42753"/>
            <a:satOff val="-5863"/>
            <a:lumOff val="357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Osobní spokojenost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Pracovní spokojenost</a:t>
          </a:r>
          <a:endParaRPr lang="cs-CZ" sz="1700" kern="1200" dirty="0"/>
        </a:p>
      </dsp:txBody>
      <dsp:txXfrm>
        <a:off x="1288732" y="2083008"/>
        <a:ext cx="2337792" cy="1402675"/>
      </dsp:txXfrm>
    </dsp:sp>
    <dsp:sp modelId="{94CD71F3-8FDB-4F7F-B6A7-84D59A5EBE51}">
      <dsp:nvSpPr>
        <dsp:cNvPr id="0" name=""/>
        <dsp:cNvSpPr/>
      </dsp:nvSpPr>
      <dsp:spPr>
        <a:xfrm>
          <a:off x="3860303" y="2083008"/>
          <a:ext cx="2337792" cy="1402675"/>
        </a:xfrm>
        <a:prstGeom prst="rect">
          <a:avLst/>
        </a:prstGeom>
        <a:solidFill>
          <a:schemeClr val="accent6">
            <a:shade val="50000"/>
            <a:hueOff val="-28502"/>
            <a:satOff val="-3909"/>
            <a:lumOff val="238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Homogenita</a:t>
          </a:r>
          <a:r>
            <a:rPr lang="cs-CZ" sz="1700" kern="1200" baseline="0" dirty="0" smtClean="0"/>
            <a:t> členů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baseline="0" dirty="0" smtClean="0"/>
            <a:t>Podobné/stejné zájmy</a:t>
          </a:r>
          <a:endParaRPr lang="cs-CZ" sz="1700" kern="1200" dirty="0"/>
        </a:p>
      </dsp:txBody>
      <dsp:txXfrm>
        <a:off x="3860303" y="2083008"/>
        <a:ext cx="2337792" cy="1402675"/>
      </dsp:txXfrm>
    </dsp:sp>
    <dsp:sp modelId="{4F1682D2-82FA-4E6D-A05B-07EA6CED9436}">
      <dsp:nvSpPr>
        <dsp:cNvPr id="0" name=""/>
        <dsp:cNvSpPr/>
      </dsp:nvSpPr>
      <dsp:spPr>
        <a:xfrm>
          <a:off x="6431875" y="2083008"/>
          <a:ext cx="2337792" cy="1402675"/>
        </a:xfrm>
        <a:prstGeom prst="rect">
          <a:avLst/>
        </a:prstGeom>
        <a:solidFill>
          <a:schemeClr val="accent6">
            <a:shade val="50000"/>
            <a:hueOff val="-14251"/>
            <a:satOff val="-1954"/>
            <a:lumOff val="119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Velikost</a:t>
          </a:r>
          <a:r>
            <a:rPr lang="cs-CZ" sz="1700" kern="1200" baseline="0" dirty="0" smtClean="0"/>
            <a:t> skupiny</a:t>
          </a:r>
          <a:endParaRPr lang="cs-CZ" sz="1700" kern="1200" dirty="0"/>
        </a:p>
      </dsp:txBody>
      <dsp:txXfrm>
        <a:off x="6431875" y="2083008"/>
        <a:ext cx="2337792" cy="1402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EE3B5-9F78-4EF3-9CCE-EB7537C52F21}">
      <dsp:nvSpPr>
        <dsp:cNvPr id="0" name=""/>
        <dsp:cNvSpPr/>
      </dsp:nvSpPr>
      <dsp:spPr>
        <a:xfrm>
          <a:off x="3439101" y="454664"/>
          <a:ext cx="3170366" cy="110102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B9D174-6E09-47BB-A042-F43E3CDD6B55}">
      <dsp:nvSpPr>
        <dsp:cNvPr id="0" name=""/>
        <dsp:cNvSpPr/>
      </dsp:nvSpPr>
      <dsp:spPr>
        <a:xfrm>
          <a:off x="4721993" y="3150704"/>
          <a:ext cx="614412" cy="39322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A18AEF-724B-445A-B525-377ECFD87497}">
      <dsp:nvSpPr>
        <dsp:cNvPr id="0" name=""/>
        <dsp:cNvSpPr/>
      </dsp:nvSpPr>
      <dsp:spPr>
        <a:xfrm>
          <a:off x="3554610" y="3465283"/>
          <a:ext cx="2949178" cy="737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Tým </a:t>
          </a:r>
          <a:endParaRPr lang="cs-CZ" sz="2600" kern="1200" dirty="0"/>
        </a:p>
      </dsp:txBody>
      <dsp:txXfrm>
        <a:off x="3554610" y="3465283"/>
        <a:ext cx="2949178" cy="737294"/>
      </dsp:txXfrm>
    </dsp:sp>
    <dsp:sp modelId="{28777128-F1CB-4D38-A8A7-A2E8274BA56B}">
      <dsp:nvSpPr>
        <dsp:cNvPr id="0" name=""/>
        <dsp:cNvSpPr/>
      </dsp:nvSpPr>
      <dsp:spPr>
        <a:xfrm>
          <a:off x="2734729" y="1640725"/>
          <a:ext cx="4819960" cy="11059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Osobnostní vlastnosti</a:t>
          </a:r>
          <a:endParaRPr lang="cs-CZ" sz="2000" kern="1200" dirty="0"/>
        </a:p>
      </dsp:txBody>
      <dsp:txXfrm>
        <a:off x="3440596" y="1802686"/>
        <a:ext cx="3408226" cy="782019"/>
      </dsp:txXfrm>
    </dsp:sp>
    <dsp:sp modelId="{51450D96-2E0D-4EEE-8849-4E650E82EAF2}">
      <dsp:nvSpPr>
        <dsp:cNvPr id="0" name=""/>
        <dsp:cNvSpPr/>
      </dsp:nvSpPr>
      <dsp:spPr>
        <a:xfrm>
          <a:off x="1489786" y="191894"/>
          <a:ext cx="3786347" cy="1523103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Spolupracuje určitým způsobem </a:t>
          </a:r>
          <a:endParaRPr lang="cs-CZ" sz="2300" kern="1200" dirty="0"/>
        </a:p>
      </dsp:txBody>
      <dsp:txXfrm>
        <a:off x="2044284" y="414947"/>
        <a:ext cx="2677351" cy="1076997"/>
      </dsp:txXfrm>
    </dsp:sp>
    <dsp:sp modelId="{F99DB675-4F5F-4760-BEF6-1A4688E3B701}">
      <dsp:nvSpPr>
        <dsp:cNvPr id="0" name=""/>
        <dsp:cNvSpPr/>
      </dsp:nvSpPr>
      <dsp:spPr>
        <a:xfrm>
          <a:off x="5602626" y="311244"/>
          <a:ext cx="3650238" cy="1261581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Má nějakou funkci</a:t>
          </a:r>
        </a:p>
      </dsp:txBody>
      <dsp:txXfrm>
        <a:off x="6137191" y="495998"/>
        <a:ext cx="2581108" cy="892073"/>
      </dsp:txXfrm>
    </dsp:sp>
    <dsp:sp modelId="{17004AC1-F2AF-4DE5-8ADB-A7F34DA373C6}">
      <dsp:nvSpPr>
        <dsp:cNvPr id="0" name=""/>
        <dsp:cNvSpPr/>
      </dsp:nvSpPr>
      <dsp:spPr>
        <a:xfrm>
          <a:off x="323463" y="-270340"/>
          <a:ext cx="9411472" cy="393223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prace.rovnou.cz/pohovory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Interpersonální vztahy </a:t>
            </a:r>
            <a:br>
              <a:rPr lang="cs-CZ" dirty="0" smtClean="0"/>
            </a:br>
            <a:r>
              <a:rPr lang="cs-CZ" dirty="0" smtClean="0"/>
              <a:t>na pracovišti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382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Koordinátor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+</a:t>
            </a:r>
          </a:p>
          <a:p>
            <a:r>
              <a:rPr lang="cs-CZ" dirty="0" smtClean="0"/>
              <a:t>vyzrálý a sebejistý</a:t>
            </a:r>
          </a:p>
          <a:p>
            <a:endParaRPr lang="cs-CZ" dirty="0" smtClean="0"/>
          </a:p>
          <a:p>
            <a:r>
              <a:rPr lang="cs-CZ" dirty="0" smtClean="0"/>
              <a:t>vzbuzuje důvěru</a:t>
            </a:r>
          </a:p>
          <a:p>
            <a:endParaRPr lang="cs-CZ" dirty="0" smtClean="0"/>
          </a:p>
          <a:p>
            <a:r>
              <a:rPr lang="cs-CZ" dirty="0" smtClean="0"/>
              <a:t>vyjasňuje cíle a program skupiny.</a:t>
            </a:r>
          </a:p>
          <a:p>
            <a:endParaRPr lang="cs-CZ" dirty="0" smtClean="0"/>
          </a:p>
          <a:p>
            <a:r>
              <a:rPr lang="cs-CZ" dirty="0" smtClean="0"/>
              <a:t>dává lidi dohromady, aby podpořil týmovou diskuzi.</a:t>
            </a:r>
          </a:p>
          <a:p>
            <a:endParaRPr lang="cs-CZ" dirty="0" smtClean="0"/>
          </a:p>
          <a:p>
            <a:r>
              <a:rPr lang="cs-CZ" dirty="0" smtClean="0"/>
              <a:t>podporuje rozhodování.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-</a:t>
            </a:r>
          </a:p>
          <a:p>
            <a:r>
              <a:rPr lang="cs-CZ" dirty="0" smtClean="0"/>
              <a:t>může se zdát, že manipuluje. </a:t>
            </a:r>
          </a:p>
          <a:p>
            <a:r>
              <a:rPr lang="cs-CZ" dirty="0" smtClean="0"/>
              <a:t>usnadňuje si osobní práci.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399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Usměrňovač/ Formovač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+</a:t>
            </a:r>
          </a:p>
          <a:p>
            <a:r>
              <a:rPr lang="cs-CZ" dirty="0" smtClean="0"/>
              <a:t>dynamický, impulzivní, emocionální</a:t>
            </a:r>
          </a:p>
          <a:p>
            <a:endParaRPr lang="cs-CZ" dirty="0" smtClean="0"/>
          </a:p>
          <a:p>
            <a:r>
              <a:rPr lang="cs-CZ" dirty="0" smtClean="0"/>
              <a:t>vyzývá k výkonu</a:t>
            </a:r>
          </a:p>
          <a:p>
            <a:endParaRPr lang="cs-CZ" dirty="0" smtClean="0"/>
          </a:p>
          <a:p>
            <a:r>
              <a:rPr lang="cs-CZ" dirty="0" smtClean="0"/>
              <a:t>má průbojnost a odvahu překonávat překážky</a:t>
            </a:r>
          </a:p>
          <a:p>
            <a:endParaRPr lang="cs-CZ" dirty="0" smtClean="0"/>
          </a:p>
          <a:p>
            <a:r>
              <a:rPr lang="cs-CZ" dirty="0" smtClean="0"/>
              <a:t>identifikuje myšlenky a aktivita týmu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</a:t>
            </a:r>
          </a:p>
          <a:p>
            <a:r>
              <a:rPr lang="cs-CZ" dirty="0" smtClean="0"/>
              <a:t>má sklony provokovat</a:t>
            </a:r>
          </a:p>
          <a:p>
            <a:endParaRPr lang="cs-CZ" dirty="0" smtClean="0"/>
          </a:p>
          <a:p>
            <a:r>
              <a:rPr lang="cs-CZ" dirty="0" smtClean="0"/>
              <a:t>může urážet ostatní</a:t>
            </a:r>
          </a:p>
          <a:p>
            <a:endParaRPr lang="cs-CZ" dirty="0" smtClean="0"/>
          </a:p>
          <a:p>
            <a:r>
              <a:rPr lang="cs-CZ" dirty="0" smtClean="0"/>
              <a:t>někdy až podrážděný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221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9114" y="531383"/>
            <a:ext cx="10058400" cy="1371600"/>
          </a:xfrm>
        </p:spPr>
        <p:txBody>
          <a:bodyPr/>
          <a:lstStyle/>
          <a:p>
            <a:r>
              <a:rPr lang="cs-CZ" b="1" dirty="0" smtClean="0"/>
              <a:t>Kontrolor a vyhodnocovač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014194"/>
            <a:ext cx="4901514" cy="46584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+</a:t>
            </a:r>
          </a:p>
          <a:p>
            <a:r>
              <a:rPr lang="cs-CZ" dirty="0" smtClean="0"/>
              <a:t>chladný stratég</a:t>
            </a:r>
          </a:p>
          <a:p>
            <a:endParaRPr lang="cs-CZ" dirty="0" smtClean="0"/>
          </a:p>
          <a:p>
            <a:r>
              <a:rPr lang="cs-CZ" dirty="0" smtClean="0"/>
              <a:t> analytik a kritik</a:t>
            </a:r>
          </a:p>
          <a:p>
            <a:endParaRPr lang="cs-CZ" dirty="0" smtClean="0"/>
          </a:p>
          <a:p>
            <a:r>
              <a:rPr lang="cs-CZ" dirty="0" smtClean="0"/>
              <a:t>zvažuje pro a proti</a:t>
            </a:r>
          </a:p>
          <a:p>
            <a:endParaRPr lang="cs-CZ" dirty="0" smtClean="0"/>
          </a:p>
          <a:p>
            <a:r>
              <a:rPr lang="cs-CZ" dirty="0" smtClean="0"/>
              <a:t>odvrací od nesprávné cesty</a:t>
            </a:r>
          </a:p>
          <a:p>
            <a:endParaRPr lang="cs-CZ" dirty="0" smtClean="0"/>
          </a:p>
          <a:p>
            <a:r>
              <a:rPr lang="cs-CZ" dirty="0" smtClean="0"/>
              <a:t>vidí všechny možnosti</a:t>
            </a:r>
          </a:p>
          <a:p>
            <a:endParaRPr lang="cs-CZ" dirty="0" smtClean="0"/>
          </a:p>
          <a:p>
            <a:r>
              <a:rPr lang="cs-CZ" dirty="0" smtClean="0"/>
              <a:t>má přesný úsudek </a:t>
            </a:r>
          </a:p>
          <a:p>
            <a:endParaRPr lang="cs-CZ" dirty="0" smtClean="0"/>
          </a:p>
          <a:p>
            <a:r>
              <a:rPr lang="cs-CZ" dirty="0" smtClean="0"/>
              <a:t>málokdy se mýlí</a:t>
            </a: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-</a:t>
            </a:r>
          </a:p>
          <a:p>
            <a:r>
              <a:rPr lang="cs-CZ" dirty="0" smtClean="0"/>
              <a:t>může mu </a:t>
            </a:r>
            <a:r>
              <a:rPr lang="cs-CZ" dirty="0"/>
              <a:t>chybět hnací síla </a:t>
            </a:r>
            <a:r>
              <a:rPr lang="cs-CZ" dirty="0" smtClean="0"/>
              <a:t>a</a:t>
            </a:r>
            <a:r>
              <a:rPr lang="cs-CZ" dirty="0"/>
              <a:t> schopnost inspirovat ostatní</a:t>
            </a:r>
          </a:p>
        </p:txBody>
      </p:sp>
    </p:spTree>
    <p:extLst>
      <p:ext uri="{BB962C8B-B14F-4D97-AF65-F5344CB8AC3E}">
        <p14:creationId xmlns:p14="http://schemas.microsoft.com/office/powerpoint/2010/main" val="1888999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Týmový pracovník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967946" y="2239045"/>
            <a:ext cx="5099222" cy="374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+</a:t>
            </a:r>
          </a:p>
          <a:p>
            <a:r>
              <a:rPr lang="cs-CZ" dirty="0" smtClean="0"/>
              <a:t>spolupracuje</a:t>
            </a:r>
          </a:p>
          <a:p>
            <a:endParaRPr lang="cs-CZ" dirty="0" smtClean="0"/>
          </a:p>
          <a:p>
            <a:r>
              <a:rPr lang="cs-CZ" dirty="0" smtClean="0"/>
              <a:t>mírný, vnímavý, diplomatický, společenský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naslouchá, </a:t>
            </a:r>
          </a:p>
          <a:p>
            <a:endParaRPr lang="cs-CZ" dirty="0" smtClean="0"/>
          </a:p>
          <a:p>
            <a:r>
              <a:rPr lang="cs-CZ" dirty="0" smtClean="0"/>
              <a:t>buduje a odvrací třenice tzv. „hlídač harmonických vztahů“, </a:t>
            </a:r>
            <a:r>
              <a:rPr lang="cs-CZ" dirty="0" err="1" smtClean="0"/>
              <a:t>nesnáží</a:t>
            </a:r>
            <a:r>
              <a:rPr lang="cs-CZ" dirty="0" smtClean="0"/>
              <a:t> střety, vztahy urovnává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6703952" y="2239045"/>
            <a:ext cx="4754880" cy="374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</a:t>
            </a:r>
          </a:p>
          <a:p>
            <a:r>
              <a:rPr lang="cs-CZ" dirty="0" smtClean="0"/>
              <a:t>nerozhodný v </a:t>
            </a:r>
            <a:r>
              <a:rPr lang="cs-CZ" dirty="0" smtClean="0"/>
              <a:t>klíčových situacích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204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Realizátor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6735" cy="37490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+</a:t>
            </a:r>
          </a:p>
          <a:p>
            <a:r>
              <a:rPr lang="cs-CZ" dirty="0" smtClean="0"/>
              <a:t>disciplinovaný, spolehlivý </a:t>
            </a:r>
          </a:p>
          <a:p>
            <a:endParaRPr lang="cs-CZ" dirty="0" smtClean="0"/>
          </a:p>
          <a:p>
            <a:r>
              <a:rPr lang="cs-CZ" dirty="0" smtClean="0"/>
              <a:t>konzervativní v návycích </a:t>
            </a:r>
          </a:p>
          <a:p>
            <a:endParaRPr lang="cs-CZ" dirty="0" smtClean="0"/>
          </a:p>
          <a:p>
            <a:r>
              <a:rPr lang="cs-CZ" dirty="0" smtClean="0"/>
              <a:t>dovede převádět plány týmu                           do proveditelné formy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schopný činit praktické kroky a akce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vybírá si hlavní cíle a logicky je třídí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56817" y="2103120"/>
            <a:ext cx="4754880" cy="37490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-</a:t>
            </a:r>
          </a:p>
          <a:p>
            <a:r>
              <a:rPr lang="cs-CZ" dirty="0" smtClean="0"/>
              <a:t>neflexibilní </a:t>
            </a:r>
          </a:p>
          <a:p>
            <a:endParaRPr lang="cs-CZ" dirty="0" smtClean="0"/>
          </a:p>
          <a:p>
            <a:r>
              <a:rPr lang="cs-CZ" dirty="0" smtClean="0"/>
              <a:t>pomalá reakce na nové možnosti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833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Dokončovatel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+</a:t>
            </a:r>
          </a:p>
          <a:p>
            <a:r>
              <a:rPr lang="cs-CZ" dirty="0" smtClean="0"/>
              <a:t>pečlivý, svědomitý až úzkostný </a:t>
            </a:r>
          </a:p>
          <a:p>
            <a:endParaRPr lang="cs-CZ" dirty="0" smtClean="0"/>
          </a:p>
          <a:p>
            <a:r>
              <a:rPr lang="cs-CZ" dirty="0" smtClean="0"/>
              <a:t> hledá chyby/přehlédnutí a napravuje je </a:t>
            </a:r>
            <a:r>
              <a:rPr lang="pt-BR" dirty="0" smtClean="0"/>
              <a:t>napravuje</a:t>
            </a:r>
            <a:endParaRPr lang="cs-CZ" dirty="0" smtClean="0"/>
          </a:p>
          <a:p>
            <a:endParaRPr lang="cs-CZ" dirty="0" smtClean="0"/>
          </a:p>
          <a:p>
            <a:r>
              <a:rPr lang="pt-BR" dirty="0" smtClean="0"/>
              <a:t> </a:t>
            </a:r>
            <a:r>
              <a:rPr lang="cs-CZ" dirty="0" smtClean="0"/>
              <a:t>s</a:t>
            </a:r>
            <a:r>
              <a:rPr lang="pt-BR" dirty="0" smtClean="0"/>
              <a:t>tará se o pořádek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plní termíny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</a:t>
            </a:r>
          </a:p>
          <a:p>
            <a:r>
              <a:rPr lang="cs-CZ" dirty="0" smtClean="0"/>
              <a:t>má sklony přehnaně se strachovat </a:t>
            </a:r>
          </a:p>
          <a:p>
            <a:endParaRPr lang="cs-CZ" dirty="0" smtClean="0"/>
          </a:p>
          <a:p>
            <a:r>
              <a:rPr lang="cs-CZ" dirty="0" smtClean="0"/>
              <a:t>neochotně nechává ostatní podílet se na své 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059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Specialista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+</a:t>
            </a:r>
          </a:p>
          <a:p>
            <a:r>
              <a:rPr lang="cs-CZ" dirty="0" smtClean="0"/>
              <a:t>jednostranně zaměřený, specializovaný odborník ve své profesi</a:t>
            </a:r>
          </a:p>
          <a:p>
            <a:endParaRPr lang="cs-CZ" dirty="0" smtClean="0"/>
          </a:p>
          <a:p>
            <a:r>
              <a:rPr lang="cs-CZ" dirty="0" smtClean="0"/>
              <a:t>cílevědomý, iniciativní a oddaný své profesi</a:t>
            </a:r>
          </a:p>
          <a:p>
            <a:endParaRPr lang="cs-CZ" dirty="0" smtClean="0"/>
          </a:p>
          <a:p>
            <a:r>
              <a:rPr lang="cs-CZ" dirty="0" smtClean="0"/>
              <a:t>poskytuje vědomosti a dovednosti, které jsou vzácné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91595" y="2130305"/>
            <a:ext cx="4754880" cy="374904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-</a:t>
            </a:r>
          </a:p>
          <a:p>
            <a:r>
              <a:rPr lang="cs-CZ" dirty="0" smtClean="0"/>
              <a:t>přispívá pouze v úzké oblasti</a:t>
            </a:r>
          </a:p>
          <a:p>
            <a:endParaRPr lang="cs-CZ" dirty="0" smtClean="0"/>
          </a:p>
          <a:p>
            <a:r>
              <a:rPr lang="cs-CZ" dirty="0" smtClean="0"/>
              <a:t>zaobírá se osobními speciálními zájmy</a:t>
            </a:r>
          </a:p>
          <a:p>
            <a:endParaRPr lang="cs-CZ" dirty="0" smtClean="0"/>
          </a:p>
          <a:p>
            <a:r>
              <a:rPr lang="cs-CZ" dirty="0" smtClean="0"/>
              <a:t>nenahraditelnost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646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Oddělení IP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Sestra – P/K</a:t>
            </a:r>
          </a:p>
          <a:p>
            <a:endParaRPr lang="cs-CZ" dirty="0"/>
          </a:p>
          <a:p>
            <a:r>
              <a:rPr lang="cs-CZ" dirty="0" smtClean="0"/>
              <a:t>Sestra – sestra cíl P/K, do vztahu se vnáší – antipatie, pomluvy, služebně starší/mladší</a:t>
            </a:r>
          </a:p>
          <a:p>
            <a:endParaRPr lang="cs-CZ" dirty="0"/>
          </a:p>
          <a:p>
            <a:r>
              <a:rPr lang="cs-CZ" dirty="0" smtClean="0"/>
              <a:t>Sestra – lékař</a:t>
            </a:r>
          </a:p>
          <a:p>
            <a:pPr marL="0" indent="0">
              <a:buNone/>
            </a:pPr>
            <a:r>
              <a:rPr lang="cs-CZ" dirty="0" smtClean="0"/>
              <a:t>(minulost lékař – muž ošetřovatelka – žena = dominance – submise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smtClean="0"/>
              <a:t>tč</a:t>
            </a:r>
            <a:r>
              <a:rPr lang="cs-CZ" dirty="0" smtClean="0"/>
              <a:t>. Sestry – dr. si neváží naší práce, vzdělání pouze </a:t>
            </a:r>
            <a:r>
              <a:rPr lang="cs-CZ" dirty="0"/>
              <a:t>z</a:t>
            </a:r>
            <a:r>
              <a:rPr lang="cs-CZ" dirty="0" smtClean="0"/>
              <a:t>kvalitní péči ale nezrovnoprávní postavení)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Sestra </a:t>
            </a:r>
            <a:r>
              <a:rPr lang="cs-CZ" dirty="0" smtClean="0"/>
              <a:t>– nižší </a:t>
            </a:r>
            <a:r>
              <a:rPr lang="cs-CZ" dirty="0" smtClean="0"/>
              <a:t>personál (direktivní </a:t>
            </a:r>
            <a:r>
              <a:rPr lang="cs-CZ" dirty="0" smtClean="0"/>
              <a:t>přístup)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Sestra – nadřízený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Skupinová diskuse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123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sester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) sestra rutinní </a:t>
            </a:r>
          </a:p>
          <a:p>
            <a:pPr marL="0" indent="0">
              <a:buNone/>
            </a:pPr>
            <a:r>
              <a:rPr lang="cs-CZ" dirty="0"/>
              <a:t>2) sestra afektovaná </a:t>
            </a:r>
          </a:p>
          <a:p>
            <a:pPr marL="0" indent="0">
              <a:buNone/>
            </a:pPr>
            <a:r>
              <a:rPr lang="cs-CZ" dirty="0"/>
              <a:t>3) sestra nervózní </a:t>
            </a:r>
          </a:p>
          <a:p>
            <a:pPr marL="0" indent="0">
              <a:buNone/>
            </a:pPr>
            <a:r>
              <a:rPr lang="cs-CZ" dirty="0"/>
              <a:t>4) sestra mužský typ </a:t>
            </a:r>
          </a:p>
          <a:p>
            <a:pPr marL="0" indent="0">
              <a:buNone/>
            </a:pPr>
            <a:r>
              <a:rPr lang="cs-CZ" dirty="0"/>
              <a:t>5) sestra mateřský typ </a:t>
            </a:r>
          </a:p>
          <a:p>
            <a:pPr marL="0" indent="0">
              <a:buNone/>
            </a:pPr>
            <a:r>
              <a:rPr lang="cs-CZ" dirty="0"/>
              <a:t>6) sestra hysterická </a:t>
            </a:r>
          </a:p>
          <a:p>
            <a:pPr marL="0" indent="0">
              <a:buNone/>
            </a:pPr>
            <a:r>
              <a:rPr lang="cs-CZ" dirty="0"/>
              <a:t>7) sestra popudlivá </a:t>
            </a:r>
          </a:p>
          <a:p>
            <a:pPr marL="0" indent="0">
              <a:buNone/>
            </a:pPr>
            <a:r>
              <a:rPr lang="cs-CZ" dirty="0"/>
              <a:t>8) sestra podezřívavá </a:t>
            </a:r>
          </a:p>
          <a:p>
            <a:pPr marL="0" indent="0">
              <a:buNone/>
            </a:pPr>
            <a:r>
              <a:rPr lang="cs-CZ" dirty="0"/>
              <a:t>9) sestra přecitlivělá </a:t>
            </a:r>
          </a:p>
          <a:p>
            <a:pPr marL="0" indent="0">
              <a:buNone/>
            </a:pPr>
            <a:r>
              <a:rPr lang="cs-CZ" dirty="0"/>
              <a:t>10) sestra citově chladná. </a:t>
            </a:r>
          </a:p>
        </p:txBody>
      </p:sp>
    </p:spTree>
    <p:extLst>
      <p:ext uri="{BB962C8B-B14F-4D97-AF65-F5344CB8AC3E}">
        <p14:creationId xmlns:p14="http://schemas.microsoft.com/office/powerpoint/2010/main" val="1688847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66800" y="2103120"/>
            <a:ext cx="10058400" cy="3196668"/>
          </a:xfrm>
        </p:spPr>
        <p:txBody>
          <a:bodyPr/>
          <a:lstStyle/>
          <a:p>
            <a:r>
              <a:rPr lang="cs-CZ" dirty="0"/>
              <a:t>měkké </a:t>
            </a:r>
            <a:r>
              <a:rPr lang="cs-CZ" dirty="0" smtClean="0"/>
              <a:t>dovednosti= sociální </a:t>
            </a:r>
            <a:r>
              <a:rPr lang="cs-CZ" dirty="0"/>
              <a:t>kompetence (spolupráce, komunikace, schopnost zvládat konflikty atd</a:t>
            </a:r>
            <a:r>
              <a:rPr lang="cs-CZ" dirty="0" smtClean="0"/>
              <a:t>.)</a:t>
            </a:r>
          </a:p>
          <a:p>
            <a:endParaRPr lang="cs-CZ" dirty="0"/>
          </a:p>
          <a:p>
            <a:r>
              <a:rPr lang="cs-CZ" dirty="0" smtClean="0"/>
              <a:t>jak </a:t>
            </a:r>
            <a:r>
              <a:rPr lang="cs-CZ" dirty="0"/>
              <a:t>dobře se </a:t>
            </a:r>
            <a:r>
              <a:rPr lang="cs-CZ" dirty="0" smtClean="0"/>
              <a:t>dokážeme </a:t>
            </a:r>
            <a:r>
              <a:rPr lang="cs-CZ" dirty="0"/>
              <a:t>vypořádat </a:t>
            </a:r>
            <a:r>
              <a:rPr lang="cs-CZ" dirty="0" smtClean="0"/>
              <a:t>s </a:t>
            </a:r>
            <a:r>
              <a:rPr lang="cs-CZ" dirty="0"/>
              <a:t>lidmi a jejich způsoby chování</a:t>
            </a:r>
            <a:r>
              <a:rPr lang="cs-CZ" dirty="0" smtClean="0"/>
              <a:t>, </a:t>
            </a:r>
            <a:r>
              <a:rPr lang="cs-CZ" dirty="0"/>
              <a:t>se sebou </a:t>
            </a:r>
            <a:r>
              <a:rPr lang="cs-CZ" dirty="0" smtClean="0"/>
              <a:t>samými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85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Interpersonální vztahy </a:t>
            </a:r>
            <a:br>
              <a:rPr lang="cs-CZ" dirty="0"/>
            </a:br>
            <a:r>
              <a:rPr lang="cs-CZ" dirty="0"/>
              <a:t>na pracovišti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799" y="2103119"/>
            <a:ext cx="10447177" cy="4297681"/>
          </a:xfrm>
        </p:spPr>
        <p:txBody>
          <a:bodyPr>
            <a:normAutofit/>
          </a:bodyPr>
          <a:lstStyle/>
          <a:p>
            <a:r>
              <a:rPr lang="cs-CZ" dirty="0" smtClean="0"/>
              <a:t>formální systém </a:t>
            </a:r>
          </a:p>
          <a:p>
            <a:r>
              <a:rPr lang="cs-CZ" dirty="0" smtClean="0"/>
              <a:t>závisí od pracoviště a typu práce</a:t>
            </a:r>
          </a:p>
          <a:p>
            <a:r>
              <a:rPr lang="cs-CZ" dirty="0" smtClean="0"/>
              <a:t>specifikum – </a:t>
            </a:r>
            <a:r>
              <a:rPr lang="cs-CZ" dirty="0" smtClean="0"/>
              <a:t>v týmu jsou lidé, kteří by si za běžných okolností možná nerozuměli, ale jsou nuceni spolu k.  </a:t>
            </a:r>
            <a:r>
              <a:rPr lang="cs-CZ" dirty="0"/>
              <a:t>a</a:t>
            </a:r>
            <a:r>
              <a:rPr lang="cs-CZ" dirty="0" smtClean="0"/>
              <a:t> spolupracovat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každý </a:t>
            </a:r>
            <a:r>
              <a:rPr lang="cs-CZ" dirty="0" smtClean="0"/>
              <a:t>člen týmu – specifické pracovní postavení a role</a:t>
            </a:r>
            <a:endParaRPr lang="cs-CZ" dirty="0"/>
          </a:p>
        </p:txBody>
      </p:sp>
      <p:sp>
        <p:nvSpPr>
          <p:cNvPr id="4" name="Stužka dolů 3"/>
          <p:cNvSpPr/>
          <p:nvPr/>
        </p:nvSpPr>
        <p:spPr>
          <a:xfrm>
            <a:off x="2270449" y="3632130"/>
            <a:ext cx="7651102" cy="1903445"/>
          </a:xfrm>
          <a:prstGeom prst="ribbon">
            <a:avLst>
              <a:gd name="adj1" fmla="val 16667"/>
              <a:gd name="adj2" fmla="val 64146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Pracovní tým =</a:t>
            </a:r>
          </a:p>
          <a:p>
            <a:pPr algn="ctr"/>
            <a:r>
              <a:rPr lang="cs-CZ" dirty="0" smtClean="0"/>
              <a:t>Skupina spolupracovníků</a:t>
            </a:r>
          </a:p>
          <a:p>
            <a:pPr algn="ctr"/>
            <a:r>
              <a:rPr lang="cs-CZ" dirty="0" smtClean="0"/>
              <a:t>Společní cíl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976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</a:t>
            </a:r>
            <a:r>
              <a:rPr lang="cs-CZ" dirty="0" smtClean="0"/>
              <a:t>aměstnavatelé vyžadují tyto dovednosti: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97159" y="2014194"/>
            <a:ext cx="11464212" cy="463711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komunikační </a:t>
            </a:r>
            <a:r>
              <a:rPr lang="cs-CZ" sz="2000" dirty="0"/>
              <a:t>schopnosti (verbální </a:t>
            </a:r>
            <a:r>
              <a:rPr lang="cs-CZ" sz="2000" dirty="0" smtClean="0"/>
              <a:t>i </a:t>
            </a:r>
            <a:r>
              <a:rPr lang="cs-CZ" sz="2000" dirty="0"/>
              <a:t>neverbální, písemné i ústní, individuální i týmové), </a:t>
            </a:r>
            <a:endParaRPr lang="cs-CZ" sz="2000" dirty="0" smtClean="0"/>
          </a:p>
          <a:p>
            <a:r>
              <a:rPr lang="cs-CZ" sz="2000" dirty="0" smtClean="0"/>
              <a:t>prezentační </a:t>
            </a:r>
            <a:r>
              <a:rPr lang="cs-CZ" sz="2000" dirty="0"/>
              <a:t>schopnosti a dovednosti (schopnost produktivně diskutovat, argumentovat a polemizovat</a:t>
            </a:r>
            <a:r>
              <a:rPr lang="cs-CZ" sz="2000" dirty="0" smtClean="0"/>
              <a:t>) </a:t>
            </a:r>
            <a:endParaRPr lang="cs-CZ" sz="2000" dirty="0" smtClean="0"/>
          </a:p>
          <a:p>
            <a:r>
              <a:rPr lang="cs-CZ" sz="2000" dirty="0" smtClean="0"/>
              <a:t>zdravé </a:t>
            </a:r>
            <a:r>
              <a:rPr lang="cs-CZ" sz="2000" dirty="0" smtClean="0"/>
              <a:t>sebevědomí </a:t>
            </a:r>
            <a:endParaRPr lang="cs-CZ" sz="2000" dirty="0" smtClean="0"/>
          </a:p>
          <a:p>
            <a:r>
              <a:rPr lang="cs-CZ" sz="2000" dirty="0" smtClean="0"/>
              <a:t>tolerantnost </a:t>
            </a:r>
            <a:endParaRPr lang="cs-CZ" sz="2000" dirty="0" smtClean="0"/>
          </a:p>
          <a:p>
            <a:r>
              <a:rPr lang="cs-CZ" sz="2000" dirty="0" smtClean="0"/>
              <a:t>uznávání </a:t>
            </a:r>
            <a:r>
              <a:rPr lang="cs-CZ" sz="2000" dirty="0"/>
              <a:t>morálních a etických </a:t>
            </a:r>
            <a:r>
              <a:rPr lang="cs-CZ" sz="2000" dirty="0" smtClean="0"/>
              <a:t>hodnot </a:t>
            </a:r>
            <a:endParaRPr lang="cs-CZ" sz="2000" dirty="0" smtClean="0"/>
          </a:p>
          <a:p>
            <a:r>
              <a:rPr lang="cs-CZ" sz="2000" dirty="0" smtClean="0"/>
              <a:t>kreativitu</a:t>
            </a:r>
            <a:endParaRPr lang="cs-CZ" sz="2000" dirty="0" smtClean="0"/>
          </a:p>
          <a:p>
            <a:r>
              <a:rPr lang="cs-CZ" sz="2000" dirty="0" smtClean="0"/>
              <a:t>flexibilitu, </a:t>
            </a:r>
            <a:r>
              <a:rPr lang="cs-CZ" sz="2000" dirty="0" smtClean="0"/>
              <a:t>iniciativnost</a:t>
            </a:r>
            <a:r>
              <a:rPr lang="cs-CZ" sz="2000" dirty="0"/>
              <a:t>, </a:t>
            </a:r>
            <a:r>
              <a:rPr lang="cs-CZ" sz="2000" dirty="0" smtClean="0"/>
              <a:t>adaptabilita</a:t>
            </a:r>
          </a:p>
          <a:p>
            <a:r>
              <a:rPr lang="cs-CZ" sz="2000" dirty="0" smtClean="0"/>
              <a:t>schopnost </a:t>
            </a:r>
            <a:r>
              <a:rPr lang="cs-CZ" sz="2000" dirty="0"/>
              <a:t>práce v </a:t>
            </a:r>
            <a:r>
              <a:rPr lang="cs-CZ" sz="2000" dirty="0" smtClean="0"/>
              <a:t>týmu</a:t>
            </a:r>
            <a:endParaRPr lang="cs-CZ" sz="2000" dirty="0" smtClean="0"/>
          </a:p>
          <a:p>
            <a:r>
              <a:rPr lang="cs-CZ" sz="2000" dirty="0" smtClean="0"/>
              <a:t>kreativní </a:t>
            </a:r>
            <a:r>
              <a:rPr lang="cs-CZ" sz="2000" dirty="0"/>
              <a:t>spolupráce ve věkově, sociálně a eticky heterogenních týmech</a:t>
            </a:r>
            <a:r>
              <a:rPr lang="cs-CZ" sz="2000" dirty="0" smtClean="0"/>
              <a:t>. (Vymětal, 2008)</a:t>
            </a:r>
            <a:endParaRPr lang="cs-CZ" sz="2000" dirty="0"/>
          </a:p>
          <a:p>
            <a:r>
              <a:rPr lang="cs-CZ" sz="2000" dirty="0" smtClean="0"/>
              <a:t>ochota stále se </a:t>
            </a:r>
            <a:r>
              <a:rPr lang="cs-CZ" sz="2000" dirty="0"/>
              <a:t>učit, nést </a:t>
            </a:r>
            <a:r>
              <a:rPr lang="cs-CZ" sz="2000" dirty="0" smtClean="0"/>
              <a:t>zodpovědnost</a:t>
            </a:r>
          </a:p>
        </p:txBody>
      </p:sp>
    </p:spTree>
    <p:extLst>
      <p:ext uri="{BB962C8B-B14F-4D97-AF65-F5344CB8AC3E}">
        <p14:creationId xmlns:p14="http://schemas.microsoft.com/office/powerpoint/2010/main" val="3873679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neúspěchu VŠ absolventů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nedostatečná </a:t>
            </a:r>
            <a:r>
              <a:rPr lang="cs-CZ" dirty="0"/>
              <a:t>schopnost </a:t>
            </a:r>
            <a:r>
              <a:rPr lang="cs-CZ" dirty="0" smtClean="0"/>
              <a:t>sebeprezentace </a:t>
            </a:r>
            <a:endParaRPr lang="cs-CZ" dirty="0" smtClean="0"/>
          </a:p>
          <a:p>
            <a:r>
              <a:rPr lang="cs-CZ" dirty="0" smtClean="0"/>
              <a:t>špatné </a:t>
            </a:r>
            <a:r>
              <a:rPr lang="cs-CZ" dirty="0"/>
              <a:t>komunikační </a:t>
            </a:r>
            <a:r>
              <a:rPr lang="cs-CZ" dirty="0" smtClean="0"/>
              <a:t>schopnosti </a:t>
            </a:r>
            <a:endParaRPr lang="cs-CZ" dirty="0" smtClean="0"/>
          </a:p>
          <a:p>
            <a:r>
              <a:rPr lang="cs-CZ" dirty="0" smtClean="0"/>
              <a:t>přeceňování </a:t>
            </a:r>
            <a:r>
              <a:rPr lang="cs-CZ" dirty="0"/>
              <a:t>vlastních </a:t>
            </a:r>
            <a:r>
              <a:rPr lang="cs-CZ" dirty="0" smtClean="0"/>
              <a:t>schopností</a:t>
            </a:r>
            <a:endParaRPr lang="cs-CZ" dirty="0" smtClean="0"/>
          </a:p>
          <a:p>
            <a:r>
              <a:rPr lang="cs-CZ" dirty="0" smtClean="0"/>
              <a:t>nedostatečná </a:t>
            </a:r>
            <a:r>
              <a:rPr lang="cs-CZ" dirty="0"/>
              <a:t>produktivita </a:t>
            </a:r>
            <a:r>
              <a:rPr lang="cs-CZ" dirty="0" smtClean="0"/>
              <a:t>práce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30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Hezký víkend :</a:t>
            </a:r>
            <a:r>
              <a:rPr lang="cs-CZ" dirty="0" err="1" smtClean="0"/>
              <a:t>o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5122" name="Picture 2" descr="http://prace.rovnou.cz/komix/pohovor-uprimno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737" y="2132857"/>
            <a:ext cx="3514725" cy="430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7392145" y="6253491"/>
            <a:ext cx="1826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7D7D7D"/>
                </a:solidFill>
                <a:latin typeface="arial" panose="020B0604020202020204" pitchFamily="34" charset="0"/>
                <a:hlinkClick r:id="rId3"/>
              </a:rPr>
              <a:t>prace.rovnou.cz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33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faktorů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049754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902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podmínky, </a:t>
            </a:r>
            <a:r>
              <a:rPr lang="cs-CZ" dirty="0" err="1" smtClean="0"/>
              <a:t>kt</a:t>
            </a:r>
            <a:r>
              <a:rPr lang="cs-CZ" dirty="0" smtClean="0"/>
              <a:t>. musí tým splňovat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rozmanitost pracovních úkolů a dočasnost těchto úkolů</a:t>
            </a:r>
            <a:r>
              <a:rPr lang="cs-CZ" sz="2400" dirty="0" smtClean="0"/>
              <a:t>;</a:t>
            </a:r>
          </a:p>
          <a:p>
            <a:r>
              <a:rPr lang="cs-CZ" sz="2400" dirty="0"/>
              <a:t>profesní </a:t>
            </a:r>
            <a:r>
              <a:rPr lang="cs-CZ" sz="2400" dirty="0" smtClean="0"/>
              <a:t>heterogenita</a:t>
            </a:r>
          </a:p>
          <a:p>
            <a:r>
              <a:rPr lang="cs-CZ" sz="2400" dirty="0" smtClean="0"/>
              <a:t>Závislost a návaznost týmových rolí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smtClean="0"/>
              <a:t>jednoznačně </a:t>
            </a:r>
            <a:r>
              <a:rPr lang="cs-CZ" sz="2400" dirty="0"/>
              <a:t>vymezené role a zodpovědnost</a:t>
            </a:r>
            <a:r>
              <a:rPr lang="cs-CZ" sz="2400" dirty="0" smtClean="0"/>
              <a:t>;</a:t>
            </a:r>
          </a:p>
          <a:p>
            <a:r>
              <a:rPr lang="cs-CZ" sz="2400" dirty="0"/>
              <a:t>vysoká autonomie</a:t>
            </a:r>
            <a:r>
              <a:rPr lang="cs-CZ" sz="2400" dirty="0" smtClean="0"/>
              <a:t>;</a:t>
            </a:r>
          </a:p>
          <a:p>
            <a:endParaRPr lang="cs-CZ" sz="2400" dirty="0"/>
          </a:p>
          <a:p>
            <a:r>
              <a:rPr lang="cs-CZ" sz="2400" dirty="0"/>
              <a:t>konflikty </a:t>
            </a:r>
            <a:r>
              <a:rPr lang="cs-CZ" sz="2400" dirty="0" smtClean="0"/>
              <a:t>- nejsou </a:t>
            </a:r>
            <a:r>
              <a:rPr lang="cs-CZ" sz="2400" dirty="0"/>
              <a:t>brány jako něco negativního, je to způsob jak konkrétní problémy </a:t>
            </a:r>
            <a:r>
              <a:rPr lang="cs-CZ" sz="2400" dirty="0" smtClean="0"/>
              <a:t>probrat </a:t>
            </a:r>
            <a:r>
              <a:rPr lang="cs-CZ" sz="2400" dirty="0"/>
              <a:t>a nalézt řešení</a:t>
            </a:r>
            <a:r>
              <a:rPr lang="cs-CZ" sz="2400" dirty="0" smtClean="0"/>
              <a:t>;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465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Negativa ovlivňující týmovou práci </a:t>
            </a:r>
            <a:r>
              <a:rPr lang="cs-CZ" dirty="0" smtClean="0"/>
              <a:t>                a </a:t>
            </a:r>
            <a:r>
              <a:rPr lang="cs-CZ" dirty="0" smtClean="0"/>
              <a:t>spolupráci (</a:t>
            </a:r>
            <a:r>
              <a:rPr lang="cs-CZ" dirty="0" err="1"/>
              <a:t>M</a:t>
            </a:r>
            <a:r>
              <a:rPr lang="cs-CZ" dirty="0" err="1" smtClean="0"/>
              <a:t>ikulaštík</a:t>
            </a:r>
            <a:r>
              <a:rPr lang="cs-CZ" dirty="0" smtClean="0"/>
              <a:t>, 2010)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2792626"/>
            <a:ext cx="10058400" cy="3242413"/>
          </a:xfrm>
        </p:spPr>
        <p:txBody>
          <a:bodyPr>
            <a:normAutofit/>
          </a:bodyPr>
          <a:lstStyle/>
          <a:p>
            <a:r>
              <a:rPr lang="cs-CZ" sz="2000" dirty="0"/>
              <a:t>vyhýbaní se zodpovědnosti jednotlivých členů týmu; </a:t>
            </a:r>
          </a:p>
          <a:p>
            <a:r>
              <a:rPr lang="cs-CZ" sz="2000" dirty="0"/>
              <a:t>velké pracovní nasazení týmu bez viditelného výsledku;</a:t>
            </a:r>
          </a:p>
          <a:p>
            <a:r>
              <a:rPr lang="cs-CZ" sz="2000" dirty="0"/>
              <a:t>dělení týmu na podskupiny;</a:t>
            </a:r>
          </a:p>
          <a:p>
            <a:r>
              <a:rPr lang="cs-CZ" sz="2000" dirty="0"/>
              <a:t>když jsou členové týmu vyděšení vlastními pracovními chybami;</a:t>
            </a:r>
          </a:p>
          <a:p>
            <a:r>
              <a:rPr lang="cs-CZ" sz="2000" dirty="0"/>
              <a:t>zbytečné protahování porad </a:t>
            </a:r>
            <a:r>
              <a:rPr lang="cs-CZ" sz="2000" dirty="0" smtClean="0"/>
              <a:t>týmu.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89425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Jedinec v týmu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80461233"/>
              </p:ext>
            </p:extLst>
          </p:nvPr>
        </p:nvGraphicFramePr>
        <p:xfrm>
          <a:off x="1066800" y="2234034"/>
          <a:ext cx="10058400" cy="3932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5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v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závislé </a:t>
            </a:r>
            <a:r>
              <a:rPr lang="cs-CZ" dirty="0"/>
              <a:t>na </a:t>
            </a:r>
            <a:r>
              <a:rPr lang="cs-CZ" dirty="0" smtClean="0"/>
              <a:t>osobnosti</a:t>
            </a:r>
            <a:endParaRPr lang="cs-CZ" dirty="0" smtClean="0"/>
          </a:p>
          <a:p>
            <a:r>
              <a:rPr lang="cs-CZ" dirty="0" smtClean="0"/>
              <a:t>preferovaných </a:t>
            </a:r>
            <a:r>
              <a:rPr lang="cs-CZ" dirty="0"/>
              <a:t>potřebách, </a:t>
            </a:r>
            <a:r>
              <a:rPr lang="cs-CZ" dirty="0" err="1"/>
              <a:t>kt</a:t>
            </a:r>
            <a:r>
              <a:rPr lang="cs-CZ" dirty="0"/>
              <a:t>. jednotlivci do dané skupiny přináší</a:t>
            </a:r>
          </a:p>
        </p:txBody>
      </p:sp>
    </p:spTree>
    <p:extLst>
      <p:ext uri="{BB962C8B-B14F-4D97-AF65-F5344CB8AC3E}">
        <p14:creationId xmlns:p14="http://schemas.microsoft.com/office/powerpoint/2010/main" val="220881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Inovátor/myslitel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+ </a:t>
            </a:r>
          </a:p>
          <a:p>
            <a:r>
              <a:rPr lang="cs-CZ" dirty="0" smtClean="0"/>
              <a:t>tvůrčí </a:t>
            </a:r>
          </a:p>
          <a:p>
            <a:endParaRPr lang="cs-CZ" dirty="0" smtClean="0"/>
          </a:p>
          <a:p>
            <a:r>
              <a:rPr lang="cs-CZ" dirty="0" smtClean="0"/>
              <a:t>Nápaditý</a:t>
            </a:r>
          </a:p>
          <a:p>
            <a:endParaRPr lang="cs-CZ" dirty="0" smtClean="0"/>
          </a:p>
          <a:p>
            <a:r>
              <a:rPr lang="cs-CZ" dirty="0" smtClean="0"/>
              <a:t>dokáže řešit náročné problémy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</a:t>
            </a:r>
          </a:p>
          <a:p>
            <a:r>
              <a:rPr lang="cs-CZ" dirty="0" smtClean="0"/>
              <a:t>zaujetí vlastními myšlenkami na úkor efektivní komunikace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199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Vyhledávač zdrojů 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+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nadšený a komunikativní extrovert </a:t>
            </a:r>
          </a:p>
          <a:p>
            <a:endParaRPr lang="cs-CZ" dirty="0" smtClean="0"/>
          </a:p>
          <a:p>
            <a:r>
              <a:rPr lang="cs-CZ" dirty="0" smtClean="0"/>
              <a:t>objevuje příležitosti</a:t>
            </a:r>
          </a:p>
          <a:p>
            <a:endParaRPr lang="cs-CZ" dirty="0" smtClean="0"/>
          </a:p>
          <a:p>
            <a:r>
              <a:rPr lang="pl-PL" dirty="0" smtClean="0"/>
              <a:t>vnáší do skupiny informace zvenčí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rozvíjí kontakty</a:t>
            </a:r>
          </a:p>
          <a:p>
            <a:endParaRPr lang="cs-CZ" dirty="0" smtClean="0"/>
          </a:p>
          <a:p>
            <a:r>
              <a:rPr lang="cs-CZ" dirty="0" smtClean="0"/>
              <a:t>obchodník, diplomat, dovede využívat i ukradené nápady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5418026" cy="37490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endParaRPr lang="cs-CZ" dirty="0" smtClean="0">
              <a:cs typeface="Times New Roman" panose="02020603050405020304" pitchFamily="18" charset="0"/>
            </a:endParaRPr>
          </a:p>
          <a:p>
            <a:r>
              <a:rPr lang="cs-CZ" dirty="0" smtClean="0">
                <a:cs typeface="Times New Roman" panose="02020603050405020304" pitchFamily="18" charset="0"/>
              </a:rPr>
              <a:t>↑</a:t>
            </a:r>
            <a:r>
              <a:rPr lang="cs-CZ" dirty="0" smtClean="0"/>
              <a:t> optimismus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emá </a:t>
            </a:r>
            <a:r>
              <a:rPr lang="cs-CZ" dirty="0" smtClean="0"/>
              <a:t>výdrž, rychle ztrácí zájem - po </a:t>
            </a:r>
            <a:r>
              <a:rPr lang="cs-CZ" dirty="0"/>
              <a:t>opadnutí počátečního nadšení.</a:t>
            </a:r>
          </a:p>
        </p:txBody>
      </p:sp>
    </p:spTree>
    <p:extLst>
      <p:ext uri="{BB962C8B-B14F-4D97-AF65-F5344CB8AC3E}">
        <p14:creationId xmlns:p14="http://schemas.microsoft.com/office/powerpoint/2010/main" val="3690212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Mýdlo</Template>
  <TotalTime>198</TotalTime>
  <Words>613</Words>
  <Application>Microsoft Office PowerPoint</Application>
  <PresentationFormat>Širokoúhlá obrazovka</PresentationFormat>
  <Paragraphs>225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Century Gothic</vt:lpstr>
      <vt:lpstr>Garamond</vt:lpstr>
      <vt:lpstr>Times New Roman</vt:lpstr>
      <vt:lpstr>Mýdlo</vt:lpstr>
      <vt:lpstr>Interpersonální vztahy  na pracovišti</vt:lpstr>
      <vt:lpstr>Interpersonální vztahy  na pracovišti</vt:lpstr>
      <vt:lpstr>Vliv faktorů</vt:lpstr>
      <vt:lpstr>Základní podmínky, kt. musí tým splňovat</vt:lpstr>
      <vt:lpstr>Negativa ovlivňující týmovou práci                 a spolupráci (Mikulaštík, 2010)</vt:lpstr>
      <vt:lpstr>Jedinec v týmu</vt:lpstr>
      <vt:lpstr>Role v týmu</vt:lpstr>
      <vt:lpstr>Inovátor/myslitel  </vt:lpstr>
      <vt:lpstr>Vyhledávač zdrojů </vt:lpstr>
      <vt:lpstr>Koordinátor </vt:lpstr>
      <vt:lpstr>Usměrňovač/ Formovač </vt:lpstr>
      <vt:lpstr>Kontrolor a vyhodnocovač</vt:lpstr>
      <vt:lpstr>Týmový pracovník</vt:lpstr>
      <vt:lpstr>Realizátor </vt:lpstr>
      <vt:lpstr>Dokončovatel</vt:lpstr>
      <vt:lpstr>Specialista </vt:lpstr>
      <vt:lpstr>Oddělení IP</vt:lpstr>
      <vt:lpstr>Typy sester</vt:lpstr>
      <vt:lpstr>Soft skills </vt:lpstr>
      <vt:lpstr>Zaměstnavatelé vyžadují tyto dovednosti:</vt:lpstr>
      <vt:lpstr>Příčiny neúspěchu VŠ absolventů</vt:lpstr>
      <vt:lpstr>Hezký víkend :o)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Interpersonální vztahy  na pracovišti</dc:title>
  <dc:creator>RB NB</dc:creator>
  <cp:lastModifiedBy>Natália Beharková</cp:lastModifiedBy>
  <cp:revision>19</cp:revision>
  <dcterms:created xsi:type="dcterms:W3CDTF">2014-10-23T15:36:12Z</dcterms:created>
  <dcterms:modified xsi:type="dcterms:W3CDTF">2015-12-21T09:10:42Z</dcterms:modified>
</cp:coreProperties>
</file>