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1" r:id="rId1"/>
  </p:sldMasterIdLst>
  <p:sldIdLst>
    <p:sldId id="256" r:id="rId2"/>
    <p:sldId id="258" r:id="rId3"/>
    <p:sldId id="259" r:id="rId4"/>
    <p:sldId id="261" r:id="rId5"/>
    <p:sldId id="263" r:id="rId6"/>
    <p:sldId id="269" r:id="rId7"/>
    <p:sldId id="270" r:id="rId8"/>
    <p:sldId id="275" r:id="rId9"/>
    <p:sldId id="278" r:id="rId10"/>
    <p:sldId id="265" r:id="rId11"/>
    <p:sldId id="271" r:id="rId12"/>
    <p:sldId id="266" r:id="rId13"/>
    <p:sldId id="268" r:id="rId14"/>
    <p:sldId id="272" r:id="rId15"/>
    <p:sldId id="273" r:id="rId16"/>
    <p:sldId id="274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861FE5-8D07-4D8F-ABC0-38CF7AA19AB1}" type="doc">
      <dgm:prSet loTypeId="urn:microsoft.com/office/officeart/2005/8/layout/matrix3" loCatId="matrix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9BFA3E3-9C10-4E94-B094-6842F818A297}">
      <dgm:prSet phldrT="[Text]"/>
      <dgm:spPr/>
      <dgm:t>
        <a:bodyPr/>
        <a:lstStyle/>
        <a:p>
          <a:r>
            <a: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Řešení konfliktu:</a:t>
          </a:r>
          <a:endParaRPr lang="cs-CZ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6F8BD5-AA74-4AB5-A82C-41CABA6CF690}" type="parTrans" cxnId="{22A0DD26-5A3E-485B-9CB7-985B60F4AF06}">
      <dgm:prSet/>
      <dgm:spPr/>
      <dgm:t>
        <a:bodyPr/>
        <a:lstStyle/>
        <a:p>
          <a:endParaRPr lang="cs-CZ"/>
        </a:p>
      </dgm:t>
    </dgm:pt>
    <dgm:pt modelId="{D5E996D1-048C-4B5C-B458-3880E338200B}" type="sibTrans" cxnId="{22A0DD26-5A3E-485B-9CB7-985B60F4AF06}">
      <dgm:prSet/>
      <dgm:spPr/>
      <dgm:t>
        <a:bodyPr/>
        <a:lstStyle/>
        <a:p>
          <a:endParaRPr lang="cs-CZ"/>
        </a:p>
      </dgm:t>
    </dgm:pt>
    <dgm:pt modelId="{B0146B91-8284-4447-9299-1E9485639FC8}">
      <dgm:prSet/>
      <dgm:spPr/>
      <dgm:t>
        <a:bodyPr/>
        <a:lstStyle/>
        <a:p>
          <a:r>
            <a: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neautoritativně </a:t>
          </a:r>
          <a:endParaRPr lang="cs-CZ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5382A4-B98E-4A1F-9C0C-CB540C4B53FA}" type="parTrans" cxnId="{B3ECBB17-3876-49A0-A6A2-43944B6C19E9}">
      <dgm:prSet/>
      <dgm:spPr/>
      <dgm:t>
        <a:bodyPr/>
        <a:lstStyle/>
        <a:p>
          <a:endParaRPr lang="cs-CZ"/>
        </a:p>
      </dgm:t>
    </dgm:pt>
    <dgm:pt modelId="{75E14E93-8A7C-43A3-AFF7-94604237E36C}" type="sibTrans" cxnId="{B3ECBB17-3876-49A0-A6A2-43944B6C19E9}">
      <dgm:prSet/>
      <dgm:spPr/>
      <dgm:t>
        <a:bodyPr/>
        <a:lstStyle/>
        <a:p>
          <a:endParaRPr lang="cs-CZ"/>
        </a:p>
      </dgm:t>
    </dgm:pt>
    <dgm:pt modelId="{6F44BD35-E996-4FA8-9C19-C3B686ED625B}">
      <dgm:prSet/>
      <dgm:spPr/>
      <dgm:t>
        <a:bodyPr/>
        <a:lstStyle/>
        <a:p>
          <a:r>
            <a:rPr lang="cs-CZ" b="1" dirty="0" smtClean="0"/>
            <a:t>podstata konfliktu</a:t>
          </a:r>
          <a:endParaRPr lang="cs-CZ" b="1" dirty="0"/>
        </a:p>
      </dgm:t>
    </dgm:pt>
    <dgm:pt modelId="{546606F2-A6F1-4374-8E52-B13E0B3CBF6F}" type="parTrans" cxnId="{BA9DAA07-3588-4E44-A4CA-7CEFDE09DB94}">
      <dgm:prSet/>
      <dgm:spPr/>
      <dgm:t>
        <a:bodyPr/>
        <a:lstStyle/>
        <a:p>
          <a:endParaRPr lang="cs-CZ"/>
        </a:p>
      </dgm:t>
    </dgm:pt>
    <dgm:pt modelId="{36D0C9C5-D584-4FF8-B557-CC9E45F8C4E6}" type="sibTrans" cxnId="{BA9DAA07-3588-4E44-A4CA-7CEFDE09DB94}">
      <dgm:prSet/>
      <dgm:spPr/>
      <dgm:t>
        <a:bodyPr/>
        <a:lstStyle/>
        <a:p>
          <a:endParaRPr lang="cs-CZ"/>
        </a:p>
      </dgm:t>
    </dgm:pt>
    <dgm:pt modelId="{D936FCF5-0F62-4B87-82BF-13FD188E5A93}">
      <dgm:prSet/>
      <dgm:spPr/>
      <dgm:t>
        <a:bodyPr/>
        <a:lstStyle/>
        <a:p>
          <a:r>
            <a:rPr lang="cs-CZ" b="1" dirty="0" smtClean="0"/>
            <a:t>konstruktivní způsob</a:t>
          </a:r>
          <a:endParaRPr lang="cs-CZ" b="1" dirty="0"/>
        </a:p>
      </dgm:t>
    </dgm:pt>
    <dgm:pt modelId="{0CC814FA-1AB8-426E-92BD-78817FC2BE48}" type="parTrans" cxnId="{49F19990-A0E6-4982-AF0A-0EB84C86D02F}">
      <dgm:prSet/>
      <dgm:spPr/>
      <dgm:t>
        <a:bodyPr/>
        <a:lstStyle/>
        <a:p>
          <a:endParaRPr lang="cs-CZ"/>
        </a:p>
      </dgm:t>
    </dgm:pt>
    <dgm:pt modelId="{646E7EDD-CD27-4B08-97BA-FFA62DE27327}" type="sibTrans" cxnId="{49F19990-A0E6-4982-AF0A-0EB84C86D02F}">
      <dgm:prSet/>
      <dgm:spPr/>
      <dgm:t>
        <a:bodyPr/>
        <a:lstStyle/>
        <a:p>
          <a:endParaRPr lang="cs-CZ"/>
        </a:p>
      </dgm:t>
    </dgm:pt>
    <dgm:pt modelId="{AEBC65D3-D83E-4DAB-948B-93229B1AE05D}" type="pres">
      <dgm:prSet presAssocID="{D6861FE5-8D07-4D8F-ABC0-38CF7AA19AB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B717B2-024F-4779-AD7E-1347A438A3D9}" type="pres">
      <dgm:prSet presAssocID="{D6861FE5-8D07-4D8F-ABC0-38CF7AA19AB1}" presName="diamond" presStyleLbl="bgShp" presStyleIdx="0" presStyleCnt="1"/>
      <dgm:spPr/>
    </dgm:pt>
    <dgm:pt modelId="{7F76DA67-7D13-44BE-B9FB-8C9137AC49E8}" type="pres">
      <dgm:prSet presAssocID="{D6861FE5-8D07-4D8F-ABC0-38CF7AA19AB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FBDC3E-3C38-4F91-A6CB-F07BE49BDE99}" type="pres">
      <dgm:prSet presAssocID="{D6861FE5-8D07-4D8F-ABC0-38CF7AA19AB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6D298C-BFEB-42A5-A65E-AF6025ABB382}" type="pres">
      <dgm:prSet presAssocID="{D6861FE5-8D07-4D8F-ABC0-38CF7AA19AB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6EC636-7E2A-426B-8D41-A18D91ACFE25}" type="pres">
      <dgm:prSet presAssocID="{D6861FE5-8D07-4D8F-ABC0-38CF7AA19AB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48471E-DEDE-4394-AD55-CA8AF73BF9D9}" type="presOf" srcId="{6F44BD35-E996-4FA8-9C19-C3B686ED625B}" destId="{8A6D298C-BFEB-42A5-A65E-AF6025ABB382}" srcOrd="0" destOrd="0" presId="urn:microsoft.com/office/officeart/2005/8/layout/matrix3"/>
    <dgm:cxn modelId="{FF3F8262-D7B7-44DD-81F7-8F07F4A37C93}" type="presOf" srcId="{D6861FE5-8D07-4D8F-ABC0-38CF7AA19AB1}" destId="{AEBC65D3-D83E-4DAB-948B-93229B1AE05D}" srcOrd="0" destOrd="0" presId="urn:microsoft.com/office/officeart/2005/8/layout/matrix3"/>
    <dgm:cxn modelId="{B640CEE8-9168-4BBD-AB0D-DECF69383C87}" type="presOf" srcId="{B0146B91-8284-4447-9299-1E9485639FC8}" destId="{45FBDC3E-3C38-4F91-A6CB-F07BE49BDE99}" srcOrd="0" destOrd="0" presId="urn:microsoft.com/office/officeart/2005/8/layout/matrix3"/>
    <dgm:cxn modelId="{F63E2032-603E-407F-A650-5F86F00FC9E1}" type="presOf" srcId="{39BFA3E3-9C10-4E94-B094-6842F818A297}" destId="{7F76DA67-7D13-44BE-B9FB-8C9137AC49E8}" srcOrd="0" destOrd="0" presId="urn:microsoft.com/office/officeart/2005/8/layout/matrix3"/>
    <dgm:cxn modelId="{B3ECBB17-3876-49A0-A6A2-43944B6C19E9}" srcId="{D6861FE5-8D07-4D8F-ABC0-38CF7AA19AB1}" destId="{B0146B91-8284-4447-9299-1E9485639FC8}" srcOrd="1" destOrd="0" parTransId="{B65382A4-B98E-4A1F-9C0C-CB540C4B53FA}" sibTransId="{75E14E93-8A7C-43A3-AFF7-94604237E36C}"/>
    <dgm:cxn modelId="{AF6C44BA-84C5-426A-BDFF-DE93AEC3B6BF}" type="presOf" srcId="{D936FCF5-0F62-4B87-82BF-13FD188E5A93}" destId="{D06EC636-7E2A-426B-8D41-A18D91ACFE25}" srcOrd="0" destOrd="0" presId="urn:microsoft.com/office/officeart/2005/8/layout/matrix3"/>
    <dgm:cxn modelId="{BA9DAA07-3588-4E44-A4CA-7CEFDE09DB94}" srcId="{D6861FE5-8D07-4D8F-ABC0-38CF7AA19AB1}" destId="{6F44BD35-E996-4FA8-9C19-C3B686ED625B}" srcOrd="2" destOrd="0" parTransId="{546606F2-A6F1-4374-8E52-B13E0B3CBF6F}" sibTransId="{36D0C9C5-D584-4FF8-B557-CC9E45F8C4E6}"/>
    <dgm:cxn modelId="{22A0DD26-5A3E-485B-9CB7-985B60F4AF06}" srcId="{D6861FE5-8D07-4D8F-ABC0-38CF7AA19AB1}" destId="{39BFA3E3-9C10-4E94-B094-6842F818A297}" srcOrd="0" destOrd="0" parTransId="{D26F8BD5-AA74-4AB5-A82C-41CABA6CF690}" sibTransId="{D5E996D1-048C-4B5C-B458-3880E338200B}"/>
    <dgm:cxn modelId="{49F19990-A0E6-4982-AF0A-0EB84C86D02F}" srcId="{D6861FE5-8D07-4D8F-ABC0-38CF7AA19AB1}" destId="{D936FCF5-0F62-4B87-82BF-13FD188E5A93}" srcOrd="3" destOrd="0" parTransId="{0CC814FA-1AB8-426E-92BD-78817FC2BE48}" sibTransId="{646E7EDD-CD27-4B08-97BA-FFA62DE27327}"/>
    <dgm:cxn modelId="{CEF4F921-6AB1-4882-B0E2-E367396C2717}" type="presParOf" srcId="{AEBC65D3-D83E-4DAB-948B-93229B1AE05D}" destId="{C2B717B2-024F-4779-AD7E-1347A438A3D9}" srcOrd="0" destOrd="0" presId="urn:microsoft.com/office/officeart/2005/8/layout/matrix3"/>
    <dgm:cxn modelId="{A6E25E6A-1DF6-4AB6-B18C-470112988B32}" type="presParOf" srcId="{AEBC65D3-D83E-4DAB-948B-93229B1AE05D}" destId="{7F76DA67-7D13-44BE-B9FB-8C9137AC49E8}" srcOrd="1" destOrd="0" presId="urn:microsoft.com/office/officeart/2005/8/layout/matrix3"/>
    <dgm:cxn modelId="{D5F291F5-5053-4B97-A1AA-4B78D2FA63D5}" type="presParOf" srcId="{AEBC65D3-D83E-4DAB-948B-93229B1AE05D}" destId="{45FBDC3E-3C38-4F91-A6CB-F07BE49BDE99}" srcOrd="2" destOrd="0" presId="urn:microsoft.com/office/officeart/2005/8/layout/matrix3"/>
    <dgm:cxn modelId="{5FC8F99B-32C7-46CC-A659-B8FB378216C3}" type="presParOf" srcId="{AEBC65D3-D83E-4DAB-948B-93229B1AE05D}" destId="{8A6D298C-BFEB-42A5-A65E-AF6025ABB382}" srcOrd="3" destOrd="0" presId="urn:microsoft.com/office/officeart/2005/8/layout/matrix3"/>
    <dgm:cxn modelId="{A1B1BF94-D589-44D3-A68A-27BFD2D79CFC}" type="presParOf" srcId="{AEBC65D3-D83E-4DAB-948B-93229B1AE05D}" destId="{D06EC636-7E2A-426B-8D41-A18D91ACFE2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717B2-024F-4779-AD7E-1347A438A3D9}">
      <dsp:nvSpPr>
        <dsp:cNvPr id="0" name=""/>
        <dsp:cNvSpPr/>
      </dsp:nvSpPr>
      <dsp:spPr>
        <a:xfrm>
          <a:off x="2401887" y="0"/>
          <a:ext cx="5453062" cy="545306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76DA67-7D13-44BE-B9FB-8C9137AC49E8}">
      <dsp:nvSpPr>
        <dsp:cNvPr id="0" name=""/>
        <dsp:cNvSpPr/>
      </dsp:nvSpPr>
      <dsp:spPr>
        <a:xfrm>
          <a:off x="2919928" y="518040"/>
          <a:ext cx="2126694" cy="2126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Řešení konfliktu:</a:t>
          </a:r>
          <a:endParaRPr lang="cs-CZ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3745" y="621857"/>
        <a:ext cx="1919060" cy="1919060"/>
      </dsp:txXfrm>
    </dsp:sp>
    <dsp:sp modelId="{45FBDC3E-3C38-4F91-A6CB-F07BE49BDE99}">
      <dsp:nvSpPr>
        <dsp:cNvPr id="0" name=""/>
        <dsp:cNvSpPr/>
      </dsp:nvSpPr>
      <dsp:spPr>
        <a:xfrm>
          <a:off x="5210214" y="518040"/>
          <a:ext cx="2126694" cy="2126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neautoritativně </a:t>
          </a:r>
          <a:endParaRPr lang="cs-CZ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14031" y="621857"/>
        <a:ext cx="1919060" cy="1919060"/>
      </dsp:txXfrm>
    </dsp:sp>
    <dsp:sp modelId="{8A6D298C-BFEB-42A5-A65E-AF6025ABB382}">
      <dsp:nvSpPr>
        <dsp:cNvPr id="0" name=""/>
        <dsp:cNvSpPr/>
      </dsp:nvSpPr>
      <dsp:spPr>
        <a:xfrm>
          <a:off x="2919928" y="2808326"/>
          <a:ext cx="2126694" cy="2126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podstata konfliktu</a:t>
          </a:r>
          <a:endParaRPr lang="cs-CZ" sz="2100" b="1" kern="1200" dirty="0"/>
        </a:p>
      </dsp:txBody>
      <dsp:txXfrm>
        <a:off x="3023745" y="2912143"/>
        <a:ext cx="1919060" cy="1919060"/>
      </dsp:txXfrm>
    </dsp:sp>
    <dsp:sp modelId="{D06EC636-7E2A-426B-8D41-A18D91ACFE25}">
      <dsp:nvSpPr>
        <dsp:cNvPr id="0" name=""/>
        <dsp:cNvSpPr/>
      </dsp:nvSpPr>
      <dsp:spPr>
        <a:xfrm>
          <a:off x="5210214" y="2808326"/>
          <a:ext cx="2126694" cy="2126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konstruktivní způsob</a:t>
          </a:r>
          <a:endParaRPr lang="cs-CZ" sz="2100" b="1" kern="1200" dirty="0"/>
        </a:p>
      </dsp:txBody>
      <dsp:txXfrm>
        <a:off x="5314031" y="2912143"/>
        <a:ext cx="1919060" cy="1919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6AD6EE87-EBD5-4F12-A48A-63ACA297AC8F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69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9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195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11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59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896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833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849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44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8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81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04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58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45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99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68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85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298CD5-6C1E-4009-B41F-6DF62E31D3BE}" type="datetimeFigureOut">
              <a:rPr lang="en-US" smtClean="0"/>
              <a:pPr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8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77" r:id="rId16"/>
    <p:sldLayoutId id="214748397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Komunikace </a:t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 smtClean="0"/>
              <a:t>ošetřovatelství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Konflikt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24908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57481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Konflikt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762" y="1981200"/>
            <a:ext cx="10972799" cy="4374292"/>
          </a:xfrm>
        </p:spPr>
        <p:txBody>
          <a:bodyPr>
            <a:normAutofit/>
          </a:bodyPr>
          <a:lstStyle/>
          <a:p>
            <a:r>
              <a:rPr lang="cs-CZ" sz="2300" dirty="0" smtClean="0"/>
              <a:t>ve zdrav. je nejčastější INTERPERSONÁLNÍ konflikt (sestry, sestra – lékař, sestra – P/K)</a:t>
            </a:r>
          </a:p>
          <a:p>
            <a:r>
              <a:rPr lang="cs-CZ" sz="2300" dirty="0" smtClean="0"/>
              <a:t>pro spolupráci je důležité vyřešení konfliktu: </a:t>
            </a:r>
          </a:p>
          <a:p>
            <a:pPr marL="45720" indent="0">
              <a:buNone/>
            </a:pPr>
            <a:r>
              <a:rPr lang="cs-CZ" sz="2300" b="1" u="sng" dirty="0" smtClean="0"/>
              <a:t>vychladnutí</a:t>
            </a:r>
            <a:r>
              <a:rPr lang="cs-CZ" sz="2300" u="sng" dirty="0" smtClean="0"/>
              <a:t> </a:t>
            </a:r>
            <a:r>
              <a:rPr lang="cs-CZ" sz="2300" dirty="0" smtClean="0"/>
              <a:t>– řešení mimo napjaté situaci a emocí </a:t>
            </a:r>
            <a:r>
              <a:rPr lang="cs-CZ" sz="2300" i="1" dirty="0" smtClean="0"/>
              <a:t>(„Potřebuji si to chvilku rozmyslet, za chvíli se vrátím a pak to společně vyřešíme.“</a:t>
            </a:r>
            <a:r>
              <a:rPr lang="cs-CZ" sz="2300" dirty="0" smtClean="0"/>
              <a:t>), </a:t>
            </a:r>
            <a:r>
              <a:rPr lang="cs-CZ" sz="2300" b="1" dirty="0" smtClean="0"/>
              <a:t>možnost přeladění </a:t>
            </a:r>
            <a:r>
              <a:rPr lang="cs-CZ" sz="2300" i="1" dirty="0" smtClean="0"/>
              <a:t>„Dám si kávu a pak to probereme.“, </a:t>
            </a:r>
            <a:r>
              <a:rPr lang="cs-CZ" sz="2300" b="1" dirty="0" smtClean="0"/>
              <a:t>vstřícné gesto </a:t>
            </a:r>
            <a:r>
              <a:rPr lang="cs-CZ" sz="2300" i="1" dirty="0" smtClean="0"/>
              <a:t>„Dáš si taky kávu?“</a:t>
            </a:r>
            <a:r>
              <a:rPr lang="cs-CZ" sz="2300" dirty="0" smtClean="0"/>
              <a:t>  čas pro uklidnění situace bez napjatých emocí.  </a:t>
            </a:r>
          </a:p>
          <a:p>
            <a:pPr marL="45720" indent="0">
              <a:buNone/>
            </a:pPr>
            <a:r>
              <a:rPr lang="cs-CZ" sz="2300" b="1" u="sng" dirty="0"/>
              <a:t>v</a:t>
            </a:r>
            <a:r>
              <a:rPr lang="cs-CZ" sz="2300" b="1" u="sng" dirty="0" smtClean="0"/>
              <a:t>yjednávání</a:t>
            </a:r>
            <a:r>
              <a:rPr lang="cs-CZ" sz="2300" dirty="0" smtClean="0"/>
              <a:t> – vhodné podmínky (místo, čas…), upřímná touha po porozumění problému, respekt vůči názorům druhých, identifikace společného (účel, hodnoty, cíle), naslouchání (vyjádření všech zainteresovaných), definice a analýza problému, respekt k účastníkům (neosočovat, nezastrašovat, vyhnout se nátlaku), návrh řešení</a:t>
            </a:r>
          </a:p>
          <a:p>
            <a:pPr marL="45720" indent="0">
              <a:buNone/>
            </a:pPr>
            <a:endParaRPr lang="cs-CZ" sz="2300" i="1" dirty="0"/>
          </a:p>
        </p:txBody>
      </p:sp>
    </p:spTree>
    <p:extLst>
      <p:ext uri="{BB962C8B-B14F-4D97-AF65-F5344CB8AC3E}">
        <p14:creationId xmlns:p14="http://schemas.microsoft.com/office/powerpoint/2010/main" val="19385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VYROVNÁVÁNÍ SE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KONFLIKTNÍ SITUACÍ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</a:t>
            </a:r>
            <a:r>
              <a:rPr lang="cs-CZ" b="1" dirty="0" smtClean="0"/>
              <a:t>onfrontace</a:t>
            </a:r>
            <a:r>
              <a:rPr lang="cs-CZ" dirty="0" smtClean="0"/>
              <a:t> </a:t>
            </a:r>
            <a:r>
              <a:rPr lang="cs-CZ" dirty="0"/>
              <a:t>– agresivní a nekooperativní chování, snaha o </a:t>
            </a:r>
            <a:r>
              <a:rPr lang="cs-CZ" dirty="0" smtClean="0"/>
              <a:t>prosazení </a:t>
            </a:r>
            <a:r>
              <a:rPr lang="cs-CZ" dirty="0"/>
              <a:t>svých zájmů </a:t>
            </a:r>
            <a:r>
              <a:rPr lang="cs-CZ" i="1" dirty="0"/>
              <a:t>(prosazuje se fyzickou hrozbou, formální </a:t>
            </a:r>
            <a:r>
              <a:rPr lang="cs-CZ" i="1" dirty="0" smtClean="0"/>
              <a:t>autoritou</a:t>
            </a:r>
            <a:r>
              <a:rPr lang="cs-CZ" i="1" dirty="0"/>
              <a:t>, manipulací)</a:t>
            </a:r>
          </a:p>
          <a:p>
            <a:r>
              <a:rPr lang="cs-CZ" b="1" dirty="0" smtClean="0"/>
              <a:t>Kooperace</a:t>
            </a:r>
            <a:r>
              <a:rPr lang="cs-CZ" dirty="0" smtClean="0"/>
              <a:t> </a:t>
            </a:r>
            <a:r>
              <a:rPr lang="cs-CZ" dirty="0"/>
              <a:t>– asertivní snaha prosadit se, respektující však i snahy </a:t>
            </a:r>
            <a:r>
              <a:rPr lang="cs-CZ" dirty="0" smtClean="0"/>
              <a:t>protistrany</a:t>
            </a:r>
            <a:endParaRPr lang="cs-CZ" dirty="0"/>
          </a:p>
          <a:p>
            <a:r>
              <a:rPr lang="cs-CZ" b="1" dirty="0" smtClean="0"/>
              <a:t>Vyhýbání</a:t>
            </a:r>
            <a:r>
              <a:rPr lang="cs-CZ" dirty="0" smtClean="0"/>
              <a:t> </a:t>
            </a:r>
            <a:r>
              <a:rPr lang="cs-CZ" dirty="0"/>
              <a:t>– neasertivní, nerespektování zájmů svých ani </a:t>
            </a:r>
            <a:r>
              <a:rPr lang="cs-CZ" dirty="0" smtClean="0"/>
              <a:t>zájmů jiných</a:t>
            </a:r>
            <a:r>
              <a:rPr lang="cs-CZ" dirty="0"/>
              <a:t>,</a:t>
            </a:r>
          </a:p>
          <a:p>
            <a:r>
              <a:rPr lang="cs-CZ" b="1" dirty="0" smtClean="0"/>
              <a:t>Ústup</a:t>
            </a:r>
            <a:r>
              <a:rPr lang="cs-CZ" dirty="0" smtClean="0"/>
              <a:t> </a:t>
            </a:r>
            <a:r>
              <a:rPr lang="cs-CZ" dirty="0"/>
              <a:t>– neasertivní, zřetel na zájmy protistrany, odhlížeje od </a:t>
            </a:r>
            <a:r>
              <a:rPr lang="cs-CZ" dirty="0" smtClean="0"/>
              <a:t>zájmů svých</a:t>
            </a:r>
            <a:r>
              <a:rPr lang="cs-CZ" dirty="0"/>
              <a:t>,</a:t>
            </a:r>
          </a:p>
          <a:p>
            <a:r>
              <a:rPr lang="cs-CZ" b="1" dirty="0" smtClean="0"/>
              <a:t>Kompromis</a:t>
            </a:r>
            <a:r>
              <a:rPr lang="cs-CZ" dirty="0" smtClean="0"/>
              <a:t> </a:t>
            </a:r>
            <a:r>
              <a:rPr lang="cs-CZ" dirty="0"/>
              <a:t>– každá strana něco získá i něco ztratí,</a:t>
            </a:r>
          </a:p>
          <a:p>
            <a:r>
              <a:rPr lang="cs-CZ" b="1" dirty="0" smtClean="0"/>
              <a:t>Konsenzus </a:t>
            </a:r>
            <a:r>
              <a:rPr lang="cs-CZ" dirty="0"/>
              <a:t>- </a:t>
            </a:r>
            <a:r>
              <a:rPr lang="cs-CZ" dirty="0" smtClean="0"/>
              <a:t>obecně </a:t>
            </a:r>
            <a:r>
              <a:rPr lang="cs-CZ" dirty="0"/>
              <a:t>jakýkoliv vzájemný souhlas</a:t>
            </a:r>
          </a:p>
        </p:txBody>
      </p:sp>
    </p:spTree>
    <p:extLst>
      <p:ext uri="{BB962C8B-B14F-4D97-AF65-F5344CB8AC3E}">
        <p14:creationId xmlns:p14="http://schemas.microsoft.com/office/powerpoint/2010/main" val="12004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784884"/>
          </a:xfrm>
        </p:spPr>
        <p:txBody>
          <a:bodyPr>
            <a:normAutofit fontScale="90000"/>
          </a:bodyPr>
          <a:lstStyle/>
          <a:p>
            <a:r>
              <a:rPr lang="cs-CZ" dirty="0"/>
              <a:t>Nevhodná kritika jako zdroj </a:t>
            </a:r>
            <a:r>
              <a:rPr lang="cs-CZ" dirty="0" smtClean="0"/>
              <a:t>konfliktu </a:t>
            </a:r>
            <a:br>
              <a:rPr lang="cs-CZ" dirty="0" smtClean="0"/>
            </a:br>
            <a:r>
              <a:rPr lang="cs-CZ" dirty="0" smtClean="0"/>
              <a:t>na pracovišti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9091" y="2014152"/>
            <a:ext cx="10709189" cy="38553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cs-CZ" sz="1800" b="1" dirty="0" smtClean="0"/>
              <a:t>Doporučení pro dávání konstruktivní kritiky:</a:t>
            </a:r>
          </a:p>
          <a:p>
            <a:r>
              <a:rPr lang="cs-CZ" sz="1800" dirty="0" smtClean="0"/>
              <a:t>Řešení problému mezi aktéři (</a:t>
            </a:r>
            <a:r>
              <a:rPr lang="cs-CZ" sz="1800" b="1" dirty="0" smtClean="0"/>
              <a:t>4 očima</a:t>
            </a:r>
            <a:r>
              <a:rPr lang="cs-CZ" sz="1800" dirty="0" smtClean="0"/>
              <a:t>) </a:t>
            </a:r>
          </a:p>
          <a:p>
            <a:r>
              <a:rPr lang="cs-CZ" sz="1800" dirty="0" smtClean="0"/>
              <a:t>Čas na vychladnutí, je-li to nutné</a:t>
            </a:r>
          </a:p>
          <a:p>
            <a:r>
              <a:rPr lang="cs-CZ" sz="1800" dirty="0" smtClean="0"/>
              <a:t>Nastolte </a:t>
            </a:r>
            <a:r>
              <a:rPr lang="cs-CZ" sz="1800" b="1" dirty="0" smtClean="0"/>
              <a:t>společné hodnoty a cíle </a:t>
            </a:r>
            <a:r>
              <a:rPr lang="cs-CZ" sz="1800" dirty="0" smtClean="0"/>
              <a:t>(bezpečná péče o P/K, správná </a:t>
            </a:r>
            <a:r>
              <a:rPr lang="cs-CZ" sz="1800" dirty="0" err="1" smtClean="0"/>
              <a:t>hyg</a:t>
            </a:r>
            <a:r>
              <a:rPr lang="cs-CZ" sz="1800" dirty="0" smtClean="0"/>
              <a:t>. péče, včasná distribuce léků, úklid pomůcek…</a:t>
            </a:r>
          </a:p>
          <a:p>
            <a:r>
              <a:rPr lang="cs-CZ" sz="1800" dirty="0" smtClean="0"/>
              <a:t>Zkuste být </a:t>
            </a:r>
            <a:r>
              <a:rPr lang="cs-CZ" sz="1800" b="1" dirty="0" smtClean="0"/>
              <a:t>empatický</a:t>
            </a:r>
            <a:r>
              <a:rPr lang="cs-CZ" sz="1800" dirty="0" smtClean="0"/>
              <a:t> „vím, že je na oddělení nedostatek personálu, máte hodně práce  a nevíte kam dřív skočit…“</a:t>
            </a:r>
          </a:p>
          <a:p>
            <a:r>
              <a:rPr lang="cs-CZ" sz="1800" b="1" dirty="0" smtClean="0"/>
              <a:t>Popis </a:t>
            </a:r>
            <a:r>
              <a:rPr lang="cs-CZ" sz="1800" dirty="0" smtClean="0"/>
              <a:t>problému </a:t>
            </a:r>
            <a:r>
              <a:rPr lang="cs-CZ" sz="1800" b="1" dirty="0" smtClean="0"/>
              <a:t>fakticky</a:t>
            </a:r>
            <a:r>
              <a:rPr lang="cs-CZ" sz="1800" dirty="0" smtClean="0"/>
              <a:t> </a:t>
            </a:r>
            <a:r>
              <a:rPr lang="cs-CZ" sz="1800" i="1" dirty="0" smtClean="0"/>
              <a:t>(„Pán XY dostal své léky skoro o hodinu později a nebylo mu dobře..“) </a:t>
            </a:r>
            <a:r>
              <a:rPr lang="cs-CZ" sz="1800" dirty="0" smtClean="0"/>
              <a:t>ne emocionálně </a:t>
            </a:r>
          </a:p>
          <a:p>
            <a:r>
              <a:rPr lang="cs-CZ" sz="1800" b="1" dirty="0" smtClean="0"/>
              <a:t>Vyjádřete očekávání a popište žádoucí chování </a:t>
            </a:r>
            <a:r>
              <a:rPr lang="cs-CZ" sz="1800" i="1" dirty="0" smtClean="0"/>
              <a:t>(„Léky musí být včas distribuovány, pokud nestíháte, požádejte o pomoc.“)</a:t>
            </a:r>
          </a:p>
          <a:p>
            <a:r>
              <a:rPr lang="cs-CZ" sz="1800" dirty="0" smtClean="0"/>
              <a:t>Vysvětlete, jaké důsledky to bude mít, pokud nebude problém vyřešen </a:t>
            </a:r>
            <a:r>
              <a:rPr lang="cs-CZ" sz="1800" i="1" dirty="0" smtClean="0"/>
              <a:t>(„Léky budou P/K rozdány včas. Pokud ne, budeme to muset řešit v rámci vašeho hodnocení.“)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41787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Nevhodná kritika jako zdroj </a:t>
            </a:r>
            <a:r>
              <a:rPr lang="cs-CZ" dirty="0" smtClean="0"/>
              <a:t>konfliktu </a:t>
            </a:r>
            <a:br>
              <a:rPr lang="cs-CZ" dirty="0" smtClean="0"/>
            </a:br>
            <a:r>
              <a:rPr lang="cs-CZ" dirty="0" smtClean="0"/>
              <a:t>na pracovišti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b="1" dirty="0" smtClean="0"/>
              <a:t>Doporučení pro přijímání konstruktivní kritiky:</a:t>
            </a:r>
          </a:p>
          <a:p>
            <a:r>
              <a:rPr lang="cs-CZ" dirty="0" smtClean="0"/>
              <a:t>Nedovolte, aby vás zbytečně ovládli emoce.</a:t>
            </a:r>
          </a:p>
          <a:p>
            <a:r>
              <a:rPr lang="cs-CZ" dirty="0" smtClean="0"/>
              <a:t>Diskutujte a parafrázujte problém </a:t>
            </a:r>
            <a:r>
              <a:rPr lang="cs-CZ" i="1" dirty="0" smtClean="0"/>
              <a:t>(„Jestli tomu dobře rozumím…</a:t>
            </a:r>
          </a:p>
          <a:p>
            <a:r>
              <a:rPr lang="cs-CZ" dirty="0" smtClean="0"/>
              <a:t>Reagujte na sdělené obavy (kritiku) vyjádřením snahy o řešení daného problému/situace</a:t>
            </a:r>
          </a:p>
          <a:p>
            <a:r>
              <a:rPr lang="cs-CZ" dirty="0" smtClean="0"/>
              <a:t>Společně se pokuste problém vyřešit </a:t>
            </a:r>
            <a:r>
              <a:rPr lang="cs-CZ" i="1" dirty="0" smtClean="0"/>
              <a:t>(„Co s tím můžeme udělat?“ „Máš nějaký návrh?“)</a:t>
            </a:r>
          </a:p>
        </p:txBody>
      </p:sp>
    </p:spTree>
    <p:extLst>
      <p:ext uri="{BB962C8B-B14F-4D97-AF65-F5344CB8AC3E}">
        <p14:creationId xmlns:p14="http://schemas.microsoft.com/office/powerpoint/2010/main" val="38727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 CO DÁVAT POZOR PŘI ŘEŠENÍ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Podceňování</a:t>
            </a:r>
            <a:r>
              <a:rPr lang="cs-CZ" dirty="0"/>
              <a:t>, znevažování, zlehčování problému.</a:t>
            </a:r>
          </a:p>
          <a:p>
            <a:r>
              <a:rPr lang="cs-CZ" dirty="0" smtClean="0"/>
              <a:t>Zahraní </a:t>
            </a:r>
            <a:r>
              <a:rPr lang="cs-CZ" dirty="0"/>
              <a:t>konfliktu do „autu“ (</a:t>
            </a:r>
            <a:r>
              <a:rPr lang="cs-CZ" i="1" dirty="0"/>
              <a:t>konflikt se projeví jindy a jinak</a:t>
            </a:r>
            <a:r>
              <a:rPr lang="cs-CZ" dirty="0"/>
              <a:t>).</a:t>
            </a:r>
          </a:p>
          <a:p>
            <a:r>
              <a:rPr lang="cs-CZ" dirty="0" smtClean="0"/>
              <a:t>Přehlížení („</a:t>
            </a:r>
            <a:r>
              <a:rPr lang="cs-CZ" i="1" dirty="0" smtClean="0"/>
              <a:t>My </a:t>
            </a:r>
            <a:r>
              <a:rPr lang="cs-CZ" i="1" dirty="0"/>
              <a:t>spolu nemáme problém</a:t>
            </a:r>
            <a:r>
              <a:rPr lang="cs-CZ" dirty="0"/>
              <a:t>“).</a:t>
            </a:r>
          </a:p>
          <a:p>
            <a:r>
              <a:rPr lang="cs-CZ" dirty="0" smtClean="0"/>
              <a:t>Rezignování </a:t>
            </a:r>
            <a:r>
              <a:rPr lang="cs-CZ" dirty="0"/>
              <a:t>– ustoupení z tendence aktivně v konfliktu </a:t>
            </a:r>
            <a:r>
              <a:rPr lang="cs-CZ" dirty="0" smtClean="0"/>
              <a:t>vystupovat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86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 KONFLIKTU </a:t>
            </a:r>
            <a:r>
              <a:rPr lang="cs-CZ" dirty="0" smtClean="0"/>
              <a:t>USPĚT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9686" y="2556931"/>
            <a:ext cx="10602098" cy="35596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Sebejistota </a:t>
            </a:r>
            <a:r>
              <a:rPr lang="cs-CZ" dirty="0"/>
              <a:t>– uspět v konfliktu znamená získat důvěru v to, že to </a:t>
            </a:r>
            <a:r>
              <a:rPr lang="cs-CZ" dirty="0" smtClean="0"/>
              <a:t>dokážu („</a:t>
            </a:r>
            <a:r>
              <a:rPr lang="cs-CZ" i="1" dirty="0" smtClean="0"/>
              <a:t>Neuvažujte negativně</a:t>
            </a:r>
            <a:r>
              <a:rPr lang="cs-CZ" dirty="0" smtClean="0"/>
              <a:t>!)</a:t>
            </a:r>
            <a:endParaRPr lang="cs-CZ" dirty="0"/>
          </a:p>
          <a:p>
            <a:r>
              <a:rPr lang="cs-CZ" b="1" dirty="0" smtClean="0"/>
              <a:t>Sociální </a:t>
            </a:r>
            <a:r>
              <a:rPr lang="cs-CZ" b="1" dirty="0"/>
              <a:t>kompetence </a:t>
            </a:r>
            <a:r>
              <a:rPr lang="cs-CZ" dirty="0"/>
              <a:t>– při řešení konfliktu </a:t>
            </a:r>
            <a:r>
              <a:rPr lang="cs-CZ" dirty="0" smtClean="0"/>
              <a:t>jsou důležité sociální dovednosti (komunikace- </a:t>
            </a:r>
            <a:r>
              <a:rPr lang="cs-CZ" dirty="0"/>
              <a:t>schopnost komunikovat je polovina </a:t>
            </a:r>
            <a:r>
              <a:rPr lang="cs-CZ" dirty="0" smtClean="0"/>
              <a:t>úspěchu, empatie) než </a:t>
            </a:r>
            <a:r>
              <a:rPr lang="cs-CZ" dirty="0"/>
              <a:t>množství znalostí </a:t>
            </a:r>
            <a:endParaRPr lang="cs-CZ" dirty="0" smtClean="0"/>
          </a:p>
          <a:p>
            <a:r>
              <a:rPr lang="cs-CZ" b="1" dirty="0" smtClean="0"/>
              <a:t>Priority</a:t>
            </a:r>
            <a:r>
              <a:rPr lang="cs-CZ" dirty="0" smtClean="0"/>
              <a:t> </a:t>
            </a:r>
            <a:r>
              <a:rPr lang="cs-CZ" dirty="0"/>
              <a:t>– stanovte si momenty, které jsou pro vás důležité a volte tu </a:t>
            </a:r>
            <a:r>
              <a:rPr lang="cs-CZ" dirty="0" smtClean="0"/>
              <a:t>nejslibnější </a:t>
            </a:r>
            <a:r>
              <a:rPr lang="cs-CZ" dirty="0"/>
              <a:t>cestu k urovnání konfliktu</a:t>
            </a:r>
            <a:r>
              <a:rPr lang="cs-CZ" dirty="0" smtClean="0"/>
              <a:t>.</a:t>
            </a:r>
          </a:p>
          <a:p>
            <a:r>
              <a:rPr lang="cs-CZ" b="1" dirty="0"/>
              <a:t>Spojenec a rádce </a:t>
            </a:r>
            <a:r>
              <a:rPr lang="cs-CZ" dirty="0"/>
              <a:t>– při složitějších konfliktech je dobré mít někoho, kdo radou pomůže – zdroj jistoty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Naladění </a:t>
            </a:r>
            <a:r>
              <a:rPr lang="cs-CZ" dirty="0"/>
              <a:t>na </a:t>
            </a:r>
            <a:r>
              <a:rPr lang="cs-CZ" dirty="0" smtClean="0"/>
              <a:t>projekt, společný zájem.</a:t>
            </a:r>
            <a:endParaRPr lang="cs-CZ" dirty="0"/>
          </a:p>
          <a:p>
            <a:r>
              <a:rPr lang="cs-CZ" dirty="0" smtClean="0"/>
              <a:t>Nacházejte </a:t>
            </a:r>
            <a:r>
              <a:rPr lang="cs-CZ" dirty="0"/>
              <a:t>smířlivost a hleďte do budoucnosti.</a:t>
            </a:r>
          </a:p>
        </p:txBody>
      </p:sp>
    </p:spTree>
    <p:extLst>
      <p:ext uri="{BB962C8B-B14F-4D97-AF65-F5344CB8AC3E}">
        <p14:creationId xmlns:p14="http://schemas.microsoft.com/office/powerpoint/2010/main" val="31420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903" y="2556932"/>
            <a:ext cx="10552670" cy="374501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Konflikt mezi stranami je nevyhnutný a přirozený </a:t>
            </a:r>
            <a:r>
              <a:rPr lang="cs-CZ" dirty="0"/>
              <a:t>– </a:t>
            </a:r>
            <a:r>
              <a:rPr lang="cs-CZ" i="1" dirty="0"/>
              <a:t>je možné </a:t>
            </a:r>
            <a:r>
              <a:rPr lang="cs-CZ" i="1" dirty="0" smtClean="0"/>
              <a:t>se </a:t>
            </a:r>
            <a:r>
              <a:rPr lang="cs-CZ" i="1" dirty="0"/>
              <a:t>vyhnout konfrontaci s druhou stranou, je možné z konfliktu </a:t>
            </a:r>
            <a:r>
              <a:rPr lang="cs-CZ" i="1" dirty="0" smtClean="0"/>
              <a:t>uniknout</a:t>
            </a:r>
            <a:r>
              <a:rPr lang="cs-CZ" i="1" dirty="0"/>
              <a:t>, je možné ho přehlédnout, popřít ho nebo si ho </a:t>
            </a:r>
            <a:r>
              <a:rPr lang="cs-CZ" i="1" dirty="0" smtClean="0"/>
              <a:t>nepřipustit</a:t>
            </a:r>
            <a:r>
              <a:rPr lang="cs-CZ" i="1" dirty="0"/>
              <a:t>. Ale také je možné ho řešit!</a:t>
            </a:r>
          </a:p>
          <a:p>
            <a:r>
              <a:rPr lang="cs-CZ" b="1" dirty="0" smtClean="0"/>
              <a:t>Konflikt </a:t>
            </a:r>
            <a:r>
              <a:rPr lang="cs-CZ" dirty="0"/>
              <a:t>může mít pro zúčastněné strany </a:t>
            </a:r>
            <a:r>
              <a:rPr lang="cs-CZ" b="1" dirty="0"/>
              <a:t>konstruktivní </a:t>
            </a:r>
            <a:r>
              <a:rPr lang="cs-CZ" b="1" dirty="0" smtClean="0"/>
              <a:t>(</a:t>
            </a:r>
            <a:r>
              <a:rPr lang="cs-CZ" b="1" dirty="0"/>
              <a:t>pozitivní) </a:t>
            </a:r>
            <a:r>
              <a:rPr lang="cs-CZ" dirty="0"/>
              <a:t>nebo </a:t>
            </a:r>
            <a:r>
              <a:rPr lang="cs-CZ" b="1" dirty="0"/>
              <a:t>destruktivní (negativní) průběh. </a:t>
            </a:r>
            <a:r>
              <a:rPr lang="cs-CZ" i="1" dirty="0"/>
              <a:t>Strany </a:t>
            </a:r>
            <a:r>
              <a:rPr lang="cs-CZ" i="1" dirty="0" smtClean="0"/>
              <a:t>můžou </a:t>
            </a:r>
            <a:r>
              <a:rPr lang="cs-CZ" i="1" dirty="0"/>
              <a:t>vyjednávat a hledat řešení, nebo se obviňovat, útočit na </a:t>
            </a:r>
            <a:r>
              <a:rPr lang="cs-CZ" i="1" dirty="0" smtClean="0"/>
              <a:t>sebe</a:t>
            </a:r>
            <a:r>
              <a:rPr lang="cs-CZ" i="1" dirty="0"/>
              <a:t>, používat násilí, odmítat hledat řešení</a:t>
            </a:r>
            <a:r>
              <a:rPr lang="cs-CZ" i="1" dirty="0" smtClean="0"/>
              <a:t>.</a:t>
            </a:r>
            <a:endParaRPr lang="cs-CZ" i="1" dirty="0"/>
          </a:p>
          <a:p>
            <a:r>
              <a:rPr lang="cs-CZ" b="1" dirty="0" smtClean="0"/>
              <a:t>Pozitivní funkce konfliktu ve vztazích </a:t>
            </a:r>
            <a:r>
              <a:rPr lang="cs-CZ" dirty="0"/>
              <a:t>– </a:t>
            </a:r>
            <a:r>
              <a:rPr lang="cs-CZ" i="1" dirty="0" smtClean="0"/>
              <a:t>zdroj změn</a:t>
            </a:r>
            <a:r>
              <a:rPr lang="cs-CZ" i="1" dirty="0"/>
              <a:t>, zabraňuje stagnaci, stimuluje zájem, podněcuje řešení </a:t>
            </a:r>
            <a:r>
              <a:rPr lang="cs-CZ" i="1" dirty="0" smtClean="0"/>
              <a:t>problémů</a:t>
            </a:r>
            <a:r>
              <a:rPr lang="cs-CZ" i="1" dirty="0"/>
              <a:t>, ověřuje a přehodnocuje vztahy, upravuje sociální </a:t>
            </a:r>
            <a:r>
              <a:rPr lang="cs-CZ" i="1" dirty="0" smtClean="0"/>
              <a:t>systém</a:t>
            </a:r>
            <a:r>
              <a:rPr lang="cs-CZ" i="1" dirty="0"/>
              <a:t>, uvolňuje napětí</a:t>
            </a:r>
            <a:r>
              <a:rPr lang="cs-CZ" i="1" dirty="0" smtClean="0"/>
              <a:t>…</a:t>
            </a:r>
          </a:p>
          <a:p>
            <a:r>
              <a:rPr lang="cs-CZ" b="1" dirty="0"/>
              <a:t>Směr vývoje konfliktu </a:t>
            </a:r>
            <a:r>
              <a:rPr lang="cs-CZ" dirty="0"/>
              <a:t>– pozitivní nebo negativní – </a:t>
            </a:r>
            <a:r>
              <a:rPr lang="cs-CZ" b="1" dirty="0" smtClean="0"/>
              <a:t>ovlivňují vnější okolnosti</a:t>
            </a:r>
            <a:r>
              <a:rPr lang="cs-CZ" b="1" dirty="0"/>
              <a:t> </a:t>
            </a:r>
            <a:r>
              <a:rPr lang="cs-CZ" b="1" dirty="0" smtClean="0"/>
              <a:t>+ samotní </a:t>
            </a:r>
            <a:r>
              <a:rPr lang="cs-CZ" b="1" dirty="0"/>
              <a:t>účastníci</a:t>
            </a:r>
            <a:r>
              <a:rPr lang="cs-CZ" dirty="0"/>
              <a:t>. </a:t>
            </a:r>
            <a:r>
              <a:rPr lang="cs-CZ" i="1" dirty="0"/>
              <a:t>K</a:t>
            </a:r>
            <a:r>
              <a:rPr lang="cs-CZ" i="1" dirty="0" smtClean="0"/>
              <a:t>aždá </a:t>
            </a:r>
            <a:r>
              <a:rPr lang="cs-CZ" i="1" dirty="0"/>
              <a:t>strana </a:t>
            </a:r>
            <a:r>
              <a:rPr lang="cs-CZ" i="1" dirty="0" smtClean="0"/>
              <a:t>může </a:t>
            </a:r>
            <a:r>
              <a:rPr lang="cs-CZ" i="1" dirty="0"/>
              <a:t>ovlivnit směr vývoje konfliktu a tím probrat </a:t>
            </a:r>
            <a:r>
              <a:rPr lang="cs-CZ" b="1" i="1" dirty="0"/>
              <a:t>zodpovědnost za to, </a:t>
            </a:r>
            <a:r>
              <a:rPr lang="cs-CZ" b="1" i="1" dirty="0" smtClean="0"/>
              <a:t>jak </a:t>
            </a:r>
            <a:r>
              <a:rPr lang="cs-CZ" b="1" i="1" dirty="0"/>
              <a:t>se konflikt vyřeší.</a:t>
            </a:r>
          </a:p>
        </p:txBody>
      </p:sp>
    </p:spTree>
    <p:extLst>
      <p:ext uri="{BB962C8B-B14F-4D97-AF65-F5344CB8AC3E}">
        <p14:creationId xmlns:p14="http://schemas.microsoft.com/office/powerpoint/2010/main" val="36359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1978" y="2556931"/>
            <a:ext cx="10824519" cy="372030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Konflikt není soutěž </a:t>
            </a:r>
            <a:r>
              <a:rPr lang="cs-CZ" dirty="0"/>
              <a:t>– </a:t>
            </a:r>
            <a:r>
              <a:rPr lang="cs-CZ" i="1" dirty="0" smtClean="0"/>
              <a:t>většinu </a:t>
            </a:r>
            <a:r>
              <a:rPr lang="cs-CZ" i="1" dirty="0"/>
              <a:t>konfliktů </a:t>
            </a:r>
            <a:r>
              <a:rPr lang="cs-CZ" i="1" dirty="0" smtClean="0"/>
              <a:t>můžeme úspěšně vyřešit </a:t>
            </a:r>
            <a:r>
              <a:rPr lang="cs-CZ" i="1" dirty="0"/>
              <a:t>maximálním společným ziskem pro zúčastněné strany </a:t>
            </a:r>
            <a:r>
              <a:rPr lang="cs-CZ" i="1" dirty="0" smtClean="0"/>
              <a:t>– nutná spolupráce </a:t>
            </a:r>
            <a:r>
              <a:rPr lang="cs-CZ" i="1" dirty="0"/>
              <a:t>a </a:t>
            </a:r>
            <a:r>
              <a:rPr lang="cs-CZ" i="1" dirty="0" smtClean="0"/>
              <a:t>hledání </a:t>
            </a:r>
            <a:r>
              <a:rPr lang="cs-CZ" i="1" dirty="0"/>
              <a:t>společných </a:t>
            </a:r>
            <a:r>
              <a:rPr lang="cs-CZ" i="1" dirty="0" smtClean="0"/>
              <a:t>řešení</a:t>
            </a:r>
            <a:r>
              <a:rPr lang="cs-CZ" i="1" dirty="0"/>
              <a:t>.</a:t>
            </a:r>
          </a:p>
          <a:p>
            <a:r>
              <a:rPr lang="cs-CZ" dirty="0" smtClean="0"/>
              <a:t>Konflikt </a:t>
            </a:r>
            <a:r>
              <a:rPr lang="cs-CZ" dirty="0"/>
              <a:t>má realistické – </a:t>
            </a:r>
            <a:r>
              <a:rPr lang="cs-CZ" b="1" dirty="0"/>
              <a:t>objektivní prvky </a:t>
            </a:r>
            <a:r>
              <a:rPr lang="cs-CZ" i="1" dirty="0"/>
              <a:t>(obsah)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dirty="0"/>
              <a:t>subjektivní prvky </a:t>
            </a:r>
            <a:r>
              <a:rPr lang="cs-CZ" i="1" dirty="0"/>
              <a:t>(emoce).</a:t>
            </a:r>
          </a:p>
          <a:p>
            <a:r>
              <a:rPr lang="cs-CZ" dirty="0" smtClean="0"/>
              <a:t>Čím </a:t>
            </a:r>
            <a:r>
              <a:rPr lang="cs-CZ" dirty="0"/>
              <a:t>jsou </a:t>
            </a:r>
            <a:r>
              <a:rPr lang="cs-CZ" b="1" dirty="0"/>
              <a:t>vztahy mezi konfliktními stranami užší, tým se může </a:t>
            </a:r>
            <a:r>
              <a:rPr lang="cs-CZ" b="1" dirty="0" smtClean="0"/>
              <a:t>stát </a:t>
            </a:r>
            <a:r>
              <a:rPr lang="cs-CZ" b="1" dirty="0"/>
              <a:t>konflikt </a:t>
            </a:r>
            <a:r>
              <a:rPr lang="cs-CZ" b="1" dirty="0" smtClean="0"/>
              <a:t>intenzívnějším </a:t>
            </a:r>
            <a:r>
              <a:rPr lang="cs-CZ" dirty="0" smtClean="0"/>
              <a:t>(</a:t>
            </a:r>
            <a:r>
              <a:rPr lang="cs-CZ" i="1" dirty="0" smtClean="0"/>
              <a:t>tzn. neplatí </a:t>
            </a:r>
            <a:r>
              <a:rPr lang="cs-CZ" i="1" dirty="0"/>
              <a:t>při krátkodobém, </a:t>
            </a:r>
            <a:r>
              <a:rPr lang="cs-CZ" i="1" dirty="0" smtClean="0"/>
              <a:t>povrchním vztahu</a:t>
            </a:r>
            <a:r>
              <a:rPr lang="cs-CZ" dirty="0" smtClean="0"/>
              <a:t>).</a:t>
            </a:r>
          </a:p>
          <a:p>
            <a:r>
              <a:rPr lang="cs-CZ" b="1" dirty="0"/>
              <a:t>Konflikt řešený silou nebo autoritativně z pozice moci, která </a:t>
            </a:r>
            <a:r>
              <a:rPr lang="cs-CZ" b="1" dirty="0" smtClean="0"/>
              <a:t>nerespektuje </a:t>
            </a:r>
            <a:r>
              <a:rPr lang="cs-CZ" b="1" dirty="0"/>
              <a:t>zájmy druhé strany, přetrvává nadále v změněných </a:t>
            </a:r>
            <a:r>
              <a:rPr lang="cs-CZ" b="1" dirty="0" smtClean="0"/>
              <a:t>formách </a:t>
            </a:r>
            <a:r>
              <a:rPr lang="cs-CZ" b="1" dirty="0"/>
              <a:t>konfliktu nebo se obnoví, když síla přestane působit.</a:t>
            </a:r>
            <a:r>
              <a:rPr lang="cs-CZ" dirty="0"/>
              <a:t> </a:t>
            </a:r>
            <a:r>
              <a:rPr lang="cs-CZ" i="1" dirty="0" smtClean="0"/>
              <a:t>(Konflikt </a:t>
            </a:r>
            <a:r>
              <a:rPr lang="cs-CZ" i="1" dirty="0"/>
              <a:t>řešený silou se </a:t>
            </a:r>
            <a:r>
              <a:rPr lang="cs-CZ" i="1" dirty="0" smtClean="0"/>
              <a:t>může </a:t>
            </a:r>
            <a:r>
              <a:rPr lang="cs-CZ" i="1" dirty="0"/>
              <a:t>urovnat nebo se potlačí jeho </a:t>
            </a:r>
            <a:r>
              <a:rPr lang="cs-CZ" i="1" dirty="0" smtClean="0"/>
              <a:t>projevy</a:t>
            </a:r>
            <a:r>
              <a:rPr lang="cs-CZ" i="1" dirty="0"/>
              <a:t>, ale podstata konfliktu se </a:t>
            </a:r>
            <a:r>
              <a:rPr lang="cs-CZ" i="1" dirty="0" smtClean="0"/>
              <a:t>většinou nevyřeší, ukončí se v </a:t>
            </a:r>
            <a:r>
              <a:rPr lang="cs-CZ" i="1" dirty="0"/>
              <a:t>prospěch jedné strany</a:t>
            </a:r>
            <a:r>
              <a:rPr lang="cs-CZ" dirty="0" smtClean="0"/>
              <a:t>.“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zájmu vyřešení konfliktu </a:t>
            </a:r>
            <a:r>
              <a:rPr lang="cs-CZ" dirty="0" smtClean="0"/>
              <a:t>musí </a:t>
            </a:r>
            <a:r>
              <a:rPr lang="cs-CZ" dirty="0"/>
              <a:t>obě strany </a:t>
            </a:r>
            <a:r>
              <a:rPr lang="cs-CZ" dirty="0" smtClean="0"/>
              <a:t>věřit</a:t>
            </a:r>
            <a:r>
              <a:rPr lang="cs-CZ" dirty="0"/>
              <a:t>, že druhá strana </a:t>
            </a:r>
            <a:r>
              <a:rPr lang="cs-CZ" dirty="0" smtClean="0"/>
              <a:t>sleduje </a:t>
            </a:r>
            <a:r>
              <a:rPr lang="cs-CZ" dirty="0"/>
              <a:t>zájem obou nebo aspoň to, že nechce </a:t>
            </a:r>
            <a:r>
              <a:rPr lang="cs-CZ" dirty="0" smtClean="0"/>
              <a:t>bránit pouze své zájmy. </a:t>
            </a:r>
            <a:r>
              <a:rPr lang="cs-CZ" b="1" dirty="0"/>
              <a:t>Kooperativní řešení konfliktu vyžaduje vzájemnou důvěru, </a:t>
            </a:r>
            <a:r>
              <a:rPr lang="cs-CZ" b="1" dirty="0" smtClean="0"/>
              <a:t>sebevědomí </a:t>
            </a:r>
            <a:r>
              <a:rPr lang="cs-CZ" b="1" dirty="0"/>
              <a:t>a takové chování stran, které důvěru podporují.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2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5198772"/>
              </p:ext>
            </p:extLst>
          </p:nvPr>
        </p:nvGraphicFramePr>
        <p:xfrm>
          <a:off x="1935163" y="560388"/>
          <a:ext cx="10256837" cy="5453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5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2556931"/>
            <a:ext cx="9601196" cy="3695587"/>
          </a:xfrm>
        </p:spPr>
        <p:txBody>
          <a:bodyPr>
            <a:normAutofit fontScale="55000" lnSpcReduction="20000"/>
          </a:bodyPr>
          <a:lstStyle/>
          <a:p>
            <a:r>
              <a:rPr lang="cs-CZ" sz="3200" dirty="0" smtClean="0"/>
              <a:t>Evaluace jsou projevy úcty a vážnosti ve vzájemném vztahu (Křivohlavý, 1988)</a:t>
            </a:r>
          </a:p>
          <a:p>
            <a:pPr marL="45720" indent="0">
              <a:buNone/>
            </a:pPr>
            <a:endParaRPr lang="cs-CZ" sz="3200" dirty="0" smtClean="0"/>
          </a:p>
          <a:p>
            <a:r>
              <a:rPr lang="cs-CZ" sz="3200" dirty="0" smtClean="0"/>
              <a:t>Umění zastat se člověka v jeho nepřítomnosti, je-li podezírán, neprávem obviněn, osočen</a:t>
            </a:r>
          </a:p>
          <a:p>
            <a:r>
              <a:rPr lang="cs-CZ" sz="3200" dirty="0" smtClean="0"/>
              <a:t>Hovořit s lidmi otevřeně, nic neskrývat</a:t>
            </a:r>
          </a:p>
          <a:p>
            <a:r>
              <a:rPr lang="cs-CZ" sz="3200" dirty="0" smtClean="0"/>
              <a:t>Pomáhat lidem</a:t>
            </a:r>
          </a:p>
          <a:p>
            <a:r>
              <a:rPr lang="cs-CZ" sz="3200" dirty="0" smtClean="0"/>
              <a:t>Umět prominout, odpustit, být velkorysý k drobným nedostatkům</a:t>
            </a:r>
          </a:p>
          <a:p>
            <a:r>
              <a:rPr lang="cs-CZ" sz="3200" dirty="0" smtClean="0"/>
              <a:t>Vytýkat nedostatky mezi 4 očima, ne před druhými</a:t>
            </a:r>
          </a:p>
          <a:p>
            <a:r>
              <a:rPr lang="cs-CZ" sz="3200" dirty="0" smtClean="0"/>
              <a:t>Vědomě lidem neškodit</a:t>
            </a:r>
          </a:p>
          <a:p>
            <a:r>
              <a:rPr lang="cs-CZ" sz="3200" dirty="0" smtClean="0"/>
              <a:t>Umět si najít čas pro druhého</a:t>
            </a:r>
          </a:p>
          <a:p>
            <a:r>
              <a:rPr lang="cs-CZ" sz="3200" dirty="0" smtClean="0"/>
              <a:t>Mít o druhého člověka opravdový zájem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1301578" y="2487827"/>
            <a:ext cx="304800" cy="22242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Devalvace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979792"/>
          </a:xfrm>
        </p:spPr>
        <p:txBody>
          <a:bodyPr>
            <a:normAutofit fontScale="55000" lnSpcReduction="20000"/>
          </a:bodyPr>
          <a:lstStyle/>
          <a:p>
            <a:r>
              <a:rPr lang="cs-CZ" sz="2900" dirty="0" smtClean="0"/>
              <a:t>Devalvace jsou projevy neúcty, zesměšňování, snižování a ponižování v mezilidském styku (Křivohlavý, 1986)</a:t>
            </a:r>
          </a:p>
          <a:p>
            <a:endParaRPr lang="cs-CZ" sz="2900" dirty="0" smtClean="0"/>
          </a:p>
          <a:p>
            <a:r>
              <a:rPr lang="cs-CZ" sz="2900" dirty="0" smtClean="0"/>
              <a:t>Křivé obvinění, vydání křivého svědectví.</a:t>
            </a:r>
          </a:p>
          <a:p>
            <a:r>
              <a:rPr lang="cs-CZ" sz="2900" dirty="0" smtClean="0"/>
              <a:t>Jsem obviňován z něčeho, co není pravda, před lidmi na kterých mi záleží.</a:t>
            </a:r>
          </a:p>
          <a:p>
            <a:r>
              <a:rPr lang="cs-CZ" sz="2900" dirty="0" smtClean="0"/>
              <a:t>Někdo se snažil získat moji důvěru a pak ji zneužil.</a:t>
            </a:r>
          </a:p>
          <a:p>
            <a:r>
              <a:rPr lang="cs-CZ" sz="2900" dirty="0" smtClean="0"/>
              <a:t>Byl jsem neprávem obviněn a někdo</a:t>
            </a:r>
          </a:p>
          <a:p>
            <a:pPr>
              <a:buFontTx/>
              <a:buChar char="-"/>
            </a:pPr>
            <a:r>
              <a:rPr lang="cs-CZ" sz="2900" dirty="0" smtClean="0"/>
              <a:t>nedovolí, abych se před lidmi, před nimiž jsem byl obviněn, mohl bránit;</a:t>
            </a:r>
          </a:p>
          <a:p>
            <a:pPr>
              <a:buFontTx/>
              <a:buChar char="-"/>
            </a:pPr>
            <a:r>
              <a:rPr lang="cs-CZ" sz="2900" dirty="0" smtClean="0"/>
              <a:t>Kdo se ke mně choval přátelsky, ode mne odstoupil, aniž se mnou o tom mluvil.</a:t>
            </a:r>
          </a:p>
          <a:p>
            <a:pPr>
              <a:buFontTx/>
              <a:buChar char="-"/>
            </a:pPr>
            <a:r>
              <a:rPr lang="cs-CZ" sz="2900" dirty="0" smtClean="0"/>
              <a:t>Jsem šikanován.</a:t>
            </a:r>
          </a:p>
          <a:p>
            <a:pPr>
              <a:buFontTx/>
              <a:buChar char="-"/>
            </a:pPr>
            <a:r>
              <a:rPr lang="cs-CZ" sz="2900" dirty="0" smtClean="0"/>
              <a:t>Jsem před lidmi urážen.</a:t>
            </a:r>
          </a:p>
          <a:p>
            <a:pPr>
              <a:buFontTx/>
              <a:buChar char="-"/>
            </a:pPr>
            <a:r>
              <a:rPr lang="cs-CZ" sz="2900" dirty="0" smtClean="0"/>
              <a:t>Chovají se ke mně hrubě, necitlivě, vysmívají se mi.</a:t>
            </a:r>
          </a:p>
          <a:p>
            <a:pPr>
              <a:buFontTx/>
              <a:buChar char="-"/>
            </a:pPr>
            <a:r>
              <a:rPr lang="cs-CZ" sz="2900" dirty="0" smtClean="0"/>
              <a:t>Někdo získal to, co jsem měl získat já.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1295401" y="2920314"/>
            <a:ext cx="345989" cy="2553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8019535" y="2920314"/>
            <a:ext cx="3937687" cy="1701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Devalvace ve zdravotnictví:</a:t>
            </a:r>
          </a:p>
          <a:p>
            <a:pPr algn="ctr"/>
            <a:r>
              <a:rPr lang="cs-CZ" i="1" dirty="0" smtClean="0"/>
              <a:t>Neustále P/K skáčeme do řeči</a:t>
            </a:r>
          </a:p>
          <a:p>
            <a:pPr algn="ctr"/>
            <a:r>
              <a:rPr lang="cs-CZ" i="1" dirty="0" smtClean="0"/>
              <a:t>Nevěnujeme P/K dostatečnou pozornost </a:t>
            </a:r>
          </a:p>
          <a:p>
            <a:pPr algn="ctr"/>
            <a:r>
              <a:rPr lang="cs-CZ" i="1" dirty="0" smtClean="0"/>
              <a:t>Nepřipustíme P/K dotazy …</a:t>
            </a:r>
          </a:p>
        </p:txBody>
      </p:sp>
      <p:sp>
        <p:nvSpPr>
          <p:cNvPr id="7" name="Obdélník 6"/>
          <p:cNvSpPr/>
          <p:nvPr/>
        </p:nvSpPr>
        <p:spPr>
          <a:xfrm>
            <a:off x="8019535" y="4856205"/>
            <a:ext cx="3937687" cy="1680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Typologie lidí s devalvačním chováním:</a:t>
            </a:r>
          </a:p>
          <a:p>
            <a:pPr algn="ctr"/>
            <a:r>
              <a:rPr lang="cs-CZ" i="1" dirty="0"/>
              <a:t>n</a:t>
            </a:r>
            <a:r>
              <a:rPr lang="cs-CZ" i="1" dirty="0" smtClean="0"/>
              <a:t>amyšlení, arogantní, nepřátelští, </a:t>
            </a:r>
          </a:p>
          <a:p>
            <a:pPr algn="ctr"/>
            <a:r>
              <a:rPr lang="cs-CZ" i="1" dirty="0" smtClean="0"/>
              <a:t>hrubí, netaktní, necitliví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466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Produktivní a neproduktivní chování </a:t>
            </a:r>
            <a:br>
              <a:rPr lang="cs-CZ" dirty="0" smtClean="0"/>
            </a:br>
            <a:r>
              <a:rPr lang="cs-CZ" dirty="0" smtClean="0"/>
              <a:t>v ošetřovatelství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295400" y="2476499"/>
            <a:ext cx="4718304" cy="576262"/>
          </a:xfrm>
        </p:spPr>
        <p:txBody>
          <a:bodyPr/>
          <a:lstStyle/>
          <a:p>
            <a:r>
              <a:rPr lang="cs-CZ" dirty="0"/>
              <a:t>Produktivní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295400" y="3052761"/>
            <a:ext cx="4718304" cy="3199757"/>
          </a:xfrm>
        </p:spPr>
        <p:txBody>
          <a:bodyPr>
            <a:noAutofit/>
          </a:bodyPr>
          <a:lstStyle/>
          <a:p>
            <a:r>
              <a:rPr lang="cs-CZ" sz="1800" dirty="0" smtClean="0"/>
              <a:t>Pozdravíme P/K/rodinu, představíme se</a:t>
            </a:r>
          </a:p>
          <a:p>
            <a:r>
              <a:rPr lang="cs-CZ" sz="1800" dirty="0" smtClean="0"/>
              <a:t>Informace o chodu oddělení, obeznámení s harmonogramem ,  s nadstandardními a doplňkovými službami (trezor, televize,  duchovní služby…)</a:t>
            </a:r>
          </a:p>
          <a:p>
            <a:r>
              <a:rPr lang="cs-CZ" sz="1800" dirty="0" smtClean="0"/>
              <a:t>Zavedení P/K na pokoj, představení ostatním pacientům, ukážeme lůžko, skříň, </a:t>
            </a:r>
            <a:r>
              <a:rPr lang="cs-CZ" sz="1800" dirty="0" err="1" smtClean="0"/>
              <a:t>signal</a:t>
            </a:r>
            <a:r>
              <a:rPr lang="cs-CZ" sz="1800" dirty="0" smtClean="0"/>
              <a:t>. zařízení…</a:t>
            </a:r>
          </a:p>
          <a:p>
            <a:r>
              <a:rPr lang="cs-CZ" sz="1800" dirty="0" smtClean="0"/>
              <a:t>Chováme se evaluačně, asertivně, empaticky</a:t>
            </a:r>
            <a:endParaRPr lang="cs-CZ" sz="1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180671" y="2503043"/>
            <a:ext cx="4718304" cy="576262"/>
          </a:xfrm>
        </p:spPr>
        <p:txBody>
          <a:bodyPr/>
          <a:lstStyle/>
          <a:p>
            <a:r>
              <a:rPr lang="cs-CZ" dirty="0" smtClean="0"/>
              <a:t>Neproduktivní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180671" y="3052761"/>
            <a:ext cx="5236972" cy="2632605"/>
          </a:xfrm>
        </p:spPr>
        <p:txBody>
          <a:bodyPr>
            <a:noAutofit/>
          </a:bodyPr>
          <a:lstStyle/>
          <a:p>
            <a:r>
              <a:rPr lang="cs-CZ" sz="1800" dirty="0" smtClean="0"/>
              <a:t>Projevujeme devalvační chování</a:t>
            </a:r>
          </a:p>
          <a:p>
            <a:r>
              <a:rPr lang="cs-CZ" sz="1800" dirty="0" smtClean="0"/>
              <a:t>Nemluvíme.</a:t>
            </a:r>
          </a:p>
          <a:p>
            <a:r>
              <a:rPr lang="cs-CZ" sz="1800" dirty="0" smtClean="0"/>
              <a:t>Skáčeme P/K do řeči.</a:t>
            </a:r>
          </a:p>
          <a:p>
            <a:r>
              <a:rPr lang="cs-CZ" sz="1800" dirty="0" smtClean="0"/>
              <a:t>Nepřipustíme, dotazy P/K.</a:t>
            </a:r>
          </a:p>
          <a:p>
            <a:r>
              <a:rPr lang="cs-CZ" sz="1800" dirty="0" smtClean="0"/>
              <a:t>Nepodáváme informace v rámci svých kompetencí.</a:t>
            </a:r>
          </a:p>
          <a:p>
            <a:r>
              <a:rPr lang="cs-CZ" sz="1800" dirty="0" smtClean="0"/>
              <a:t>Projevujeme nelibost u příjmu P/K.</a:t>
            </a:r>
          </a:p>
          <a:p>
            <a:r>
              <a:rPr lang="cs-CZ" sz="1800" dirty="0" smtClean="0"/>
              <a:t>Netrpělivost, spěch při K. s P/K.</a:t>
            </a:r>
          </a:p>
          <a:p>
            <a:r>
              <a:rPr lang="cs-CZ" sz="1800" dirty="0" smtClean="0"/>
              <a:t>Neasertivní chování.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95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kolegy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IP důležitá</a:t>
            </a:r>
          </a:p>
          <a:p>
            <a:pPr marL="45720" indent="0">
              <a:buNone/>
            </a:pPr>
            <a:r>
              <a:rPr lang="cs-CZ" b="1" dirty="0" smtClean="0"/>
              <a:t>Zásady budování dobrých kolegiálních vztahů:</a:t>
            </a:r>
          </a:p>
          <a:p>
            <a:r>
              <a:rPr lang="cs-CZ" dirty="0" smtClean="0"/>
              <a:t>Pozdravit se, usmát se, představit se…</a:t>
            </a:r>
          </a:p>
          <a:p>
            <a:r>
              <a:rPr lang="cs-CZ" dirty="0" smtClean="0"/>
              <a:t>Buďte podporující </a:t>
            </a:r>
            <a:r>
              <a:rPr lang="cs-CZ" i="1" dirty="0" smtClean="0"/>
              <a:t>„Přej a bude Ti přáno.“</a:t>
            </a:r>
            <a:r>
              <a:rPr lang="cs-CZ" dirty="0" smtClean="0"/>
              <a:t>, poskytujte pozitivní zpětnou vazbu za dobře provedenou práci, nabídněte pomoc</a:t>
            </a:r>
          </a:p>
          <a:p>
            <a:r>
              <a:rPr lang="cs-CZ" dirty="0" err="1" smtClean="0"/>
              <a:t>Teambuilding</a:t>
            </a:r>
            <a:endParaRPr lang="cs-CZ" dirty="0"/>
          </a:p>
          <a:p>
            <a:r>
              <a:rPr lang="cs-CZ" dirty="0" smtClean="0"/>
              <a:t>Buďte diskrétní.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Chvalte kolegy na veřejnosti, kritizujte v soukromí.“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Konflikt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7438" y="1729946"/>
            <a:ext cx="10027331" cy="454728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 </a:t>
            </a:r>
            <a:r>
              <a:rPr lang="cs-CZ" dirty="0"/>
              <a:t>lat. </a:t>
            </a:r>
            <a:r>
              <a:rPr lang="cs-CZ" i="1" dirty="0" err="1"/>
              <a:t>confligó</a:t>
            </a:r>
            <a:r>
              <a:rPr lang="cs-CZ" dirty="0"/>
              <a:t>, </a:t>
            </a:r>
            <a:r>
              <a:rPr lang="cs-CZ" i="1" dirty="0" err="1" smtClean="0"/>
              <a:t>conflictum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srážka </a:t>
            </a:r>
            <a:r>
              <a:rPr lang="cs-CZ" dirty="0"/>
              <a:t>či střet 2</a:t>
            </a:r>
            <a:r>
              <a:rPr lang="cs-CZ" dirty="0" smtClean="0"/>
              <a:t> </a:t>
            </a:r>
            <a:r>
              <a:rPr lang="cs-CZ" dirty="0"/>
              <a:t>nebo vícerých, do určité míry se vylučujících nebo protichůdných </a:t>
            </a:r>
            <a:r>
              <a:rPr lang="cs-CZ" dirty="0" smtClean="0"/>
              <a:t>snah, sil, potřeb, zájmů,  hodnot </a:t>
            </a:r>
            <a:r>
              <a:rPr lang="cs-CZ" dirty="0"/>
              <a:t>nebo </a:t>
            </a:r>
            <a:r>
              <a:rPr lang="cs-CZ" dirty="0" smtClean="0"/>
              <a:t>tendencí</a:t>
            </a:r>
          </a:p>
          <a:p>
            <a:r>
              <a:rPr lang="cs-CZ" dirty="0"/>
              <a:t>nepříjemný, protože přináší </a:t>
            </a:r>
            <a:r>
              <a:rPr lang="cs-CZ" dirty="0" err="1" smtClean="0"/>
              <a:t>dyskomfort</a:t>
            </a:r>
            <a:endParaRPr lang="cs-CZ" dirty="0" smtClean="0"/>
          </a:p>
          <a:p>
            <a:r>
              <a:rPr lang="cs-CZ" dirty="0"/>
              <a:t>bývá doprovázen nejistotou, nervozitou, strachem a může vést k frustraci i </a:t>
            </a:r>
            <a:r>
              <a:rPr lang="cs-CZ" dirty="0" smtClean="0"/>
              <a:t>agresi</a:t>
            </a:r>
          </a:p>
          <a:p>
            <a:r>
              <a:rPr lang="cs-CZ" dirty="0" smtClean="0"/>
              <a:t>mísí </a:t>
            </a:r>
            <a:r>
              <a:rPr lang="cs-CZ" dirty="0"/>
              <a:t>se prvky věcné a iracionální. </a:t>
            </a:r>
          </a:p>
          <a:p>
            <a:endParaRPr lang="cs-CZ" dirty="0"/>
          </a:p>
          <a:p>
            <a:r>
              <a:rPr lang="cs-CZ" dirty="0"/>
              <a:t>zabraňuje stagnaci vztahů, podněcuje pro věcné řešení problémů, zhodnocuje vztahy a uvolňuje </a:t>
            </a:r>
            <a:r>
              <a:rPr lang="cs-CZ" dirty="0" smtClean="0"/>
              <a:t>napětí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vyřešení konfliktu je často nutné uvážit více alternativ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2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74501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dirty="0"/>
              <a:t>Otevřený konflikt dvou osob může vyvolat jednání, chování nebo reakce partnera, daná například:</a:t>
            </a:r>
          </a:p>
          <a:p>
            <a:r>
              <a:rPr lang="cs-CZ" i="1" dirty="0"/>
              <a:t>osobnostními dispozicemi</a:t>
            </a:r>
          </a:p>
          <a:p>
            <a:r>
              <a:rPr lang="cs-CZ" i="1" dirty="0"/>
              <a:t>aktuálním psychickým stavem</a:t>
            </a:r>
          </a:p>
          <a:p>
            <a:r>
              <a:rPr lang="cs-CZ" i="1" dirty="0"/>
              <a:t>frustrací, nesplněným očekáváním</a:t>
            </a:r>
          </a:p>
          <a:p>
            <a:r>
              <a:rPr lang="cs-CZ" i="1" dirty="0"/>
              <a:t>absencí alternativních voleb</a:t>
            </a:r>
          </a:p>
          <a:p>
            <a:r>
              <a:rPr lang="cs-CZ" i="1" dirty="0"/>
              <a:t>záměrem jako prostředek k získání převahy</a:t>
            </a:r>
          </a:p>
          <a:p>
            <a:r>
              <a:rPr lang="cs-CZ" i="1" dirty="0"/>
              <a:t>nedorozuměním, chybným chápáním chování, projevů, osobností partnera</a:t>
            </a:r>
          </a:p>
          <a:p>
            <a:r>
              <a:rPr lang="cs-CZ" i="1" dirty="0"/>
              <a:t>nezvládnutím aktuální role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0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Faktory ovlivňující průběh konfliktu: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2" y="2502243"/>
            <a:ext cx="10076935" cy="4038600"/>
          </a:xfrm>
        </p:spPr>
        <p:txBody>
          <a:bodyPr/>
          <a:lstStyle/>
          <a:p>
            <a:r>
              <a:rPr lang="cs-CZ" dirty="0" smtClean="0"/>
              <a:t>Záměr </a:t>
            </a:r>
            <a:r>
              <a:rPr lang="cs-CZ" dirty="0"/>
              <a:t>zúčastněných stran, jejich hodnotové systémy, </a:t>
            </a:r>
            <a:r>
              <a:rPr lang="cs-CZ" dirty="0" smtClean="0"/>
              <a:t>případně jejich předcházející vztah</a:t>
            </a:r>
            <a:endParaRPr lang="cs-CZ" dirty="0"/>
          </a:p>
          <a:p>
            <a:r>
              <a:rPr lang="cs-CZ" dirty="0" smtClean="0"/>
              <a:t>Typ </a:t>
            </a:r>
            <a:r>
              <a:rPr lang="cs-CZ" dirty="0"/>
              <a:t>problému, o který </a:t>
            </a:r>
            <a:r>
              <a:rPr lang="cs-CZ" dirty="0" smtClean="0"/>
              <a:t>jde</a:t>
            </a:r>
            <a:endParaRPr lang="cs-CZ" dirty="0"/>
          </a:p>
          <a:p>
            <a:r>
              <a:rPr lang="cs-CZ" dirty="0" smtClean="0"/>
              <a:t>Sociální </a:t>
            </a:r>
            <a:r>
              <a:rPr lang="cs-CZ" dirty="0"/>
              <a:t>prostředí, v kterém konflikt </a:t>
            </a:r>
            <a:r>
              <a:rPr lang="cs-CZ" dirty="0" smtClean="0"/>
              <a:t>probíhá</a:t>
            </a:r>
            <a:endParaRPr lang="cs-CZ" dirty="0"/>
          </a:p>
          <a:p>
            <a:r>
              <a:rPr lang="cs-CZ" dirty="0" smtClean="0"/>
              <a:t>Osobní </a:t>
            </a:r>
            <a:r>
              <a:rPr lang="cs-CZ" dirty="0"/>
              <a:t>strategie obou </a:t>
            </a:r>
            <a:r>
              <a:rPr lang="cs-CZ" dirty="0" smtClean="0"/>
              <a:t>stran</a:t>
            </a:r>
            <a:endParaRPr lang="cs-CZ" dirty="0"/>
          </a:p>
          <a:p>
            <a:r>
              <a:rPr lang="cs-CZ" dirty="0" smtClean="0"/>
              <a:t>Důsledky řešení</a:t>
            </a:r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mezi oběma stranami…</a:t>
            </a:r>
          </a:p>
        </p:txBody>
      </p:sp>
    </p:spTree>
    <p:extLst>
      <p:ext uri="{BB962C8B-B14F-4D97-AF65-F5344CB8AC3E}">
        <p14:creationId xmlns:p14="http://schemas.microsoft.com/office/powerpoint/2010/main" val="73243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skrytý (latentní) nebo otevřený, případně násilný</a:t>
            </a:r>
          </a:p>
          <a:p>
            <a:r>
              <a:rPr lang="cs-CZ" dirty="0"/>
              <a:t>názorový nebo mocenský</a:t>
            </a:r>
          </a:p>
          <a:p>
            <a:r>
              <a:rPr lang="cs-CZ" dirty="0"/>
              <a:t>vnitřní (</a:t>
            </a:r>
            <a:r>
              <a:rPr lang="cs-CZ" i="1" dirty="0"/>
              <a:t>interpersonální, vnitřní dilema</a:t>
            </a:r>
            <a:r>
              <a:rPr lang="cs-CZ" dirty="0"/>
              <a:t>) nebo vnější (</a:t>
            </a:r>
            <a:r>
              <a:rPr lang="cs-CZ" i="1" dirty="0"/>
              <a:t>intrapersonální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i="1" dirty="0"/>
              <a:t>Problém není v tom, jak vyloučit konflikty z pracoviště, ale jak se je naučit zvládat.“</a:t>
            </a:r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29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rganický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k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178</TotalTime>
  <Words>1368</Words>
  <Application>Microsoft Office PowerPoint</Application>
  <PresentationFormat>Širokoúhlá obrazovka</PresentationFormat>
  <Paragraphs>190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Garamond</vt:lpstr>
      <vt:lpstr>Organický</vt:lpstr>
      <vt:lpstr>Komunikace  v ošetřovatelství</vt:lpstr>
      <vt:lpstr>Evaluace</vt:lpstr>
      <vt:lpstr>Devalvace </vt:lpstr>
      <vt:lpstr>Produktivní a neproduktivní chování  v ošetřovatelství</vt:lpstr>
      <vt:lpstr>Komunikace s kolegy</vt:lpstr>
      <vt:lpstr>Konflikt </vt:lpstr>
      <vt:lpstr>Konflikt</vt:lpstr>
      <vt:lpstr>Faktory ovlivňující průběh konfliktu: </vt:lpstr>
      <vt:lpstr>Typy konfliktu</vt:lpstr>
      <vt:lpstr>Konflikt </vt:lpstr>
      <vt:lpstr>VYROVNÁVÁNÍ SE  S KONFLIKTNÍ SITUACÍ</vt:lpstr>
      <vt:lpstr>Nevhodná kritika jako zdroj konfliktu  na pracovišti</vt:lpstr>
      <vt:lpstr>Nevhodná kritika jako zdroj konfliktu  na pracovišti</vt:lpstr>
      <vt:lpstr>NA CO DÁVAT POZOR PŘI ŘEŠENÍ KONFLIKTU</vt:lpstr>
      <vt:lpstr>JAK V KONFLIKTU USPĚT</vt:lpstr>
      <vt:lpstr>Závěr </vt:lpstr>
      <vt:lpstr>Závěr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 v  ošetřovatelství</dc:title>
  <dc:creator>RB NB</dc:creator>
  <cp:lastModifiedBy>Natália Beharková</cp:lastModifiedBy>
  <cp:revision>22</cp:revision>
  <dcterms:created xsi:type="dcterms:W3CDTF">2014-10-05T19:22:33Z</dcterms:created>
  <dcterms:modified xsi:type="dcterms:W3CDTF">2015-12-21T06:53:28Z</dcterms:modified>
</cp:coreProperties>
</file>