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48"/>
  </p:notesMasterIdLst>
  <p:sldIdLst>
    <p:sldId id="291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67" r:id="rId20"/>
    <p:sldId id="259" r:id="rId21"/>
    <p:sldId id="264" r:id="rId22"/>
    <p:sldId id="263" r:id="rId23"/>
    <p:sldId id="257" r:id="rId24"/>
    <p:sldId id="258" r:id="rId25"/>
    <p:sldId id="266" r:id="rId26"/>
    <p:sldId id="268" r:id="rId27"/>
    <p:sldId id="273" r:id="rId28"/>
    <p:sldId id="274" r:id="rId29"/>
    <p:sldId id="272" r:id="rId30"/>
    <p:sldId id="269" r:id="rId31"/>
    <p:sldId id="275" r:id="rId32"/>
    <p:sldId id="283" r:id="rId33"/>
    <p:sldId id="284" r:id="rId34"/>
    <p:sldId id="285" r:id="rId35"/>
    <p:sldId id="276" r:id="rId36"/>
    <p:sldId id="277" r:id="rId37"/>
    <p:sldId id="286" r:id="rId38"/>
    <p:sldId id="287" r:id="rId39"/>
    <p:sldId id="278" r:id="rId40"/>
    <p:sldId id="279" r:id="rId41"/>
    <p:sldId id="289" r:id="rId42"/>
    <p:sldId id="288" r:id="rId43"/>
    <p:sldId id="280" r:id="rId44"/>
    <p:sldId id="290" r:id="rId45"/>
    <p:sldId id="281" r:id="rId46"/>
    <p:sldId id="282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D5A89-AD1B-4439-BCF9-146DB6C06E1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2A0B76-E01E-4F4B-B023-E467381D19DD}">
      <dgm:prSet phldrT="[Text]"/>
      <dgm:spPr/>
      <dgm:t>
        <a:bodyPr/>
        <a:lstStyle/>
        <a:p>
          <a:r>
            <a:rPr lang="cs-CZ" dirty="0" smtClean="0"/>
            <a:t>Kdo</a:t>
          </a:r>
          <a:endParaRPr lang="cs-CZ" dirty="0"/>
        </a:p>
      </dgm:t>
    </dgm:pt>
    <dgm:pt modelId="{EAA21F74-46EF-478C-9A63-E0A0FC121B0D}" type="parTrans" cxnId="{F2046655-54A1-4AA1-BCE8-847D2AF55235}">
      <dgm:prSet/>
      <dgm:spPr/>
      <dgm:t>
        <a:bodyPr/>
        <a:lstStyle/>
        <a:p>
          <a:endParaRPr lang="cs-CZ"/>
        </a:p>
      </dgm:t>
    </dgm:pt>
    <dgm:pt modelId="{CE332069-1AE0-467F-9F5A-34C5DEC5734D}" type="sibTrans" cxnId="{F2046655-54A1-4AA1-BCE8-847D2AF55235}">
      <dgm:prSet/>
      <dgm:spPr/>
      <dgm:t>
        <a:bodyPr/>
        <a:lstStyle/>
        <a:p>
          <a:endParaRPr lang="cs-CZ"/>
        </a:p>
      </dgm:t>
    </dgm:pt>
    <dgm:pt modelId="{7C942E1E-CF26-483B-B34F-56EC794925EE}">
      <dgm:prSet phldrT="[Text]"/>
      <dgm:spPr/>
      <dgm:t>
        <a:bodyPr/>
        <a:lstStyle/>
        <a:p>
          <a:r>
            <a:rPr lang="cs-CZ" dirty="0" smtClean="0"/>
            <a:t>říká co</a:t>
          </a:r>
          <a:endParaRPr lang="cs-CZ" dirty="0"/>
        </a:p>
      </dgm:t>
    </dgm:pt>
    <dgm:pt modelId="{D461FF8B-8D87-4DC0-A953-7BD178A85FD4}" type="parTrans" cxnId="{EF27A635-FB28-4650-BB61-D26E8398CDA1}">
      <dgm:prSet/>
      <dgm:spPr/>
      <dgm:t>
        <a:bodyPr/>
        <a:lstStyle/>
        <a:p>
          <a:endParaRPr lang="cs-CZ"/>
        </a:p>
      </dgm:t>
    </dgm:pt>
    <dgm:pt modelId="{2CFA13B6-A4CD-4962-9118-340B027A6FF4}" type="sibTrans" cxnId="{EF27A635-FB28-4650-BB61-D26E8398CDA1}">
      <dgm:prSet/>
      <dgm:spPr/>
      <dgm:t>
        <a:bodyPr/>
        <a:lstStyle/>
        <a:p>
          <a:endParaRPr lang="cs-CZ"/>
        </a:p>
      </dgm:t>
    </dgm:pt>
    <dgm:pt modelId="{E3298052-CB9C-4204-9688-43BB8CCF16B5}">
      <dgm:prSet phldrT="[Text]"/>
      <dgm:spPr/>
      <dgm:t>
        <a:bodyPr/>
        <a:lstStyle/>
        <a:p>
          <a:r>
            <a:rPr lang="cs-CZ" dirty="0" smtClean="0"/>
            <a:t>jakým kanálem</a:t>
          </a:r>
          <a:endParaRPr lang="cs-CZ" dirty="0"/>
        </a:p>
      </dgm:t>
    </dgm:pt>
    <dgm:pt modelId="{E7CDF03C-28EF-485E-800B-615AD62E4838}" type="parTrans" cxnId="{8382C403-89AE-4FDF-B1F3-B466DB166BC1}">
      <dgm:prSet/>
      <dgm:spPr/>
      <dgm:t>
        <a:bodyPr/>
        <a:lstStyle/>
        <a:p>
          <a:endParaRPr lang="cs-CZ"/>
        </a:p>
      </dgm:t>
    </dgm:pt>
    <dgm:pt modelId="{80678D64-36E4-4C49-9D4D-D5AF3EBBD32E}" type="sibTrans" cxnId="{8382C403-89AE-4FDF-B1F3-B466DB166BC1}">
      <dgm:prSet/>
      <dgm:spPr/>
      <dgm:t>
        <a:bodyPr/>
        <a:lstStyle/>
        <a:p>
          <a:endParaRPr lang="cs-CZ"/>
        </a:p>
      </dgm:t>
    </dgm:pt>
    <dgm:pt modelId="{7672C041-DF37-49C9-8511-EC8AA8205235}">
      <dgm:prSet phldrT="[Text]"/>
      <dgm:spPr/>
      <dgm:t>
        <a:bodyPr/>
        <a:lstStyle/>
        <a:p>
          <a:r>
            <a:rPr lang="cs-CZ" dirty="0" smtClean="0"/>
            <a:t>Komu</a:t>
          </a:r>
          <a:r>
            <a:rPr lang="cs-CZ" baseline="0" dirty="0" smtClean="0"/>
            <a:t> </a:t>
          </a:r>
          <a:endParaRPr lang="cs-CZ" dirty="0"/>
        </a:p>
      </dgm:t>
    </dgm:pt>
    <dgm:pt modelId="{19081F0C-55D9-4F1C-A2DD-C8E2003519E3}" type="parTrans" cxnId="{38CF1593-857F-4263-9CEB-A791ABA07583}">
      <dgm:prSet/>
      <dgm:spPr/>
      <dgm:t>
        <a:bodyPr/>
        <a:lstStyle/>
        <a:p>
          <a:endParaRPr lang="cs-CZ"/>
        </a:p>
      </dgm:t>
    </dgm:pt>
    <dgm:pt modelId="{6DEBB906-0FE5-47DC-BCE8-4BB5E2B88570}" type="sibTrans" cxnId="{38CF1593-857F-4263-9CEB-A791ABA07583}">
      <dgm:prSet/>
      <dgm:spPr/>
      <dgm:t>
        <a:bodyPr/>
        <a:lstStyle/>
        <a:p>
          <a:endParaRPr lang="cs-CZ"/>
        </a:p>
      </dgm:t>
    </dgm:pt>
    <dgm:pt modelId="{E2F6B067-2E36-41DA-9F11-F2FF677532AE}">
      <dgm:prSet phldrT="[Text]"/>
      <dgm:spPr/>
      <dgm:t>
        <a:bodyPr/>
        <a:lstStyle/>
        <a:p>
          <a:r>
            <a:rPr lang="cs-CZ" baseline="0" dirty="0" smtClean="0"/>
            <a:t>s jakým efektem</a:t>
          </a:r>
          <a:endParaRPr lang="cs-CZ" dirty="0"/>
        </a:p>
      </dgm:t>
    </dgm:pt>
    <dgm:pt modelId="{E381798B-D2E4-4ABB-A27E-5B55549BE32A}" type="parTrans" cxnId="{7FC07DD7-7A15-4456-B8DB-A1DFCCCC6691}">
      <dgm:prSet/>
      <dgm:spPr/>
      <dgm:t>
        <a:bodyPr/>
        <a:lstStyle/>
        <a:p>
          <a:endParaRPr lang="cs-CZ"/>
        </a:p>
      </dgm:t>
    </dgm:pt>
    <dgm:pt modelId="{C84FC774-D27F-4AC6-9C45-09EFA0803F5F}" type="sibTrans" cxnId="{7FC07DD7-7A15-4456-B8DB-A1DFCCCC6691}">
      <dgm:prSet/>
      <dgm:spPr/>
      <dgm:t>
        <a:bodyPr/>
        <a:lstStyle/>
        <a:p>
          <a:endParaRPr lang="cs-CZ"/>
        </a:p>
      </dgm:t>
    </dgm:pt>
    <dgm:pt modelId="{F7AB169E-805A-4E1A-B804-E2D998FC5558}" type="pres">
      <dgm:prSet presAssocID="{A90D5A89-AD1B-4439-BCF9-146DB6C06E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0C18D3C-2699-4B49-8BD2-25A61FD24A57}" type="pres">
      <dgm:prSet presAssocID="{932A0B76-E01E-4F4B-B023-E467381D19DD}" presName="composite" presStyleCnt="0"/>
      <dgm:spPr/>
    </dgm:pt>
    <dgm:pt modelId="{344CDAA0-48EC-48E3-ACA0-1F04F7417130}" type="pres">
      <dgm:prSet presAssocID="{932A0B76-E01E-4F4B-B023-E467381D19DD}" presName="bgChev" presStyleLbl="node1" presStyleIdx="0" presStyleCnt="5"/>
      <dgm:spPr/>
    </dgm:pt>
    <dgm:pt modelId="{7EA4A77A-A4C1-4205-945E-56FF126A9595}" type="pres">
      <dgm:prSet presAssocID="{932A0B76-E01E-4F4B-B023-E467381D19DD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9C02D7-D353-4852-A133-ED0A4027D8BF}" type="pres">
      <dgm:prSet presAssocID="{CE332069-1AE0-467F-9F5A-34C5DEC5734D}" presName="compositeSpace" presStyleCnt="0"/>
      <dgm:spPr/>
    </dgm:pt>
    <dgm:pt modelId="{B4CCCCF2-FC43-4E85-BFB5-EB01ACB3136B}" type="pres">
      <dgm:prSet presAssocID="{7C942E1E-CF26-483B-B34F-56EC794925EE}" presName="composite" presStyleCnt="0"/>
      <dgm:spPr/>
    </dgm:pt>
    <dgm:pt modelId="{92B20E19-9A51-4E4C-9D10-DE7AB310CEA7}" type="pres">
      <dgm:prSet presAssocID="{7C942E1E-CF26-483B-B34F-56EC794925EE}" presName="bgChev" presStyleLbl="node1" presStyleIdx="1" presStyleCnt="5"/>
      <dgm:spPr/>
    </dgm:pt>
    <dgm:pt modelId="{1FBED503-DCBA-4DEC-9DD3-995E6CC29CC4}" type="pres">
      <dgm:prSet presAssocID="{7C942E1E-CF26-483B-B34F-56EC794925EE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4F317A-DC04-4D86-B666-FE99ABFF2F03}" type="pres">
      <dgm:prSet presAssocID="{2CFA13B6-A4CD-4962-9118-340B027A6FF4}" presName="compositeSpace" presStyleCnt="0"/>
      <dgm:spPr/>
    </dgm:pt>
    <dgm:pt modelId="{D0B6240B-DF59-4DBB-ACF9-E75862D6A8F5}" type="pres">
      <dgm:prSet presAssocID="{E3298052-CB9C-4204-9688-43BB8CCF16B5}" presName="composite" presStyleCnt="0"/>
      <dgm:spPr/>
    </dgm:pt>
    <dgm:pt modelId="{C7E59EF0-9952-4A1B-8480-9A6F39EE13E7}" type="pres">
      <dgm:prSet presAssocID="{E3298052-CB9C-4204-9688-43BB8CCF16B5}" presName="bgChev" presStyleLbl="node1" presStyleIdx="2" presStyleCnt="5"/>
      <dgm:spPr/>
    </dgm:pt>
    <dgm:pt modelId="{DD148945-C780-4DB8-BC05-016B5AF0ED84}" type="pres">
      <dgm:prSet presAssocID="{E3298052-CB9C-4204-9688-43BB8CCF16B5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F970CA-374B-47B3-9CEE-B433488C102E}" type="pres">
      <dgm:prSet presAssocID="{80678D64-36E4-4C49-9D4D-D5AF3EBBD32E}" presName="compositeSpace" presStyleCnt="0"/>
      <dgm:spPr/>
    </dgm:pt>
    <dgm:pt modelId="{B16B5E6D-5244-4F3D-B1A5-E5FCB301DE04}" type="pres">
      <dgm:prSet presAssocID="{7672C041-DF37-49C9-8511-EC8AA8205235}" presName="composite" presStyleCnt="0"/>
      <dgm:spPr/>
    </dgm:pt>
    <dgm:pt modelId="{AAFEA3C9-FCB2-47A1-9A31-6D1102B4B6C4}" type="pres">
      <dgm:prSet presAssocID="{7672C041-DF37-49C9-8511-EC8AA8205235}" presName="bgChev" presStyleLbl="node1" presStyleIdx="3" presStyleCnt="5"/>
      <dgm:spPr/>
    </dgm:pt>
    <dgm:pt modelId="{FCA763F3-A4BD-4FF3-823E-F53F33CB1D4A}" type="pres">
      <dgm:prSet presAssocID="{7672C041-DF37-49C9-8511-EC8AA8205235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13F624-D808-414D-9D14-82BF4BDA1620}" type="pres">
      <dgm:prSet presAssocID="{6DEBB906-0FE5-47DC-BCE8-4BB5E2B88570}" presName="compositeSpace" presStyleCnt="0"/>
      <dgm:spPr/>
    </dgm:pt>
    <dgm:pt modelId="{8A76BE76-CBE6-40CD-AE92-C085C66D1890}" type="pres">
      <dgm:prSet presAssocID="{E2F6B067-2E36-41DA-9F11-F2FF677532AE}" presName="composite" presStyleCnt="0"/>
      <dgm:spPr/>
    </dgm:pt>
    <dgm:pt modelId="{A0321668-8433-4CDC-B6D6-149EA90A10F6}" type="pres">
      <dgm:prSet presAssocID="{E2F6B067-2E36-41DA-9F11-F2FF677532AE}" presName="bgChev" presStyleLbl="node1" presStyleIdx="4" presStyleCnt="5"/>
      <dgm:spPr/>
    </dgm:pt>
    <dgm:pt modelId="{A6C289BE-03B3-427B-B740-E37AB52B92A2}" type="pres">
      <dgm:prSet presAssocID="{E2F6B067-2E36-41DA-9F11-F2FF677532AE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65EDCA-4ED5-451A-B481-2C5DD110A24C}" type="presOf" srcId="{7C942E1E-CF26-483B-B34F-56EC794925EE}" destId="{1FBED503-DCBA-4DEC-9DD3-995E6CC29CC4}" srcOrd="0" destOrd="0" presId="urn:microsoft.com/office/officeart/2005/8/layout/chevronAccent+Icon"/>
    <dgm:cxn modelId="{B599635C-BBB7-4A96-A2C8-D176E8ADE31E}" type="presOf" srcId="{E2F6B067-2E36-41DA-9F11-F2FF677532AE}" destId="{A6C289BE-03B3-427B-B740-E37AB52B92A2}" srcOrd="0" destOrd="0" presId="urn:microsoft.com/office/officeart/2005/8/layout/chevronAccent+Icon"/>
    <dgm:cxn modelId="{D95AF94E-ABFC-4B1F-A033-7A8C06164D36}" type="presOf" srcId="{7672C041-DF37-49C9-8511-EC8AA8205235}" destId="{FCA763F3-A4BD-4FF3-823E-F53F33CB1D4A}" srcOrd="0" destOrd="0" presId="urn:microsoft.com/office/officeart/2005/8/layout/chevronAccent+Icon"/>
    <dgm:cxn modelId="{38CF1593-857F-4263-9CEB-A791ABA07583}" srcId="{A90D5A89-AD1B-4439-BCF9-146DB6C06E1D}" destId="{7672C041-DF37-49C9-8511-EC8AA8205235}" srcOrd="3" destOrd="0" parTransId="{19081F0C-55D9-4F1C-A2DD-C8E2003519E3}" sibTransId="{6DEBB906-0FE5-47DC-BCE8-4BB5E2B88570}"/>
    <dgm:cxn modelId="{C4D1ADE7-C205-49D2-9F20-4780E898C69A}" type="presOf" srcId="{E3298052-CB9C-4204-9688-43BB8CCF16B5}" destId="{DD148945-C780-4DB8-BC05-016B5AF0ED84}" srcOrd="0" destOrd="0" presId="urn:microsoft.com/office/officeart/2005/8/layout/chevronAccent+Icon"/>
    <dgm:cxn modelId="{80A0B572-793A-41DC-8682-32B92CD1B081}" type="presOf" srcId="{932A0B76-E01E-4F4B-B023-E467381D19DD}" destId="{7EA4A77A-A4C1-4205-945E-56FF126A9595}" srcOrd="0" destOrd="0" presId="urn:microsoft.com/office/officeart/2005/8/layout/chevronAccent+Icon"/>
    <dgm:cxn modelId="{7FC07DD7-7A15-4456-B8DB-A1DFCCCC6691}" srcId="{A90D5A89-AD1B-4439-BCF9-146DB6C06E1D}" destId="{E2F6B067-2E36-41DA-9F11-F2FF677532AE}" srcOrd="4" destOrd="0" parTransId="{E381798B-D2E4-4ABB-A27E-5B55549BE32A}" sibTransId="{C84FC774-D27F-4AC6-9C45-09EFA0803F5F}"/>
    <dgm:cxn modelId="{F2046655-54A1-4AA1-BCE8-847D2AF55235}" srcId="{A90D5A89-AD1B-4439-BCF9-146DB6C06E1D}" destId="{932A0B76-E01E-4F4B-B023-E467381D19DD}" srcOrd="0" destOrd="0" parTransId="{EAA21F74-46EF-478C-9A63-E0A0FC121B0D}" sibTransId="{CE332069-1AE0-467F-9F5A-34C5DEC5734D}"/>
    <dgm:cxn modelId="{EF27A635-FB28-4650-BB61-D26E8398CDA1}" srcId="{A90D5A89-AD1B-4439-BCF9-146DB6C06E1D}" destId="{7C942E1E-CF26-483B-B34F-56EC794925EE}" srcOrd="1" destOrd="0" parTransId="{D461FF8B-8D87-4DC0-A953-7BD178A85FD4}" sibTransId="{2CFA13B6-A4CD-4962-9118-340B027A6FF4}"/>
    <dgm:cxn modelId="{8382C403-89AE-4FDF-B1F3-B466DB166BC1}" srcId="{A90D5A89-AD1B-4439-BCF9-146DB6C06E1D}" destId="{E3298052-CB9C-4204-9688-43BB8CCF16B5}" srcOrd="2" destOrd="0" parTransId="{E7CDF03C-28EF-485E-800B-615AD62E4838}" sibTransId="{80678D64-36E4-4C49-9D4D-D5AF3EBBD32E}"/>
    <dgm:cxn modelId="{9B07C07A-6039-40F4-8837-E44B6F86DB1F}" type="presOf" srcId="{A90D5A89-AD1B-4439-BCF9-146DB6C06E1D}" destId="{F7AB169E-805A-4E1A-B804-E2D998FC5558}" srcOrd="0" destOrd="0" presId="urn:microsoft.com/office/officeart/2005/8/layout/chevronAccent+Icon"/>
    <dgm:cxn modelId="{89ADE47B-5F3D-4578-9669-C42A50D544CA}" type="presParOf" srcId="{F7AB169E-805A-4E1A-B804-E2D998FC5558}" destId="{50C18D3C-2699-4B49-8BD2-25A61FD24A57}" srcOrd="0" destOrd="0" presId="urn:microsoft.com/office/officeart/2005/8/layout/chevronAccent+Icon"/>
    <dgm:cxn modelId="{B4ED7227-9908-43CD-9605-5D754666C33E}" type="presParOf" srcId="{50C18D3C-2699-4B49-8BD2-25A61FD24A57}" destId="{344CDAA0-48EC-48E3-ACA0-1F04F7417130}" srcOrd="0" destOrd="0" presId="urn:microsoft.com/office/officeart/2005/8/layout/chevronAccent+Icon"/>
    <dgm:cxn modelId="{DA657AE4-77A4-419C-B247-B0D77A5B47C2}" type="presParOf" srcId="{50C18D3C-2699-4B49-8BD2-25A61FD24A57}" destId="{7EA4A77A-A4C1-4205-945E-56FF126A9595}" srcOrd="1" destOrd="0" presId="urn:microsoft.com/office/officeart/2005/8/layout/chevronAccent+Icon"/>
    <dgm:cxn modelId="{A6C4BC41-ACFC-47F2-8E91-62CB7CC71DA6}" type="presParOf" srcId="{F7AB169E-805A-4E1A-B804-E2D998FC5558}" destId="{179C02D7-D353-4852-A133-ED0A4027D8BF}" srcOrd="1" destOrd="0" presId="urn:microsoft.com/office/officeart/2005/8/layout/chevronAccent+Icon"/>
    <dgm:cxn modelId="{ECF70667-8765-4F0A-9156-3C30ED982EAC}" type="presParOf" srcId="{F7AB169E-805A-4E1A-B804-E2D998FC5558}" destId="{B4CCCCF2-FC43-4E85-BFB5-EB01ACB3136B}" srcOrd="2" destOrd="0" presId="urn:microsoft.com/office/officeart/2005/8/layout/chevronAccent+Icon"/>
    <dgm:cxn modelId="{AD9ADF22-CF5A-43BD-9B8A-B825E10DD462}" type="presParOf" srcId="{B4CCCCF2-FC43-4E85-BFB5-EB01ACB3136B}" destId="{92B20E19-9A51-4E4C-9D10-DE7AB310CEA7}" srcOrd="0" destOrd="0" presId="urn:microsoft.com/office/officeart/2005/8/layout/chevronAccent+Icon"/>
    <dgm:cxn modelId="{0C13A4E2-DAA6-458F-9D28-AB568B35EBA7}" type="presParOf" srcId="{B4CCCCF2-FC43-4E85-BFB5-EB01ACB3136B}" destId="{1FBED503-DCBA-4DEC-9DD3-995E6CC29CC4}" srcOrd="1" destOrd="0" presId="urn:microsoft.com/office/officeart/2005/8/layout/chevronAccent+Icon"/>
    <dgm:cxn modelId="{6D54DCFE-10FA-4548-8CD8-A5327093BB07}" type="presParOf" srcId="{F7AB169E-805A-4E1A-B804-E2D998FC5558}" destId="{A44F317A-DC04-4D86-B666-FE99ABFF2F03}" srcOrd="3" destOrd="0" presId="urn:microsoft.com/office/officeart/2005/8/layout/chevronAccent+Icon"/>
    <dgm:cxn modelId="{0C456B29-0FE0-445C-8A86-F0798D813DBF}" type="presParOf" srcId="{F7AB169E-805A-4E1A-B804-E2D998FC5558}" destId="{D0B6240B-DF59-4DBB-ACF9-E75862D6A8F5}" srcOrd="4" destOrd="0" presId="urn:microsoft.com/office/officeart/2005/8/layout/chevronAccent+Icon"/>
    <dgm:cxn modelId="{38F5206F-11B3-4460-9252-6BE44A8632DA}" type="presParOf" srcId="{D0B6240B-DF59-4DBB-ACF9-E75862D6A8F5}" destId="{C7E59EF0-9952-4A1B-8480-9A6F39EE13E7}" srcOrd="0" destOrd="0" presId="urn:microsoft.com/office/officeart/2005/8/layout/chevronAccent+Icon"/>
    <dgm:cxn modelId="{7E9FA399-BCC6-470A-9038-1B11D294040F}" type="presParOf" srcId="{D0B6240B-DF59-4DBB-ACF9-E75862D6A8F5}" destId="{DD148945-C780-4DB8-BC05-016B5AF0ED84}" srcOrd="1" destOrd="0" presId="urn:microsoft.com/office/officeart/2005/8/layout/chevronAccent+Icon"/>
    <dgm:cxn modelId="{CAE3F22D-025F-45B7-8BEB-34D8981E1938}" type="presParOf" srcId="{F7AB169E-805A-4E1A-B804-E2D998FC5558}" destId="{CFF970CA-374B-47B3-9CEE-B433488C102E}" srcOrd="5" destOrd="0" presId="urn:microsoft.com/office/officeart/2005/8/layout/chevronAccent+Icon"/>
    <dgm:cxn modelId="{7387EBE6-DD72-4CF3-AAAC-A16CB1791ACA}" type="presParOf" srcId="{F7AB169E-805A-4E1A-B804-E2D998FC5558}" destId="{B16B5E6D-5244-4F3D-B1A5-E5FCB301DE04}" srcOrd="6" destOrd="0" presId="urn:microsoft.com/office/officeart/2005/8/layout/chevronAccent+Icon"/>
    <dgm:cxn modelId="{E80F3DEB-39DF-4C0A-BF7A-DE273D1991FC}" type="presParOf" srcId="{B16B5E6D-5244-4F3D-B1A5-E5FCB301DE04}" destId="{AAFEA3C9-FCB2-47A1-9A31-6D1102B4B6C4}" srcOrd="0" destOrd="0" presId="urn:microsoft.com/office/officeart/2005/8/layout/chevronAccent+Icon"/>
    <dgm:cxn modelId="{B767E629-D9AA-4C5E-A0CD-D86DAB7CEAAC}" type="presParOf" srcId="{B16B5E6D-5244-4F3D-B1A5-E5FCB301DE04}" destId="{FCA763F3-A4BD-4FF3-823E-F53F33CB1D4A}" srcOrd="1" destOrd="0" presId="urn:microsoft.com/office/officeart/2005/8/layout/chevronAccent+Icon"/>
    <dgm:cxn modelId="{AEBBA57F-4ED4-44D4-944E-64F570277C22}" type="presParOf" srcId="{F7AB169E-805A-4E1A-B804-E2D998FC5558}" destId="{4613F624-D808-414D-9D14-82BF4BDA1620}" srcOrd="7" destOrd="0" presId="urn:microsoft.com/office/officeart/2005/8/layout/chevronAccent+Icon"/>
    <dgm:cxn modelId="{80D2FCDD-C33E-4477-A77F-6F5EDE76696F}" type="presParOf" srcId="{F7AB169E-805A-4E1A-B804-E2D998FC5558}" destId="{8A76BE76-CBE6-40CD-AE92-C085C66D1890}" srcOrd="8" destOrd="0" presId="urn:microsoft.com/office/officeart/2005/8/layout/chevronAccent+Icon"/>
    <dgm:cxn modelId="{AB8BFD9A-B11D-4993-B6A3-32241C538B02}" type="presParOf" srcId="{8A76BE76-CBE6-40CD-AE92-C085C66D1890}" destId="{A0321668-8433-4CDC-B6D6-149EA90A10F6}" srcOrd="0" destOrd="0" presId="urn:microsoft.com/office/officeart/2005/8/layout/chevronAccent+Icon"/>
    <dgm:cxn modelId="{C4FC90FE-BF01-4322-9533-000EBE04F6B9}" type="presParOf" srcId="{8A76BE76-CBE6-40CD-AE92-C085C66D1890}" destId="{A6C289BE-03B3-427B-B740-E37AB52B92A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737FC-1992-47F6-82C1-75AB07835F1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D410DD-A27D-43E9-A390-F98FEF8E1B3E}">
      <dgm:prSet phldrT="[Text]"/>
      <dgm:spPr/>
      <dgm:t>
        <a:bodyPr/>
        <a:lstStyle/>
        <a:p>
          <a:r>
            <a:rPr lang="cs-CZ" dirty="0" smtClean="0"/>
            <a:t>2</a:t>
          </a:r>
          <a:endParaRPr lang="cs-CZ" dirty="0"/>
        </a:p>
      </dgm:t>
    </dgm:pt>
    <dgm:pt modelId="{134E8B25-6709-4321-9C31-4E0ACFD6067F}" type="parTrans" cxnId="{4A50B943-DF70-4509-A33A-9B9B86BE4336}">
      <dgm:prSet/>
      <dgm:spPr/>
      <dgm:t>
        <a:bodyPr/>
        <a:lstStyle/>
        <a:p>
          <a:endParaRPr lang="cs-CZ"/>
        </a:p>
      </dgm:t>
    </dgm:pt>
    <dgm:pt modelId="{4E0CAE64-D09B-4B3D-BF29-3CB70C6EE4E1}" type="sibTrans" cxnId="{4A50B943-DF70-4509-A33A-9B9B86BE4336}">
      <dgm:prSet/>
      <dgm:spPr/>
      <dgm:t>
        <a:bodyPr/>
        <a:lstStyle/>
        <a:p>
          <a:endParaRPr lang="cs-CZ"/>
        </a:p>
      </dgm:t>
    </dgm:pt>
    <dgm:pt modelId="{958A2C5F-9A79-4B25-86B4-CAEC09CA542E}">
      <dgm:prSet phldrT="[Text]"/>
      <dgm:spPr/>
      <dgm:t>
        <a:bodyPr/>
        <a:lstStyle/>
        <a:p>
          <a:r>
            <a:rPr lang="cs-CZ" dirty="0" smtClean="0"/>
            <a:t>1</a:t>
          </a:r>
          <a:endParaRPr lang="cs-CZ" dirty="0"/>
        </a:p>
      </dgm:t>
    </dgm:pt>
    <dgm:pt modelId="{D0107786-E7C2-48D4-9D61-A82D74EC7706}" type="parTrans" cxnId="{CDC806BF-9D99-4F97-B6C3-7E3AB97278B6}">
      <dgm:prSet/>
      <dgm:spPr/>
      <dgm:t>
        <a:bodyPr/>
        <a:lstStyle/>
        <a:p>
          <a:endParaRPr lang="cs-CZ"/>
        </a:p>
      </dgm:t>
    </dgm:pt>
    <dgm:pt modelId="{00F6C29B-46CC-4D2A-8E21-58A787463FB2}" type="sibTrans" cxnId="{CDC806BF-9D99-4F97-B6C3-7E3AB97278B6}">
      <dgm:prSet/>
      <dgm:spPr/>
      <dgm:t>
        <a:bodyPr/>
        <a:lstStyle/>
        <a:p>
          <a:endParaRPr lang="cs-CZ" sz="1200"/>
        </a:p>
      </dgm:t>
    </dgm:pt>
    <dgm:pt modelId="{9530079F-60A8-4F6F-BB88-D29FB8C06A2D}" type="pres">
      <dgm:prSet presAssocID="{9E8737FC-1992-47F6-82C1-75AB07835F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03CE87F-DFC1-4264-BE23-D12F0D40031F}" type="pres">
      <dgm:prSet presAssocID="{E8D410DD-A27D-43E9-A390-F98FEF8E1B3E}" presName="dummy" presStyleCnt="0"/>
      <dgm:spPr/>
    </dgm:pt>
    <dgm:pt modelId="{F17F2D95-9A16-42DB-BAE4-B787F9C00D19}" type="pres">
      <dgm:prSet presAssocID="{E8D410DD-A27D-43E9-A390-F98FEF8E1B3E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CF366D-8E6A-4FC9-826E-3CFCD162A8F5}" type="pres">
      <dgm:prSet presAssocID="{4E0CAE64-D09B-4B3D-BF29-3CB70C6EE4E1}" presName="sibTrans" presStyleLbl="node1" presStyleIdx="0" presStyleCnt="2"/>
      <dgm:spPr/>
      <dgm:t>
        <a:bodyPr/>
        <a:lstStyle/>
        <a:p>
          <a:endParaRPr lang="cs-CZ"/>
        </a:p>
      </dgm:t>
    </dgm:pt>
    <dgm:pt modelId="{7750DF3B-B23C-4655-802F-084A12614768}" type="pres">
      <dgm:prSet presAssocID="{958A2C5F-9A79-4B25-86B4-CAEC09CA542E}" presName="dummy" presStyleCnt="0"/>
      <dgm:spPr/>
    </dgm:pt>
    <dgm:pt modelId="{11D21033-640D-49C6-BACF-A36E37C5E499}" type="pres">
      <dgm:prSet presAssocID="{958A2C5F-9A79-4B25-86B4-CAEC09CA542E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3CFC97-2754-4CF8-88EB-6A1A85C679FC}" type="pres">
      <dgm:prSet presAssocID="{00F6C29B-46CC-4D2A-8E21-58A787463FB2}" presName="sibTrans" presStyleLbl="node1" presStyleIdx="1" presStyleCnt="2" custLinFactNeighborX="-1246" custLinFactNeighborY="-1408"/>
      <dgm:spPr/>
      <dgm:t>
        <a:bodyPr/>
        <a:lstStyle/>
        <a:p>
          <a:endParaRPr lang="cs-CZ"/>
        </a:p>
      </dgm:t>
    </dgm:pt>
  </dgm:ptLst>
  <dgm:cxnLst>
    <dgm:cxn modelId="{51C5BEB0-1DE6-4FEA-AEA8-5DC022B899C0}" type="presOf" srcId="{958A2C5F-9A79-4B25-86B4-CAEC09CA542E}" destId="{11D21033-640D-49C6-BACF-A36E37C5E499}" srcOrd="0" destOrd="0" presId="urn:microsoft.com/office/officeart/2005/8/layout/cycle1"/>
    <dgm:cxn modelId="{30EC646F-F7AA-4164-87EC-B31F39556E36}" type="presOf" srcId="{00F6C29B-46CC-4D2A-8E21-58A787463FB2}" destId="{323CFC97-2754-4CF8-88EB-6A1A85C679FC}" srcOrd="0" destOrd="0" presId="urn:microsoft.com/office/officeart/2005/8/layout/cycle1"/>
    <dgm:cxn modelId="{CDC806BF-9D99-4F97-B6C3-7E3AB97278B6}" srcId="{9E8737FC-1992-47F6-82C1-75AB07835F1D}" destId="{958A2C5F-9A79-4B25-86B4-CAEC09CA542E}" srcOrd="1" destOrd="0" parTransId="{D0107786-E7C2-48D4-9D61-A82D74EC7706}" sibTransId="{00F6C29B-46CC-4D2A-8E21-58A787463FB2}"/>
    <dgm:cxn modelId="{4A50B943-DF70-4509-A33A-9B9B86BE4336}" srcId="{9E8737FC-1992-47F6-82C1-75AB07835F1D}" destId="{E8D410DD-A27D-43E9-A390-F98FEF8E1B3E}" srcOrd="0" destOrd="0" parTransId="{134E8B25-6709-4321-9C31-4E0ACFD6067F}" sibTransId="{4E0CAE64-D09B-4B3D-BF29-3CB70C6EE4E1}"/>
    <dgm:cxn modelId="{781D748B-7190-4307-90FC-74BD9DF60BD8}" type="presOf" srcId="{4E0CAE64-D09B-4B3D-BF29-3CB70C6EE4E1}" destId="{27CF366D-8E6A-4FC9-826E-3CFCD162A8F5}" srcOrd="0" destOrd="0" presId="urn:microsoft.com/office/officeart/2005/8/layout/cycle1"/>
    <dgm:cxn modelId="{4396C72F-BAF1-46CC-9D88-5335B2AA2BFF}" type="presOf" srcId="{9E8737FC-1992-47F6-82C1-75AB07835F1D}" destId="{9530079F-60A8-4F6F-BB88-D29FB8C06A2D}" srcOrd="0" destOrd="0" presId="urn:microsoft.com/office/officeart/2005/8/layout/cycle1"/>
    <dgm:cxn modelId="{E43B8E27-A1CD-4792-8023-4ADADBA68B94}" type="presOf" srcId="{E8D410DD-A27D-43E9-A390-F98FEF8E1B3E}" destId="{F17F2D95-9A16-42DB-BAE4-B787F9C00D19}" srcOrd="0" destOrd="0" presId="urn:microsoft.com/office/officeart/2005/8/layout/cycle1"/>
    <dgm:cxn modelId="{316388BF-2991-40B0-95EA-19A0A269025A}" type="presParOf" srcId="{9530079F-60A8-4F6F-BB88-D29FB8C06A2D}" destId="{603CE87F-DFC1-4264-BE23-D12F0D40031F}" srcOrd="0" destOrd="0" presId="urn:microsoft.com/office/officeart/2005/8/layout/cycle1"/>
    <dgm:cxn modelId="{2367ED23-A23F-4320-8CDC-57B8C31AA219}" type="presParOf" srcId="{9530079F-60A8-4F6F-BB88-D29FB8C06A2D}" destId="{F17F2D95-9A16-42DB-BAE4-B787F9C00D19}" srcOrd="1" destOrd="0" presId="urn:microsoft.com/office/officeart/2005/8/layout/cycle1"/>
    <dgm:cxn modelId="{28355AFF-CF8B-44C5-9959-FA1CD43661C4}" type="presParOf" srcId="{9530079F-60A8-4F6F-BB88-D29FB8C06A2D}" destId="{27CF366D-8E6A-4FC9-826E-3CFCD162A8F5}" srcOrd="2" destOrd="0" presId="urn:microsoft.com/office/officeart/2005/8/layout/cycle1"/>
    <dgm:cxn modelId="{2F694800-258C-49E5-8361-A04AB7FADB57}" type="presParOf" srcId="{9530079F-60A8-4F6F-BB88-D29FB8C06A2D}" destId="{7750DF3B-B23C-4655-802F-084A12614768}" srcOrd="3" destOrd="0" presId="urn:microsoft.com/office/officeart/2005/8/layout/cycle1"/>
    <dgm:cxn modelId="{B581EC94-0F50-401E-A5F5-378F887D96F7}" type="presParOf" srcId="{9530079F-60A8-4F6F-BB88-D29FB8C06A2D}" destId="{11D21033-640D-49C6-BACF-A36E37C5E499}" srcOrd="4" destOrd="0" presId="urn:microsoft.com/office/officeart/2005/8/layout/cycle1"/>
    <dgm:cxn modelId="{26AD4A08-2FB3-440E-B824-AA76099AE0B6}" type="presParOf" srcId="{9530079F-60A8-4F6F-BB88-D29FB8C06A2D}" destId="{323CFC97-2754-4CF8-88EB-6A1A85C679FC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0010C-1F8C-425A-B9F2-D6AF6EC99E2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45ACE9F-1EB1-412F-A4DD-9581799BDCED}">
      <dgm:prSet phldrT="[Text]" custT="1"/>
      <dgm:spPr/>
      <dgm:t>
        <a:bodyPr/>
        <a:lstStyle/>
        <a:p>
          <a:r>
            <a:rPr lang="cs-CZ" sz="1100" dirty="0" smtClean="0"/>
            <a:t>nadřízený </a:t>
          </a:r>
          <a:endParaRPr lang="cs-CZ" sz="1100" dirty="0"/>
        </a:p>
      </dgm:t>
    </dgm:pt>
    <dgm:pt modelId="{D50C05D9-7960-49B8-AF21-A86D127164E0}" type="parTrans" cxnId="{6B596F12-EAB9-45DB-A30D-0375705E41BE}">
      <dgm:prSet/>
      <dgm:spPr/>
      <dgm:t>
        <a:bodyPr/>
        <a:lstStyle/>
        <a:p>
          <a:endParaRPr lang="cs-CZ"/>
        </a:p>
      </dgm:t>
    </dgm:pt>
    <dgm:pt modelId="{C4E4C8D5-0339-49D9-9C34-2581CBEF6D62}" type="sibTrans" cxnId="{6B596F12-EAB9-45DB-A30D-0375705E41BE}">
      <dgm:prSet/>
      <dgm:spPr/>
      <dgm:t>
        <a:bodyPr/>
        <a:lstStyle/>
        <a:p>
          <a:endParaRPr lang="cs-CZ"/>
        </a:p>
      </dgm:t>
    </dgm:pt>
    <dgm:pt modelId="{E4887FBF-BEBE-4AE7-81BD-136078431D1D}">
      <dgm:prSet phldrT="[Text]" custT="1"/>
      <dgm:spPr/>
      <dgm:t>
        <a:bodyPr/>
        <a:lstStyle/>
        <a:p>
          <a:r>
            <a:rPr lang="cs-CZ" sz="1100" dirty="0" smtClean="0"/>
            <a:t>podřízený</a:t>
          </a:r>
          <a:endParaRPr lang="cs-CZ" sz="1100" dirty="0"/>
        </a:p>
      </dgm:t>
    </dgm:pt>
    <dgm:pt modelId="{346E54B5-C3F9-4FDF-A885-8E56088DA50B}" type="parTrans" cxnId="{333EFF37-4D24-465A-9803-C72A11800475}">
      <dgm:prSet/>
      <dgm:spPr/>
      <dgm:t>
        <a:bodyPr/>
        <a:lstStyle/>
        <a:p>
          <a:endParaRPr lang="cs-CZ"/>
        </a:p>
      </dgm:t>
    </dgm:pt>
    <dgm:pt modelId="{91B9104F-3290-475B-B0F2-7AFDDA2B415D}" type="sibTrans" cxnId="{333EFF37-4D24-465A-9803-C72A11800475}">
      <dgm:prSet/>
      <dgm:spPr/>
      <dgm:t>
        <a:bodyPr/>
        <a:lstStyle/>
        <a:p>
          <a:endParaRPr lang="cs-CZ"/>
        </a:p>
      </dgm:t>
    </dgm:pt>
    <dgm:pt modelId="{905E17EB-EED1-424E-B851-C83DEFD4A5EE}">
      <dgm:prSet phldrT="[Text]" custT="1"/>
      <dgm:spPr/>
      <dgm:t>
        <a:bodyPr/>
        <a:lstStyle/>
        <a:p>
          <a:r>
            <a:rPr lang="cs-CZ" sz="1100" dirty="0" smtClean="0"/>
            <a:t>podřízený</a:t>
          </a:r>
          <a:endParaRPr lang="cs-CZ" sz="1100" dirty="0"/>
        </a:p>
      </dgm:t>
    </dgm:pt>
    <dgm:pt modelId="{01016F39-D10C-4EC3-BD51-D9B57A29860C}" type="parTrans" cxnId="{5507BF0E-CA51-4D9D-9813-CA806B28D040}">
      <dgm:prSet/>
      <dgm:spPr/>
      <dgm:t>
        <a:bodyPr/>
        <a:lstStyle/>
        <a:p>
          <a:endParaRPr lang="cs-CZ"/>
        </a:p>
      </dgm:t>
    </dgm:pt>
    <dgm:pt modelId="{DE5D4BA8-C790-4551-A1DF-D049F53B7DCD}" type="sibTrans" cxnId="{5507BF0E-CA51-4D9D-9813-CA806B28D040}">
      <dgm:prSet/>
      <dgm:spPr/>
      <dgm:t>
        <a:bodyPr/>
        <a:lstStyle/>
        <a:p>
          <a:endParaRPr lang="cs-CZ"/>
        </a:p>
      </dgm:t>
    </dgm:pt>
    <dgm:pt modelId="{0F09B7FC-BD7F-4812-AE20-6601B48628F4}" type="pres">
      <dgm:prSet presAssocID="{28D0010C-1F8C-425A-B9F2-D6AF6EC99E2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F0F909E-301E-45AE-85BF-C079A7C9A726}" type="pres">
      <dgm:prSet presAssocID="{28D0010C-1F8C-425A-B9F2-D6AF6EC99E2F}" presName="dummyMaxCanvas" presStyleCnt="0">
        <dgm:presLayoutVars/>
      </dgm:prSet>
      <dgm:spPr/>
    </dgm:pt>
    <dgm:pt modelId="{C6D8D26D-7BB0-4062-922E-3E7F153955D6}" type="pres">
      <dgm:prSet presAssocID="{28D0010C-1F8C-425A-B9F2-D6AF6EC99E2F}" presName="ThreeNodes_1" presStyleLbl="node1" presStyleIdx="0" presStyleCnt="3" custScaleX="117647" custLinFactNeighborX="-294" custLinFactNeighborY="-233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383148-F0E9-4722-888E-EEB090527EDE}" type="pres">
      <dgm:prSet presAssocID="{28D0010C-1F8C-425A-B9F2-D6AF6EC99E2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B44C22-55FE-4933-A631-1B04A6CBBC2B}" type="pres">
      <dgm:prSet presAssocID="{28D0010C-1F8C-425A-B9F2-D6AF6EC99E2F}" presName="ThreeNodes_3" presStyleLbl="node1" presStyleIdx="2" presStyleCnt="3" custScaleX="9845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CBACB6-6AD1-473A-8EE1-E6153414CE61}" type="pres">
      <dgm:prSet presAssocID="{28D0010C-1F8C-425A-B9F2-D6AF6EC99E2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284493-8928-4085-956B-C207F09440E2}" type="pres">
      <dgm:prSet presAssocID="{28D0010C-1F8C-425A-B9F2-D6AF6EC99E2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C8576A-49C7-4DD8-B97C-2AD93AFFA493}" type="pres">
      <dgm:prSet presAssocID="{28D0010C-1F8C-425A-B9F2-D6AF6EC99E2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8D3799-180A-43EB-9358-6C60EBEADDA2}" type="pres">
      <dgm:prSet presAssocID="{28D0010C-1F8C-425A-B9F2-D6AF6EC99E2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7B9145-868A-45F0-8553-B8FA135A3F7F}" type="pres">
      <dgm:prSet presAssocID="{28D0010C-1F8C-425A-B9F2-D6AF6EC99E2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E0CE98-B4DD-4FBA-9463-65155C39A8F4}" type="presOf" srcId="{905E17EB-EED1-424E-B851-C83DEFD4A5EE}" destId="{5D7B9145-868A-45F0-8553-B8FA135A3F7F}" srcOrd="1" destOrd="0" presId="urn:microsoft.com/office/officeart/2005/8/layout/vProcess5"/>
    <dgm:cxn modelId="{5507BF0E-CA51-4D9D-9813-CA806B28D040}" srcId="{28D0010C-1F8C-425A-B9F2-D6AF6EC99E2F}" destId="{905E17EB-EED1-424E-B851-C83DEFD4A5EE}" srcOrd="2" destOrd="0" parTransId="{01016F39-D10C-4EC3-BD51-D9B57A29860C}" sibTransId="{DE5D4BA8-C790-4551-A1DF-D049F53B7DCD}"/>
    <dgm:cxn modelId="{16197F2D-E81C-4662-BF7E-8B89F3252B67}" type="presOf" srcId="{28D0010C-1F8C-425A-B9F2-D6AF6EC99E2F}" destId="{0F09B7FC-BD7F-4812-AE20-6601B48628F4}" srcOrd="0" destOrd="0" presId="urn:microsoft.com/office/officeart/2005/8/layout/vProcess5"/>
    <dgm:cxn modelId="{6B596F12-EAB9-45DB-A30D-0375705E41BE}" srcId="{28D0010C-1F8C-425A-B9F2-D6AF6EC99E2F}" destId="{E45ACE9F-1EB1-412F-A4DD-9581799BDCED}" srcOrd="0" destOrd="0" parTransId="{D50C05D9-7960-49B8-AF21-A86D127164E0}" sibTransId="{C4E4C8D5-0339-49D9-9C34-2581CBEF6D62}"/>
    <dgm:cxn modelId="{333EFF37-4D24-465A-9803-C72A11800475}" srcId="{28D0010C-1F8C-425A-B9F2-D6AF6EC99E2F}" destId="{E4887FBF-BEBE-4AE7-81BD-136078431D1D}" srcOrd="1" destOrd="0" parTransId="{346E54B5-C3F9-4FDF-A885-8E56088DA50B}" sibTransId="{91B9104F-3290-475B-B0F2-7AFDDA2B415D}"/>
    <dgm:cxn modelId="{DC2B009F-EB1A-49D8-9CA8-C21E60D0DE76}" type="presOf" srcId="{E45ACE9F-1EB1-412F-A4DD-9581799BDCED}" destId="{42C8576A-49C7-4DD8-B97C-2AD93AFFA493}" srcOrd="1" destOrd="0" presId="urn:microsoft.com/office/officeart/2005/8/layout/vProcess5"/>
    <dgm:cxn modelId="{7BA79355-4204-496E-959E-80F0CB0DBF2F}" type="presOf" srcId="{E4887FBF-BEBE-4AE7-81BD-136078431D1D}" destId="{26383148-F0E9-4722-888E-EEB090527EDE}" srcOrd="0" destOrd="0" presId="urn:microsoft.com/office/officeart/2005/8/layout/vProcess5"/>
    <dgm:cxn modelId="{68B6970B-9689-4065-A431-6B98AE1805D6}" type="presOf" srcId="{905E17EB-EED1-424E-B851-C83DEFD4A5EE}" destId="{18B44C22-55FE-4933-A631-1B04A6CBBC2B}" srcOrd="0" destOrd="0" presId="urn:microsoft.com/office/officeart/2005/8/layout/vProcess5"/>
    <dgm:cxn modelId="{B289A220-F51C-47A2-8CED-A786CA33B649}" type="presOf" srcId="{E45ACE9F-1EB1-412F-A4DD-9581799BDCED}" destId="{C6D8D26D-7BB0-4062-922E-3E7F153955D6}" srcOrd="0" destOrd="0" presId="urn:microsoft.com/office/officeart/2005/8/layout/vProcess5"/>
    <dgm:cxn modelId="{CFE4C769-EC97-4941-A275-237A701E8A19}" type="presOf" srcId="{C4E4C8D5-0339-49D9-9C34-2581CBEF6D62}" destId="{87CBACB6-6AD1-473A-8EE1-E6153414CE61}" srcOrd="0" destOrd="0" presId="urn:microsoft.com/office/officeart/2005/8/layout/vProcess5"/>
    <dgm:cxn modelId="{2658B284-48D6-4CA0-B74B-8714B6FA2578}" type="presOf" srcId="{91B9104F-3290-475B-B0F2-7AFDDA2B415D}" destId="{5B284493-8928-4085-956B-C207F09440E2}" srcOrd="0" destOrd="0" presId="urn:microsoft.com/office/officeart/2005/8/layout/vProcess5"/>
    <dgm:cxn modelId="{F805B75D-FA82-4881-8C4E-A38A75859122}" type="presOf" srcId="{E4887FBF-BEBE-4AE7-81BD-136078431D1D}" destId="{118D3799-180A-43EB-9358-6C60EBEADDA2}" srcOrd="1" destOrd="0" presId="urn:microsoft.com/office/officeart/2005/8/layout/vProcess5"/>
    <dgm:cxn modelId="{8D9F4DC8-2044-4FB4-8708-1C4DD4A6D6F9}" type="presParOf" srcId="{0F09B7FC-BD7F-4812-AE20-6601B48628F4}" destId="{AF0F909E-301E-45AE-85BF-C079A7C9A726}" srcOrd="0" destOrd="0" presId="urn:microsoft.com/office/officeart/2005/8/layout/vProcess5"/>
    <dgm:cxn modelId="{1053EA88-0CD5-480E-96C0-1ED1B5273963}" type="presParOf" srcId="{0F09B7FC-BD7F-4812-AE20-6601B48628F4}" destId="{C6D8D26D-7BB0-4062-922E-3E7F153955D6}" srcOrd="1" destOrd="0" presId="urn:microsoft.com/office/officeart/2005/8/layout/vProcess5"/>
    <dgm:cxn modelId="{9FD3CBA9-C8F7-4821-97BA-0BC880639005}" type="presParOf" srcId="{0F09B7FC-BD7F-4812-AE20-6601B48628F4}" destId="{26383148-F0E9-4722-888E-EEB090527EDE}" srcOrd="2" destOrd="0" presId="urn:microsoft.com/office/officeart/2005/8/layout/vProcess5"/>
    <dgm:cxn modelId="{810F0385-E845-4FE1-B5AE-BBF4CAF1ED8E}" type="presParOf" srcId="{0F09B7FC-BD7F-4812-AE20-6601B48628F4}" destId="{18B44C22-55FE-4933-A631-1B04A6CBBC2B}" srcOrd="3" destOrd="0" presId="urn:microsoft.com/office/officeart/2005/8/layout/vProcess5"/>
    <dgm:cxn modelId="{B07D9655-F02B-4B19-AA09-D6731A29C684}" type="presParOf" srcId="{0F09B7FC-BD7F-4812-AE20-6601B48628F4}" destId="{87CBACB6-6AD1-473A-8EE1-E6153414CE61}" srcOrd="4" destOrd="0" presId="urn:microsoft.com/office/officeart/2005/8/layout/vProcess5"/>
    <dgm:cxn modelId="{2CD1D9ED-FF6C-4251-B7D9-6E8286CA11EA}" type="presParOf" srcId="{0F09B7FC-BD7F-4812-AE20-6601B48628F4}" destId="{5B284493-8928-4085-956B-C207F09440E2}" srcOrd="5" destOrd="0" presId="urn:microsoft.com/office/officeart/2005/8/layout/vProcess5"/>
    <dgm:cxn modelId="{C9AFEB84-36BE-4C44-8E51-8FAB39C54CF7}" type="presParOf" srcId="{0F09B7FC-BD7F-4812-AE20-6601B48628F4}" destId="{42C8576A-49C7-4DD8-B97C-2AD93AFFA493}" srcOrd="6" destOrd="0" presId="urn:microsoft.com/office/officeart/2005/8/layout/vProcess5"/>
    <dgm:cxn modelId="{944B76C2-A0BB-4ABA-97CF-90B3505FD3D3}" type="presParOf" srcId="{0F09B7FC-BD7F-4812-AE20-6601B48628F4}" destId="{118D3799-180A-43EB-9358-6C60EBEADDA2}" srcOrd="7" destOrd="0" presId="urn:microsoft.com/office/officeart/2005/8/layout/vProcess5"/>
    <dgm:cxn modelId="{E74AF9B5-A64C-4036-A24A-CE357457E9AF}" type="presParOf" srcId="{0F09B7FC-BD7F-4812-AE20-6601B48628F4}" destId="{5D7B9145-868A-45F0-8553-B8FA135A3F7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140A6-0113-4017-B9A8-5CDE30F96C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D557B70-8954-4F80-B7C7-E4B396E003A7}">
      <dgm:prSet phldrT="[Text]"/>
      <dgm:spPr/>
      <dgm:t>
        <a:bodyPr/>
        <a:lstStyle/>
        <a:p>
          <a:r>
            <a:rPr lang="cs-CZ" dirty="0" smtClean="0"/>
            <a:t>1</a:t>
          </a:r>
          <a:endParaRPr lang="cs-CZ" dirty="0"/>
        </a:p>
      </dgm:t>
    </dgm:pt>
    <dgm:pt modelId="{8DC89B90-4B5B-4193-975C-23ABCF4A9729}" type="parTrans" cxnId="{6D2CD01E-9874-4C0B-9655-739F15454614}">
      <dgm:prSet/>
      <dgm:spPr/>
      <dgm:t>
        <a:bodyPr/>
        <a:lstStyle/>
        <a:p>
          <a:endParaRPr lang="cs-CZ"/>
        </a:p>
      </dgm:t>
    </dgm:pt>
    <dgm:pt modelId="{A3CB1062-0A73-419F-B64D-454CB77B13AE}" type="sibTrans" cxnId="{6D2CD01E-9874-4C0B-9655-739F15454614}">
      <dgm:prSet/>
      <dgm:spPr/>
      <dgm:t>
        <a:bodyPr/>
        <a:lstStyle/>
        <a:p>
          <a:endParaRPr lang="cs-CZ"/>
        </a:p>
      </dgm:t>
    </dgm:pt>
    <dgm:pt modelId="{6CB7A3F9-3248-4007-AAF7-EB7CDD46AFFB}">
      <dgm:prSet phldrT="[Text]"/>
      <dgm:spPr/>
      <dgm:t>
        <a:bodyPr/>
        <a:lstStyle/>
        <a:p>
          <a:r>
            <a:rPr lang="cs-CZ" dirty="0" smtClean="0"/>
            <a:t>2</a:t>
          </a:r>
          <a:endParaRPr lang="cs-CZ" dirty="0"/>
        </a:p>
      </dgm:t>
    </dgm:pt>
    <dgm:pt modelId="{EB1895B7-94EA-4B31-AE38-5C24CB941B6F}" type="parTrans" cxnId="{270694B0-97C5-401E-BB5C-1FF84EE81ED6}">
      <dgm:prSet/>
      <dgm:spPr/>
      <dgm:t>
        <a:bodyPr/>
        <a:lstStyle/>
        <a:p>
          <a:endParaRPr lang="cs-CZ"/>
        </a:p>
      </dgm:t>
    </dgm:pt>
    <dgm:pt modelId="{23DD3BC0-AB0C-42A9-8DD6-BBB592ED397E}" type="sibTrans" cxnId="{270694B0-97C5-401E-BB5C-1FF84EE81ED6}">
      <dgm:prSet/>
      <dgm:spPr/>
      <dgm:t>
        <a:bodyPr/>
        <a:lstStyle/>
        <a:p>
          <a:endParaRPr lang="cs-CZ"/>
        </a:p>
      </dgm:t>
    </dgm:pt>
    <dgm:pt modelId="{3CD63242-933A-48B2-AB4C-1A9296394842}">
      <dgm:prSet phldrT="[Text]"/>
      <dgm:spPr/>
      <dgm:t>
        <a:bodyPr/>
        <a:lstStyle/>
        <a:p>
          <a:r>
            <a:rPr lang="cs-CZ" dirty="0" smtClean="0"/>
            <a:t>3</a:t>
          </a:r>
          <a:endParaRPr lang="cs-CZ" dirty="0"/>
        </a:p>
      </dgm:t>
    </dgm:pt>
    <dgm:pt modelId="{87B38F40-037A-459B-ABBE-60971E28C740}" type="parTrans" cxnId="{E9147043-06B6-443F-BEC2-AFAFE34963EB}">
      <dgm:prSet/>
      <dgm:spPr/>
      <dgm:t>
        <a:bodyPr/>
        <a:lstStyle/>
        <a:p>
          <a:endParaRPr lang="cs-CZ"/>
        </a:p>
      </dgm:t>
    </dgm:pt>
    <dgm:pt modelId="{E1C0173E-3F65-4822-8865-F99B68141E2E}" type="sibTrans" cxnId="{E9147043-06B6-443F-BEC2-AFAFE34963EB}">
      <dgm:prSet/>
      <dgm:spPr/>
      <dgm:t>
        <a:bodyPr/>
        <a:lstStyle/>
        <a:p>
          <a:endParaRPr lang="cs-CZ"/>
        </a:p>
      </dgm:t>
    </dgm:pt>
    <dgm:pt modelId="{2B22E0B3-8D5B-4204-AF4E-F7B1A9F9A5BC}" type="pres">
      <dgm:prSet presAssocID="{965140A6-0113-4017-B9A8-5CDE30F96CB9}" presName="Name0" presStyleCnt="0">
        <dgm:presLayoutVars>
          <dgm:dir/>
          <dgm:animLvl val="lvl"/>
          <dgm:resizeHandles val="exact"/>
        </dgm:presLayoutVars>
      </dgm:prSet>
      <dgm:spPr/>
    </dgm:pt>
    <dgm:pt modelId="{EFC5FF29-4DCF-4A27-BE4A-C885895F05FB}" type="pres">
      <dgm:prSet presAssocID="{1D557B70-8954-4F80-B7C7-E4B396E003A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1EB871-C3E7-445C-A2A9-C9D2A4E57D29}" type="pres">
      <dgm:prSet presAssocID="{A3CB1062-0A73-419F-B64D-454CB77B13AE}" presName="parTxOnlySpace" presStyleCnt="0"/>
      <dgm:spPr/>
    </dgm:pt>
    <dgm:pt modelId="{C0DE58CE-84E0-458E-A0A4-BED5B78121DE}" type="pres">
      <dgm:prSet presAssocID="{6CB7A3F9-3248-4007-AAF7-EB7CDD46AFF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CC5248-E057-4F1E-9CE9-2D9D75374B4B}" type="pres">
      <dgm:prSet presAssocID="{23DD3BC0-AB0C-42A9-8DD6-BBB592ED397E}" presName="parTxOnlySpace" presStyleCnt="0"/>
      <dgm:spPr/>
    </dgm:pt>
    <dgm:pt modelId="{EE15FE2B-B311-47C4-9208-E2CEE1CDCBEA}" type="pres">
      <dgm:prSet presAssocID="{3CD63242-933A-48B2-AB4C-1A929639484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D2CD01E-9874-4C0B-9655-739F15454614}" srcId="{965140A6-0113-4017-B9A8-5CDE30F96CB9}" destId="{1D557B70-8954-4F80-B7C7-E4B396E003A7}" srcOrd="0" destOrd="0" parTransId="{8DC89B90-4B5B-4193-975C-23ABCF4A9729}" sibTransId="{A3CB1062-0A73-419F-B64D-454CB77B13AE}"/>
    <dgm:cxn modelId="{9F244F81-FE71-4997-A88F-BE7F4775B4F6}" type="presOf" srcId="{3CD63242-933A-48B2-AB4C-1A9296394842}" destId="{EE15FE2B-B311-47C4-9208-E2CEE1CDCBEA}" srcOrd="0" destOrd="0" presId="urn:microsoft.com/office/officeart/2005/8/layout/chevron1"/>
    <dgm:cxn modelId="{270694B0-97C5-401E-BB5C-1FF84EE81ED6}" srcId="{965140A6-0113-4017-B9A8-5CDE30F96CB9}" destId="{6CB7A3F9-3248-4007-AAF7-EB7CDD46AFFB}" srcOrd="1" destOrd="0" parTransId="{EB1895B7-94EA-4B31-AE38-5C24CB941B6F}" sibTransId="{23DD3BC0-AB0C-42A9-8DD6-BBB592ED397E}"/>
    <dgm:cxn modelId="{AC8B482F-8CEB-4877-ADDB-034C666F4D72}" type="presOf" srcId="{6CB7A3F9-3248-4007-AAF7-EB7CDD46AFFB}" destId="{C0DE58CE-84E0-458E-A0A4-BED5B78121DE}" srcOrd="0" destOrd="0" presId="urn:microsoft.com/office/officeart/2005/8/layout/chevron1"/>
    <dgm:cxn modelId="{0B8E4C6D-1851-4D5F-BA89-2C055D569FD3}" type="presOf" srcId="{965140A6-0113-4017-B9A8-5CDE30F96CB9}" destId="{2B22E0B3-8D5B-4204-AF4E-F7B1A9F9A5BC}" srcOrd="0" destOrd="0" presId="urn:microsoft.com/office/officeart/2005/8/layout/chevron1"/>
    <dgm:cxn modelId="{9696F3AF-5BD1-460A-B08C-E281BB9FCD92}" type="presOf" srcId="{1D557B70-8954-4F80-B7C7-E4B396E003A7}" destId="{EFC5FF29-4DCF-4A27-BE4A-C885895F05FB}" srcOrd="0" destOrd="0" presId="urn:microsoft.com/office/officeart/2005/8/layout/chevron1"/>
    <dgm:cxn modelId="{E9147043-06B6-443F-BEC2-AFAFE34963EB}" srcId="{965140A6-0113-4017-B9A8-5CDE30F96CB9}" destId="{3CD63242-933A-48B2-AB4C-1A9296394842}" srcOrd="2" destOrd="0" parTransId="{87B38F40-037A-459B-ABBE-60971E28C740}" sibTransId="{E1C0173E-3F65-4822-8865-F99B68141E2E}"/>
    <dgm:cxn modelId="{BBC6E826-6196-464A-9863-04D539A5C874}" type="presParOf" srcId="{2B22E0B3-8D5B-4204-AF4E-F7B1A9F9A5BC}" destId="{EFC5FF29-4DCF-4A27-BE4A-C885895F05FB}" srcOrd="0" destOrd="0" presId="urn:microsoft.com/office/officeart/2005/8/layout/chevron1"/>
    <dgm:cxn modelId="{9230D41B-590A-424C-80BB-AE7E4EE4CFF6}" type="presParOf" srcId="{2B22E0B3-8D5B-4204-AF4E-F7B1A9F9A5BC}" destId="{661EB871-C3E7-445C-A2A9-C9D2A4E57D29}" srcOrd="1" destOrd="0" presId="urn:microsoft.com/office/officeart/2005/8/layout/chevron1"/>
    <dgm:cxn modelId="{46A0CB29-0272-4D86-9B5B-8F0CE0A95D72}" type="presParOf" srcId="{2B22E0B3-8D5B-4204-AF4E-F7B1A9F9A5BC}" destId="{C0DE58CE-84E0-458E-A0A4-BED5B78121DE}" srcOrd="2" destOrd="0" presId="urn:microsoft.com/office/officeart/2005/8/layout/chevron1"/>
    <dgm:cxn modelId="{483CFF21-C89E-4E91-8314-930F7C5C1F80}" type="presParOf" srcId="{2B22E0B3-8D5B-4204-AF4E-F7B1A9F9A5BC}" destId="{DACC5248-E057-4F1E-9CE9-2D9D75374B4B}" srcOrd="3" destOrd="0" presId="urn:microsoft.com/office/officeart/2005/8/layout/chevron1"/>
    <dgm:cxn modelId="{CA0464D7-FD5E-44E1-B456-122CAC73BBD8}" type="presParOf" srcId="{2B22E0B3-8D5B-4204-AF4E-F7B1A9F9A5BC}" destId="{EE15FE2B-B311-47C4-9208-E2CEE1CDCBE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 dvojité šipky – zvýraznění"/>
  <dgm:desc val="Umožňuje znázornit postupné kroky v úkolu, procesu nebo pracovním postupu či zdůraznit pohyb nebo směr. Nejvhodnější je pro práci s minimálním množstvím textu úrovně 1 a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B69BD-4F0F-4A41-84F3-3B26775E7535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8E2D7-1565-4FAB-A683-B8901C4B3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94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Snadněji zachytíme to, co má větší informační náboj, výjimečné, nezvyklé</a:t>
            </a:r>
          </a:p>
          <a:p>
            <a:r>
              <a:rPr lang="cs-CZ" dirty="0" smtClean="0"/>
              <a:t>Hůře si pamatujeme věci běžné, opakující se</a:t>
            </a:r>
          </a:p>
          <a:p>
            <a:endParaRPr lang="cs-CZ" dirty="0" smtClean="0"/>
          </a:p>
          <a:p>
            <a:r>
              <a:rPr lang="cs-CZ" dirty="0" smtClean="0"/>
              <a:t>Počátek a konec komuniké jsou vnímány pozorněji než střední část informace</a:t>
            </a:r>
          </a:p>
          <a:p>
            <a:endParaRPr lang="cs-CZ" dirty="0" smtClean="0"/>
          </a:p>
          <a:p>
            <a:r>
              <a:rPr lang="cs-CZ" dirty="0" smtClean="0"/>
              <a:t>Čím náročnější K. a čím déle trvá, tím více může docházet k nedorozuměním/problémům.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8E2D7-1565-4FAB-A683-B8901C4B3FA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F27DC6-4279-420F-9C9C-48D548C95BC8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6AF65C-6130-4E8C-935D-2F15220AC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62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DC6-4279-420F-9C9C-48D548C95BC8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F65C-6130-4E8C-935D-2F15220AC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90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F27DC6-4279-420F-9C9C-48D548C95BC8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6AF65C-6130-4E8C-935D-2F15220AC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48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DC6-4279-420F-9C9C-48D548C95BC8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F65C-6130-4E8C-935D-2F15220AC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97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F27DC6-4279-420F-9C9C-48D548C95BC8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6AF65C-6130-4E8C-935D-2F15220AC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02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DC6-4279-420F-9C9C-48D548C95BC8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F65C-6130-4E8C-935D-2F15220AC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46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DC6-4279-420F-9C9C-48D548C95BC8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F65C-6130-4E8C-935D-2F15220AC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96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DC6-4279-420F-9C9C-48D548C95BC8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F65C-6130-4E8C-935D-2F15220AC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00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DC6-4279-420F-9C9C-48D548C95BC8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F65C-6130-4E8C-935D-2F15220AC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01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F27DC6-4279-420F-9C9C-48D548C95BC8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6AF65C-6130-4E8C-935D-2F15220AC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73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7DC6-4279-420F-9C9C-48D548C95BC8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AF65C-6130-4E8C-935D-2F15220AC2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06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F27DC6-4279-420F-9C9C-48D548C95BC8}" type="datetimeFigureOut">
              <a:rPr lang="cs-CZ" smtClean="0"/>
              <a:t>10.9.2015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D6AF65C-6130-4E8C-935D-2F15220AC25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09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0V6u6-3C2wQ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rollednursing.com/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lesk.cz/clanek/zpravy-politika/159653/vzkaz-pro-poslance-kratkeho-i-my-pracujeme-v-noci.html" TargetMode="External"/><Relationship Id="rId5" Type="http://schemas.openxmlformats.org/officeDocument/2006/relationships/hyperlink" Target="http://www.robertslawfirm.com/blog/2014/09/medication-errors-texas-nursing-homes-rising-alarming-rate/" TargetMode="Externa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entagonus.ru/photo/15" TargetMode="External"/><Relationship Id="rId7" Type="http://schemas.openxmlformats.org/officeDocument/2006/relationships/hyperlink" Target="http://krakow.all.biz/cs/zdravotnicke-obleceni-g154209#.VCpol2d_ti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www.pl.all.biz/cs/zdravotnicke-obleceni-bgg1060117" TargetMode="Externa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fab.co.uk/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enjoy.co.uk/womens-fancy-dress-999-c-5_9" TargetMode="External"/><Relationship Id="rId4" Type="http://schemas.openxmlformats.org/officeDocument/2006/relationships/hyperlink" Target="http://ddnclexreview.com/classynurs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extract.com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sport.blesk.cz/clanek/fotbal-gambrinus-liga-rocnik-10-11/102102/lafata-rozhodl-hattrickem-derby-s-libercem.html" TargetMode="Externa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cz.sputniknews.com/czech.ruvr.ru/2015_01_11/tajemstvi-reci-tela-neboli-obelzi-me-5675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cz.sputniknews.com/czech.ruvr.ru/2015_01_11/tajemstvi-reci-tela-neboli-obelzi-me-5675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cz.sputniknews.com/czech.ruvr.ru/2015_01_11/Tajemstvi-reci-tela-neboli-obelzi-me-5675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cz.sputniknews.com/czech.ruvr.ru/2015_01_11/tajemstvi-reci-tela-neboli-obelzi-me-5675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cz.sputniknews.com/czech.ruvr.ru/2015_01_11/tajemstvi-reci-tela-neboli-obelzi-me-5675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inky.cz/zahranicni/evropa/178351-sarkozy-dostal-kvuli-kameram-stafaz-lidi-mensiho-vzrustu.html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vani.eu/rec-tela/c50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virata-mazliciangelinka.blog.cz/1502/velbloud-dvouhrb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1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cs-CZ" dirty="0" smtClean="0"/>
              <a:t>Komunikační kanál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208912" cy="468052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</a:t>
            </a:r>
            <a:r>
              <a:rPr lang="cs-CZ" dirty="0" smtClean="0"/>
              <a:t>esta, </a:t>
            </a:r>
            <a:r>
              <a:rPr lang="cs-CZ" dirty="0" err="1" smtClean="0"/>
              <a:t>kt</a:t>
            </a:r>
            <a:r>
              <a:rPr lang="cs-CZ" dirty="0" smtClean="0"/>
              <a:t>. informace probíhá</a:t>
            </a:r>
          </a:p>
          <a:p>
            <a:endParaRPr lang="cs-CZ" dirty="0"/>
          </a:p>
          <a:p>
            <a:r>
              <a:rPr lang="cs-CZ" b="1" dirty="0" smtClean="0"/>
              <a:t>Bezprostřední</a:t>
            </a:r>
            <a:r>
              <a:rPr lang="cs-CZ" dirty="0" smtClean="0"/>
              <a:t> – přímí kontakt mezi komunikujícími (</a:t>
            </a:r>
            <a:r>
              <a:rPr lang="cs-CZ" sz="1800" i="1" dirty="0" smtClean="0"/>
              <a:t>verbální, neverbální, </a:t>
            </a:r>
          </a:p>
          <a:p>
            <a:pPr marL="0" indent="0">
              <a:buNone/>
            </a:pPr>
            <a:r>
              <a:rPr lang="cs-CZ" sz="1800" i="1" dirty="0"/>
              <a:t> </a:t>
            </a:r>
            <a:r>
              <a:rPr lang="cs-CZ" sz="1800" i="1" dirty="0" smtClean="0"/>
              <a:t>                                          prostřednictvím skutků, činů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Face to face – hlavním kanálem jsou zvuky, pohledy a pohyby těla, dotyk (stisk ruky), vůně/pach, vkusnost oblečení, příjemný hlas</a:t>
            </a:r>
          </a:p>
          <a:p>
            <a:endParaRPr lang="cs-CZ" dirty="0"/>
          </a:p>
          <a:p>
            <a:r>
              <a:rPr lang="cs-CZ" b="1" dirty="0" smtClean="0"/>
              <a:t>Zprostředkovaná</a:t>
            </a:r>
            <a:r>
              <a:rPr lang="cs-CZ" dirty="0" smtClean="0"/>
              <a:t> K.  - nepřímí kontakt mezi komunikátorem a komunikantem</a:t>
            </a:r>
          </a:p>
          <a:p>
            <a:pPr marL="0" indent="0">
              <a:buNone/>
            </a:pPr>
            <a:r>
              <a:rPr lang="cs-CZ" i="1" dirty="0" smtClean="0"/>
              <a:t>Telefonický</a:t>
            </a:r>
            <a:r>
              <a:rPr lang="cs-CZ" dirty="0" smtClean="0"/>
              <a:t>- s pomocí  </a:t>
            </a:r>
            <a:r>
              <a:rPr lang="cs-CZ" dirty="0" err="1" smtClean="0"/>
              <a:t>signaliz</a:t>
            </a:r>
            <a:r>
              <a:rPr lang="cs-CZ" dirty="0" smtClean="0"/>
              <a:t>. zařízení, telefonu</a:t>
            </a:r>
          </a:p>
          <a:p>
            <a:pPr marL="0" indent="0">
              <a:buNone/>
            </a:pPr>
            <a:r>
              <a:rPr lang="cs-CZ" i="1" dirty="0" smtClean="0"/>
              <a:t>Písemný</a:t>
            </a:r>
            <a:r>
              <a:rPr lang="cs-CZ" dirty="0" smtClean="0"/>
              <a:t>- prostřednictvím písemných odkazů</a:t>
            </a:r>
          </a:p>
          <a:p>
            <a:pPr marL="0" indent="0">
              <a:buNone/>
            </a:pPr>
            <a:r>
              <a:rPr lang="cs-CZ" i="1" dirty="0" smtClean="0"/>
              <a:t>Vizuální</a:t>
            </a:r>
            <a:r>
              <a:rPr lang="cs-CZ" dirty="0" smtClean="0"/>
              <a:t>- prostřednictvím oznámení, letáků, brožur, nástěnek, informačních panelů a bulletinů</a:t>
            </a:r>
          </a:p>
          <a:p>
            <a:pPr marL="0" indent="0">
              <a:buNone/>
            </a:pPr>
            <a:r>
              <a:rPr lang="cs-CZ" i="1" dirty="0" smtClean="0"/>
              <a:t>Audiovizuální</a:t>
            </a:r>
            <a:r>
              <a:rPr lang="cs-CZ" dirty="0" smtClean="0"/>
              <a:t>- audiokazety, videokazety, DVD záznamy…</a:t>
            </a:r>
          </a:p>
          <a:p>
            <a:pPr marL="0" indent="0">
              <a:buNone/>
            </a:pPr>
            <a:r>
              <a:rPr lang="cs-CZ" i="1" dirty="0" smtClean="0"/>
              <a:t>Elektronický</a:t>
            </a:r>
            <a:r>
              <a:rPr lang="cs-CZ" dirty="0" smtClean="0"/>
              <a:t>- prostřednictvím PC techniky (elektronická pošta, internet)</a:t>
            </a:r>
          </a:p>
          <a:p>
            <a:pPr marL="0" indent="0">
              <a:buNone/>
            </a:pPr>
            <a:r>
              <a:rPr lang="cs-CZ" dirty="0" smtClean="0"/>
              <a:t>k. prostředky jsou ochuzenější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0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Zpětná vazba - feedback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208912" cy="4680519"/>
          </a:xfrm>
        </p:spPr>
        <p:txBody>
          <a:bodyPr>
            <a:normAutofit/>
          </a:bodyPr>
          <a:lstStyle/>
          <a:p>
            <a:r>
              <a:rPr lang="cs-CZ" dirty="0" smtClean="0"/>
              <a:t>Reakce na přijatou zprávu v podobě potvrzení a způsobu interpretace</a:t>
            </a:r>
          </a:p>
          <a:p>
            <a:r>
              <a:rPr lang="cs-CZ" dirty="0" smtClean="0"/>
              <a:t>Důležitá, protože udržuje účastníky v k. situaci, dává </a:t>
            </a:r>
            <a:r>
              <a:rPr lang="cs-CZ" dirty="0" err="1" smtClean="0"/>
              <a:t>info</a:t>
            </a:r>
            <a:r>
              <a:rPr lang="cs-CZ" dirty="0" smtClean="0"/>
              <a:t> o tom, jak je zpráva přijata a zpracována</a:t>
            </a:r>
          </a:p>
          <a:p>
            <a:endParaRPr lang="cs-CZ" dirty="0" smtClean="0"/>
          </a:p>
          <a:p>
            <a:r>
              <a:rPr lang="cs-CZ" dirty="0" smtClean="0"/>
              <a:t>Každý člověk - různě vnímavý       při přijímání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- různě citlivý     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400" dirty="0" smtClean="0"/>
              <a:t>Funkce: regulativní,  sociální, poznávací, podpůrná, provokující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V masové K. – je omezenější (po ukončení prezentace – diskuse, potlesk, neklid, úmyslné rušení…) </a:t>
            </a:r>
            <a:endParaRPr lang="cs-CZ" sz="2400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3779912" y="3717032"/>
            <a:ext cx="14401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1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rmAutofit fontScale="90000"/>
          </a:bodyPr>
          <a:lstStyle/>
          <a:p>
            <a:r>
              <a:rPr lang="cs-CZ" sz="2800" dirty="0" smtClean="0"/>
              <a:t>Zamyšlení –uzavření pracovní smlouvy</a:t>
            </a:r>
            <a:endParaRPr lang="cs-CZ" sz="2800" dirty="0"/>
          </a:p>
        </p:txBody>
      </p:sp>
      <p:pic>
        <p:nvPicPr>
          <p:cNvPr id="6146" name="Picture 2" descr="https://encrypted-tbn3.gstatic.com/images?q=tbn:ANd9GcR8NFtvkbYGEuppHlDfwnAmmM-sRgQ1fgyeB6vSRpoVw_ZBpfVa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3" y="1496309"/>
            <a:ext cx="1952865" cy="2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idnes.cz/11/093/cl6/BAB3dff1b_profimedia_0038300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8966"/>
            <a:ext cx="3960440" cy="24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Jak zaujmout na pracovním pohovoru? 5 praktických tipů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90" y="4187017"/>
            <a:ext cx="4449682" cy="24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2339752" y="2106943"/>
            <a:ext cx="2304256" cy="1190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Popište jednotlivé obrázky?</a:t>
            </a:r>
          </a:p>
          <a:p>
            <a:pPr algn="ctr"/>
            <a:endParaRPr lang="cs-CZ" sz="1400" dirty="0" smtClean="0"/>
          </a:p>
          <a:p>
            <a:pPr algn="ctr"/>
            <a:r>
              <a:rPr lang="cs-CZ" sz="1400" dirty="0" smtClean="0"/>
              <a:t>Která situace by vám nejlépe vyhovovala?</a:t>
            </a:r>
          </a:p>
        </p:txBody>
      </p:sp>
      <p:pic>
        <p:nvPicPr>
          <p:cNvPr id="6162" name="Picture 18" descr="http://www.atraktivni-prace.cz/data/editor/Image/Pohovor/pohov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8" y="4313416"/>
            <a:ext cx="3239785" cy="23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Komunikační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08912" cy="4824536"/>
          </a:xfrm>
        </p:spPr>
        <p:txBody>
          <a:bodyPr>
            <a:normAutofit/>
          </a:bodyPr>
          <a:lstStyle/>
          <a:p>
            <a:r>
              <a:rPr lang="cs-CZ" dirty="0" smtClean="0"/>
              <a:t>Dotváří význam K.</a:t>
            </a:r>
            <a:endParaRPr lang="cs-CZ" dirty="0"/>
          </a:p>
          <a:p>
            <a:r>
              <a:rPr lang="cs-CZ" dirty="0" smtClean="0"/>
              <a:t>Formální, reprezentační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dirty="0" smtClean="0"/>
              <a:t> člověka to může zavazovat a stresovat, nevhodné pro neformální K.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rostor, kde se K. odehrává</a:t>
            </a:r>
          </a:p>
          <a:p>
            <a:r>
              <a:rPr lang="cs-CZ" b="1" dirty="0" smtClean="0"/>
              <a:t>osvětlení, uspořádání místnosti, počet lidí, komunikační šum </a:t>
            </a:r>
            <a:r>
              <a:rPr lang="cs-CZ" dirty="0" smtClean="0"/>
              <a:t>(</a:t>
            </a:r>
            <a:r>
              <a:rPr lang="cs-CZ" i="1" dirty="0" smtClean="0"/>
              <a:t>hluk, sluneční osvit, mravenci na pikniku, horko</a:t>
            </a:r>
            <a:r>
              <a:rPr lang="cs-CZ" dirty="0" smtClean="0"/>
              <a:t>) </a:t>
            </a:r>
          </a:p>
          <a:p>
            <a:r>
              <a:rPr lang="cs-CZ" b="1" dirty="0" smtClean="0"/>
              <a:t>psychický</a:t>
            </a:r>
            <a:r>
              <a:rPr lang="cs-CZ" dirty="0" smtClean="0"/>
              <a:t> kontext šumu – nesympatický jedinec, </a:t>
            </a:r>
          </a:p>
          <a:p>
            <a:r>
              <a:rPr lang="cs-CZ" b="1" dirty="0" smtClean="0"/>
              <a:t>interní </a:t>
            </a:r>
            <a:r>
              <a:rPr lang="cs-CZ" dirty="0" smtClean="0"/>
              <a:t>šum – vtíravé myšlenky, únava, nesoustředěnost</a:t>
            </a:r>
          </a:p>
          <a:p>
            <a:endParaRPr lang="cs-CZ" dirty="0" smtClean="0"/>
          </a:p>
          <a:p>
            <a:r>
              <a:rPr lang="cs-CZ" dirty="0" smtClean="0"/>
              <a:t>Emoční reagování na šum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9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92697"/>
            <a:ext cx="6965245" cy="100811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Faktory ovlivňující výběr sdělovacího prostředku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208912" cy="4680520"/>
          </a:xfrm>
        </p:spPr>
        <p:txBody>
          <a:bodyPr>
            <a:normAutofit fontScale="92500" lnSpcReduction="10000"/>
          </a:bodyPr>
          <a:lstStyle/>
          <a:p>
            <a:r>
              <a:rPr lang="cs-CZ" sz="1400" b="1" dirty="0" smtClean="0"/>
              <a:t>Rychlost </a:t>
            </a:r>
            <a:r>
              <a:rPr lang="cs-CZ" sz="1400" dirty="0" smtClean="0"/>
              <a:t>– ústní sdělení, je rychlejší než písemné</a:t>
            </a:r>
          </a:p>
          <a:p>
            <a:r>
              <a:rPr lang="cs-CZ" sz="1400" b="1" dirty="0" smtClean="0"/>
              <a:t>Okamžitá zpětná </a:t>
            </a:r>
            <a:r>
              <a:rPr lang="cs-CZ" sz="1400" b="1" dirty="0" err="1" smtClean="0"/>
              <a:t>vazbya</a:t>
            </a:r>
            <a:r>
              <a:rPr lang="cs-CZ" sz="1400" dirty="0" smtClean="0"/>
              <a:t>– přímá K. (face to face), výhody a volba v případě dosažení konsenzu, vyřešení nedorozumění</a:t>
            </a:r>
          </a:p>
          <a:p>
            <a:r>
              <a:rPr lang="cs-CZ" sz="1400" b="1" dirty="0" smtClean="0"/>
              <a:t>Osobní vliv</a:t>
            </a:r>
            <a:r>
              <a:rPr lang="cs-CZ" sz="1400" dirty="0" smtClean="0"/>
              <a:t> – v rámci přímé K. (vyjádření díku, žádost o pomoc, závažná sdělení…)</a:t>
            </a:r>
          </a:p>
          <a:p>
            <a:r>
              <a:rPr lang="cs-CZ" sz="1400" b="1" dirty="0" smtClean="0"/>
              <a:t>Rétorický účel </a:t>
            </a:r>
            <a:r>
              <a:rPr lang="cs-CZ" sz="1400" dirty="0"/>
              <a:t>-</a:t>
            </a:r>
            <a:r>
              <a:rPr lang="cs-CZ" sz="1400" dirty="0" smtClean="0"/>
              <a:t> řeč – umožní větší osobní zainteresování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- psaný projev – umožní kontrolu obsahu sdělení a dokáže lépe využívat 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argumentaci</a:t>
            </a:r>
          </a:p>
          <a:p>
            <a:r>
              <a:rPr lang="cs-CZ" sz="1400" b="1" dirty="0" smtClean="0"/>
              <a:t>Délka</a:t>
            </a:r>
            <a:r>
              <a:rPr lang="cs-CZ" sz="1400" dirty="0" smtClean="0"/>
              <a:t> – důležité informace většího rozsahu vyžadují využití písemného projevu (sumarizace podstatného </a:t>
            </a:r>
            <a:r>
              <a:rPr lang="cs-CZ" sz="1400" dirty="0" err="1" smtClean="0"/>
              <a:t>napr</a:t>
            </a:r>
            <a:r>
              <a:rPr lang="cs-CZ" sz="1400" dirty="0" smtClean="0"/>
              <a:t>. podklady při jednáních i předem k dispozici)</a:t>
            </a:r>
          </a:p>
          <a:p>
            <a:r>
              <a:rPr lang="cs-CZ" sz="1400" b="1" dirty="0"/>
              <a:t>P</a:t>
            </a:r>
            <a:r>
              <a:rPr lang="cs-CZ" sz="1400" b="1" dirty="0" smtClean="0"/>
              <a:t>otřeba záznamu </a:t>
            </a:r>
            <a:r>
              <a:rPr lang="cs-CZ" sz="1400" dirty="0" smtClean="0"/>
              <a:t>-  zápis (nevýhoda – nesprávná interpretace sděleného)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- </a:t>
            </a:r>
            <a:r>
              <a:rPr lang="cs-CZ" sz="1400" dirty="0" err="1" smtClean="0"/>
              <a:t>videodokumentace</a:t>
            </a:r>
            <a:r>
              <a:rPr lang="cs-CZ" sz="1400" dirty="0" smtClean="0"/>
              <a:t> (nevýhoda – příliš dlouhý záznam i s nepodstatnými 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                                     části projevu/sdělení)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- </a:t>
            </a:r>
            <a:r>
              <a:rPr lang="cs-CZ" sz="1400" dirty="0" err="1" smtClean="0"/>
              <a:t>audiodokumentace</a:t>
            </a:r>
            <a:endParaRPr lang="cs-CZ" sz="1400" dirty="0" smtClean="0"/>
          </a:p>
          <a:p>
            <a:r>
              <a:rPr lang="cs-CZ" sz="1400" b="1" dirty="0" smtClean="0"/>
              <a:t>Počet účastníků</a:t>
            </a:r>
            <a:r>
              <a:rPr lang="cs-CZ" sz="1400" dirty="0" smtClean="0"/>
              <a:t> a </a:t>
            </a:r>
            <a:r>
              <a:rPr lang="cs-CZ" sz="1400" b="1" dirty="0" smtClean="0"/>
              <a:t>jejich vzdálenost </a:t>
            </a:r>
            <a:r>
              <a:rPr lang="cs-CZ" sz="1400" dirty="0" smtClean="0"/>
              <a:t>od sdělovatele </a:t>
            </a:r>
          </a:p>
          <a:p>
            <a:r>
              <a:rPr lang="cs-CZ" sz="1400" b="1" dirty="0" smtClean="0"/>
              <a:t>Dostupnost techniky </a:t>
            </a:r>
          </a:p>
          <a:p>
            <a:r>
              <a:rPr lang="cs-CZ" sz="1400" b="1" dirty="0" smtClean="0"/>
              <a:t>Organizační omezení </a:t>
            </a:r>
            <a:r>
              <a:rPr lang="cs-CZ" sz="1400" dirty="0" smtClean="0"/>
              <a:t>– vyplývá z nutnosti zhodnotit náklady na K., velikost souboru …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760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cs-CZ" dirty="0" smtClean="0"/>
              <a:t>Verbální K.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420888"/>
            <a:ext cx="8280920" cy="4221088"/>
          </a:xfrm>
        </p:spPr>
        <p:txBody>
          <a:bodyPr>
            <a:noAutofit/>
          </a:bodyPr>
          <a:lstStyle/>
          <a:p>
            <a:r>
              <a:rPr lang="cs-CZ" sz="1800" dirty="0" smtClean="0"/>
              <a:t>Sdělování informací pomocí slov</a:t>
            </a:r>
          </a:p>
          <a:p>
            <a:r>
              <a:rPr lang="cs-CZ" sz="1800" dirty="0" smtClean="0"/>
              <a:t>Mladší než neverbální K.</a:t>
            </a:r>
          </a:p>
          <a:p>
            <a:endParaRPr lang="cs-CZ" sz="1800" dirty="0"/>
          </a:p>
          <a:p>
            <a:r>
              <a:rPr lang="cs-CZ" sz="1800" dirty="0" smtClean="0"/>
              <a:t>Různorodost v závislosti od kultury, </a:t>
            </a:r>
            <a:r>
              <a:rPr lang="cs-CZ" sz="1800" dirty="0" err="1" smtClean="0"/>
              <a:t>socio</a:t>
            </a:r>
            <a:r>
              <a:rPr lang="cs-CZ" sz="1800" dirty="0" smtClean="0"/>
              <a:t>-ekonomického postavení, věku, vzdělání</a:t>
            </a:r>
          </a:p>
          <a:p>
            <a:r>
              <a:rPr lang="cs-CZ" sz="1800" dirty="0" smtClean="0"/>
              <a:t>Ideální K. – jasná, srozumitelná, přesná</a:t>
            </a:r>
          </a:p>
          <a:p>
            <a:r>
              <a:rPr lang="cs-CZ" sz="1800" dirty="0" smtClean="0"/>
              <a:t>Důležitou součástí je naslouchání</a:t>
            </a:r>
          </a:p>
          <a:p>
            <a:r>
              <a:rPr lang="cs-CZ" sz="1800" dirty="0" smtClean="0"/>
              <a:t>Člověk, </a:t>
            </a:r>
            <a:r>
              <a:rPr lang="cs-CZ" sz="1800" dirty="0" err="1" smtClean="0"/>
              <a:t>kt</a:t>
            </a:r>
            <a:r>
              <a:rPr lang="cs-CZ" sz="1800" dirty="0" smtClean="0"/>
              <a:t>. něco sdělujeme, nemusí vždy porozumět tomu, co sdělujeme</a:t>
            </a:r>
          </a:p>
          <a:p>
            <a:r>
              <a:rPr lang="cs-CZ" sz="1800" dirty="0" smtClean="0"/>
              <a:t>Vyřknuté slovo lze jen </a:t>
            </a:r>
            <a:r>
              <a:rPr lang="cs-CZ" sz="1800" dirty="0"/>
              <a:t>s</a:t>
            </a:r>
            <a:r>
              <a:rPr lang="cs-CZ" sz="1800" dirty="0" smtClean="0"/>
              <a:t>těží vzít zpět </a:t>
            </a:r>
          </a:p>
          <a:p>
            <a:pPr marL="0" indent="0">
              <a:buNone/>
            </a:pPr>
            <a:r>
              <a:rPr lang="cs-CZ" sz="1800" b="1" dirty="0" smtClean="0"/>
              <a:t>→ psychoterapeutické působení </a:t>
            </a:r>
            <a:r>
              <a:rPr lang="cs-CZ" sz="1800" dirty="0" smtClean="0"/>
              <a:t>– </a:t>
            </a:r>
            <a:r>
              <a:rPr lang="cs-CZ" sz="1400" dirty="0" smtClean="0"/>
              <a:t>slovo působí léčebně, uklidňuje, povzbuzuje</a:t>
            </a:r>
          </a:p>
          <a:p>
            <a:pPr marL="0" indent="0">
              <a:buNone/>
            </a:pPr>
            <a:r>
              <a:rPr lang="cs-CZ" sz="1800" dirty="0" smtClean="0"/>
              <a:t>→ </a:t>
            </a:r>
            <a:r>
              <a:rPr lang="cs-CZ" sz="1800" b="1" dirty="0" err="1" smtClean="0"/>
              <a:t>psychotraumaticky</a:t>
            </a:r>
            <a:r>
              <a:rPr lang="cs-CZ" sz="1800" dirty="0" smtClean="0"/>
              <a:t> – </a:t>
            </a:r>
            <a:r>
              <a:rPr lang="cs-CZ" sz="1400" dirty="0" smtClean="0"/>
              <a:t>může druhému ublížit=</a:t>
            </a:r>
            <a:r>
              <a:rPr lang="cs-CZ" sz="1400" dirty="0" err="1" smtClean="0"/>
              <a:t>iatropatogenizovat</a:t>
            </a:r>
            <a:endParaRPr lang="cs-CZ" sz="1400" dirty="0" smtClean="0"/>
          </a:p>
          <a:p>
            <a:r>
              <a:rPr lang="cs-CZ" sz="1800" dirty="0"/>
              <a:t>z</a:t>
            </a:r>
            <a:r>
              <a:rPr lang="cs-CZ" sz="1800" dirty="0" smtClean="0"/>
              <a:t>dravotnické prostředí – v K. jsou přítomny emoce, pocity (obava, strach, lítost, zoufalství, radost, naděje…) = vstupují do k. procesu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024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5963" y="692696"/>
            <a:ext cx="6965245" cy="667202"/>
          </a:xfrm>
        </p:spPr>
        <p:txBody>
          <a:bodyPr>
            <a:normAutofit/>
          </a:bodyPr>
          <a:lstStyle/>
          <a:p>
            <a:r>
              <a:rPr lang="cs-CZ" dirty="0" smtClean="0"/>
              <a:t>Typy verbální K.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280920" cy="4869160"/>
          </a:xfrm>
        </p:spPr>
        <p:txBody>
          <a:bodyPr>
            <a:normAutofit fontScale="92500" lnSpcReduction="10000"/>
          </a:bodyPr>
          <a:lstStyle/>
          <a:p>
            <a:r>
              <a:rPr lang="cs-CZ" sz="1400" dirty="0" smtClean="0"/>
              <a:t>přímá</a:t>
            </a:r>
            <a:r>
              <a:rPr lang="cs-CZ" sz="1400" dirty="0"/>
              <a:t> </a:t>
            </a:r>
            <a:r>
              <a:rPr lang="cs-CZ" sz="1400" dirty="0" smtClean="0"/>
              <a:t>- </a:t>
            </a:r>
            <a:r>
              <a:rPr lang="cs-CZ" sz="1400" dirty="0"/>
              <a:t>­ tváří v </a:t>
            </a:r>
            <a:r>
              <a:rPr lang="cs-CZ" sz="1400" dirty="0" smtClean="0"/>
              <a:t>tvář</a:t>
            </a:r>
          </a:p>
          <a:p>
            <a:endParaRPr lang="cs-CZ" sz="1400" dirty="0"/>
          </a:p>
          <a:p>
            <a:r>
              <a:rPr lang="cs-CZ" sz="1400" dirty="0" smtClean="0"/>
              <a:t>nepřímá -</a:t>
            </a:r>
            <a:r>
              <a:rPr lang="cs-CZ" sz="1400" dirty="0"/>
              <a:t> ­ </a:t>
            </a:r>
            <a:r>
              <a:rPr lang="cs-CZ" sz="1400" dirty="0" smtClean="0"/>
              <a:t>zprostředkovaná (telefon</a:t>
            </a:r>
            <a:r>
              <a:rPr lang="cs-CZ" sz="1400" dirty="0"/>
              <a:t>, SMS, Skype, email</a:t>
            </a:r>
            <a:r>
              <a:rPr lang="cs-CZ" sz="1400" dirty="0" smtClean="0"/>
              <a:t>...)</a:t>
            </a:r>
          </a:p>
          <a:p>
            <a:endParaRPr lang="cs-CZ" sz="1400" dirty="0" smtClean="0"/>
          </a:p>
          <a:p>
            <a:r>
              <a:rPr lang="cs-CZ" sz="1400" dirty="0"/>
              <a:t>j</a:t>
            </a:r>
            <a:r>
              <a:rPr lang="cs-CZ" sz="1400" dirty="0" smtClean="0"/>
              <a:t>ednosměrná, obousměrná </a:t>
            </a:r>
          </a:p>
          <a:p>
            <a:endParaRPr lang="cs-CZ" sz="1400" dirty="0"/>
          </a:p>
          <a:p>
            <a:r>
              <a:rPr lang="cs-CZ" sz="1400" dirty="0"/>
              <a:t>c</a:t>
            </a:r>
            <a:r>
              <a:rPr lang="cs-CZ" sz="1400" dirty="0" smtClean="0"/>
              <a:t>yklická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s</a:t>
            </a:r>
            <a:r>
              <a:rPr lang="cs-CZ" sz="1400" dirty="0" smtClean="0"/>
              <a:t>kupinová</a:t>
            </a:r>
          </a:p>
          <a:p>
            <a:endParaRPr lang="cs-CZ" sz="1400" dirty="0" smtClean="0"/>
          </a:p>
          <a:p>
            <a:r>
              <a:rPr lang="cs-CZ" sz="1400" dirty="0"/>
              <a:t>o</a:t>
            </a:r>
            <a:r>
              <a:rPr lang="cs-CZ" sz="1400" dirty="0" smtClean="0"/>
              <a:t>hnisková (v centre 1 osoba, prostřednictvím které probíhá výměna informací V </a:t>
            </a:r>
            <a:r>
              <a:rPr lang="cs-CZ" sz="1400" dirty="0" err="1" smtClean="0"/>
              <a:t>kt</a:t>
            </a:r>
            <a:r>
              <a:rPr lang="cs-CZ" sz="1400" dirty="0" smtClean="0"/>
              <a:t>. zprostředkuje stejnou informaci) více osobám</a:t>
            </a:r>
          </a:p>
          <a:p>
            <a:endParaRPr lang="cs-CZ" sz="1400" dirty="0"/>
          </a:p>
          <a:p>
            <a:r>
              <a:rPr lang="cs-CZ" sz="1400" dirty="0"/>
              <a:t>v</a:t>
            </a:r>
            <a:r>
              <a:rPr lang="cs-CZ" sz="1400" dirty="0" smtClean="0"/>
              <a:t>ertikální – probíhá se shora dolů (od nadřízeného k podřízenému) V opačně </a:t>
            </a:r>
          </a:p>
          <a:p>
            <a:endParaRPr lang="cs-CZ" sz="1400" dirty="0" smtClean="0"/>
          </a:p>
          <a:p>
            <a:r>
              <a:rPr lang="cs-CZ" sz="1400" dirty="0" smtClean="0"/>
              <a:t>Horizontální/řetězová– přenos zpráv mezi jednotlivci se stejnou pozicí i společenským postavením</a:t>
            </a:r>
          </a:p>
          <a:p>
            <a:pPr marL="0" indent="0">
              <a:buNone/>
            </a:pPr>
            <a:endParaRPr lang="cs-CZ" sz="1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8244937"/>
              </p:ext>
            </p:extLst>
          </p:nvPr>
        </p:nvGraphicFramePr>
        <p:xfrm>
          <a:off x="1331640" y="3573016"/>
          <a:ext cx="108012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pisek se čtyřstrannou šipkou 5"/>
          <p:cNvSpPr/>
          <p:nvPr/>
        </p:nvSpPr>
        <p:spPr>
          <a:xfrm>
            <a:off x="8182309" y="4293096"/>
            <a:ext cx="720080" cy="648072"/>
          </a:xfrm>
          <a:prstGeom prst="quadArrowCallout">
            <a:avLst>
              <a:gd name="adj1" fmla="val 0"/>
              <a:gd name="adj2" fmla="val 7339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32096864"/>
              </p:ext>
            </p:extLst>
          </p:nvPr>
        </p:nvGraphicFramePr>
        <p:xfrm>
          <a:off x="6012160" y="5373419"/>
          <a:ext cx="1800200" cy="90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53906609"/>
              </p:ext>
            </p:extLst>
          </p:nvPr>
        </p:nvGraphicFramePr>
        <p:xfrm>
          <a:off x="6444208" y="6338168"/>
          <a:ext cx="1463824" cy="51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Šipka nahoru 8"/>
          <p:cNvSpPr/>
          <p:nvPr/>
        </p:nvSpPr>
        <p:spPr>
          <a:xfrm>
            <a:off x="7079907" y="5899584"/>
            <a:ext cx="216024" cy="288032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>
            <a:off x="6912260" y="5517232"/>
            <a:ext cx="216024" cy="288032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7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Kritéria účinné K.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80920" cy="4824536"/>
          </a:xfrm>
        </p:spPr>
        <p:txBody>
          <a:bodyPr>
            <a:normAutofit fontScale="62500" lnSpcReduction="20000"/>
          </a:bodyPr>
          <a:lstStyle/>
          <a:p>
            <a: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  <a:t>Jednoduchost</a:t>
            </a:r>
            <a:r>
              <a:rPr lang="cs-CZ" sz="2300" dirty="0" smtClean="0"/>
              <a:t> (používat běžné a pochopitelné slova ve stručnosti a ucelenosti)</a:t>
            </a:r>
          </a:p>
          <a:p>
            <a:endParaRPr lang="cs-CZ" sz="2300" dirty="0"/>
          </a:p>
          <a:p>
            <a: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  <a:t>Stručnost</a:t>
            </a:r>
            <a:r>
              <a:rPr lang="cs-CZ" sz="2300" b="1" dirty="0" smtClean="0">
                <a:solidFill>
                  <a:schemeClr val="accent3"/>
                </a:solidFill>
              </a:rPr>
              <a:t> </a:t>
            </a:r>
            <a:r>
              <a:rPr lang="cs-CZ" sz="2300" dirty="0" smtClean="0"/>
              <a:t>(používat krátké věty, vynechat nepodstatné), zejména v písemném projevu  (zdravotnický záznam, ošetřovatelská dokumentace). </a:t>
            </a:r>
          </a:p>
          <a:p>
            <a:pPr marL="0" indent="0">
              <a:buNone/>
            </a:pPr>
            <a:r>
              <a:rPr lang="cs-CZ" sz="2000" dirty="0" smtClean="0"/>
              <a:t>! Nadměrná a nedostatečná K. (používání zkratek může vést k nejasné/nekompletní K.)</a:t>
            </a:r>
          </a:p>
          <a:p>
            <a:pPr marL="0" indent="0">
              <a:buNone/>
            </a:pPr>
            <a:endParaRPr lang="cs-CZ" sz="2300" dirty="0" smtClean="0"/>
          </a:p>
          <a:p>
            <a: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  <a:t>Zřetelnost</a:t>
            </a:r>
            <a:r>
              <a:rPr lang="cs-CZ" sz="2300" dirty="0" smtClean="0"/>
              <a:t> - přesné pojmenování, cílem je, aby se lidé dověděli CO, PROČ, KDY, KDO, KDE se zřetelem na určitou specifickou situaci</a:t>
            </a:r>
          </a:p>
          <a:p>
            <a:endParaRPr lang="cs-CZ" sz="2300" dirty="0" smtClean="0"/>
          </a:p>
          <a:p>
            <a:r>
              <a:rPr lang="cs-CZ" sz="2300" b="1" dirty="0" err="1" smtClean="0">
                <a:solidFill>
                  <a:schemeClr val="accent3">
                    <a:lumMod val="50000"/>
                  </a:schemeClr>
                </a:solidFill>
              </a:rPr>
              <a:t>Načasovanost</a:t>
            </a:r>
            <a: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300" b="1" dirty="0" err="1" smtClean="0">
                <a:solidFill>
                  <a:schemeClr val="accent3">
                    <a:lumMod val="50000"/>
                  </a:schemeClr>
                </a:solidFill>
              </a:rPr>
              <a:t>timing</a:t>
            </a:r>
            <a: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  <a:t>) a závažnost </a:t>
            </a:r>
            <a:r>
              <a:rPr lang="cs-CZ" sz="2300" dirty="0" smtClean="0"/>
              <a:t>– aby byly zprávy vyslechnuty, musí být správně načasovány a musejí souviset s danou osobou</a:t>
            </a:r>
          </a:p>
          <a:p>
            <a:endParaRPr lang="cs-CZ" sz="2300" dirty="0" smtClean="0"/>
          </a:p>
          <a:p>
            <a: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  <a:t>Přizpůsobivost</a:t>
            </a:r>
            <a:r>
              <a:rPr lang="cs-CZ" sz="2300" b="1" dirty="0" smtClean="0">
                <a:solidFill>
                  <a:schemeClr val="accent3"/>
                </a:solidFill>
              </a:rPr>
              <a:t> </a:t>
            </a:r>
            <a:r>
              <a:rPr lang="cs-CZ" sz="2300" dirty="0" smtClean="0"/>
              <a:t>– zprávy je potřeba měnit dle toho, jak na ně příjemce reaguje (ADAPTABILITA), vyhnout se rutinnímu/automatickému projevu, zvážit CO a JAK ŘEKNEME dle toho, KE KOMU HOVOŘÍME</a:t>
            </a:r>
          </a:p>
          <a:p>
            <a:endParaRPr lang="cs-CZ" sz="2300" dirty="0" smtClean="0"/>
          </a:p>
          <a:p>
            <a:r>
              <a:rPr lang="cs-CZ" sz="2300" b="1" dirty="0" smtClean="0">
                <a:solidFill>
                  <a:schemeClr val="accent3">
                    <a:lumMod val="50000"/>
                  </a:schemeClr>
                </a:solidFill>
              </a:rPr>
              <a:t>Důvěryhodnost </a:t>
            </a:r>
            <a:r>
              <a:rPr lang="cs-CZ" sz="2300" dirty="0" smtClean="0"/>
              <a:t>– nejdůležitější artikl účinné K., podmínka docílení efektivnosti v K. – obeznámení se s problémem, z projevu má vyzařovat jistota a spolehlivost, ne však dominance a autoritativnost</a:t>
            </a:r>
          </a:p>
        </p:txBody>
      </p:sp>
    </p:spTree>
    <p:extLst>
      <p:ext uri="{BB962C8B-B14F-4D97-AF65-F5344CB8AC3E}">
        <p14:creationId xmlns:p14="http://schemas.microsoft.com/office/powerpoint/2010/main" val="27970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cs-CZ" dirty="0" smtClean="0"/>
              <a:t>Faktory tlumící K.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08912" cy="475252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cs-CZ" sz="1400" dirty="0" smtClean="0"/>
              <a:t>Nejistota a strach projevit se</a:t>
            </a:r>
          </a:p>
          <a:p>
            <a:pPr>
              <a:lnSpc>
                <a:spcPct val="170000"/>
              </a:lnSpc>
            </a:pPr>
            <a:r>
              <a:rPr lang="cs-CZ" sz="1400" dirty="0" smtClean="0"/>
              <a:t>Nedostatečná slovní zásoba a schopnost vyjádřit své názory, postoje, myšlenky, pocity</a:t>
            </a:r>
          </a:p>
          <a:p>
            <a:pPr>
              <a:lnSpc>
                <a:spcPct val="170000"/>
              </a:lnSpc>
            </a:pPr>
            <a:r>
              <a:rPr lang="cs-CZ" sz="1400" dirty="0"/>
              <a:t>Odbíhání od </a:t>
            </a:r>
            <a:r>
              <a:rPr lang="cs-CZ" sz="1400" dirty="0" smtClean="0"/>
              <a:t>podstaty</a:t>
            </a:r>
          </a:p>
          <a:p>
            <a:pPr>
              <a:lnSpc>
                <a:spcPct val="170000"/>
              </a:lnSpc>
            </a:pPr>
            <a:r>
              <a:rPr lang="cs-CZ" sz="1400" dirty="0" smtClean="0"/>
              <a:t>Devalvující způsoby, manipulace, urážky</a:t>
            </a:r>
          </a:p>
          <a:p>
            <a:pPr>
              <a:lnSpc>
                <a:spcPct val="170000"/>
              </a:lnSpc>
            </a:pPr>
            <a:r>
              <a:rPr lang="cs-CZ" sz="1400" dirty="0" smtClean="0"/>
              <a:t>Aktivní negativizmus, mlčení</a:t>
            </a:r>
          </a:p>
          <a:p>
            <a:pPr>
              <a:lnSpc>
                <a:spcPct val="170000"/>
              </a:lnSpc>
            </a:pPr>
            <a:r>
              <a:rPr lang="cs-CZ" sz="1400" dirty="0" smtClean="0"/>
              <a:t>Urážlivost </a:t>
            </a:r>
          </a:p>
          <a:p>
            <a:pPr>
              <a:lnSpc>
                <a:spcPct val="170000"/>
              </a:lnSpc>
            </a:pPr>
            <a:r>
              <a:rPr lang="cs-CZ" sz="1400" dirty="0" smtClean="0"/>
              <a:t>Dvojsmysly</a:t>
            </a:r>
          </a:p>
          <a:p>
            <a:pPr>
              <a:lnSpc>
                <a:spcPct val="170000"/>
              </a:lnSpc>
            </a:pPr>
            <a:r>
              <a:rPr lang="cs-CZ" sz="1400" dirty="0" smtClean="0"/>
              <a:t>Chytání za slovo</a:t>
            </a:r>
          </a:p>
          <a:p>
            <a:pPr>
              <a:lnSpc>
                <a:spcPct val="170000"/>
              </a:lnSpc>
            </a:pPr>
            <a:r>
              <a:rPr lang="cs-CZ" sz="1400" dirty="0" smtClean="0"/>
              <a:t>Mluvení za druhé</a:t>
            </a:r>
          </a:p>
          <a:p>
            <a:pPr>
              <a:lnSpc>
                <a:spcPct val="170000"/>
              </a:lnSpc>
            </a:pPr>
            <a:r>
              <a:rPr lang="cs-CZ" sz="1400" dirty="0" smtClean="0"/>
              <a:t>Převedení řeči na druhého</a:t>
            </a:r>
          </a:p>
          <a:p>
            <a:r>
              <a:rPr lang="cs-CZ" sz="1400" dirty="0" smtClean="0"/>
              <a:t>Rušivé elementy – TV, mobily…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474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286272"/>
          </a:xfrm>
        </p:spPr>
        <p:txBody>
          <a:bodyPr/>
          <a:lstStyle/>
          <a:p>
            <a:r>
              <a:rPr lang="cs-CZ" dirty="0" smtClean="0"/>
              <a:t>Neverbální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581192" y="2472978"/>
            <a:ext cx="7989752" cy="612787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20:20 do 29:00  </a:t>
            </a:r>
            <a:endParaRPr lang="cs-CZ" dirty="0" smtClean="0"/>
          </a:p>
          <a:p>
            <a:r>
              <a:rPr lang="cs-CZ" u="sng" dirty="0" smtClean="0">
                <a:hlinkClick r:id="rId2"/>
              </a:rPr>
              <a:t>http</a:t>
            </a:r>
            <a:r>
              <a:rPr lang="cs-CZ" u="sng" dirty="0">
                <a:hlinkClick r:id="rId2"/>
              </a:rPr>
              <a:t>://www.youtube.com/watch?v=0V6u6-3C2wQ</a:t>
            </a:r>
            <a:r>
              <a:rPr lang="cs-CZ" dirty="0"/>
              <a:t>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Výsledek obrázku pro bad do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3817025" cy="18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ek obrázku pro nurse inj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ýsledek obrázku pro nurse inje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http://enrollednursing.com/nurse_jabb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76024"/>
            <a:ext cx="2376264" cy="276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83568" y="5862780"/>
            <a:ext cx="13340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rgbClr val="7D7D7D"/>
                </a:solidFill>
                <a:latin typeface="arial" panose="020B0604020202020204" pitchFamily="34" charset="0"/>
                <a:hlinkClick r:id="rId5"/>
              </a:rPr>
              <a:t>enrollednursing.com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829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08131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Celkový dojem K. tvoří</a:t>
            </a:r>
          </a:p>
          <a:p>
            <a:endParaRPr lang="cs-CZ" dirty="0"/>
          </a:p>
          <a:p>
            <a:r>
              <a:rPr lang="cs-CZ" sz="2800" b="1" dirty="0">
                <a:solidFill>
                  <a:schemeClr val="accent2">
                    <a:lumMod val="50000"/>
                  </a:schemeClr>
                </a:solidFill>
              </a:rPr>
              <a:t>50 % výraz tváře a pohyby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těla</a:t>
            </a:r>
          </a:p>
          <a:p>
            <a:endParaRPr lang="cs-CZ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40 % vokální a hlasové charakteristiky </a:t>
            </a:r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řeči</a:t>
            </a:r>
          </a:p>
          <a:p>
            <a:endParaRPr lang="cs-CZ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4800" b="1" dirty="0"/>
              <a:t>7 % obsah toho, co se říká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6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hQUFRUVGBQUFxQUGBcUFRUUGBUXFhQVFxUYHCggGBolHBcUIjEhJSkrLi4uGB8zODMsNygtLisBCgoKDg0OGxAQGiwlHCUsLCwsLC0sLCwsLCwsLCwsLCwsLCwsLCwsNCwsLywsLCwsLCwsLCwsLCwsLCwsLCwsLP/AABEIALoBDwMBIgACEQEDEQH/xAAcAAABBQEBAQAAAAAAAAAAAAADAQIEBQYHAAj/xABFEAABAwIDBAcEBwYEBgMAAAABAAIRAyEEEjEFQVFhBhMicYGRoTKxwfAHFCNCUnLRM2KCkuHxFaKywkNTc5OjsySDpP/EABoBAAIDAQEAAAAAAAAAAAAAAAABAgMEBQb/xAAoEQACAgEEAQMEAwEAAAAAAAAAAQIRAwQSITFBImGBEzJRkRRxwQX/2gAMAwEAAhEDEQA/AOjtCWErUsKAxhCUhKUsIAEAnAJYSgIAa4JYSkJYQAyE2LosJkXQA14TXCyI4JKg0SAzPSb22flPvUDZuLbh6hqvBytY/NG4SLqz6Rt7bPyn3qG3CBwg6XBaQC1zSCC0g2IUbRNNUX1Ss2o1r2GWuGYEbwbgp1KkToCe4KLg6eUACwG4QPIDRaDYrIY785PmAmpWG4gsw7uB8kRuDf8AhKM3HP8A3fIn4rxxz+I8k7I7hGYF/wCH1CIzAP5eaH9cf+L0H6LzcQ8/ecixWTvqx6sNtMzyQhgDxCidY78TvMpRPE+Z/VILRMGA/e9Ev1MfiUIsTerHAICyw6hg1d6hR8ZVptpuLXtLgCQAQb6RA5oTWDkouymAZ/8AqVf/AGOKALAhKEiUIEKkCR7oShvZE6m6ABOfPcvZ0SEOxcATGvieCYDg9I5x3LzSDCa5qAFaE6ErQlKYwUJ0LwCeQgARCUBK4JQEAIQkCfCi7Qx9Ogw1Krg1o3n3QEASITYWOd9JGGM9Wyq4ggCQGhw39qTl8YVxsTpNRxNhNNwj7OpAd4XvcbuSVoe1lzF014uitCG/VAjO7e/aN5NHvKZh228kfbrftG/lHvKZhhbyVT7Al0Ar3BYkQGhh5kRrGqpKQV5sxnZM8fgpRGiCGrxalDkhcpERWhPYhgpRKAHylzpoanCmgBC9Q8ftGnRbmq1GU28XuDR5kqZWcGMc92jQXHuaCT6BfOm2tsVcdXLnEnMTlZuYz8IHkmiUYuR2TH9P8DRbmFXridG0IqHxMhrfErJt+lRzes6vDtALnuaXvJIkkjMA0C07istS6HVi2YAtNvnvWdxmCewkEGxPz6FRjKEuEy94HBW0bjDfS9jGul9OhUbwDTTP8wJjyK6X0Q6bYfHiKZLKoEuovIzAaFzSLObcX5iQF82BTtl42pQqsq03Fr2HM1w+I38COatcUVOKZ9R1DLgFIrGA3uWX6IdJWY6kKgGV47NRg+6+JtxadQtLij7P5QqyAB9VVW0qgFSk4n2HFwHElpbr/EVNrOuoterRBzVIzCQLFxjfDWgn0QJMl4d/YJH3APHQImDr5pBGnxURu1KJp1Mucw0W6qo0nttgAOaJPduuh7HxLSHENc28Q5pYbcj3oAumheIStCUhSGDATykaE+EwBOCUBK4JWhIAdV4a0uOgBJ7hcrnG09mvxBNWo97i49mnmgAG4byaBc7z4re7c/YuA+9DfM39JWaoObmkuADbCTE8T88Asupm0qRr0sFKVsq8J0MMTmaT+WI5cx3oeM2C+kAQBLbhzbFbzZ9duUXBHEXEd6jbQhxMRA4LK7Suzbw3VA+iu03VqXbEPbAOtxuNzvvfkVav3rMdGcaDiatPeGg+EyPeVqHBb8Ut0Uzl5o7ZtFDtz9o38o95QqLrInSE/aN/KPeVHo6JPsrJLatipdDF1TRBdVba0AQTBsNdY+KjYWnxVnVwTGNaGvzZiBlLhBmTeLgaJq/BKNAcFUztBiORUprElCnA77lGCkiPkRtNR8Z1otTZJO8wGjxP9Um2Nq/VqIq5Q7tNbBJAvO8A8OCzj/pBzQG0mTaAapAvc3LN1vNO6JbS5/w7EH28RlPBjLDxJv5BKMNiqZBD21mzdpHVvA4glxDvTxWdxPT2q1ubqaJ3QK+Y+QYgU/pEqkj7FgHHM4+kCVLcw2o1XSgH6jiTEfY1SRrYMJcPKVwToOAahJ1gjzzf0810/bXSurVw1ZgY2H0qjZggyWG2q5t0ApUwHVKjw2HeTBlLibWEltzChP7GW4OJo7RSwgy6LnPTXZuR0xZ4JB/eBuPIT5rpgxQZSbVt1bmzm1GloG+VQ7Tr0sS11Ise15hzC5vZzQCO20kXmCJ4rDD0uzot7lRw6ph7+J80wTdXO18CaT3BwIvBHBVZcJv3H5+dF0oy3KznTi4umbH6KtrdTjWsPsVwaZ4ZgC6mfOW/xLu2OOncF8tUqppkOb7TSHAi0OaZHqF9C4na7RhmV2Ne9rm0CNSctTI3N3AOknkUpFUkTX0w+ztOVtOaXCbPp5dJu7eeJVDsPbjqtUh1MsAa5wcS4gmQANOZ8lbO2xTpCar2tEOJs4x2tdNEk1RFcFn9TpgWYDfvt4qK9hE9WwA8DYd9pVaOm+DI7NXNIkZRMjQkeqj4zboqU3dTnzkNLdxjMOdrByG0M2LQnFeASkKQhjQnJGBPQANyVoXnpWpAUPS3EllKRrIA5FxAn1VDS2VUqBvV1XMA9oNOUn+KD5c1qdt0M7Ht4tI8ZBCzmHxpp05g5ZglskgEgCwE6kX3LHqE9yZ0NJTi0TcJhnNFRubSAORJM99oUOns7EMeTmYaZuQWtBaeLXNv4Gd91LwzKoDvwuMyaVTN+h717/EiWuZdwEhriCDIsWmRqCs9Ua6srejWGf8A4hVqfc6prO92YO+K2jlA2TgRTYTvcZPgp5W7CmocnKzyUptooekLftGfl+JQqAsj9If2jfy/EqPQNvnih9lBJZTJa4AwSCAe+yjbLwg69obTyH23G02uQPGAe5SGVwwSf6k8Aj4raVOnTZVF3QHFu8BwAeCY0iZ/KpIlEsaeg7h7ksqPQxjHtDmezw3iLEHuIITMVigxpcZMbhqTuAUiJXdOXRg5mIqUnDfcElcvq4hzw0EjsghthvDQZJ/KF03pLWP1FrntuTSLm6QSDMzpE+i5ni2+z2Q1pmMsk7tTFwoPss4oE0Hi3/Ly+fBT8Cwkicp5W5cPmyrGxx9P6qy2c9oIv6f1U0iDNfhNlzS0BkOHf2Ha/O5YToVsENbXzXf1hpAboABHnmXUNl4ppptG8n/af0WSxNbqa7GXH1hgewkQOtb7QHGWx/LzRmT2OvYv0rSyKzojcAxuFbScOy1gFt0BC2PQaQJgj50UDY+P62C+SRYWiPCUatTfSqNyCKbzBkiQTJkACw8Vhfd0dBJpbTFfS1sUR1rRrZ0d3ZK5A9p3/wB9y7109xLfqbs8SQLfvQuFVXS3un3ladNK0/7M+qXCfkimodPnkum9A+k7qmHbhXwerADLkHLJgc4MCOC5dUMron0N7H66u+q5oLacQTqHEGY4LVkXpMLOn0KBZTn7x9OCznSnAudhql79W8eJc4fFbiuyfcqTbdP7Gp3Ef52n4qhkTnzPo8qEMfQe5jiwN7RlokdvSDqfRbTA7CfRo02PeHvAhzwMuaNJEnzV9sd4dRa5uhdUju6wx6I9duiTt9jLoLxCcAvEK4AbE4prF4uvCaQClspwpFGphOKsUERsxPS/GvoVKTWf8Y5C8asGV7g7wLR5nkqDB13UX9VVs1xhrjpyBPC58Cr/AKbUScThTuPX0yOPYzD55KDtPAiqwNOoFuS5urbU6fR0tGk4Nl7RpkM9uG8M7hbunRN2fhutIf8A8Np7P75B9GyPGFjsLg3B7Kbqru24MALjexMDnAK6Tg2tawNYIDQGgcIsnix7/U+kGpy7PSu2OdohuRXIT1rOeUXSH9o38v8AuKjUdPnipu3mdtncfegUmGPniqn2AGmM1UA6MExzIt/uUrbj/wD47/4feFCz9XUc4hxByDsiYEPvG+/C+imV3067MmduUkSScoAacxBm+71QiT8A8DAmQIOUg7pLG+WnmiVqrWA1HEAAGL7hr46KRS6g9ltei7iA4EyLaSjHAUjdz2uI04DuCaTE+yt2nR+s4Km3OymXim8Go3MNJIynfdUdboeHZeprU2EAhxbmdmkNFwCLSCY07S2NahTc3KXiO4GPMKD/AIexpltQCNOy2wGgtCGiSaMieg7hriWTx6t0j/PqjU+hjm3+sttq7qzP+taZ7Xf84f8AbH6pmR//ADT4Mb8ZTFwRtlbH6tzT1zXAScoaWzYg3zHisf8AS9gXBlHqqZAD2htUOdma8iGsIM62IIIjKt5h6gae0XO8Gt/0tWe+kDF0zSpdl3Zq9ZGaZ6ulUqC2Xi0DxUk2JMf9H+1W1aLS94LwXMdu7TXETG6RB8Vpdp7XpAQXAngLlcLfhRQbjMrh2KTKYOaHZ3ZXOI0zQWnT8QWh2ftP7OXatLWzMkyxrgT4GJ3wVjzY6tro6OCanSfY76QtpmpDRYCY+JPcuc0n2dw+SrrpdtHM6Bwv+iN0K2A/E5wwS7Kctp1MPJJ9kCQJ1lwiNRq08NuMp1U7nX4MsRaV176DsQyMQwEZy4HLN8hbYgd4I8VzjbnR6rh2sqOB6p76lIOdYywwS4bpuRyQsFXr4Os17C6m9sEbpG6eLSIV8laMp9OPas90hnqMQB+B0Hgdyk9EekDMdh21G2eIFRn4XfodQn7WJbSqOABPZEHQ5nNbHkSqCIfo9hTTwtBh1DGz3kAn1Kl5Jd3IlKAA3TLaOQAA9yVojvO5AFkkKUpryrAAufAQqR7Q5lOddOot7be4n4K2K4IsnwlULGbXoUjlq1qTHfhc9od/LMoI23TcPsyXeBaPUT6JTyRh9zolHHKXSIHSfDh1bBzoazmTwL6TgFnsXReXZWEA3kncBqtbXxzHhoqNIyuY8EdoBzTIPGNRpvKpdr4eKrst+sFo3h9jHeZWDVuOSKlB3Ru0aljk4yXZSnZjhhxine0zE4Z9OdeqZXa15/iDn+AC6A1mvCT71ndutqVmOwWFa0ljGCpVqEtZTNjTaAAS95yzFoETqFP2Ltd1QvpV6YpV6WUvYHZ2OY4EtqU3QJaYI4gggroY4bIKJgyZN83IsajLKO/VWAFlX17FRyKuQTKvbVSMh7xoTaeSaGQ4gaW4cFW9L8c+m6mGtcZa4y0gRBHEFVmH6UGZdRedJILe7gszasmmjTV6IJAIBHcFE+oMaQGANbMuA++TABcTcwFCZ0ia4F3V1BlixyyZta6KdstgHK+99BuMceSdodomUqYa5waABDdAOaKW/MBV9ParJJOaDEdkk21mDzRf8Wp8T4sf+iLQgVDbNJ1Z1INdmbMm0Wmfco9LpHQc2o6HBtJrnOJgCBqhMfSa8vDrmdQ4agj8HNU+1aFMYfENa4dulVbrGrSfw8gs6eW+fyaJfQp13x+/JNwHSrDV6b6tLMWssZtHgnUtt9a2aUgSBdZ7o5selRoFmcfatY50uFnQCQrnZ+GZTbDXNNx95u7xVjct3t8Eax7PckOrVDvVNtlr6rCC72ZIEciImeau3kfJB+Ko8JRd1r3ueYL3ANk5QASNPnRSZUl5KbAYBxpVS4T1j3OeTvYyGtHi/KfAqLQ2fULKVOiOsqV6GHrgfhLs7CLbuwPNbfG4dow72U5BqllNhjRz3NvcXgknwK1nRPo+MMyTeoWtbJjsMaDlaOGrvNWwju7G5uPRkuh30UU8rqm0vtKj2/smk5aU7y5vtP7rC+uo33RjopQwLMlEG4ALnGSQNPifFXNGnA96eAtFUVOTZnOmvRduNwdWg0ND33Y42DX5g4G3OVzzF9BT1L8PXYCaQDaeLYIuZyZ2zO6Du0Osz2dNqUw4EEWOoSaBOjhf0R0uqx1bC1mkVWtLmOBIkNIDhazmuBafBdA6X1hTotAcAX1qLDJ3dY0uPkFVfSBsM0KtHaGHaesw72lwaJNSmSGvbA1mR/M9H6aYf6wym6l2mj7WReWZm/A+hWbM9vKRfCKk+TVNaxwJzNIGpnRPp1aQ0ezzCzeysG+lQrNAcRq1sGck3Y2eU+aLtPbVB9E9SMzmkCA0tLDaQZFjG5ZVnk8e7j5v8lzwRU9q5NY5BquRHlA1K6CVsxMdSaqPpUav1Wt1LnMeKbjmaYcAAXENI0JjVaBo7J8VVYp0SHCWva5p7yCB748VcRs+fuiu3GtxUPBioYzPN8+4meOnkuu4SvYLhVfZ7q2M6mndz3ho8gSfASfBdfwWalFN8nKAMx1MAAkrm6vTtx3x+Tp6XUJPZL4NhhnhwRsOwB7M3stJI/dJ+E35Knw2IiCDYqcMRIXOx5HCVmvJDcqLTY+Ee12Ic+IfWe5sHVuVrRPcGgRyKrsRSqN2jTNjTfScyT7Q+0a/LO8Wdr+JT8DtQAZXyIETcyd5tohVaodiaZBkCm6I4yvQY8sMi9LOHPFKDpouK2IDQSd3vOgCpK2PeXS5oyctW853qD0lxlam9pcPsLdoXiobdsfdG4H9QpezsS17brFqc0lPaujZgwxcLfP+FZ0rZJpHk73hU7MPY/O9aDauBL4yn2Zgd8TB8FVdWRIIj+4UVNSZRkxyg/YFRwtjzA9CFL+rA5RwHxJTqLbKU1mncPdKmkV+CFSwhkzEbuPiNye/DKeAmVCihN2VVSioO0KE03jix482kK2qlRKiZEgYJodTYeLGHzaE6pQbOgQ9ifsWj8Gan/23up/7ZU6ozRFAQHYRp3DyUPC4QQfzVB/5HR7lbP1UDCCx/PU/9jkh+Cx2FsoGsxxJIpkvAk+1BaLTezneMcF0PDsNs2rtwNhvPeeazvRehDc5+8bdw+StRh23k8LD3n0WrGqiIlBeSLysA8UiVyQIAZXoh4hwkWN+RkLG7cbVpF5aKcONOmLEdhz2tA13SfJbYqk6VUvsmu/DUoE93XMlVZI2iSZUPxlWSOrp77gvCyzdqFgrM6oXqmSHubdrWNO7i2fFbdtPtH53lZkbPzMe6LmviPSs9o9yz8jbZu6rklMWTXXKK0XAWuCIsMR2VHxVAOZHHzUlySNFMRzLoN0DpUMS/EMqPrNDcjOsAzMP35cLOMZRMDUrQ9K8LkpHLGd1hyJ+SVqadNtNoawAAWACpduUs5vowEnm46+nvSgmlTHNpu0Y7BViGgO1mPEclPaSfYPOD6rJdItm1MQH9VUFMsu27m9sGxDh/FppE925xOB6vtMiLWJuCTGp1Elc3V6Lndj/AEdHTaxVtyfsbh8QfvK0pvBgz4hU9OtPD+u/uUmlyXO2tM2tpluys6IcA9psQdY4cCO9UooDD1RlnqX+yD/w3b2H93gfDvsKVfiimpa9wrvrSaqXJSsUU7jwSAQRuQq2FDhBEplNg3GPcrfA4LOwOza6W3Tb9VOCeTohNqC56MzVwxYeW4pZmD3f6Vf4zAkWIkcdypcRhS3QWEeCvhNp1Iy5MSrdDoaVHqlELkCo5XmQj1FHjVErOUZz7pCIuAOWrXZuzNqNto17QD/nZUPiplZ4hVlSrGJadz6T2n8zHsLfR1RSalZAHnPuhbLol73sGuc90EB0+pTA5Do0C57o0OWRzE/CPJQnNRVsuwYnlltR0PD4mjRgPqUwbAZnARu03K5pO795kXBBiIIsVzxuAaWwQnYejXoXw9RzR+HVh72G3jqlDXq+Y8G2X/O49MuTpDHg6J0LEM6YOYJxFGCNalJ2Ww1Ja74khTtkdOMPWe1gzy7SWEHxAJEc5WyGbHPpmOenyQ7RqEg1XmPDhIII5LwVpQKULE0Q9pa7RwIPcQiLyQyjDYcQfm5VXshk0Xf9bEn/APRUV/jaUPniB5j5Co9jXo//AGVz/wCaos8lToZfUW70WkLymgQE+hotVEQhXiUiRyAGzvKq8dTLmxvfr3HX0VjX0A4+5MIF3HdYdw1TEYfpBiRhjemXghrQGnKReCQYub6eO5M6OYag9j6ZqvolxdYvkEzqGutB4CPVXuO2MMZ7Rho9jW50zGNBdU1Lodi2mA+mWEjsmTA3m4BO7T0Qtl8uhScqqKJ+G2MKDSxpY4GHZwDJkkTBmDAJsVNdRa3U5TrBUrBbA6puXOCJmG2vxMKY3ZbOCx6hwk6q/fo1adTSvd8dlKHiYFxxiPeiCmdwPgrV2zW7kCthy3RY5YkbFkZGwNAvqNaQcurt1hu8T8VraQtw4DgFmKWNIN9yvMPtFjog3O5XYFGKopz7pOyWQoeJwIOlvcpYcnK6UVLsojJx6KBmxg4kuGUd5B8APihVujQPsvI7wCPgtA9iRruCFBJUKT3OzG4jorW+6WHxIPuVVi9hYhmtM+EH3LpaiYwocUQcUcb2qC2pRkQRUykGxh1N7Y/myoz3La9LsLVq0clAUnPLmyKpIGXfBGhnL5FYQYCqKha7JaL0nueJ3jtDUKE6irbHDFKbqKHtd5q22ZhrJcJs2LlWVKlC5uXI5v2O1p8Cwx932KGwjsQHq42Vs+Zc7VsEMPmCeRTxYZZHSHmzRxxtnL/pe+stosDKbhQN6lQCdfZa6PZadZ0Oik/Qp0ecKT8W8EmpNOlvhjT23X0lzY/hXWsbUAdT/CfvaWOgJ3KVTp+S7WLGsapHEy5XkdsrcLTqNqNsQDrwiP7K3CULysbsrEXoTg1OypARcazszwv+qzPRwzh6bvxDP/O4v+K1z2zbwWUFI4Wi2m0Z3MDaTWzGfKNZ/K0nwVWReRl9URAITDuTyVoEeSJJUfH4ptNhc4xu8SgQtWoBLiYA38lEpUX4g8KY/wA39ESlTzgOe0xq1h04guG88lY7Occ3Iz3clXLJTpDPUcCKRmSZgHhaY00/srFlMRomYx0MPdYc9yTC1DADozAXjSeI5KvyTCOZu3KC6yslGq4JpM7/ADUJxb6J45JdkF1TgJ9Ao9bC5h2nHuBgfr6qwdhyEwtVDi/JpUl4KWvgYEeqqznYd9tDwWsNEnQShO2OHHtm3Afqo/Tb6H9RLsBs7bLC0B5IcBe2vMKwGMbuuOKh1dmMiGUx36Ec51KPhtnwIvzJ1PLkFpinXJnk4t8BhiRPIiZ8RqnxJMERwjUptTCtHa9nKDflvB5IDMQ2RBed0ACTy0vHpvUlFkLRLDo18939EypQkzKM3uI714N4IoCj2vsJ9UQysKfHsEkjgDmEKsZ0SexsNcwkd7fgVsEsKueGE+y3Hmnj4iYfEbFxLY7Mib5SDb3qJiiaftNc0nQOBBJ5A6rojWqJtDCh8CAddTEHiDBg6qh6KPhl/wDOku0YvY5aa5p1WiS0OaNReQR3hXOGe5rcwkuoHq3t3vpfdI5gXHcVQdIcM+jXpPaCSHFggHtAmxHG49Ve1azqT21S0jMAKjPneP1W/FCMI0jDkySm7ZcUix7Q5sOa643gyhnCgezLe63oohb1f2tHtU3dp9Mc9Xs4HiN6ssPVa9oLTYqwrGNpv3OnvTg9w1E9yNG/zShKxjadcHkiFeycU3q408kgPQqbalA9cx24Mf8AzEsA8YB8yrlRdoU5bzBHz6qMlaGCY7RK5yDXMAHnP9ExuZ7g1o5q0iHDvMpzdnNqPaagnIcwadM0WJG8ge9TaOGDRz4/on4fSeMu89PSFXKd8IkogMXhS4iIgmDrPP0U2lSAEAJrbn1XsRUiw1OnLiVXSXI6oa/tO5NueZ3BOfTlOpU4CeUIFwDY7cf7oqYWykBhMY+Ex1IckReQKxkHchvJ0RiUjBvQM81sJtWoGgk6C6e50aqpxDzWdlZ7I1PxPwHyGlYrBVqzqzoaLcPi4j54Sbi0wmEawWud5+A4Dkn4egGCB4neeZRU3LwuhUMeE0D1RHJIUSSGwvAJQlhILECDijab67t3O+5HKjO7R5D1QHZEwmFvmOg9kGLEyXO0sSSd+gCDtXa1Gm4Un3e5pIblLh+7mIHZBO82HJWrQsvisIabjXqXJdUBbFw1zSIzbtW+SSH0qLPZNEBtjYzmbuzb44JxodW6W2BvCg7BxYMibiJHeJ/XyV7Wp5h6hX3RUKD6pqHTf5hFSGOamuKcEuVIAUpHFFLEOoEwIHUF8AabzwVnh6AYIHieKWgLDuRFGUrJJUBxGkcbfr6Sh/WLwGngOFrfqnVtf4XfBApfc7nKtgTKR1PFEazfvQ8LoEZSGzy8kanIEIkITl5ACBISnJlRADX3gL2Irhgk+AGp7gkp6+CrMbeo6fxMHgRcdylFWwfB6pUfVMDTgNPE7+/ThKsMHhsgjUnU/O5M2Z+zHOfeVLTk/AkKkJSprtQoDFC8UqRAHgEq8vIAHVFrJjWoj15qi+yS6GtEdx+YUDH4fOHs0kE+JEW52VhU0KhVD2j3IZFmGw2I6rGVCPZLjI4scSQY5Lf4apIC57t620mxvpOJ5mW3PNbTYZ+zb3H/AFFaHzFMrXZNr096bSdx7keroo7NT4KK6JEjKkXmJSogIhVERDqJ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img.blesk.cz/img/1/gallery/1021726_zdravotni-ses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02837"/>
            <a:ext cx="3888432" cy="267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blesk.cz/img/1/full/823072-img-sestry-lek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99" y="807861"/>
            <a:ext cx="3964855" cy="26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.pai.pt/mysite/media/58/67/5/7a31e3ef-d055-409d-8f4c-1d07000dc0d1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655" y="3794800"/>
            <a:ext cx="40023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444208" y="6237312"/>
            <a:ext cx="22910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hlinkClick r:id="rId5"/>
              </a:rPr>
              <a:t>Zdroj: www.robertslawfirm.com</a:t>
            </a:r>
            <a:endParaRPr lang="cs-CZ" sz="1100" dirty="0"/>
          </a:p>
        </p:txBody>
      </p:sp>
      <p:sp>
        <p:nvSpPr>
          <p:cNvPr id="8" name="Obdélník 7"/>
          <p:cNvSpPr/>
          <p:nvPr/>
        </p:nvSpPr>
        <p:spPr>
          <a:xfrm>
            <a:off x="7214898" y="3116395"/>
            <a:ext cx="13484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hlinkClick r:id="rId6"/>
              </a:rPr>
              <a:t>Zdroj: www.blesk.cz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366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770182"/>
          </a:xfrm>
        </p:spPr>
        <p:txBody>
          <a:bodyPr/>
          <a:lstStyle/>
          <a:p>
            <a:r>
              <a:rPr lang="cs-CZ" dirty="0" smtClean="0"/>
              <a:t>Uniforma, úprava zevnějšku</a:t>
            </a:r>
            <a:endParaRPr lang="cs-CZ" dirty="0"/>
          </a:p>
        </p:txBody>
      </p:sp>
      <p:pic>
        <p:nvPicPr>
          <p:cNvPr id="6148" name="Picture 4" descr="http://pentagonus.ru/_ph/15/2/104508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1074"/>
            <a:ext cx="3580379" cy="26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95536" y="4387367"/>
            <a:ext cx="10502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hlinkClick r:id="rId3"/>
              </a:rPr>
              <a:t>pentagonus.ru</a:t>
            </a:r>
            <a:endParaRPr lang="cs-CZ" sz="1100" dirty="0"/>
          </a:p>
        </p:txBody>
      </p:sp>
      <p:pic>
        <p:nvPicPr>
          <p:cNvPr id="6152" name="Picture 8" descr="http://www.pl.all.biz/img/pl/catalog/15311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01" y="1988840"/>
            <a:ext cx="1875222" cy="35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044501" y="5170403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u="sng" dirty="0">
                <a:hlinkClick r:id="rId5"/>
              </a:rPr>
              <a:t>www.pl.all.biz</a:t>
            </a:r>
            <a:endParaRPr lang="cs-CZ" sz="1100" dirty="0"/>
          </a:p>
        </p:txBody>
      </p:sp>
      <p:pic>
        <p:nvPicPr>
          <p:cNvPr id="8" name="Picture 2" descr="Koupím Zdravotnické oblečen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168" y="2420888"/>
            <a:ext cx="23762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72000" y="6309320"/>
            <a:ext cx="2472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>
                <a:hlinkClick r:id="rId7"/>
              </a:rPr>
              <a:t>http://</a:t>
            </a:r>
            <a:r>
              <a:rPr lang="cs-CZ" sz="900" dirty="0" smtClean="0">
                <a:hlinkClick r:id="rId7"/>
              </a:rPr>
              <a:t>krakow.all.biz/cs/zdravotnicke</a:t>
            </a:r>
          </a:p>
          <a:p>
            <a:r>
              <a:rPr lang="cs-CZ" sz="900" dirty="0" smtClean="0">
                <a:hlinkClick r:id="rId7"/>
              </a:rPr>
              <a:t>-</a:t>
            </a:r>
            <a:r>
              <a:rPr lang="cs-CZ" sz="900" dirty="0">
                <a:hlinkClick r:id="rId7"/>
              </a:rPr>
              <a:t>obleceni-g154209#.VCpol2d_tiM</a:t>
            </a:r>
            <a:r>
              <a:rPr lang="cs-CZ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4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njoy.co.uk/images/smiffys_large_seo/33358_Knockout_Nurse_Cost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1196752"/>
            <a:ext cx="3348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static.com/images?q=tbn:ANd9GcTj8oLG9bdkRWVfHTsbowWPOC-Qz5tZRgNsPq5Y3QMIppjOTSH1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7" y="925744"/>
            <a:ext cx="2467244" cy="228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23557" y="2951366"/>
            <a:ext cx="11304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hlinkClick r:id="rId4"/>
              </a:rPr>
              <a:t>Zdroj: ebay.com</a:t>
            </a:r>
            <a:endParaRPr lang="cs-CZ" sz="1100" dirty="0"/>
          </a:p>
        </p:txBody>
      </p:sp>
      <p:sp>
        <p:nvSpPr>
          <p:cNvPr id="3" name="Obdélník 2"/>
          <p:cNvSpPr/>
          <p:nvPr/>
        </p:nvSpPr>
        <p:spPr>
          <a:xfrm>
            <a:off x="3923928" y="5762873"/>
            <a:ext cx="12650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hlinkClick r:id="rId4"/>
              </a:rPr>
              <a:t>Z</a:t>
            </a:r>
            <a:r>
              <a:rPr lang="cs-CZ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droj:</a:t>
            </a:r>
            <a:r>
              <a:rPr lang="cs-CZ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enjoy.co.u</a:t>
            </a:r>
            <a:r>
              <a:rPr lang="cs-CZ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cs-CZ" sz="1100" dirty="0" smtClean="0"/>
              <a:t> </a:t>
            </a:r>
            <a:endParaRPr lang="cs-CZ" sz="1100" dirty="0"/>
          </a:p>
        </p:txBody>
      </p:sp>
      <p:pic>
        <p:nvPicPr>
          <p:cNvPr id="5126" name="Picture 6" descr="https://encrypted-tbn2.gstatic.com/images?q=tbn:ANd9GcTLMgLxV1DBWYho6ziBwjBwm9w3XQ3ko4Z0vvWfabEH3HF4X3e_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99" y="3501008"/>
            <a:ext cx="23494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81483" y="6262517"/>
            <a:ext cx="13773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hlinkClick r:id="rId4"/>
              </a:rPr>
              <a:t>Zdroj: pinterest.com</a:t>
            </a:r>
            <a:endParaRPr lang="cs-CZ" sz="1100" dirty="0"/>
          </a:p>
        </p:txBody>
      </p:sp>
      <p:pic>
        <p:nvPicPr>
          <p:cNvPr id="8" name="Picture 6" descr="http://www.abfab.co.uk/150x250/nurse-and-doctor-accessories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36" y="2207473"/>
            <a:ext cx="2132997" cy="35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364287" y="5762467"/>
            <a:ext cx="13099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hlinkClick r:id="rId8"/>
              </a:rPr>
              <a:t>www.abfab.co.uk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2372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Neverbální K. 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6638732" y="3523514"/>
            <a:ext cx="2020280" cy="1251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i="1" dirty="0" err="1" smtClean="0">
                <a:solidFill>
                  <a:schemeClr val="tx1"/>
                </a:solidFill>
              </a:rPr>
              <a:t>Haptika</a:t>
            </a:r>
            <a:endParaRPr lang="cs-CZ" sz="2400" i="1" dirty="0" smtClean="0">
              <a:solidFill>
                <a:schemeClr val="tx1"/>
              </a:solidFill>
            </a:endParaRPr>
          </a:p>
          <a:p>
            <a:pPr algn="ctr"/>
            <a:r>
              <a:rPr lang="cs-CZ" sz="2400" i="1" dirty="0" smtClean="0">
                <a:solidFill>
                  <a:schemeClr val="tx1"/>
                </a:solidFill>
              </a:rPr>
              <a:t>(doteky) </a:t>
            </a:r>
            <a:endParaRPr lang="cs-CZ" sz="2400" i="1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2649708" y="3527976"/>
            <a:ext cx="3525720" cy="136530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i="1" dirty="0" err="1" smtClean="0">
                <a:solidFill>
                  <a:schemeClr val="tx1"/>
                </a:solidFill>
              </a:rPr>
              <a:t>Proxemika</a:t>
            </a:r>
            <a:endParaRPr lang="cs-CZ" sz="2400" i="1" dirty="0" smtClean="0">
              <a:solidFill>
                <a:schemeClr val="tx1"/>
              </a:solidFill>
            </a:endParaRPr>
          </a:p>
          <a:p>
            <a:pPr algn="ctr"/>
            <a:r>
              <a:rPr lang="cs-CZ" sz="2400" i="1" dirty="0" smtClean="0">
                <a:solidFill>
                  <a:schemeClr val="tx1"/>
                </a:solidFill>
              </a:rPr>
              <a:t>(přiblížení/oddálení)</a:t>
            </a:r>
            <a:endParaRPr lang="cs-CZ" sz="2400" i="1" dirty="0"/>
          </a:p>
        </p:txBody>
      </p:sp>
      <p:sp>
        <p:nvSpPr>
          <p:cNvPr id="7" name="Ovál 6"/>
          <p:cNvSpPr/>
          <p:nvPr/>
        </p:nvSpPr>
        <p:spPr>
          <a:xfrm>
            <a:off x="3882288" y="5517232"/>
            <a:ext cx="2240384" cy="1152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i="1" dirty="0" smtClean="0"/>
              <a:t>Úprava zevnějšku</a:t>
            </a:r>
            <a:endParaRPr lang="cs-CZ" sz="2400" i="1" dirty="0"/>
          </a:p>
        </p:txBody>
      </p:sp>
      <p:sp>
        <p:nvSpPr>
          <p:cNvPr id="8" name="Ovál 7"/>
          <p:cNvSpPr/>
          <p:nvPr/>
        </p:nvSpPr>
        <p:spPr>
          <a:xfrm>
            <a:off x="3639964" y="2092658"/>
            <a:ext cx="1872208" cy="1008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i="1" dirty="0" smtClean="0">
                <a:solidFill>
                  <a:schemeClr val="tx1"/>
                </a:solidFill>
              </a:rPr>
              <a:t>Mimika</a:t>
            </a:r>
            <a:r>
              <a:rPr lang="cs-CZ" sz="1200" i="1" dirty="0" smtClean="0"/>
              <a:t> </a:t>
            </a:r>
            <a:endParaRPr lang="cs-CZ" sz="1200" i="1" dirty="0"/>
          </a:p>
        </p:txBody>
      </p:sp>
      <p:sp>
        <p:nvSpPr>
          <p:cNvPr id="9" name="Ovál 8"/>
          <p:cNvSpPr/>
          <p:nvPr/>
        </p:nvSpPr>
        <p:spPr>
          <a:xfrm>
            <a:off x="161365" y="4712361"/>
            <a:ext cx="3528392" cy="19380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i="1" dirty="0" err="1" smtClean="0"/>
              <a:t>Kinezika</a:t>
            </a:r>
            <a:r>
              <a:rPr lang="cs-CZ" sz="2400" i="1" dirty="0" smtClean="0"/>
              <a:t> (pohyby)</a:t>
            </a:r>
          </a:p>
          <a:p>
            <a:pPr algn="ctr"/>
            <a:endParaRPr lang="cs-CZ" sz="2400" i="1" dirty="0" smtClean="0"/>
          </a:p>
          <a:p>
            <a:pPr algn="ctr"/>
            <a:r>
              <a:rPr lang="cs-CZ" sz="2400" i="1" dirty="0" err="1" smtClean="0"/>
              <a:t>Gestika</a:t>
            </a:r>
            <a:r>
              <a:rPr lang="cs-CZ" sz="2400" i="1" dirty="0" smtClean="0"/>
              <a:t> (pohyb končetinami)</a:t>
            </a:r>
            <a:endParaRPr lang="cs-CZ" sz="2400" i="1" dirty="0"/>
          </a:p>
        </p:txBody>
      </p:sp>
      <p:sp>
        <p:nvSpPr>
          <p:cNvPr id="10" name="Ovál 9"/>
          <p:cNvSpPr/>
          <p:nvPr/>
        </p:nvSpPr>
        <p:spPr>
          <a:xfrm>
            <a:off x="453230" y="2842513"/>
            <a:ext cx="2062110" cy="125110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i="1" dirty="0" err="1" smtClean="0"/>
              <a:t>Posturika</a:t>
            </a:r>
            <a:endParaRPr lang="cs-CZ" sz="2400" i="1" dirty="0" smtClean="0"/>
          </a:p>
          <a:p>
            <a:pPr algn="ctr"/>
            <a:r>
              <a:rPr lang="cs-CZ" sz="2400" i="1" dirty="0" smtClean="0"/>
              <a:t>(postoj</a:t>
            </a:r>
            <a:r>
              <a:rPr lang="cs-CZ" sz="1200" i="1" dirty="0" smtClean="0"/>
              <a:t>)</a:t>
            </a:r>
            <a:endParaRPr lang="cs-CZ" sz="1200" i="1" dirty="0"/>
          </a:p>
        </p:txBody>
      </p:sp>
      <p:sp>
        <p:nvSpPr>
          <p:cNvPr id="11" name="Ovál 10"/>
          <p:cNvSpPr/>
          <p:nvPr/>
        </p:nvSpPr>
        <p:spPr>
          <a:xfrm>
            <a:off x="6296136" y="5002259"/>
            <a:ext cx="2705472" cy="10930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i="1" dirty="0" err="1" smtClean="0">
                <a:solidFill>
                  <a:schemeClr val="tx1"/>
                </a:solidFill>
              </a:rPr>
              <a:t>Paralinguistika</a:t>
            </a:r>
            <a:endParaRPr lang="cs-CZ" sz="2400" i="1" dirty="0" smtClean="0">
              <a:solidFill>
                <a:schemeClr val="tx1"/>
              </a:solidFill>
            </a:endParaRPr>
          </a:p>
          <a:p>
            <a:pPr algn="ctr"/>
            <a:r>
              <a:rPr lang="cs-CZ" sz="2400" i="1" dirty="0" smtClean="0">
                <a:solidFill>
                  <a:schemeClr val="tx1"/>
                </a:solidFill>
              </a:rPr>
              <a:t>(tón řeči)</a:t>
            </a:r>
            <a:endParaRPr lang="cs-CZ" sz="2400" i="1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6584133" y="2092658"/>
            <a:ext cx="2166831" cy="10534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i="1" dirty="0" smtClean="0">
                <a:solidFill>
                  <a:schemeClr val="tx1"/>
                </a:solidFill>
              </a:rPr>
              <a:t>Pohledy</a:t>
            </a:r>
            <a:r>
              <a:rPr lang="cs-CZ" sz="1200" i="1" dirty="0" smtClean="0"/>
              <a:t> </a:t>
            </a:r>
            <a:endParaRPr lang="cs-CZ" sz="1200" i="1" dirty="0"/>
          </a:p>
        </p:txBody>
      </p:sp>
      <p:sp>
        <p:nvSpPr>
          <p:cNvPr id="4" name="Obdélník 3"/>
          <p:cNvSpPr/>
          <p:nvPr/>
        </p:nvSpPr>
        <p:spPr>
          <a:xfrm>
            <a:off x="523431" y="2065872"/>
            <a:ext cx="148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= K. beze slov</a:t>
            </a:r>
          </a:p>
        </p:txBody>
      </p:sp>
    </p:spTree>
    <p:extLst>
      <p:ext uri="{BB962C8B-B14F-4D97-AF65-F5344CB8AC3E}">
        <p14:creationId xmlns:p14="http://schemas.microsoft.com/office/powerpoint/2010/main" val="187927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Neverbální K.  v ošetřovatelství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rmAutofit lnSpcReduction="10000"/>
          </a:bodyPr>
          <a:lstStyle/>
          <a:p>
            <a:r>
              <a:rPr lang="cs-CZ" smtClean="0"/>
              <a:t>Zájem o P/K – nakloněním k 2. člověku, oční kontakt</a:t>
            </a:r>
          </a:p>
          <a:p>
            <a:endParaRPr lang="cs-CZ" smtClean="0"/>
          </a:p>
          <a:p>
            <a:r>
              <a:rPr lang="cs-CZ" smtClean="0"/>
              <a:t>Úprava zevnějšku, sesterská uniforma – symbol pozice, role, kompetence v určité situaci</a:t>
            </a:r>
          </a:p>
          <a:p>
            <a:endParaRPr lang="cs-CZ" smtClean="0"/>
          </a:p>
          <a:p>
            <a:pPr marL="0" indent="0">
              <a:buNone/>
            </a:pPr>
            <a:r>
              <a:rPr lang="cs-CZ" smtClean="0"/>
              <a:t>„Oblečení zdravotníka a úprava zevnějšku je symbolem profesionality a určité sociální role, kterou sestra v daném okamžiku zastává.“ </a:t>
            </a:r>
          </a:p>
          <a:p>
            <a:pPr marL="0" indent="0">
              <a:buNone/>
            </a:pPr>
            <a:r>
              <a:rPr lang="cs-CZ" smtClean="0"/>
              <a:t>(Zacharová, Šimíčková-Čížková, 2011, str. 211)</a:t>
            </a:r>
          </a:p>
          <a:p>
            <a:pPr marL="0" indent="0">
              <a:buNone/>
            </a:pPr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3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Vzhled sester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80920" cy="43924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Pacient bude více </a:t>
            </a:r>
            <a:r>
              <a:rPr lang="cs-CZ" dirty="0" smtClean="0"/>
              <a:t>důvěřovat </a:t>
            </a:r>
            <a:r>
              <a:rPr lang="cs-CZ" dirty="0"/>
              <a:t>dobře vypadající sestře v upravené uniformě a důvěra nemocného by měla </a:t>
            </a:r>
            <a:r>
              <a:rPr lang="cs-CZ" dirty="0" smtClean="0"/>
              <a:t>být </a:t>
            </a:r>
            <a:r>
              <a:rPr lang="cs-CZ" dirty="0"/>
              <a:t>na </a:t>
            </a:r>
            <a:r>
              <a:rPr lang="cs-CZ" dirty="0" smtClean="0"/>
              <a:t>1. </a:t>
            </a:r>
            <a:r>
              <a:rPr lang="cs-CZ" dirty="0"/>
              <a:t>místě v zájmu sestry, nebo alespoň jedna z nich. </a:t>
            </a:r>
            <a:r>
              <a:rPr lang="cs-CZ" dirty="0" smtClean="0"/>
              <a:t> (</a:t>
            </a:r>
            <a:r>
              <a:rPr lang="cs-CZ" dirty="0"/>
              <a:t>Šebestová, 2009)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Sestra dbá na to, aby byla včas převlečena a aby její uniforma odpovídala předpisům. </a:t>
            </a:r>
          </a:p>
          <a:p>
            <a:r>
              <a:rPr lang="cs-CZ" dirty="0"/>
              <a:t>Oděv sestry by měl být praktický tak, aby nic nebránilo ve výkonu povolání. </a:t>
            </a:r>
            <a:endParaRPr lang="cs-CZ" dirty="0" smtClean="0"/>
          </a:p>
          <a:p>
            <a:r>
              <a:rPr lang="cs-CZ" dirty="0" smtClean="0"/>
              <a:t>Uniforma chrání </a:t>
            </a:r>
            <a:r>
              <a:rPr lang="cs-CZ" dirty="0"/>
              <a:t>sestru před </a:t>
            </a:r>
            <a:r>
              <a:rPr lang="cs-CZ" dirty="0" smtClean="0"/>
              <a:t>ušpiněním. (</a:t>
            </a:r>
            <a:r>
              <a:rPr lang="cs-CZ" dirty="0"/>
              <a:t>Haškovcová, </a:t>
            </a:r>
            <a:r>
              <a:rPr lang="cs-CZ" dirty="0" smtClean="0"/>
              <a:t>1998)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Funkce: </a:t>
            </a:r>
          </a:p>
          <a:p>
            <a:r>
              <a:rPr lang="cs-CZ" dirty="0"/>
              <a:t>Identifikace s profesní </a:t>
            </a:r>
            <a:r>
              <a:rPr lang="cs-CZ" dirty="0" smtClean="0"/>
              <a:t>rolí – Dr., ošetřovatelka, sestra, záměna barev, identifikace jmenovkou</a:t>
            </a:r>
          </a:p>
          <a:p>
            <a:r>
              <a:rPr lang="cs-CZ" dirty="0" smtClean="0"/>
              <a:t>Estetika, </a:t>
            </a:r>
            <a:r>
              <a:rPr lang="cs-CZ" dirty="0"/>
              <a:t>čistota uniformy -  Sestra čistotou uniformy prezentuje kvalitní vztah </a:t>
            </a:r>
            <a:r>
              <a:rPr lang="cs-CZ" dirty="0" smtClean="0"/>
              <a:t>k </a:t>
            </a:r>
            <a:r>
              <a:rPr lang="cs-CZ" dirty="0"/>
              <a:t>ošetřovatelské </a:t>
            </a:r>
            <a:r>
              <a:rPr lang="cs-CZ" dirty="0" smtClean="0"/>
              <a:t>práci</a:t>
            </a:r>
            <a:r>
              <a:rPr lang="cs-CZ" dirty="0"/>
              <a:t> </a:t>
            </a:r>
            <a:r>
              <a:rPr lang="cs-CZ" dirty="0" smtClean="0"/>
              <a:t>(Haškovcová</a:t>
            </a:r>
            <a:r>
              <a:rPr lang="cs-CZ" dirty="0"/>
              <a:t>, 1998</a:t>
            </a:r>
            <a:r>
              <a:rPr lang="cs-CZ" dirty="0" smtClean="0"/>
              <a:t>)</a:t>
            </a:r>
          </a:p>
          <a:p>
            <a:r>
              <a:rPr lang="cs-CZ" dirty="0" smtClean="0"/>
              <a:t>NONKOMFORTNÍ způsoby úpravy těla a zevnějšku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5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Mimika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8932" y="1766901"/>
            <a:ext cx="6845436" cy="2739716"/>
          </a:xfrm>
        </p:spPr>
        <p:txBody>
          <a:bodyPr/>
          <a:lstStyle/>
          <a:p>
            <a:r>
              <a:rPr lang="cs-CZ" dirty="0" smtClean="0"/>
              <a:t>Odráží emoční prožívání sestry i pacienta</a:t>
            </a:r>
          </a:p>
          <a:p>
            <a:r>
              <a:rPr lang="cs-CZ" dirty="0" smtClean="0"/>
              <a:t>nemožnost vhodného výrazu symptomatologie nemocí (Parkinsonova nemoc, psychiatrické poruchy)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AutoShape 2" descr="data:image/jpeg;base64,/9j/4AAQSkZJRgABAQAAAQABAAD/2wCEAAkGBhAQEBUQEBAQEBAPEA8PDw8PEA8PEA8QFBAVFBQQFBQXHCYeFxkjGRQSHy8gIycpLCwsFR4xNTAqNSYrLCkBCQoKDgwOGA8PGikcHRwpKSwpKSkpKSkpKSkpKSkpKSksKSkpLCkpKSkpKSkpKSkpKSkpKSksLCwsKSwpKSwsKf/AABEIAOEA4QMBIgACEQEDEQH/xAAcAAABBQEBAQAAAAAAAAAAAAAEAAIDBQYBBwj/xAA6EAACAgECBQIEAwcDAwUAAAAAAQIDEQQhBRIxQVEGYRMicZGBobEUIzJCYnLBBxVSM+HwFjRDstH/xAAaAQACAwEBAAAAAAAAAAAAAAACAwABBAUG/8QAJREAAwACAgIBBAMBAAAAAAAAAAECAxEhMQQSIhMyQWEUM1Ej/9oADAMBAAIRAxEAPwDcWfLfNeJMi0Gpbsl/cP1dubrJe7/JAXC23JvzJ/qcun8juRPw5/wvOJ2v4eM9dhcIowu/kg4zZtBeWG8Ont+AfdCK4xlR66g5ad7/AM0U/dZM9w/MYpJ7JGk9Yzxp3nzH9TPaPohOXs2+L/WGQtfkmU35BkiVMUhzJoSfkmjaweJJFBoW0FV2PyE13PyBwJoDJEXIdG+Q+N7BYMnh9MjUZ2kSyufkZO19Mik/YiyW2Ckjs7H5B52vyTSQPOIDGzoZKbIZtkrGuItofPAPJsFukwycQS4AagG+T8glM+W6FjeOSSfN7eA7URyiruzFZ8MfhemZfIncnsumtU4xkt1KKefwJkVXpvVKzTVyX/FL7ItUdFHFa0dEIRZBCOHSEPN6rsqxvqnM56cs5o593+pJao89qi/lbl93nI/09Sox+/6nKa+Wjup/DZNxy5K2EX1xzFvwqD5c9crBnfVMW7apLrj/ACaPgMnyr6DJ+8TkX/FMofXk3HTPb+aP6lDwyXyL6G19ScPV1NkX1cXj6rdGF4Q9sf8AH5X9VsLzLTNPiVuNFrgdFZGjoMSPZIiaJDElggkCyaDCIIhggmtDZRntktKWQmmvIPEkjIauDPWyS2OCHA+VmSJyI2VKHYIZkmSKbBYxDJDOUdhjbro1xcpPCXcDQzeiKcAayoqdZ6xgm1XFyS7ga9RX2P5KXgpyHNF3bRgDnp+v0I1rtRj5qsLz3C9HarNu/hlxwyZOUaX/AE9uk6ZxccRhPCafX2NaZX0PFxjbB9rE19Hk1aOlPRw77EIQggBCEIhDy6q7efu5fqw3gl2VjxlfmA8ao+BfKHTMm17qX/dMi4Pa1OS98nKv40dzH8oLjjmH8OXh4Zc8HsWxm+PWvkTXZp/mH8I1fyp/QtV89lXj3j0aTWRTyeZTh8DU2V7/AMbkvo1k9IVnMjGequGyVivX9svp5CzLa2B4T9a9WRVzHOYNppbBHL3MqOlS5CqY5DYVlbPXQr6vfwt2Qz4vc/8Ap1Nry8IbIi9l7CIRBox192v6pJLwsZArNdq8/wAUs/YajO1s9ByjjMB/vGqjjdsuOE8dsljnXsXtFejNLzDOY58VNZR1Y6oorWjqY2Z2WxBO3BGWlslssUVnPTqYbj2su1NjhWnyLb2+pptVa5bdn1K3UXV0pyeFjsurYPt/gxRrsA0HplLHNv0b/wDwv6FCtYikkY7Wesbmp/Cqk1FPMks8vuyhh6t1FrUVJLPQasGSuRT8jGno9Mu1i8gUJRc1Lo142MDX6ntUuWfbb2NLwvX86Tf2F1iqOWOnLF8I9G9L24tku04rH1Rq0YP03qsTi/fH3N2pG7E9ycjyJ9bY4QhDTOcEdEQh5/8A6gaVq6uxL+KPK/qnn/JRaGfzt/Rfib31hw74unbX8Vb50eeUy5fu8/c5/kzpnW8OtrRb8SxKtr2JOD7QQFKzKwF8MfYyJ8m+p1JqNJPYi4np+eLjjZo5pJBtu6NqW0cpv0vZga4OMnB9Y5Qyy2WMR69PZFjxujltUltzZT+qA4RMbWno7E17SmSaLQxj80vmm+77FlG9IB58LPgy3FPWCrzGO8kxkpvhC70uzbS1ce7X3ANXqqYt804ppc3VdDzqvit+pliVzqjkm1fDJwtXLz6mHKnhSabWN1n65NMeO32zFk8mY6TZt4aumcU4zi8+6CKq49sfgeXVaXUuyXw6rKo5bjBty5V4z3NVwXid0cKcZJ9Gms5F5MPp+RuHP9T8aNgtS0WOlsTRW/B5ocw/Qzw8CU9MbSVIt7lsVWqs3wi2tWYlVOO+4yxeIrNfrlWsd33fYZwXR12z+JbmX/FY6lv/ALZTOWZrPdLsEycIr5YpfgSeOSW/ZepkuL+iHfdY4WOmE3nC7/VAOn/0+rrx82Wu7wjaO2Tf1I5UZHVnpiMfixPJlv8A0fS28oNo4BCtbN7F46sEFoirb7NcRK6JOE4jJJeUegadvlWeuDzbTX8s4v3X6npVE04p+UjV474Ob5s6aJTpw6ajAcOiEQhBq45rkv6ZfoeP2y+Zr+qX6s9ivXyv+1/oePaja2Sfac//ALGTyVwbvDeqYZRugvQSw2CaUL0kdzmrs7L6NBo2WsF8pVaPsWun3RuxnJzdlB6i0fNDPeO6KSmt4Ndr6+aLXlNfkZbTbZT7Nr8xOVcm/wAa9xoV2kdkXHdJrGV1Ken0PQpczzL+40kZEpc8dBVz2VdPprTr+VfZFnVoqoJcqSwsdjnKvckSDTYpyiC+tOXjtsS6bTJfyp/VIlhVnsEwhgmm+ym0lpDLa0o+CsziZYaiTAZR3FV2Hj6LKNnyldqYsLrltgivQdcoqOGQ1WkrYE5YZY6RKS38C5exlcckSJFUyeWmRxSwO1oV7b6IZV4QFeG3zyV2oYuxuNMC1C3N/wCltV8TTxz1jszB27o1XoSbdc12Uh3jvkzedPx2as6cOm84whHBEIcktjx/jNTjqLP6bZfZ4f8Ak9hZ5j6y0vJqbH2moTX2S/wIzLcmnxnqwLSyD9J1KvSS2LLRvc5X5O7+C/0pbaZlLpZFzp+htxHLzoZqIGQ1UeW6S8vJsbWZTjkOW1S87A5V+R/hvnRyDCoPILUsoIrQtM1WEwrywyGmiCUzwwp3jp0ZL2OlBI4pIjst2B1YRvRSnY7UtFbZcsj9Ra5PHgEspalkz2+TZjhJclnppkl9ZBpH0LK2KwMlbQi3qjP3QediXT6hxe47WJJkMZJ4FdM09otoXqRHZ1BXt0HK7yM9hPpp8CtkB27hFu4LIXQ+EDWSNZ6EfyT/ALjI3o1voT+Cf9w7x/uMvm/1mtOnDp0jhnMHRCIQ4zKet9BzV/ESy1Fxb9jVsruO6fn081/S3+QNLaCh6ezyrRy8lppGUvD3tuXmjRx6XyPRQ9yXehRd6XoU+jWxaaeWxqxHPz8kl0TO+oafl5vEkzQ2SKjjMM1y+gWTlE8Z6pFVp3sEw3K7RW5SLCtmeToZEERRPDcgUiTmwhyMzGWz7EaR3J2LB2EuCvnPlnv3HWzT74Hayjm3AJ6JvZ5YhmhafIdVdj3DJ6z5Skq0Ti8pvr0yFSk0uhapoqolg+u1eJdMjab22tsD3p03l9SWrT7gh740FN7EU2PlLBHOWSwUhqmR2sbJjZSK2GiGSyav0MsKf1X6GahA1HomG1j/AKv8D/H+4yeZ/WzVCQhZOmcIQhCIQTItRXzQcfKa+6JWQay9QrlJ/wAqZC12eSS0nw7ZQ/4Saz+Jb6KAFVW7Jym/5m39y50dRyL5o78fGEH6YsqkuX3BNNRlpByowvyNEIw5aTYyUgDXrMWG2AWr6Muui8XaMrospyj4k0WUGwWmv95L7heDKjqWyWEyT4pBkZkv2Yr12Ecw4rdTxFQ6lfZx6ctoR2JsOcLro0Tx32+uCNzgv5l90Z2Ft08vEml4Oxrtf8jJsYsCXbNDzwf8y+6B9RbXFZckDcMpum+WNWcd2E6/htzajKrGX2wH68dC9TNabK6XGV0Uce4JZr7Jd8L22NDP0VNQ521nGcE1XpP5Iya6vfPgr6dB/wAnBPRjtRbPs5P2WSrr43LL3kuV4w2b7jf7HoJRsvlyqWVBYcstI8/4Fo43Wzta/dyslKKfdZCWPS2wo8mcr1KNdoE51pvq0mFy0+Dulr+VYX4ewTqVhfgJ0LqvloD6Go9GV4qk/M3+RlpvY2fpzENNHL65f5mjxl8tmLzX8Nf6XRDbqIx7gNnE98Lp5KvV6zfqbKtI5sYXRc/7pERmv20Qr6po/jGzZUcfvjycmd32CeJcSVUc930Rl7Jytk5NvcLLlSWkKwYXXyfQOtP4X2DtLpiWjT4LPS6X2MsRt7NmTNpaOaWrlWX9Edsl4H3z7LoDSswPfHBlXyeyO2RXa63YK1NywUWrvbeOxnutG3Dj2Daez9615RYYKN34uivKZeVvKFJm3JxyNUBSgTKO51xC0K9jK8b1MqLozlBzp/8Akxl7d2X/AAb9gtw67a24rLi5RzyvyiXU0xksSWYtNNex596k9CzhJ3aST5X/ABVqTTX0HY1L4YGara3B6/oNDVVJxTj+8+ZQ2z+HsG6Th9cZyxyvmw+XbZHz7ptVxKqUdRzW5rxGM3vheMPsWfDvUPFLb5WU22Su5cSSUcKPjlax4HaSMf07rtnvGm0cISbjs5b42JrYR6yxt3Z4Vp/U/GIWys5rZyS5ZKVcXH7JIm1fFeO6qOGreSXaEIQ/PGRia0Jfj1vlntmp1NcItzlGMUnlyaSwY/jP+p2iqilU/wBonzKKrr2/EyGk9CcV1LX7TdKut9eaxt48cq2NBT6V0OjrSklOyDzzyy5N/wCAavQcYJ33t/ox3rHh+r19i1ElyVppV0ttuEcrd+5bcF0Kgo1x6RW/u+4TxXinP0WI9kT8IoaXNLqzHkt1wdfFh+jG32y208cIj1UzvMQWyFNgJc7B7PHkvq9eoQjHPRee5QPr9NyKc3POJYxvhhxXqtgZIVtJlw+Kvf8AUGs1bZWrUbYJIyF1lbHThSCfjMRDk4L92H6F43Ox5m2/8BVVXgdVQF01G2ZOXd64Q+ikL5sRx5Gzml0B52jvtMnNMdZLBX6q9DtRqcbAMk3uxdUasePXYNrNU3hdPcBk8vGdl1Y/WTLHgvpyVq5p5jB9PLEKXbNjucc7ZjLbW9Qmukcmm0VuUio43wWWmua7POH5QRoLtkVUuHobNLJO0XOTuSCM8kiZexTQ8C1WlfWLefAYcZC5eiljrcPEktuzWz+odouKVVzdipjGUliTgknIk1GjhPqt/JWXcDmv4JfcnszRrFk74NLR6m7Rqf8A5+AfHjNvL/08fWWDGUQvg/mTePDCJ3zefklv5Y5ZDPfiQ3wXXEOOzaw5qP8Aa8v7mX1utXvJvyyV6K6e20US6fgsIvMnzP3F1bZoxxjxIr9BoJWS55J8qey8l9XDsuxJGHZdB8IYA0Bkyu2NcAPUMNtZW6mYFAyMvok6pSjJprx4Ke2/LWXuWek1mVJdmsFPqdpY7ZJTWg8a+T2GUSDq2VelsLKliDRRPg4PyIsA2Uah+cHHMjnYdM4OtnZzBbrhXXAsp5AbHRAuu5DqrUlg7K7G32+pZ8K4I5v4lq2/lj/kqZd9DKtQtsG4F6fdj+Lats/LF9/wNXCtJYSwl0R2EcbDjbEKFwczLlrI9squPcFjqK2sfMl8rPPbNJKmbjJNNPG56szK+r9IopXcuVnE/K9xWfGqWzT4mdxXqZ6m0IjMDhFNZg8rx3Q+Fvk551+GHxkdBo2EsbC0A5JHE7A7HcSCAJ41ZGyp9iSqQTXNLsNSTEumiu/ZZPsOWlx1LCd+eiIJMnqi1kbB3FIilIlsB5sCmMnkj1E9ih1+oy+VfiH8T1fKsLqyqhVnd9zPTNUScgmD3oOUCC6sVseiPTFnQypoeHgtqS0iqYRzIQuUQWgNmvnMHsu7ClYC22G1s5UwdnYDzm28RWW/Ak3J8sVmT6I0nCOCqtc095v8i4h2y8mRY1+yDg/A+X95ZvLtF9EX0UdQjdMqVpHLu3b2zohHAgBMH1ukVtcoS6SWAgRTWy09PZ5LqaJae6Vb25Xt2ygiGoUv4vuupqfWfBPiQ+NBfPBPPvHqYmmZzMsuKO54+RZJ/ZYYx0HwsBoTJMijQWFVpNHcqlbgKp1KCTAch8QuPQroahEz1iwNmkhFSwgc1sAPV+4yzX+5XuifTZPfNIrtXq1FEd2pyA2ZbE1RpiNA/K5y5mEcmB1dZJyCGPRDykN0A3kILIFBorJxxIs9NPYAvW4RpGFLJaD/AIiERZEM2KNLZYCfNOXLFNt7CzKcuWO8nt9DU8H4Qqo5e831fg1xDt/o5mTIsS/YuEcHVKy8Ob6vwWuBcosG6ZUrSOXVOntnRCEECIQhEII4dEQhHOCaae6ezPPfVHBHp7OeK/dzedltFnouAXiGijdBwktn+XuKy4/dD8OV462eXQkTRmc4joJaex1y7fwvyiCMzlUtPTO7D9ltBLI3sKMzjB2FokU35HqbIoskRNkJFlicBqHFlDJoYoEjGsplodGI5RFCJLylaC2RNEVsSZkVoDDTK29CoY64bWsFIYwjmOjMiD2L0ej8E4KqlzS3m+r8FvgXKdO5MqVpHlqp09s6IQggRCEIhBCEIhBCEIhDg0eQ33KEXKTworLIQyPr+VXLBZXxW249M4MbXcV3qfj0tTqpWpvlUsQXiKYtNqeZHL8jl7O74suY0y4jIepAMLQmEzKayZMkjMhixNkIEqR0hjIliyyhwkjqiORZB8EdY3Jyc12IyITB7WPnMglIWw0DXdRkR9se/YbGJSDJMiEIIh7AIQjvnkjohCIQ4dEIhDh0QiEEcEIhBFZ6j/8Aa2/2MQga6Lns8CYfoBCOZlPRY+kWkQis6IyjSeJ0Qiyx0Ses4ItAsmR0QiyjkyNiEUy0RzIX1EIANEcuiFEQiIIeIQiF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www.kondice.cz/wp-content/uploads/2011/07/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05" y="4293096"/>
            <a:ext cx="2376400" cy="219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blog.idnes.cz/blog/10802/222130/clanok_foto_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45" y="4302528"/>
            <a:ext cx="2182750" cy="21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maminky.pohadkar.cz/public/media/Zabava/Deti/2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4293096"/>
            <a:ext cx="2164573" cy="216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6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Mimika radost</a:t>
            </a:r>
            <a:endParaRPr lang="cs-CZ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wAAAgMBAQEAAAAAAAAAAAAABAUAAgMGAQf/xAA5EAACAQMDAgQEBAUEAgMBAAABAgMABBESITEFQRMiUWEGMnGBFJGhsSNCUsHRBxUk8DPhQ2Jygv/EABkBAAMBAQEAAAAAAAAAAAAAAAABAgMEBf/EACURAAICAgICAgIDAQAAAAAAAAABAhEDIRIxBEETURRhIjJScf/aAAwDAQACEQMRAD8ASswZgXq8egNk42oV0ZmBGwFbCPKZHJrxl2ZNezOVl1agawZncHBOKjQyFtqY2VqDHmXvxRVsQF01HEuXH507uIw0O3pVFhAOVArYhtODxSfRLMLCLwiWPB4qXCePJ9KscquDWtomXzUNKOxspb22ntREltrxgZrViBjaoblUxvv6VKf2I0gt1hi+UH61jJEhJOBntXsl2CuMc16IpJAGWmFi52njfUpwB2o2C+fA1d62azdl2FDG3MRqmmFm7To/cE1STWV8teR2+ptWKIKhVxSUlWxC9RKr+Zjg0Xgkc1NAY55rRYm7A0KgMUic5GCazZdLbimEUgRSGXB96BvJcvhPzqZSoZtDGpG+KJSDbKgClsfiN8u+aMjneL59/XFNTvsaML3xV8oXb1rCK3SQeYeY+tGyXaSbMKiopIYHahdifYN/tpzkCqtB4bZ4pmZ1SPelE87SSEKDzVt0hs2JXSMmgrmTYqtWfWV2BrERuWGRTi7EDiFs5xsa9a3BYMBTRodMOojtQuRQquhmixBosA9qxjsgxbX9s1rZiR5yvar3Mv4dyrUpC2KbtfBJXORQqHRhhtR13D46l1bNYJD5cMNxV0NGRu5AeDUqzRDJ81SnyLo2LEnHatI5MtpG9ZEEVrbAeJnApNogawWytHqOM4rCVjGdParrdFCEJFESwh0De1TyEZRuSBgV4zSDJ07CrxOIxpAouRgbfbk0WIT3ExYaRyaKtZPBhy2Mmg/BJn2BO9Mvw4ZVAIrNg9HkcUswLkkLQRDm408gd6dqj+BoSqW9kqZZvmqadhZgYdlOKLguUjGGFapGGBUb1X8F/E3O5/l71ootvQ4xctI3F5G/lVcnsBXkllLMclVTP9bAUdZ2gjXyqM+w/vVbu9t7eUQAiS4c4EMeM/f0+9dfxqtnVDxf9MwSxCqMzJ9qzmsWIJR1fHYHesL+7eEj8ZNFApOAiHU37Uv/AN4tQ4KtIyg7sUI/I1Lwwfo1/HgMobQru+3tij4EVdgM/aslMV9003Fi4cgdxuKC6V1BUlKTA89hR8MY6BYI1oMu4c7429qEay1jIXIpxIEbjarK0Yj3wD2PasJ4OLtHPPHQnjt1hXfmh5wWyAu3rW91dgXBQcg4Oe1SQqy7HLGubi27Mmhc8G2aiFhhVyaO0fwx61a0iAOpsVcVsVBNtZCVQZPSvbqzgiTUNNUku9C6VO9CvLLNsTWtqqG2gSZow22K8iaMtgiqTR4bHesJEdT5alE2GX0irFhfSlMasTv3optbDzcVVVGobU63YwiD+CdZpX1SYzynRTGckIFHelV0pikzzVO/QIIsQWTDHNXmh0oxVaChuvCOSNqaW97BKMEjcVUW72TQsC5GdNSmhiizsRipWmvorkKFDE70QCFAwN60eEhASKqkRdwvrWVIVlDqdsk8UxgmPhYzvQd3byQFdsA0f0yDWwL8VLqgIowdTA4qzSlhpA+9MepRpHCNIFLI1IGTQDKkeHv3q9qzNIATtVTh30jJraKHQdR2qWvZLY4iZFjwaGmuY48gYodpwq41UOY1lJZiQcZzTi7AIF54cbS9ycL9aP6f83mBLHGotvv6e5/akFtme6yv/jiwFB/mY7/puaJv7t8fgrUufLrnkUgFU7n6muqMVFHp4cfCNexr1HqU1w/4WwkMSk4edRnHqE/zWtsLGzsxDbAM+MtIxz9T7k0ks7OUQnGrDjZSd1HpRK2Uipgk7kEn86vkb8DaO4PisiKvhscFMZUn3p0nT7S/twRBEWAxgj9M0ga0mibxY9+9eLPfRS+JFqXYagKFJIbxthBd+kXYEcLovfByMe9FNaQ3EouIlGHOceleJ1IX0fg9RiCzL8koHP1re0ZYUOBlO+OKtUyGmv8AphdSGFfI2Spxv+1ZCczQkocH+/pSvq900N2xz5G2PtWdjdBZ9B2V+2e9ZzVoicLQWV/EHWRiVdiPUVPMu350UseH1AZB7ipKqkb/AJVySTZ50lsyEo0YNeJIdwK8MQPBrWCNFyDzWbQgc6tWTzV4mKscitmjBfasZA6NimtC9mVyNTZ4rNEVwS29WfLZGKx0uDgE0Vews2iVWYr6VJYVCn1qoVoSGI5qt3KXXIrSgAZXYtp9DWd3F4iAgcUWgDKNWDWd0pCHSO3FPSGKFZN1fNEW1ksi5RtxxvQJheaRgpIairDx4ZtJBx3zVqqBo9d5VYrr4qVrMoaVjnk1KWgGiyxsuD2rG3Ie9ULwDS2KR3k8p2ozpmvxy/8ATtUMnoa9URWKjat7dFjiB9KXyOZJfNwKP0loMA9qmS0MxurpZX0+lZFxg4ofwTHISc71tGueadUIEkm8J89zR0E4aLWaHuo1OCORXkcfiR6c6QKSQ6KTXKs+AazaZ1gkGfmIRfvz/wB96rLAsZAUZOeTVJ/K8cfIjGs/U8Vrjjs1wx5SGFvIkMUhPCcn1Y7n+1CdIne7lk1sPDeTW+BzjgUJ1WZoOnJEG80jHUR6n/v61foLBYARsDxWzfs9XGrO3tFUjIYEfSjhGjdqR2V0AQDjamqXAxzTjJFuIS0ChMDjuKoUtlGCM1T8RtzQ006nOaptE8TWZbbAIAyKHeaNUbAAbB470DeXGB5GwR9xSlr8+Jpk79xtUrIDxs96kouUYqwJXY79u1AWzHAG+tOM+1XeRoZ/EUZU7MM8iqXANvKlxH5kO/1FPszao6i1kElurruCBtWNwrZyDisejzBo2QcfMv0NFz8hq5pnn541IGGvk5rSENI+x2rxnGMD8qkTFDkj3rCXVGAbJGETI5xQjPnY1nNesy4qqsHXIol6GUkY52GKzZiu5rVQGfzHiiUjilGPSqToSM4XW4jxjcVHgDrsBWM//Eby5watFdqEy2cmqb0UYyx+BuRtQ1zIrIdOKMup0liweKBkiAIIGxqVdCQvt4mju9YBweaIvpfCOtUJzW7lUG4xis5poigDYOapX7KFf8V/MFODUpovhaR5alXQUAW40SHbY0bC5jbYc81kIdPmG9aWwEsnmPek3RIzgi1EH96Ojwduwpe0hiAC5Jo/p8EsseobZrNpsEZ3EK+GTyaEUNjdTini26xDS5/Og7ySIeVBQ7XY3EC8JdOT6UPKpUHTRMsixx5NYwSrOh9jScqJPLO1DsZJT5VGpvYDmlUJa4kaQ8yyk49qfXX/AB+j3Dj5pAEH3pNF/Bi1/wBMf7/9FdGPUbO/x4VG/sT9dn13WlfkXIFOelRHwI1A/lFc/Oni3Ea/1Nj9a6+wURTJq2UDfaq7R6EFRvAGU4bINMImwOa8nubELqYZPqKXv1GFnxGSPrVqNDuxo0pHesJZMjnesPF1LnNCTXiRv5zihgiXOt8kb0FLBqXLA+1NbO7spDgqSfU171YJoVowDkdjmlxE5HMPdGFiGOQDyaPspIp0KBgUPK86T6ilPVYGiXWNs80JYXRVtSEjB3H+KNoyaOs6aTZ3ao/ynIB9qdzKCpGea5+znW8jEZbD8xv6H0NOY5PEgUkDIGDv3FZ5Fqzj8mOrMQTGSSPrVklDqSTWgjVhvQdwDEcLXOuzgs9SJ55W09q3ijaLKtRdgY4YAWxk7mtZI1kj8QDmqQ0tCtYnLnHeokUsUhJJpimlCKtdKuxG1NqtjoGmVZYN+aVzQkRkZpm+yE547UpnlZm0gbGgVlI8EBT2NMUijEWrGTjk0nIkWYHScUZGSQFYnFUkVFmNxEHDFcml727My533p6VQIV9qXYy59BT4is9EJAG1Sr68bVKqgs9u0Cx+XehIIWRg/ajPBknUaDUuVMMYXvWYizNkL6Uyg6qLcKuDjikUcxdtI5omeCQoGJx96aAb3HUFdwScZqyRJKdWea5iVnJwSdqMteotDHiT7GsXKLYWEdZtypGgnFY26eCoyN6s1012wxuKZ2dvlhI22kZoUFKWhxXKVIE60zJYwxsOcsR79qU3RHgKBsXIz9OKP+IC8ysACMDAFBtBJdzpBAuqQ7KM47V0vSpHsYo1SE1uBL1OBR2JNdYbe7lQraGJWI2ZzjFc7/tHU7DqcctzayJFkr4nKk/UbV2NihYKScVS1R012ctc9A66WZj12ND6AbUJb9P6skwSe4tpx/Wpw35V9FmtLSdB40KSN7ihmsLWEZVEjJ7DtWzejPgk7sA6fayy2BZhhlFcrfxdRnumFvEhwcAyMAB719LtoFjtXCjbFJvwttJcvDJoy/Kmp+hpXZxMfSPikbpewKn9K4x+1N+nxdVt8Lf24Ykf+SM6lrqYuhWELeIsW/bLEihLxnik8myiqkwjj/ZzXXk/geYYOK5YvpBaNipU52rqPiWcNDnBJ4wO9chcAwQsHYCRthU9snq7HvTrrJEkRGcZZBwR6j/Fdd0+QTIzDfUA23r6/wDfSvm3Tbh4idXK7gV23QbhSVaM+Vt9J7HuKmcfRzzXKLQ6fIPlOPasiniHfJqxRpJ9KDNFlPAC6hXLVs8lp2L7iQIoXemMdwr2ukc42oC9RCurFZ2UgJwDxSemNOg8MVUAjeh5JpTKFxtWzOgYZql1JGE1qMVT6GYzM4yN9NDW8OsuxO4opWEycmsQrQE44NKX6F7NLExTlkYbjasriNYXwDWZjaJvFQ884rCaVpW1E7CjlQ6CIwHLb0JIVjLDuDREDERaxwP1pZJJ4l3jPzGqTGjxjISTk1KM/BA/z/rUoA1s5Wh3G644ouZEnh1nmlqyhBpFbmZDBheabf0KwGVHgl1KNq9e/lIC6R96KaPVFk/rXklhpjWQH6jFRL6QGVtBJMuvGc9jW34FpCA4xTXounxFRgMVvdqn4vQuFrFKL2IEs7WKAgbfSugtEjMDE8L+tILmzmiIkRtq2HVYoI445pVTW4AGeSdhgV0YpPlVGuB1MC6sC/jaRli+KG6Q2i9MhO6qcUwfw3upyWGg6sH3zilEMmJg0eNJ1Df2rY9aHaHvW7vR0lTq5IyK9m09PgRzcK4bY4GMH+9BO63PTAujbIGPuKA+KDL+EhKqQAwLEfeqbs68ddG1/wDERgUiIlnOwA71ta3DWNv+M6mWmklGMAZ8P2A/vXES3wtZ1mlQuE3wDXQQ/EDdQslP4QvEeCpyRTStWyZvdI6OH4pgNthSQMb0pm6raXasqBhdO3kYcr75pBcvG7eWKRfYipYOIJfE8CSQjjAoa+xRUvo6Wy69MuYLo/xE2z/UPWik6kGkMgRZNAzpbgmuGuOrxXF2WiVtYODjj867H4diT8Abm7QFNZfSw+YDYD880mnZopRoy6nPadbSV5J4bOaAZAWPZ/qRxXCSx29xbyXElwniEHw4Qd19zT34w6sl/FJJaWcULRRPqMKYyO2cenOfeuMguUDBZSUPrjIrSMXJWji8iUVLj0F2bSbK41EfL/iu1+FIpNYRv5vNXO2VuhcYOsjtiu1+GkYMZAh1sD83apnbZk/66Ois1QIHYDUDjP3ry+bxF2Gw3qRIAu52qssgzpzXNJnnTexXdBpVKoKETNtjOaYysyNnRkUHdI82CoOaxdtGdFpHLx5zVYgZsJmrQx+XQwoe/kaxZXQZHoKt0gG4tNKAKd/ahJ0kDEHNadK6tHdJucMOQe1bSTxOrb4NU6HoB1Ex6TQ80Y2UGvLhmjk9q8Dg5I3NZPegK3U4gtii+lKLLMskkrNsOKJvlcwuC2/aklvetCjxn1rSMAQwkuZQ5Afb61KXeIW83rUp8UOhwkuXXAJo82jgB2GM70vilhjlXem8c7TqBtpHcd6NUQyqqxiA7Z71ufE8IKWytaMoJUJij7a2S4AQ7VKjasaVi2KcwEMO1ZTyz3FyHjJXFMOoWiRMFT5h2Fa2Jj4cY+oqYQpBQh6n12bptsRcKHY7RqTjJ/xXIWfUWk6mlzcuS/iKx9BuK8+K+qf7j1md0P8ABjJjiA9B3+/NKY5tAbBxle1erhwqEb9s6ccVFH03rl1b2sc6xyKX1khQRtkk1zlv1FeoPJAdSso4xgiuT6rem8u2n3GpQG35IwM/kBW3Q71oeqW+rdfkz3xS/HSTOn5naOxg6w4D2khUGNtJI23p/F1eS00Isgw482eCK4nrkRt+vB1A8K5TDezAZH6Vuk7J4YG68g1hJcTsxZL7GF50pZepSEIDbvllHbB/xQEvw49ush6dPJG4wyYJG43AbHvwa634duILomK5AKgeUgYIPqK3v+nTwSkxbjlWFVCTRq1GWmcMzfEcGhXET+HqIY6Dn1ye/NCG06xd6xPK+n5dKt5cA57c712ks98T59bfXeiOk9JuupO0s7eDAmxcjJJ9AKrmvSEsUats534a+G0NyrXG1rCdUrev/wBR9acdb+IYJ4ZLS2txFCvlXSce1T4l6glnbjp1qB4Y23O7H1NcmRqBUN9TWbbbBtJaAuodRe0ikgiOGuUKO3cIfmH34/OhummKCGa9uIkkZto1YZGaA6g/j9RcA+UNoX6D/pojqkiI0VtCPLGvtuT/AOsV2448Ynl5Z8pMy/EzGcyK5Eh5b0r6J8C9bSW4FtdkrKwwjHhjXzmIBB2J9aPtbkxOrISGByCDwacoKSEpNH2i6ygITgHIoaIFnyxzQXTepnqPTobnYOy4bH9Q2NFWz+G+XP2ryJqpNM45dh/4Yyr8tBzIIyRim63K/hSVxnFIDK7OxbOScUqQMxdtDls0FdzCXIcc1reeIGwoNBzBhIuoVD0Se2qeBMCNga1uVkWUFW2bevJWQoCDvUmmWSNMHcVba6A8mDPjPaozJbxa2O9Zm4BPhihbuSOZvCzkj86bVDoAuLt5pSckKTxXstojAcZIogWaxgs/HasPE1OSDsNhSi6GBsArFR2qV6+7k471KpjKKxJ3NdT0uCQ2gbtiknR7P8TL5hsOa7Hw0t7PQpA22pRh7ZNC5ZChzmmnT59OZAR6bVz1xdBDoJyTWCXlwpIiO1Q21oEzpi5nuHkY8bChLi5aO2uHG2mNiPsDVLG8CxjxgR9av1Oe3HTLyVdv+PJjbvpNaJW0LtnyJnJOSa81HG1Ub25HIrwH+Za9g7C2oHPr6VRHMbhl7cH0r1hq8y7GqZzseaAH3W+spew20sTYljIDKfatbG9EsYZTt6ehrmCPN9aM6RKUufDJ2f8AescmNOOjXDkalT9na2F40UwkR9I9DxXVW3XlkQLJlgOStcJGCuD29KPhvRAmcbAb1xdM9FM6+wklvbuRJDohj3MmPmzwB7+vpRfVusR2lkYLfAwvc0pjvFtulxHbUy62+p/7iua6jeGdyxJqm2kD2wW7upLiZpJWz6UBd3It4HYHGBt7mryvgFicCudvbtrqXnEY+Uf3rTFj5MwzZOK/Z5auI5fEYnbuOc1ZS0jmRuWOaHHGO3JrVScZJwO1dx5xtq3wKsJADgH6mh8ltlyB3NWXGdIoKPpX+nxe46XcKDsk22fcD/FdHJlTpPNch/pre+FHdwHGCyv/AG/xXV3FypkJXGa8jyYv5HRzZP7BFvd4OiQ7dqzuH/iak4PYUNFA902TsKuUMUhBOQBXPbXZJ6ZV5YZb0oKSFriTfYCiU0kM7GhZpT/8Z/KqSsbdgs0DxShQcis2IjyDzWxdnfJ7etASOWkLdvWm4uQjUf1Z3NVMUfjCQ9u9VjkBOD3rSV1SFiftVwhQz29k8SPC7bUvhBiBzUMxUZY7mq3MmVGmtEl2Mqy6mJzzUqgcgdqlHFgOLItYztq78UR1C4lMWNXPpSycTM4Zu1eGWZmGo5XsKTa6JNrQFxrkBbFMI7IltcZGD2pGvUDZzaXHlPNN4bkzASQNlQM0LrYMIjtpDcIjjBzRfxdZwwfDNwXcxglBqAz/ADCt+k5um1ucMo5of4nSbqNjP02RsBxjPoQcg/pSi0pKTCLS2z5S8cLsfAV3UbaqyMcYO+tTTew6XedLvHt76AqsgzHIN1cj0P0NPre1tnwHjVvqK7pZ1F62j0cWFZFaZxJiGcxuPowxVJIXA1aSR6jeu+k+H+nXA/8AHoJ7qcUDL8HyglrO8x6BxTXkQfZUvFmutnEkgkH0ojpkfi9RhVf6s/pTq9+GOqhSpghk9HRhn9cU06R0u2t7OEyWoS9VsOxOT398VcskeLpkQxSU1aNre2LnRjetLjpsgiby9qYJCVYMooxctG2sdq89M9PiJ7PxbyxUnbR5D9RtS+9gaMnGTXSdORBZLtjLMT+ZrDqCwLG3Gqqb2TxOJ6sxjs3xydq58Dmuwe3jlnVJUDRk7qeKU9dkiknS1gg8OKLchE0kmuzA/wCJweSm5WJ0GPrWmkndiMUfbWTsMrZSv7lDRQt7lTkWyp//AABWrlFdsxUJP0KAGbaNSa2S1mOyxMB3JFMhBdnlwo//AEa1To/UbnSbZVdTsXdgqg/uan5YL2OUJRVtDL4HUwdRdZSF8WPSgyNzkH/Nd1+HhB8x3+tcx8P/AA1JZXEd3d3WqRDlUjGFz7k7n9KfOGkkYg5NcGeUZzuJxzabtGst54J0pxWclwWXcgFjQciNFl5CTQpuGLhmyAOKw4kJB804jXwl3JFCwsQ5B45rISNqMmMmqRSMWZ22B7VSjsdF7icBSF5oSSZfCIq90cYx3oC4hYDnnmqaGFRyjSP3oKWZnkJ3IFaqQLcqPm4oZ5BDGVx5jV0B4JSxJPFbJKNiRsKXvPgDHArNLhiTVKIxm7gucGpS1pxnk1KfFDO5j6VPINRfAPFDXVt+HXDEH6CunhsxHEDMSfYmlnUujCXLQSMrHhSdqj459lvFI5ae3jkLZGTV+nQz2JXTuknArRLSeC9ERjZmc404rsem9BjMcQu5QCDnT6e1JQcnRChJizps7RykE6SRuKzlu2kvT4mMA4zXaDpPSEUMbZGZeD61nJbdPljfXaQj7U/ga9l/C2qs+a/GMkkS9Pn8QCGOfDLnnUMZ/LNZw7Haif8AVQwx2FhBboAPFdiQeMADH60r6Pc/iLOF2OW04b6jY1Tx8caO3w1x/ix5Ax2o+MnFBWwBxTKJRiskeoujGc7UrjXVe78AU2uAAuaAtE1StJjk7UxNDBIwVFeOAEIrQHC1hM2QaAMrME2SAe/7mgr2HVRtgf8Ahp9/3qsyjBzzTYjmOphoYWkj+ZRkVToMBmkBbck5JPemXUYQ8Tr6git/h+1EcQPetFKo0ZOFyscxxqkYAApff6MHIFMpW0rSW+bOayNa0KZwDJhRXS2tusVtFECP4Y39z3pJYRB7xWYZVPMft/7p4lxbgFWO+c4pSV6Z5PnTtqKDIpkfALDatUYKSFAxzmlhmVcMg2zWsMrzOVA5oPPJc3EbSDXuAeKzupIHA0rjb0rK7gMLlpOewoBpydlot9DoLFyka4I5oV5CZM9qxcscVr86Hbj0pW7GZNcfxRnepJKo2PespIyzYQEt2A70W3Tb1LZZHgwvJOdwK0Vu6KpsDkyq4UYzvQMsqoxDAsTRU06tIRnjar2yweIGdNRG/FXGNjjFtia4cYxjGT6VVc4A9a6K5s0vMkqqnGzUnuLG4hJPhlh2K71pKLQ5QaBSuD8ualel5lOkwtke1SimKmfWvEYyafEKgj05xWF11Iq4RBp27d6lShLZ1hnSAr3cTvhxIhBOOKdzW0eQQMAbmpUqxMFvZ0tYndVJX0NJlWXqBZmdhH6A8VKlJrZUVo53/Uz/AG+16Db2oV2unmDRsewA8xJ+/FcT8M3JEksB4+cfsf7VKlXJJ42EG1kR2tk+VFNYzlcGpUrgR7C6BeoSFYzjngVpaxBIl9hUqU2BZmIoedhpJqVKCSlgf+FH9/3qSHtUqU2JAFwus4Fb9JOjWnoalShB7DJ3OKU3Z5qVKXscuhj8OWIlt5JmUHW2nf0FMLnosLgGAhZDwN8VKldChFo8nLFSk7E0trJCp1kZBq3T7h0Y45FSpWMopdHC1TKXUklzK2TxS2WN1by8571KlFaAIjgkdVQEB2OAfSnFv0KeOJnMyOoGc4NSpWuOEZbZrjgmrYVbdMitSOGnfljwPpXtrcMzTwsQyxkYDDk1Kla0o6RukkBXFpbs5cwRiQ98UCwRSQoC49qlSgdAc5VAF1HH96HmZVUCGRll7+lSpWhBmryked8t3IFSpUop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16" name="Picture 4" descr="http://st4.geg.cz/photo/249471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8" y="2204864"/>
            <a:ext cx="40075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94046" y="4607550"/>
            <a:ext cx="15392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 smtClean="0">
                <a:hlinkClick r:id="rId3"/>
              </a:rPr>
              <a:t>www.photoextract.com</a:t>
            </a:r>
            <a:endParaRPr lang="cs-CZ" sz="1100" dirty="0"/>
          </a:p>
        </p:txBody>
      </p:sp>
      <p:pic>
        <p:nvPicPr>
          <p:cNvPr id="13318" name="Picture 6" descr="http://img.blesk.cz/img/2/i_article/532680-img-sport-fotbal-jablonec-lafata-radost-crop-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08" y="4077072"/>
            <a:ext cx="4321695" cy="2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584385" y="6309320"/>
            <a:ext cx="1034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hlinkClick r:id="rId5"/>
              </a:rPr>
              <a:t>isport.blesk.cz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6116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Mimika </a:t>
            </a:r>
            <a:endParaRPr lang="cs-CZ" dirty="0"/>
          </a:p>
        </p:txBody>
      </p:sp>
      <p:sp>
        <p:nvSpPr>
          <p:cNvPr id="4" name="AutoShape 2" descr="data:image/jpeg;base64,/9j/4AAQSkZJRgABAQAAAQABAAD/2wCEAAkGBhAQEBUQEBAQEBAPEA8PDw8PEA8PEA8QFBAVFBQQFBQXHCYeFxkjGRQSHy8gIycpLCwsFR4xNTAqNSYrLCkBCQoKDgwOGA8PGikcHRwpKSwpKSkpKSkpKSkpKSkpKSksKSkpLCkpKSkpKSkpKSkpKSkpKSksLCwsKSwpKSwsKf/AABEIAOEA4QMBIgACEQEDEQH/xAAcAAABBQEBAQAAAAAAAAAAAAAEAAIDBQYBBwj/xAA6EAACAgECBQIEAwcDAwUAAAAAAQIDEQQhBRIxQVEGYRMicZGBobEUIzJCYnLBBxVSM+HwFjRDstH/xAAaAQACAwEBAAAAAAAAAAAAAAACAwABBAUG/8QAJREAAwACAgIBBAMBAAAAAAAAAAECAxEhMQQSIhMyQWEUM1Ej/9oADAMBAAIRAxEAPwDcWfLfNeJMi0Gpbsl/cP1dubrJe7/JAXC23JvzJ/qcun8juRPw5/wvOJ2v4eM9dhcIowu/kg4zZtBeWG8Ont+AfdCK4xlR66g5ad7/AM0U/dZM9w/MYpJ7JGk9Yzxp3nzH9TPaPohOXs2+L/WGQtfkmU35BkiVMUhzJoSfkmjaweJJFBoW0FV2PyE13PyBwJoDJEXIdG+Q+N7BYMnh9MjUZ2kSyufkZO19Mik/YiyW2Ckjs7H5B52vyTSQPOIDGzoZKbIZtkrGuItofPAPJsFukwycQS4AagG+T8glM+W6FjeOSSfN7eA7URyiruzFZ8MfhemZfIncnsumtU4xkt1KKefwJkVXpvVKzTVyX/FL7ItUdFHFa0dEIRZBCOHSEPN6rsqxvqnM56cs5o593+pJao89qi/lbl93nI/09Sox+/6nKa+Wjup/DZNxy5K2EX1xzFvwqD5c9crBnfVMW7apLrj/ACaPgMnyr6DJ+8TkX/FMofXk3HTPb+aP6lDwyXyL6G19ScPV1NkX1cXj6rdGF4Q9sf8AH5X9VsLzLTNPiVuNFrgdFZGjoMSPZIiaJDElggkCyaDCIIhggmtDZRntktKWQmmvIPEkjIauDPWyS2OCHA+VmSJyI2VKHYIZkmSKbBYxDJDOUdhjbro1xcpPCXcDQzeiKcAayoqdZ6xgm1XFyS7ga9RX2P5KXgpyHNF3bRgDnp+v0I1rtRj5qsLz3C9HarNu/hlxwyZOUaX/AE9uk6ZxccRhPCafX2NaZX0PFxjbB9rE19Hk1aOlPRw77EIQggBCEIhDy6q7efu5fqw3gl2VjxlfmA8ao+BfKHTMm17qX/dMi4Pa1OS98nKv40dzH8oLjjmH8OXh4Zc8HsWxm+PWvkTXZp/mH8I1fyp/QtV89lXj3j0aTWRTyeZTh8DU2V7/AMbkvo1k9IVnMjGequGyVivX9svp5CzLa2B4T9a9WRVzHOYNppbBHL3MqOlS5CqY5DYVlbPXQr6vfwt2Qz4vc/8Ap1Nry8IbIi9l7CIRBox192v6pJLwsZArNdq8/wAUs/YajO1s9ByjjMB/vGqjjdsuOE8dsljnXsXtFejNLzDOY58VNZR1Y6oorWjqY2Z2WxBO3BGWlslssUVnPTqYbj2su1NjhWnyLb2+pptVa5bdn1K3UXV0pyeFjsurYPt/gxRrsA0HplLHNv0b/wDwv6FCtYikkY7Wesbmp/Cqk1FPMks8vuyhh6t1FrUVJLPQasGSuRT8jGno9Mu1i8gUJRc1Lo142MDX6ntUuWfbb2NLwvX86Tf2F1iqOWOnLF8I9G9L24tku04rH1Rq0YP03qsTi/fH3N2pG7E9ycjyJ9bY4QhDTOcEdEQh5/8A6gaVq6uxL+KPK/qnn/JRaGfzt/Rfib31hw74unbX8Vb50eeUy5fu8/c5/kzpnW8OtrRb8SxKtr2JOD7QQFKzKwF8MfYyJ8m+p1JqNJPYi4np+eLjjZo5pJBtu6NqW0cpv0vZga4OMnB9Y5Qyy2WMR69PZFjxujltUltzZT+qA4RMbWno7E17SmSaLQxj80vmm+77FlG9IB58LPgy3FPWCrzGO8kxkpvhC70uzbS1ce7X3ANXqqYt804ppc3VdDzqvit+pliVzqjkm1fDJwtXLz6mHKnhSabWN1n65NMeO32zFk8mY6TZt4aumcU4zi8+6CKq49sfgeXVaXUuyXw6rKo5bjBty5V4z3NVwXid0cKcZJ9Gms5F5MPp+RuHP9T8aNgtS0WOlsTRW/B5ocw/Qzw8CU9MbSVIt7lsVWqs3wi2tWYlVOO+4yxeIrNfrlWsd33fYZwXR12z+JbmX/FY6lv/ALZTOWZrPdLsEycIr5YpfgSeOSW/ZepkuL+iHfdY4WOmE3nC7/VAOn/0+rrx82Wu7wjaO2Tf1I5UZHVnpiMfixPJlv8A0fS28oNo4BCtbN7F46sEFoirb7NcRK6JOE4jJJeUegadvlWeuDzbTX8s4v3X6npVE04p+UjV474Ob5s6aJTpw6ajAcOiEQhBq45rkv6ZfoeP2y+Zr+qX6s9ivXyv+1/oePaja2Sfac//ALGTyVwbvDeqYZRugvQSw2CaUL0kdzmrs7L6NBo2WsF8pVaPsWun3RuxnJzdlB6i0fNDPeO6KSmt4Ndr6+aLXlNfkZbTbZT7Nr8xOVcm/wAa9xoV2kdkXHdJrGV1Ken0PQpczzL+40kZEpc8dBVz2VdPprTr+VfZFnVoqoJcqSwsdjnKvckSDTYpyiC+tOXjtsS6bTJfyp/VIlhVnsEwhgmm+ym0lpDLa0o+CsziZYaiTAZR3FV2Hj6LKNnyldqYsLrltgivQdcoqOGQ1WkrYE5YZY6RKS38C5exlcckSJFUyeWmRxSwO1oV7b6IZV4QFeG3zyV2oYuxuNMC1C3N/wCltV8TTxz1jszB27o1XoSbdc12Uh3jvkzedPx2as6cOm84whHBEIcktjx/jNTjqLP6bZfZ4f8Ak9hZ5j6y0vJqbH2moTX2S/wIzLcmnxnqwLSyD9J1KvSS2LLRvc5X5O7+C/0pbaZlLpZFzp+htxHLzoZqIGQ1UeW6S8vJsbWZTjkOW1S87A5V+R/hvnRyDCoPILUsoIrQtM1WEwrywyGmiCUzwwp3jp0ZL2OlBI4pIjst2B1YRvRSnY7UtFbZcsj9Ra5PHgEspalkz2+TZjhJclnppkl9ZBpH0LK2KwMlbQi3qjP3QediXT6hxe47WJJkMZJ4FdM09otoXqRHZ1BXt0HK7yM9hPpp8CtkB27hFu4LIXQ+EDWSNZ6EfyT/ALjI3o1voT+Cf9w7x/uMvm/1mtOnDp0jhnMHRCIQ4zKet9BzV/ESy1Fxb9jVsruO6fn081/S3+QNLaCh6ezyrRy8lppGUvD3tuXmjRx6XyPRQ9yXehRd6XoU+jWxaaeWxqxHPz8kl0TO+oafl5vEkzQ2SKjjMM1y+gWTlE8Z6pFVp3sEw3K7RW5SLCtmeToZEERRPDcgUiTmwhyMzGWz7EaR3J2LB2EuCvnPlnv3HWzT74Hayjm3AJ6JvZ5YhmhafIdVdj3DJ6z5Skq0Ti8pvr0yFSk0uhapoqolg+u1eJdMjab22tsD3p03l9SWrT7gh740FN7EU2PlLBHOWSwUhqmR2sbJjZSK2GiGSyav0MsKf1X6GahA1HomG1j/AKv8D/H+4yeZ/WzVCQhZOmcIQhCIQTItRXzQcfKa+6JWQay9QrlJ/wAqZC12eSS0nw7ZQ/4Saz+Jb6KAFVW7Jym/5m39y50dRyL5o78fGEH6YsqkuX3BNNRlpByowvyNEIw5aTYyUgDXrMWG2AWr6Muui8XaMrospyj4k0WUGwWmv95L7heDKjqWyWEyT4pBkZkv2Yr12Ecw4rdTxFQ6lfZx6ctoR2JsOcLro0Tx32+uCNzgv5l90Z2Ft08vEml4Oxrtf8jJsYsCXbNDzwf8y+6B9RbXFZckDcMpum+WNWcd2E6/htzajKrGX2wH68dC9TNabK6XGV0Uce4JZr7Jd8L22NDP0VNQ521nGcE1XpP5Iya6vfPgr6dB/wAnBPRjtRbPs5P2WSrr43LL3kuV4w2b7jf7HoJRsvlyqWVBYcstI8/4Fo43Wzta/dyslKKfdZCWPS2wo8mcr1KNdoE51pvq0mFy0+Dulr+VYX4ewTqVhfgJ0LqvloD6Go9GV4qk/M3+RlpvY2fpzENNHL65f5mjxl8tmLzX8Nf6XRDbqIx7gNnE98Lp5KvV6zfqbKtI5sYXRc/7pERmv20Qr6po/jGzZUcfvjycmd32CeJcSVUc930Rl7Jytk5NvcLLlSWkKwYXXyfQOtP4X2DtLpiWjT4LPS6X2MsRt7NmTNpaOaWrlWX9Edsl4H3z7LoDSswPfHBlXyeyO2RXa63YK1NywUWrvbeOxnutG3Dj2Daez9615RYYKN34uivKZeVvKFJm3JxyNUBSgTKO51xC0K9jK8b1MqLozlBzp/8Akxl7d2X/AAb9gtw67a24rLi5RzyvyiXU0xksSWYtNNex596k9CzhJ3aST5X/ABVqTTX0HY1L4YGara3B6/oNDVVJxTj+8+ZQ2z+HsG6Th9cZyxyvmw+XbZHz7ptVxKqUdRzW5rxGM3vheMPsWfDvUPFLb5WU22Su5cSSUcKPjlax4HaSMf07rtnvGm0cISbjs5b42JrYR6yxt3Z4Vp/U/GIWys5rZyS5ZKVcXH7JIm1fFeO6qOGreSXaEIQ/PGRia0Jfj1vlntmp1NcItzlGMUnlyaSwY/jP+p2iqilU/wBonzKKrr2/EyGk9CcV1LX7TdKut9eaxt48cq2NBT6V0OjrSklOyDzzyy5N/wCAavQcYJ33t/ox3rHh+r19i1ElyVppV0ttuEcrd+5bcF0Kgo1x6RW/u+4TxXinP0WI9kT8IoaXNLqzHkt1wdfFh+jG32y208cIj1UzvMQWyFNgJc7B7PHkvq9eoQjHPRee5QPr9NyKc3POJYxvhhxXqtgZIVtJlw+Kvf8AUGs1bZWrUbYJIyF1lbHThSCfjMRDk4L92H6F43Ox5m2/8BVVXgdVQF01G2ZOXd64Q+ikL5sRx5Gzml0B52jvtMnNMdZLBX6q9DtRqcbAMk3uxdUasePXYNrNU3hdPcBk8vGdl1Y/WTLHgvpyVq5p5jB9PLEKXbNjucc7ZjLbW9Qmukcmm0VuUio43wWWmua7POH5QRoLtkVUuHobNLJO0XOTuSCM8kiZexTQ8C1WlfWLefAYcZC5eiljrcPEktuzWz+odouKVVzdipjGUliTgknIk1GjhPqt/JWXcDmv4JfcnszRrFk74NLR6m7Rqf8A5+AfHjNvL/08fWWDGUQvg/mTePDCJ3zefklv5Y5ZDPfiQ3wXXEOOzaw5qP8Aa8v7mX1utXvJvyyV6K6e20US6fgsIvMnzP3F1bZoxxjxIr9BoJWS55J8qey8l9XDsuxJGHZdB8IYA0Bkyu2NcAPUMNtZW6mYFAyMvok6pSjJprx4Ke2/LWXuWek1mVJdmsFPqdpY7ZJTWg8a+T2GUSDq2VelsLKliDRRPg4PyIsA2Uah+cHHMjnYdM4OtnZzBbrhXXAsp5AbHRAuu5DqrUlg7K7G32+pZ8K4I5v4lq2/lj/kqZd9DKtQtsG4F6fdj+Lats/LF9/wNXCtJYSwl0R2EcbDjbEKFwczLlrI9squPcFjqK2sfMl8rPPbNJKmbjJNNPG56szK+r9IopXcuVnE/K9xWfGqWzT4mdxXqZ6m0IjMDhFNZg8rx3Q+Fvk551+GHxkdBo2EsbC0A5JHE7A7HcSCAJ41ZGyp9iSqQTXNLsNSTEumiu/ZZPsOWlx1LCd+eiIJMnqi1kbB3FIilIlsB5sCmMnkj1E9ih1+oy+VfiH8T1fKsLqyqhVnd9zPTNUScgmD3oOUCC6sVseiPTFnQypoeHgtqS0iqYRzIQuUQWgNmvnMHsu7ClYC22G1s5UwdnYDzm28RWW/Ak3J8sVmT6I0nCOCqtc095v8i4h2y8mRY1+yDg/A+X95ZvLtF9EX0UdQjdMqVpHLu3b2zohHAgBMH1ukVtcoS6SWAgRTWy09PZ5LqaJae6Vb25Xt2ygiGoUv4vuupqfWfBPiQ+NBfPBPPvHqYmmZzMsuKO54+RZJ/ZYYx0HwsBoTJMijQWFVpNHcqlbgKp1KCTAch8QuPQroahEz1iwNmkhFSwgc1sAPV+4yzX+5XuifTZPfNIrtXq1FEd2pyA2ZbE1RpiNA/K5y5mEcmB1dZJyCGPRDykN0A3kILIFBorJxxIs9NPYAvW4RpGFLJaD/AIiERZEM2KNLZYCfNOXLFNt7CzKcuWO8nt9DU8H4Qqo5e831fg1xDt/o5mTIsS/YuEcHVKy8Ob6vwWuBcosG6ZUrSOXVOntnRCEECIQhEII4dEQhHOCaae6ezPPfVHBHp7OeK/dzedltFnouAXiGijdBwktn+XuKy4/dD8OV462eXQkTRmc4joJaex1y7fwvyiCMzlUtPTO7D9ltBLI3sKMzjB2FokU35HqbIoskRNkJFlicBqHFlDJoYoEjGsplodGI5RFCJLylaC2RNEVsSZkVoDDTK29CoY64bWsFIYwjmOjMiD2L0ej8E4KqlzS3m+r8FvgXKdO5MqVpHlqp09s6IQggRCEIhBCEIhBCEIhDg0eQ33KEXKTworLIQyPr+VXLBZXxW249M4MbXcV3qfj0tTqpWpvlUsQXiKYtNqeZHL8jl7O74suY0y4jIepAMLQmEzKayZMkjMhixNkIEqR0hjIliyyhwkjqiORZB8EdY3Jyc12IyITB7WPnMglIWw0DXdRkR9se/YbGJSDJMiEIIh7AIQjvnkjohCIQ4dEIhDh0QiEEcEIhBFZ6j/8Aa2/2MQga6Lns8CYfoBCOZlPRY+kWkQis6IyjSeJ0Qiyx0Ses4ItAsmR0QiyjkyNiEUy0RzIX1EIANEcuiFEQiIIeIQiF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2" name="Picture 10" descr="http://luca.unas.cz/foto/060603_smut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32855"/>
            <a:ext cx="3774253" cy="374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kryzysowo.pl/wp-content/uploads/2013/05/str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46782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Mimka zoufalství</a:t>
            </a:r>
            <a:endParaRPr lang="cs-CZ" dirty="0"/>
          </a:p>
        </p:txBody>
      </p:sp>
      <p:sp>
        <p:nvSpPr>
          <p:cNvPr id="3" name="AutoShape 2" descr="data:image/jpeg;base64,/9j/4AAQSkZJRgABAQAAAQABAAD/2wCEAAkGBxQTEhUUExQVFRQXGBoVGBQVFxYVGhgXFBQWFhccFxYcHCggGBolGxcUITIiJSksLi4uFx8zODMsNygtLisBCgoKBQUFDgUFDisZExkrKysrKysrKysrKysrKysrKysrKysrKysrKysrKysrKysrKysrKysrKysrKysrKysrK//AABEIAJsAvAMBIgACEQEDEQH/xAAcAAEAAgMBAQEAAAAAAAAAAAAABgcCBAUDAQj/xABBEAABAwIDBQUFBQYEBwAAAAABAAIDBBEFEiEGMUFRYQcTInGBIzKRocEUQmJysTNSkqLR8BWy4fEIJCVDc4KT/8QAFAEBAAAAAAAAAAAAAAAAAAAAAP/EABQRAQAAAAAAAAAAAAAAAAAAAAD/2gAMAwEAAhEDEQA/ALxREQEREBERARF8ug+ovOeZrQS42A4lcGPaeKQuERDmsJDpCbMBH4uJQSG6ZhzUTjx+mneY+9bIW7xwHpxXXiDcrSLAHcBy4IOqSvMyqBbR7VSUouYnFucjMDvH0XFg7UYHNADw11x4HnK4a20O470Fmy1ozZR4jxsdx5HqtiOa+lrG17FR7ZuuikYHh7HX1ytIJvvtzJAtc9V3XybiWnTjyB5hBtAr6sWlZICIiAiIgIiICIiAiIgIiIC85X2BPqsyoV2t42aXDpXsNnvtG09XFBA9tNp5MQqfssJIhBIkI0vb7od924vfiB5heGNYNG6JsctcYWtFmRQsY2Jo5G7rvPU28ly9l9l6iaMNaXNzaukGri52rrX3cr9FP8H7N4WDWNjncXS3ld8T+iDg7DYNDE13cTslsPaPJ1y7z4bmw63UzwjbCkkpp5Y3ZxAHB9t4yjSw4grl1mycTIqqlicI3TMBLwMvPwgDgbD4r7sLsjBQQFjngyPHtDa4J6C+4cuKDXwXa+lxKGQhrg5gu+F1i7LfeODguVg2JRse809DK9u5zmwFwPS5Go8l2sN2apaarmqYnFpkZbug2zbneW8dddOalNHhELg1zbgkAkXI146IK6OLQicz0sfc1bAc0MsbohI21nDIQAeGo5KcbF7fwV3s9Y5xfNG7m33gDuK36zZ6N4s9ubzNz5g8FV22uzRw6qhr6a/dZ2smbvylxygnmDuvzsgvGJltP71XotaimzNB6ef971soCIiAiIgIiICIiAiIgIiIPhVQdp0bq3FaWibfuomieUjnckNtztl9Hq3nKpdj6nv8TxGfee9EbfysaAgsDCaYNFgAAOS366QMZy6rHD47BRjtIxnuac23nQfVBycUx32mWGMyzG4axu823m/ALZo9n8Qexr5auOBzj+xETXAA8Lk6u6KMYXiJo6B9WYXCpeCY5LA5YjbxX3AEn5qv8RxSqrXF880hI1ADrAeQ3D0CC3sR2Proszo6hs7QM2R7cjiRqQ217fFeGyW1zS9sUlxfSzrhzXcAbqotnMZq6esibG97nl4a3M865jaxJ4aqwe0vDn5o8RLsriWxSwsGYR5LgvLwL6O5jiEF1M1C5WL0TJWPjeLse0tcDxB0+Ol1p7GYmZYWZt4AB6ngR0IsfVdmtj0ug8MAJ7poOrh4SeZaMtz6AfFdMKM7N4iDU1EH3mZX242eNNPQj0UnQEREBERAREQEREBERB8usc652HV7ZHyNOj2PLXA8NxHoQQb9VvTvygm1wNSBvtx8/JB419SWscQ0khpsBqSQCRoqZ7LxMysqWTRvjc55dZ7HMvpa4uNRorF2f2pjrKiVsLg5sXhcOpN7/Jd3FqtsTA948IIBPK/E9EGVLNc26Ktu1WhdJ3LS4NaXgOe6+VrQbkutuBGn/sp9h1bHJJ4CDcHdzFv6qO9oVKZKd2hIN2m2+x4j4BBXm3OMsELIoS+Jj292xoILDAPfFzuu4AAKEU1WGmwc3XhcXUjw3Yd8zgahz3tbYNaBYW4f6q2tnsLihjDWRmOwt7MBmnUgXKD85YjA8nM9rxrfMWuAHI3top/gW2Uf+HOjma3I5v2eVrXHO8WPtMx3E8Vb1eDkIDpT+ZxcNOYIsqtxrY6N0pla0FxdmdobE79RuKCwOzSDLALbiLt6NNso9ASPRTCu9xyjuwrHCAZxZ2g3W48Au7iz7QyEb7aD4fVBV7MUdT7StaGucyenax1tbDVzXehbr+Yq3WuUbc+nhf3sgjE+XK6RwGYN0Ngd9l2qGYSNDxuO4dOCDbzItCWvAmbEDq5riRyDeK88IqjI6U/dD8repaLOt6m3og6iIiAiIgIiICIiCA7d7QMw+spJnAhs2aGR3CzbFhPUFx9D0U3pp2vaHNIIIvcblG+0nZwV1BNFa8jWmSL/AMjASB67vVQLsR2mlaxtLUXyuuYHu/Do+Mn94b7b0Ek2W2TfQ4pVPBaaepHeMsdWuzXc0jiNTqu92htJw6psDfJwF+I4Lp96187bWuxhJ6ZjYfoV0XMuLHceeqCvNgahngaxwJYzMbG+jnBv0UwrYATzDlXbKOHC6+RjRlbOS8E8Gu3Nb0BzadVMYccYQGuIHI9OCDahpQ3cLLep4G8db814Q1TDxCwdijGm3Hmd3xQdN0DeVvJeElG13vAH0WrDjTHG1xcL1mxBg3kIObBiLDM+JpAyOyuA3tHkuxU5Qwjp/qqdx/EGx49BLE79sCyQA6ZmjwkjibaK2XyDLfXcgq3a4fasSoadpu5788gB/wC2y5Id08KuFgDG+SiOxGxMFLJJVhzpJ5i453bmNe8uyMHAbhfoupthiBjibGw+0ldkHMDXMfQXQcyOuBlke3V8p7mM8gDckdDqT+UKWUNKImNY3c0W8+ZPUnVQPY2Lva55H7KlZ3Y6zSbz1IYD/ErDCD6iIgIiICIiAiIgxVR45hzaasqIWeEyEVsH4ZAfFl6Zm6/nVulQftSwUyU7aqPSalPeAjjGNZGnpYfJBpU2OObWxyNHgmp2OcL7iHuB+B0ViMNwDzCpLD5XP7t0bvdJDR+Cobdo/wDq0fxFW7gNaJYI3jiLW5EDVBFu1nZd1ZSF8V/tEAMkdt7gPfZ6gadVRGGbYSgZJLkc+IX6xcNF+bO1/ZE0dY6aNvsJyX6D3X/eb5cQgywvbKVtsrsw5Heu2/a9722c1VfQmzlK8OYXIOydopI/cFuq42JbV1Bvdx+K26qicBcgqM4u0tYXHcP1OgQd3sxonYhiTc5IbC10xO+7gQGg+d/kv0hFSgNAPJVF/wAOmFZYaioI/aOEYPRmp+ZVx3N+nBBo4c8M9nyvb46j5rhYpZ9VLI4+Cni3/id4jbr7q3ZHkVIP3QT81wsfkP2d7RvnkJP5blx/lACDp9ncIFM51rZ5HOJ5k2JPxupYtDA6LuoI2cQ0X8zqfmVvoCIiAiIgIiICIiAsJmgggi4III5gjVZXWL3gDUgeaCnqPBvs1RNADYxOvGf3oZPaxfwyMc3yKsLZgZe9aPdz52+Ugzfqo/t4WCemqGOYTm7h4Dmnw3zsuAedx6qSbP6Ej8I+SDvFRvbvCW1NK9jhf7w6Fuqki8KyO7CEH5xZs+GvylvG48iptgezjQARvXYhoW97a3iFxY7jrwUposPaNwsgjE2AtI1Cq7tSw/umMDBfM6+nIDT5r9AyUYI1Vd7Z4ax9XC21xmYPTNmP6IJh2bYT9mw6njIs7IHO/M7U/qpQvOmZZoHReqCOYg0lxP4y35LkPhzyQt4aD5i/6FSKSDwPPOQn52XCFSyKaBz9GlzYwfxOD7X9R80E0avq+NK+oCIiAiIgIiIC+Er6vOf3T5IMZJmje4DlchcDaXE2QgB0lnOHgY1oc9xH7tzb4rZe0crrNsDJhZ4BczcSNbdDw00QVDidLVVMoqXNkbHEQWtOTW1i4khozegAHMq1tnn3s7gQP0XvikFoJQLZe7d8mHReOyMd6djjxAPyCCQLynfZpJ5L0K08WNoJTyY4/wApQVU3Hc1bMG+6HBzDw0ADvQkFTrDcW1be1j+qqfCmkvje3iLf7qf00edgt/RBKMQxUNCrPF8YzYrCy+lwf5VJhAbm97dT9FX2IM/6zHwGZo8rtQX1Suu0eS9l4Ugs0DovdBrStsD53+JVZdodFLM1sUD2MkErXtL3ZQcocLX5+K/orPqdyontrLz3eXTK/Nvsd2UW4k+LggnGHbaz0kDRiNM9ndgMNTG5r438GkG97nQW5qUbO7U0taD9mmZIQMxYNHNBNgXNOu9fmqbAcXnbEHRVUjLXjzBxADvPd6q1uxnZato55XVbMjXQtawZgdzw46DdvQW4iIgIiICIiAsJvdPks1hLuPkg5BCzp9Hg89PihCyYRcIG0U7WU0xJA9k8fEEDT1WpsXNeljHJoHyC53aDIe6DAQ1rgczuJA3NHVzi0fFbOyegDeiCUFa2IR5opBzY4fFpC2VhKLgoKG7O7zBjeLb+haSD+im8Ujoju0vusoT2Xv7uuqIuDZZR5DObKzcXgG+yDnSVwN9OCrjaWTu6xs19QA4+jv6KdvkAVd7WvzzuaN4AYLfiI/qgvvB6kuaAdLgH4i66i4mExluQcmgfAWXbQeUx0UaoMPikqnukY1xYLsuAba2J/Rd7EpLNXAwib/m7fvMd8rH6IJSsAfF6fXmvSyxazUnmgzREQEREBERAWL9xWS+OQc2Zq1JD633LsZRyXPDRk/i+qCObaw5xTuIuMzQNdG3N81uJsurs8zxDlZZbURAQxCwsHtA8rFbWBNFkHYWLjosl8IQULSxGHHKoAW9re3MSNa4H5lWvWtLmDTgoPjELf8ZkNhcsb8grCjaO7CCHVUOTM4g6C+5V5h1G6eujBBs+YG/RpzH5BWptQ20ZUZ2Mgb9si0G56C06eO1v74LcuvjWr7ZBz8V1ao3s/rV+TXfQfVSnEW+E+Sj2zTB9pdp913+ZqCWXXzNwX0LEDX0+qDN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2" name="Picture 4" descr="http://nd05.jxs.cz/805/521/37fe91f0a5_83148201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36912"/>
            <a:ext cx="3468687" cy="28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RPs9aWMRVjku2kJyik4d35qcqTSomgbPRepzzZJ4gfbHGDsgaq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38372"/>
            <a:ext cx="4100785" cy="23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r>
              <a:rPr lang="cs-CZ" dirty="0" smtClean="0"/>
              <a:t>Cíl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84248"/>
            <a:ext cx="8208912" cy="4873752"/>
          </a:xfrm>
        </p:spPr>
        <p:txBody>
          <a:bodyPr>
            <a:normAutofit fontScale="85000" lnSpcReduction="10000"/>
          </a:bodyPr>
          <a:lstStyle/>
          <a:p>
            <a:r>
              <a:rPr lang="cs-CZ" sz="1600" b="1" dirty="0" smtClean="0"/>
              <a:t>Informovat</a:t>
            </a:r>
          </a:p>
          <a:p>
            <a:r>
              <a:rPr lang="cs-CZ" sz="1600" b="1" dirty="0" smtClean="0"/>
              <a:t>Instruovat</a:t>
            </a:r>
            <a:r>
              <a:rPr lang="cs-CZ" sz="1600" dirty="0" smtClean="0"/>
              <a:t> (</a:t>
            </a:r>
            <a:r>
              <a:rPr lang="cs-CZ" sz="1600" dirty="0" err="1" smtClean="0"/>
              <a:t>info</a:t>
            </a:r>
            <a:r>
              <a:rPr lang="cs-CZ" sz="1600" dirty="0" smtClean="0"/>
              <a:t> + vysvětlení významu, popisu, postupu, organizace, návodu jak něco dělat/dosáhnout)</a:t>
            </a:r>
          </a:p>
          <a:p>
            <a:r>
              <a:rPr lang="cs-CZ" sz="1600" b="1" dirty="0" smtClean="0"/>
              <a:t>Poznávat </a:t>
            </a:r>
            <a:endParaRPr lang="cs-CZ" sz="1600" b="1" dirty="0"/>
          </a:p>
          <a:p>
            <a:r>
              <a:rPr lang="cs-CZ" sz="1600" b="1" dirty="0" smtClean="0"/>
              <a:t>Přesvědčit</a:t>
            </a:r>
            <a:r>
              <a:rPr lang="cs-CZ" sz="1600" dirty="0" smtClean="0"/>
              <a:t> (cíl – změnit názor, postoj… racionální přesvědčování pomocí logiky; emocionální – působením na city – často manipulativní charakter)</a:t>
            </a:r>
            <a:endParaRPr lang="cs-CZ" sz="1600" dirty="0"/>
          </a:p>
          <a:p>
            <a:r>
              <a:rPr lang="cs-CZ" sz="1600" b="1" dirty="0" smtClean="0"/>
              <a:t>Získat</a:t>
            </a:r>
            <a:endParaRPr lang="cs-CZ" sz="1600" b="1" dirty="0"/>
          </a:p>
          <a:p>
            <a:r>
              <a:rPr lang="cs-CZ" sz="1600" b="1" dirty="0" smtClean="0"/>
              <a:t>Aktivizovat</a:t>
            </a:r>
            <a:r>
              <a:rPr lang="cs-CZ" sz="1600" b="1" dirty="0"/>
              <a:t> k určité činnosti nebo naopak k </a:t>
            </a:r>
            <a:r>
              <a:rPr lang="cs-CZ" sz="1600" b="1" dirty="0" smtClean="0"/>
              <a:t>jejímu utlumení/zastavení</a:t>
            </a:r>
          </a:p>
          <a:p>
            <a:r>
              <a:rPr lang="cs-CZ" sz="1600" b="1" dirty="0" smtClean="0"/>
              <a:t>Posilovat nebo motivovat</a:t>
            </a:r>
          </a:p>
          <a:p>
            <a:r>
              <a:rPr lang="cs-CZ" sz="1600" b="1" dirty="0" smtClean="0"/>
              <a:t>Zabavit</a:t>
            </a:r>
            <a:r>
              <a:rPr lang="cs-CZ" sz="1600" dirty="0" smtClean="0"/>
              <a:t> – rozesmát, vyplnit čas komunikováním, </a:t>
            </a:r>
            <a:r>
              <a:rPr lang="cs-CZ" sz="1600" dirty="0" err="1" smtClean="0"/>
              <a:t>kt</a:t>
            </a:r>
            <a:r>
              <a:rPr lang="cs-CZ" sz="1600" dirty="0" smtClean="0"/>
              <a:t>. vytváří pocit pohody a spokojenosti</a:t>
            </a:r>
          </a:p>
          <a:p>
            <a:r>
              <a:rPr lang="cs-CZ" sz="1600" b="1" dirty="0" smtClean="0"/>
              <a:t>Socializovat a společensky integrovat </a:t>
            </a:r>
            <a:r>
              <a:rPr lang="cs-CZ" sz="1600" dirty="0" smtClean="0"/>
              <a:t>– vytvářet vztahy mezi lidmi, navazovat kontakty, posilovat pocit sounáležitosti a vzájemné závislosti (vliv </a:t>
            </a:r>
            <a:r>
              <a:rPr lang="cs-CZ" sz="1600" dirty="0" err="1" smtClean="0"/>
              <a:t>socio</a:t>
            </a:r>
            <a:r>
              <a:rPr lang="cs-CZ" sz="1600" dirty="0" smtClean="0"/>
              <a:t>-ekonom. status, vzdělání, věk.-pubescenti jiná komunikace než vzdělaný dospělý člověk</a:t>
            </a:r>
          </a:p>
          <a:p>
            <a:r>
              <a:rPr lang="cs-CZ" sz="1600" b="1" dirty="0" smtClean="0"/>
              <a:t>Svěřit se </a:t>
            </a:r>
            <a:r>
              <a:rPr lang="cs-CZ" sz="1600" dirty="0" smtClean="0"/>
              <a:t>– zbavování se vnitřní tenze, překonání těžkostí, sdělování důvěrných informací většinou s očekáváním podpory/pomoci/pochopení</a:t>
            </a:r>
            <a:endParaRPr lang="cs-CZ" sz="1600" dirty="0"/>
          </a:p>
          <a:p>
            <a:r>
              <a:rPr lang="cs-CZ" sz="1600" b="1" dirty="0"/>
              <a:t>U</a:t>
            </a:r>
            <a:r>
              <a:rPr lang="cs-CZ" sz="1600" b="1" dirty="0" smtClean="0"/>
              <a:t>niknout</a:t>
            </a:r>
            <a:r>
              <a:rPr lang="cs-CZ" sz="1600" dirty="0" smtClean="0"/>
              <a:t> – když je člověk sklíčený, znechucený…může mít chuť nezávazně si s někým povídat o neutrálních věcech, odreagovat se od starostí, od shonu</a:t>
            </a:r>
          </a:p>
          <a:p>
            <a:r>
              <a:rPr lang="cs-CZ" sz="1600" b="1" dirty="0" smtClean="0"/>
              <a:t>Osobní identita </a:t>
            </a:r>
            <a:r>
              <a:rPr lang="cs-CZ" sz="1600" dirty="0" smtClean="0"/>
              <a:t>– pro JÁ je komunikace důležitá aktivita, napomáhá ujasnit si věci o sobě samém, uspořádat si své postoje, názory, sebevědomí, osobní ambice</a:t>
            </a:r>
          </a:p>
        </p:txBody>
      </p:sp>
    </p:spTree>
    <p:extLst>
      <p:ext uri="{BB962C8B-B14F-4D97-AF65-F5344CB8AC3E}">
        <p14:creationId xmlns:p14="http://schemas.microsoft.com/office/powerpoint/2010/main" val="39352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Mimika bolest</a:t>
            </a:r>
            <a:endParaRPr lang="cs-CZ" dirty="0"/>
          </a:p>
        </p:txBody>
      </p:sp>
      <p:pic>
        <p:nvPicPr>
          <p:cNvPr id="9220" name="Picture 4" descr="https://encrypted-tbn1.gstatic.com/images?q=tbn:ANd9GcSn3Jj72_q3HKG09d7N1Z6THZwTU-D02dSVww_RArbrHjmIOE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92896"/>
            <a:ext cx="40574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QUEhQVFRQXGBUZFhgUGBcVGBcXFxQXFxgXFxQZHCggGB0lGxQUITEhJSkrLi4uFx8zODMsNygtLisBCgoKDg0OGhAQGiwkHyQsLCwwLCwsLCwsLCwsLCwsLCwsLCwsLCwsLCwsLCwsLCwsLCwsLCwsLCwsNywsLCwrLP/AABEIAJkBSAMBIgACEQEDEQH/xAAbAAEAAgMBAQAAAAAAAAAAAAAAAwQBAgUGB//EAD8QAAECAwQIBAQEBQIHAAAAAAEAAgMRIQQxQfAFElFhcYGRoQaxwdETIjLhQlLC8QcUI3KSYuIVFiSCorLy/8QAGQEBAQEBAQEAAAAAAAAAAAAAAAECAwQF/8QAJBEBAQEAAgICAQQDAAAAAAAAAAECAxEhMRJBBCJRUnETMmH/2gAMAwEAAhEDEQA/APuKIiAiIgKOI9Ij5KEFBkrBKzNRz6+SDVxUc1KQoTegkBz7LIz+61iBaQnVRUsQ3dFG10z085JFdOYxEjv+yQ89WlRW0V2CklQ8FDe7p5qdx9M91BoBnmsSpy9Atm4cv0pOnL0CDEQX8B6qtaBXOxytu9vP7qF4qc/l+6L2rFs+v6v9qrQ4cpbiD1EvMzVwGnenCf6lC9t/EdpfdVCHDF2M/P8A+lJGbUDAGXUe62ggCZ397vQqMm/bLyM/JQSsPk3zmVG+vMnufaa3aZT3ejVoRcNwHp+rshGHG7CkzunXPAKzo5k3T2dlXcL95pwzLlJdWxwtVu8qfZfSdERbZEREBERAREQEREBERAREQEREBaPctbTaGsaXOMgL1QhWwPDYjTNrhMZ3eidr147XYgmFCHfZTMdMbVHq/MiNGOqdqPCxFbIrDXzQbtUMW8KZtM9lFGGKDeJdnMlFAvW7zRR2YzUVFCiTe4bTh6qUGnIHnkKlZn/1O92zfsVpxnnesy+GrPKSDeTw91I92eA+yjs7qT3+n79FkGedp/dWek+0hI6Z/Sgz1IWJ5zxQe3nNBsfX0UTjnqfZST9VET6en3QaXHO3/aonYcznqei3cc8QPVyxjz7CvuqgBQDl0+81qT6dxLzWzj5S5ymO80FevqHBBmVDz9AtgK5wyOiwPb1PspbPDJ8vv0CipbLZsThdvO1XlhoksqyMiIioIiICIiAiIgIiICIiAiIgIUXJ8RaR+FCdI/ORJu4upPz6KW9Ttc5ur1HmvFelfixPhNPyNNTtOPLBUtG6UdAJABcwmrfVuwy6y5rnRRip7LIhfPvJfl8n1s8Wfh8L6e50db2uAcwzYex2EYLpkTXzizx3wXa7Df8AU03OGwj1XrdDaYZEbTD6mn6m+43j3A9fHzTf9vBzfj3j8/TrxG5zgqrxcVcD5qraV2edkuUMWJRVo9rANTguOfEEEul8Ru4AzJ4NvKl1I1M2uxbbSGgVWW2tsMM16Fxp0mTnaF5x9vD3hzg6QuaAKgHjLaprUyLFcHfS2XygYTxnic8eXdvpv4/u6Fh/ptL4jpvfcBUgTmGtbeSpmwYkSsQ/CZ+UEF7hvI+ngFWsVnc3GZ2mrubryrpccVqZ8JdeVkOEgBd6KVpz291WhEKcbs4BbZSTzngstz5ey0Aznh3W01Bk3cvNRvz39wtznlVaOznkgjcK53/ZagZ/uKyR7daegWfuegkiNTt59DMdkA9e0x5ELJzyMj2KCvbzkfJBsB6+g910LIyQVKGJ8/WZ9QukwSCsK2REVQREQEREBERAREQEREBERAREQCvn3jSK8Ry109U6hbskGkHuT0X0Fc/TWimWiGWPv/C7Fp9toWOTPyz1HXh38Nd180iR/lLacVFZLYBQ5zVNIWV8J7ocSjm7LiMCDiFWc4LwXPT6ssvmOq6ICL1XLiDNpIIuc0kEcCFUYXdFPBiTvWPTpL3Fuy+KbTZz8x+Oz8pEnjg4CvMVXRj+OoJbPUitccHMlLi6o7rkN1Z1rnYqtshAghdJz6jhv8bGvMTW7SD4r3ax+WkgKCUgRxvC57bKdeYvBBHHMlXs7ixwB+nD2XpYNnlqm+YGevku+P1+Xl3Li9O3YLOHsDgKG/jdLlJdCFNt1Rm5U9GxAyv4Tfu3rqxWYi7DPReiPLa2hPB4qT4apFt23at2xnC+o285K9s9J3wNlEYSLwtW2lSfGBQStIOc4eaznPRRB+d621gg3mo3HOeawTnPPosHOevVRTPRZAz3Kwft6lAff27TQHZ8j6LLR69ZS9Stc55LzemvF8OHNkAiJFu1hVjTtn+M7hTaaSMupPa5zb6ess0QGJqi9om7dO4cbj0XSXI8M2F0OC0vJMR/zPJvmTOvXuuutT0zfYiIqgiIgIiICIiAiIgIiICIiAiIgIiIOVp7QrLSyTqPH0uxG47RuXzLSmjIkB+rEbLYbwRuK+xKppCwMjMLIjQ4HbhvBwK5b45p24ua48fT43Ouc4KdsWkr11tP+G4lnJLRrQ9uI/uHquCL15dY68V9DHJNTuLIfsR7t9fdVi7fJaufITnw91zuXaaSWqGHZuzILq+HtITPwonBru3lQLiOi7M5oq1oBoGkgiswfXitY1c1z5cTcfTBC1TuOfUK3ZI+r8rvpwJ8vJeM0L4u1dWFahQgBsQSH+QJ7jovXRbNSbTQyIxBxocLwvbnU16fN3m5vVdCLZ51Gc1UN2eMuyr2e3Fh1Ygl5ciumIjXbFpzsUXw53Zw8pqBzyLwdt05LrGzg3dugT+X3iW9ByhaW/mA4mXmthbG/nb1Hur5srDeMPZQHRsM4ZofRTyvhB/Ps/OORn5cFr/xSH+Yd/ZTO0XCH752d1DHFmhgueWgCta0zNZ/UvUanSzMJngCt4VsLj8rDz+3vh1ot05A1Q+FBfEbg5rWtF9Prc085LP/ADC+mpAEq/VElKuwMPmp8591v/Dv9nF/ilHe2DZ2Bzm/Ec8va0kBwa1o1TK8AvF64HhfRvxLRBbeC4a3AVPkrHic2i2Wka+o0QmnUaC4iT3N+acpkuJYDSQoN69F/DLRxZFj/FaWxIQa2TpTaXzJ7BvJyxZ8tf8AHWWY47Pt9DCyiL0vGIiICIiAiIgIiICIiAiIgIiICIiAiIgIiII4sIOEivEeJfCFC+AK4toAeGDTuuXu1iSzrM17axu5vcfB7Q0tJaQQRfrCRHJQRY93NfYdP+GIVobUarhcQBMbp7N1y+Wab0BFgEzGs3A+4Xm1x2Pdx8817VGR5EHYDnzSzOB1iTf5Kk9/T7LaIbpLlY9E126FosrXkEyoLla0Zpa0WP6P6kGk4bpkAf6TgudArecFadHkN3kpLc3waxnU8ve6J0rBtbCWGv42H6m8uDb1IGlhxLdk5HgPvsXz6HBAc18MlrvzNoc5xXZheKHtpGhh5kfmFNbZMXYuXpzzS+3j3+NrP+vmPcQAxwmHO4ElSxIYaJujaoF5JEupXlPjfFEw0QhSjaO/yFeklvAssMVPzOFxJc4j/udM91Lzz6iz8XX3enbNqZhGc7+1pIwuddtVO02k/hMRx3yYO0zgoTGa0KhatLw201xOVzTUDCYC5Xl1XTP4+VuFEeSA4D/InDhxVm22WD8NwiGRLQJEzxOAv+64ll0yx/06zjOn4RzcbuU1ffN1SYc3SwJIvpOe8rWOT+TW+D+MecZpVtmGo8PdCMmtcBWZEwJCv4b1vC09rE/DhvIJNXSHqr9p0G2K5us+YadbVpIkgjHiV07PYmt3m4T8hgFnXV9Oue+v1vO+ILK4/CiyLXBpY6Rk7VLpiThvJpvXv/Blu+Iybmj4h1tdwAAeWu+qmJD27pzlcvK6brqM2EuduAkAO5XqfA0FwhTcPlNWXzIcSZme7VuXTht+XTyfk9fGPToiL1PEIiICIiAiIgIiICIiAiIgIiICIiAiIgIiICIiCK0ukFx7TADgQ4TBvBrnFdG1vVF5pnNyDx+mPCTIlYfyO6tOaLxOktGxIJlEaQPzXjqvsks55qG02RrwQ4Ag3grlrjldcc2svi7o9KUqFYfdIcfVen074GIm6zEm/wDpuP8A6uPqvIuhvhv1XgtIMiHUIrsXm1ix9Dj5Zt07BFmBLN3sulrMdLWF8503SP7blwhGDXTHEjfjVdFtrDxx2UyZLjY9Eq9Z45YACaCYE8efRdWy2gObMznmtFwmRGn5Tn2xVmwPk2+RFJTGB8lFrsxbJDiNlOR23yI2g3rzTvCmoZ6hjA1c8O1XTnsLp9F14Zqa16Uz5LrQbRJt4J4j3Ws2s+nnYPhsSJhmNDlcHSI71PVYGiLW0nUc2INrpsw2VmuvpDSwYKkN4kDnVcceKoTQQ6K1xw1TrdxTutSU+ZY7DbASXNbTAPEyMJUl3XYsNocT8wLdW8GhG4rm2PTnxKwxrCrZzmJjcDUHjsXrdBaHERwiRBMGRl+aQpMflFKY4reM9uHLyzM8otDaCdGcIkQShUIH55XD+3fivaQ2ACQEhuWWhZXrxiZj5u93V7oiItsCIiAiIgIiICIiAiIgIiICIiAiIgIiICIiAiIg58dpnVR6lc52d1vpKYLSNh7Kky26t4mN3t1V6RdEPOeS3EFaNtTcTLjRWGlZaVYsBcTTegYccf1G/MJycLxuniLqL0xWpaFmyX2stnmPlmkPBkRszDIibvpdLdOhN2K866HqPLSC1wva4FrhvE7xvuMl9xdZwcM/uuTpnw7CtDdWKwOAuMy1zTtY8VHBctcU+npx+Tqe3yr4w48VYY9pvbLvJdm2fw/iNP8A09oDjKjLQNV27+owS/8AFVYfh+1svgPO0NLHDkQ6S4a47Hrxz519tYMNpuJ5SyFYis+WWuW7x9Utxw4hVbRZLRDE/wCVtAGJEMPl/gSVy4/w3Gb2RQdr2vB6OCz8bG/nm+quN0dZtarS4m8kk8Sdq6EKzQdWjG76BcuxQGPEmNO8kE8pXlem0JoGI4Eamo0/icNU8m9alJL9Mb5Jlb0FYGxZSbJoxlKcjt2L2dlEjSgFAqtlszYTQxquQhgvVidPBy7+d7XERF3cBERAREQEREBERAREQEREBERAREQEREBERAREQEREFDSf4ea5ERtQN47ldjSdzTvXMj/Wz+5vmFr6Z+150IEqI2Zzfp7U7KVxUrXqNIGRni+vEKb4+0U2ivlXspJrSguCzYvbdjwagzHssyUL4INbnbRQ89vNah7m3jWG1t/NvtPgFlUsRgNCARsOd6rvsDZzDnt3Bx1f8TQY3KaFHa64zrXduIwUk06ioYcGX4yhjYCqncwHAZ/cLNBsREbZnCSjfEwHPO1bueTdQV439lgM5Kf0v9tYLMVK18jLqojFp8ufdaw71ZOktdNFhpWVtkREQEREBERAREQEREBERAREQEREBERAREQEREBERBS0qPlHH0K5bqvYd66ulPo5+hXJP1M4+i1PSOiDNGLSH6rdt5UVI1y2molsFBlxURiEKYLSKioIjGPvFdtxHBwqFC6BEH0RARsiCfRzZHrNbYqeGs3MJqqf85Fb9cI8WEO7UK3ZpD/Q88h7q8om3qddL20hWpzp/IG1I+Y1uGA47Vj4ZJm4z3XN6Y81JDvdx/S1Ar0nY5AsG9YeqOhZ3TClVWwfTzVpV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data:image/jpeg;base64,/9j/4AAQSkZJRgABAQAAAQABAAD/2wCEAAkGBxQTEhQUEhQVFRQXGBUZFhgUGBcVGBcXFxQXFxgXFxQZHCggGB0lGxQUITEhJSkrLi4uFx8zODMsNygtLisBCgoKDg0OGhAQGiwkHyQsLCwwLCwsLCwsLCwsLCwsLCwsLCwsLCwsLCwsLCwsLCwsLCwsLCwsLCwsNywsLCwrLP/AABEIAJkBSAMBIgACEQEDEQH/xAAbAAEAAgMBAQAAAAAAAAAAAAAAAwQBAgUGB//EAD8QAAECAwQIBAQEBQIHAAAAAAEAAgMRIQQxQfAFElFhcYGRoQaxwdETIjLhQlLC8QcUI3KSYuIVFiSCorLy/8QAGQEBAQEBAQEAAAAAAAAAAAAAAAECAwQF/8QAJBEBAQEAAgICAQQDAAAAAAAAAAECAxEhMRJBBCJRUnETMmH/2gAMAwEAAhEDEQA/APuKIiAiIgKOI9Ij5KEFBkrBKzNRz6+SDVxUc1KQoTegkBz7LIz+61iBaQnVRUsQ3dFG10z085JFdOYxEjv+yQ89WlRW0V2CklQ8FDe7p5qdx9M91BoBnmsSpy9Atm4cv0pOnL0CDEQX8B6qtaBXOxytu9vP7qF4qc/l+6L2rFs+v6v9qrQ4cpbiD1EvMzVwGnenCf6lC9t/EdpfdVCHDF2M/P8A+lJGbUDAGXUe62ggCZ397vQqMm/bLyM/JQSsPk3zmVG+vMnufaa3aZT3ejVoRcNwHp+rshGHG7CkzunXPAKzo5k3T2dlXcL95pwzLlJdWxwtVu8qfZfSdERbZEREBERAREQEREBERAREQEREBaPctbTaGsaXOMgL1QhWwPDYjTNrhMZ3eidr147XYgmFCHfZTMdMbVHq/MiNGOqdqPCxFbIrDXzQbtUMW8KZtM9lFGGKDeJdnMlFAvW7zRR2YzUVFCiTe4bTh6qUGnIHnkKlZn/1O92zfsVpxnnesy+GrPKSDeTw91I92eA+yjs7qT3+n79FkGedp/dWek+0hI6Z/Sgz1IWJ5zxQe3nNBsfX0UTjnqfZST9VET6en3QaXHO3/aonYcznqei3cc8QPVyxjz7CvuqgBQDl0+81qT6dxLzWzj5S5ymO80FevqHBBmVDz9AtgK5wyOiwPb1PspbPDJ8vv0CipbLZsThdvO1XlhoksqyMiIioIiICIiAiIgIiICIiAiIgIUXJ8RaR+FCdI/ORJu4upPz6KW9Ttc5ur1HmvFelfixPhNPyNNTtOPLBUtG6UdAJABcwmrfVuwy6y5rnRRip7LIhfPvJfl8n1s8Wfh8L6e50db2uAcwzYex2EYLpkTXzizx3wXa7Df8AU03OGwj1XrdDaYZEbTD6mn6m+43j3A9fHzTf9vBzfj3j8/TrxG5zgqrxcVcD5qraV2edkuUMWJRVo9rANTguOfEEEul8Ru4AzJ4NvKl1I1M2uxbbSGgVWW2tsMM16Fxp0mTnaF5x9vD3hzg6QuaAKgHjLaprUyLFcHfS2XygYTxnic8eXdvpv4/u6Fh/ptL4jpvfcBUgTmGtbeSpmwYkSsQ/CZ+UEF7hvI+ngFWsVnc3GZ2mrubryrpccVqZ8JdeVkOEgBd6KVpz291WhEKcbs4BbZSTzngstz5ey0Aznh3W01Bk3cvNRvz39wtznlVaOznkgjcK53/ZagZ/uKyR7daegWfuegkiNTt59DMdkA9e0x5ELJzyMj2KCvbzkfJBsB6+g910LIyQVKGJ8/WZ9QukwSCsK2REVQREQEREBERAREQEREBERAREQCvn3jSK8Ry109U6hbskGkHuT0X0Fc/TWimWiGWPv/C7Fp9toWOTPyz1HXh38Nd180iR/lLacVFZLYBQ5zVNIWV8J7ocSjm7LiMCDiFWc4LwXPT6ssvmOq6ICL1XLiDNpIIuc0kEcCFUYXdFPBiTvWPTpL3Fuy+KbTZz8x+Oz8pEnjg4CvMVXRj+OoJbPUitccHMlLi6o7rkN1Z1rnYqtshAghdJz6jhv8bGvMTW7SD4r3ax+WkgKCUgRxvC57bKdeYvBBHHMlXs7ixwB+nD2XpYNnlqm+YGevku+P1+Xl3Li9O3YLOHsDgKG/jdLlJdCFNt1Rm5U9GxAyv4Tfu3rqxWYi7DPReiPLa2hPB4qT4apFt23at2xnC+o285K9s9J3wNlEYSLwtW2lSfGBQStIOc4eaznPRRB+d621gg3mo3HOeawTnPPosHOevVRTPRZAz3Kwft6lAff27TQHZ8j6LLR69ZS9Stc55LzemvF8OHNkAiJFu1hVjTtn+M7hTaaSMupPa5zb6ess0QGJqi9om7dO4cbj0XSXI8M2F0OC0vJMR/zPJvmTOvXuuutT0zfYiIqgiIgIiICIiAiIgIiICIiAiIgIiIOVp7QrLSyTqPH0uxG47RuXzLSmjIkB+rEbLYbwRuK+xKppCwMjMLIjQ4HbhvBwK5b45p24ua48fT43Ouc4KdsWkr11tP+G4lnJLRrQ9uI/uHquCL15dY68V9DHJNTuLIfsR7t9fdVi7fJaufITnw91zuXaaSWqGHZuzILq+HtITPwonBru3lQLiOi7M5oq1oBoGkgiswfXitY1c1z5cTcfTBC1TuOfUK3ZI+r8rvpwJ8vJeM0L4u1dWFahQgBsQSH+QJ7jovXRbNSbTQyIxBxocLwvbnU16fN3m5vVdCLZ51Gc1UN2eMuyr2e3Fh1Ygl5ciumIjXbFpzsUXw53Zw8pqBzyLwdt05LrGzg3dugT+X3iW9ByhaW/mA4mXmthbG/nb1Hur5srDeMPZQHRsM4ZofRTyvhB/Ps/OORn5cFr/xSH+Yd/ZTO0XCH752d1DHFmhgueWgCta0zNZ/UvUanSzMJngCt4VsLj8rDz+3vh1ot05A1Q+FBfEbg5rWtF9Prc085LP/ADC+mpAEq/VElKuwMPmp8591v/Dv9nF/ilHe2DZ2Bzm/Ec8va0kBwa1o1TK8AvF64HhfRvxLRBbeC4a3AVPkrHic2i2Wka+o0QmnUaC4iT3N+acpkuJYDSQoN69F/DLRxZFj/FaWxIQa2TpTaXzJ7BvJyxZ8tf8AHWWY47Pt9DCyiL0vGIiICIiAiIgIiICIiAiIgIiICIiAiIgIiII4sIOEivEeJfCFC+AK4toAeGDTuuXu1iSzrM17axu5vcfB7Q0tJaQQRfrCRHJQRY93NfYdP+GIVobUarhcQBMbp7N1y+Wab0BFgEzGs3A+4Xm1x2Pdx8817VGR5EHYDnzSzOB1iTf5Kk9/T7LaIbpLlY9E126FosrXkEyoLla0Zpa0WP6P6kGk4bpkAf6TgudArecFadHkN3kpLc3waxnU8ve6J0rBtbCWGv42H6m8uDb1IGlhxLdk5HgPvsXz6HBAc18MlrvzNoc5xXZheKHtpGhh5kfmFNbZMXYuXpzzS+3j3+NrP+vmPcQAxwmHO4ElSxIYaJujaoF5JEupXlPjfFEw0QhSjaO/yFeklvAssMVPzOFxJc4j/udM91Lzz6iz8XX3enbNqZhGc7+1pIwuddtVO02k/hMRx3yYO0zgoTGa0KhatLw201xOVzTUDCYC5Xl1XTP4+VuFEeSA4D/InDhxVm22WD8NwiGRLQJEzxOAv+64ll0yx/06zjOn4RzcbuU1ffN1SYc3SwJIvpOe8rWOT+TW+D+MecZpVtmGo8PdCMmtcBWZEwJCv4b1vC09rE/DhvIJNXSHqr9p0G2K5us+YadbVpIkgjHiV07PYmt3m4T8hgFnXV9Oue+v1vO+ILK4/CiyLXBpY6Rk7VLpiThvJpvXv/Blu+Iybmj4h1tdwAAeWu+qmJD27pzlcvK6brqM2EuduAkAO5XqfA0FwhTcPlNWXzIcSZme7VuXTht+XTyfk9fGPToiL1PEIiICIiAiIgIiICIiAiIgIiICIiAiIgIiICIiCK0ukFx7TADgQ4TBvBrnFdG1vVF5pnNyDx+mPCTIlYfyO6tOaLxOktGxIJlEaQPzXjqvsks55qG02RrwQ4Ag3grlrjldcc2svi7o9KUqFYfdIcfVen074GIm6zEm/wDpuP8A6uPqvIuhvhv1XgtIMiHUIrsXm1ix9Dj5Zt07BFmBLN3sulrMdLWF8503SP7blwhGDXTHEjfjVdFtrDxx2UyZLjY9Eq9Z45YACaCYE8efRdWy2gObMznmtFwmRGn5Tn2xVmwPk2+RFJTGB8lFrsxbJDiNlOR23yI2g3rzTvCmoZ6hjA1c8O1XTnsLp9F14Zqa16Uz5LrQbRJt4J4j3Ws2s+nnYPhsSJhmNDlcHSI71PVYGiLW0nUc2INrpsw2VmuvpDSwYKkN4kDnVcceKoTQQ6K1xw1TrdxTutSU+ZY7DbASXNbTAPEyMJUl3XYsNocT8wLdW8GhG4rm2PTnxKwxrCrZzmJjcDUHjsXrdBaHERwiRBMGRl+aQpMflFKY4reM9uHLyzM8otDaCdGcIkQShUIH55XD+3fivaQ2ACQEhuWWhZXrxiZj5u93V7oiItsCIiAiIgIiICIiAiIgIiICIiAiIgIiICIiAiIg58dpnVR6lc52d1vpKYLSNh7Kky26t4mN3t1V6RdEPOeS3EFaNtTcTLjRWGlZaVYsBcTTegYccf1G/MJycLxuniLqL0xWpaFmyX2stnmPlmkPBkRszDIibvpdLdOhN2K866HqPLSC1wva4FrhvE7xvuMl9xdZwcM/uuTpnw7CtDdWKwOAuMy1zTtY8VHBctcU+npx+Tqe3yr4w48VYY9pvbLvJdm2fw/iNP8A09oDjKjLQNV27+owS/8AFVYfh+1svgPO0NLHDkQ6S4a47Hrxz519tYMNpuJ5SyFYis+WWuW7x9Utxw4hVbRZLRDE/wCVtAGJEMPl/gSVy4/w3Gb2RQdr2vB6OCz8bG/nm+quN0dZtarS4m8kk8Sdq6EKzQdWjG76BcuxQGPEmNO8kE8pXlem0JoGI4Eamo0/icNU8m9alJL9Mb5Jlb0FYGxZSbJoxlKcjt2L2dlEjSgFAqtlszYTQxquQhgvVidPBy7+d7XERF3cBERAREQEREBERAREQEREBERAREQEREBERAREQEREFDSf4ea5ERtQN47ldjSdzTvXMj/Wz+5vmFr6Z+150IEqI2Zzfp7U7KVxUrXqNIGRni+vEKb4+0U2ivlXspJrSguCzYvbdjwagzHssyUL4INbnbRQ89vNah7m3jWG1t/NvtPgFlUsRgNCARsOd6rvsDZzDnt3Bx1f8TQY3KaFHa64zrXduIwUk06ioYcGX4yhjYCqncwHAZ/cLNBsREbZnCSjfEwHPO1bueTdQV439lgM5Kf0v9tYLMVK18jLqojFp8ufdaw71ZOktdNFhpWVtkREQEREBERAREQEREBERAREQEREBERAREQEREBERBS0qPlHH0K5bqvYd66ulPo5+hXJP1M4+i1PSOiDNGLSH6rdt5UVI1y2molsFBlxURiEKYLSKioIjGPvFdtxHBwqFC6BEH0RARsiCfRzZHrNbYqeGs3MJqqf85Fb9cI8WEO7UK3ZpD/Q88h7q8om3qddL20hWpzp/IG1I+Y1uGA47Vj4ZJm4z3XN6Y81JDvdx/S1Ar0nY5AsG9YeqOhZ3TClVWwfTzVpV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8" name="Picture 12" descr="https://encrypted-tbn0.gstatic.com/images?q=tbn:ANd9GcRXjsdM-g-pnve7cSN3kmLdTajdkm4HvSnriC67x8C103NEYx_0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2591355" cy="38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Řeč očí a pohledů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Očima zahajujeme sociální kontakt</a:t>
            </a:r>
          </a:p>
          <a:p>
            <a:r>
              <a:rPr lang="cs-CZ" dirty="0" smtClean="0"/>
              <a:t>Častokrát vyjádří více než slova</a:t>
            </a:r>
          </a:p>
          <a:p>
            <a:r>
              <a:rPr lang="cs-CZ" dirty="0" smtClean="0"/>
              <a:t>Multikulturní aspekt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8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cap="none" dirty="0" smtClean="0"/>
              <a:t>Hněv - rty přitisknuté, rovné, nebo trochu obloukem. Obočí zamračené. Rozšířené oči.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cap="none" dirty="0" smtClean="0">
                <a:hlinkClick r:id="rId2"/>
              </a:rPr>
              <a:t>http://cz.sputniknews.com/czech.ruvr.ru/2015_01_11/tajemstvi-reci-tela-neboli-obelzi-me-5675/</a:t>
            </a:r>
            <a:endParaRPr lang="cs-CZ" sz="1400" cap="none" dirty="0"/>
          </a:p>
        </p:txBody>
      </p:sp>
      <p:pic>
        <p:nvPicPr>
          <p:cNvPr id="2050" name="Picture 2" descr="Foto: RIA Novost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35" y="1988840"/>
            <a:ext cx="5998065" cy="44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90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cap="none" dirty="0" smtClean="0"/>
              <a:t>Štěstí – koutky úst a tváře trochu zvednuté. «Vraní drápky» vedle očí.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cap="none" dirty="0" smtClean="0">
                <a:hlinkClick r:id="rId2"/>
              </a:rPr>
              <a:t>http://cz.sputniknews.com/czech.ruvr.ru/2015_01_11/tajemstvi-reci-tela-neboli-obelzi-me-5675/</a:t>
            </a:r>
            <a:endParaRPr lang="cs-CZ" sz="1800" cap="none" dirty="0"/>
          </a:p>
        </p:txBody>
      </p:sp>
      <p:pic>
        <p:nvPicPr>
          <p:cNvPr id="3076" name="Picture 4" descr="Foto: RIA Novost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546620" cy="415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800" cap="none" dirty="0" smtClean="0"/>
              <a:t>Pohrdání - jedna část rtů zvedená. Hlava mírně skloněna dozadu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cap="none" dirty="0" smtClean="0">
                <a:hlinkClick r:id="rId2"/>
              </a:rPr>
              <a:t>http://cz.sputniknews.com/czech.ruvr.ru/2015_01_11/tajemstvi-reci-tela-neboli-obelzi-me-5675/</a:t>
            </a:r>
            <a:endParaRPr lang="cs-CZ" sz="1800" cap="none" dirty="0"/>
          </a:p>
        </p:txBody>
      </p:sp>
      <p:pic>
        <p:nvPicPr>
          <p:cNvPr id="4098" name="Picture 2" descr="Foto: RIA Novost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84" y="2276872"/>
            <a:ext cx="5642767" cy="42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Proxemika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228003"/>
            <a:ext cx="8095264" cy="451336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Intimní zóna &lt;30cm osoby blízké, milé, děti</a:t>
            </a:r>
          </a:p>
          <a:p>
            <a:r>
              <a:rPr lang="cs-CZ" dirty="0" smtClean="0"/>
              <a:t>Osobní zóna &lt;45cm</a:t>
            </a:r>
          </a:p>
          <a:p>
            <a:r>
              <a:rPr lang="cs-CZ" dirty="0" smtClean="0"/>
              <a:t>Sociální zóna 1,2-3,6 m</a:t>
            </a:r>
          </a:p>
          <a:p>
            <a:r>
              <a:rPr lang="cs-CZ" dirty="0" smtClean="0"/>
              <a:t>Veřejná sféra 3,6-7,6m </a:t>
            </a:r>
          </a:p>
          <a:p>
            <a:endParaRPr lang="cs-CZ" dirty="0"/>
          </a:p>
          <a:p>
            <a:r>
              <a:rPr lang="cs-CZ" dirty="0" smtClean="0"/>
              <a:t>Obecně společenská zóna – 1-1,30m</a:t>
            </a:r>
          </a:p>
          <a:p>
            <a:r>
              <a:rPr lang="cs-CZ" dirty="0" smtClean="0"/>
              <a:t>ZP vstupují do intimní zóny (</a:t>
            </a:r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uveďte příklad</a:t>
            </a:r>
            <a:r>
              <a:rPr lang="cs-CZ" dirty="0" smtClean="0"/>
              <a:t>)</a:t>
            </a:r>
          </a:p>
          <a:p>
            <a:r>
              <a:rPr lang="cs-CZ" dirty="0" smtClean="0"/>
              <a:t>Úzkostní P/K mohou potřebovat větší vzdálenost, aby se cítili pohodlně a bezpečně</a:t>
            </a:r>
          </a:p>
          <a:p>
            <a:r>
              <a:rPr lang="cs-CZ" dirty="0" smtClean="0"/>
              <a:t>P/K s bolestí, nebo podstupující nepříjemný výkon mohou ocenit blízkost sestry (ujištění o své podpoře a důvěře)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Demonstrace dva proti sobě a jeden se přibližuje</a:t>
            </a:r>
            <a:endParaRPr lang="cs-CZ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11266" name="Picture 2" descr="http://v-roli.cz/files/12_dilny_podzim_obr_web/komunikujem_spolu_lepe_obraz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707904" cy="27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Haptika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08912" cy="4392487"/>
          </a:xfrm>
        </p:spPr>
        <p:txBody>
          <a:bodyPr>
            <a:normAutofit fontScale="85000" lnSpcReduction="20000"/>
          </a:bodyPr>
          <a:lstStyle/>
          <a:p>
            <a:r>
              <a:rPr lang="cs-CZ" sz="2100" dirty="0" smtClean="0"/>
              <a:t>Fyzický kontakt je projevem zájmu o člověka</a:t>
            </a:r>
          </a:p>
          <a:p>
            <a:pPr marL="0" indent="0">
              <a:buNone/>
            </a:pPr>
            <a:endParaRPr lang="cs-CZ" sz="2100" dirty="0" smtClean="0"/>
          </a:p>
          <a:p>
            <a:pPr marL="0" indent="0">
              <a:buNone/>
            </a:pPr>
            <a:r>
              <a:rPr lang="cs-CZ" sz="2100" dirty="0" smtClean="0"/>
              <a:t>ZP  </a:t>
            </a:r>
          </a:p>
          <a:p>
            <a:r>
              <a:rPr lang="cs-CZ" sz="2100" dirty="0" smtClean="0"/>
              <a:t>uklidňující, ujišťující dotek, podtrhující sdílení s P/K, eliminující P/K úzkost ve stresových situacích</a:t>
            </a:r>
          </a:p>
          <a:p>
            <a:r>
              <a:rPr lang="cs-CZ" sz="2100" dirty="0" smtClean="0"/>
              <a:t>při </a:t>
            </a:r>
            <a:r>
              <a:rPr lang="cs-CZ" sz="2100" dirty="0" err="1" smtClean="0"/>
              <a:t>oše</a:t>
            </a:r>
            <a:r>
              <a:rPr lang="cs-CZ" sz="2100" dirty="0" smtClean="0"/>
              <a:t>. intervencích – nutné – hygiena, polohování, nepříjemné NGS, PMK …</a:t>
            </a:r>
          </a:p>
          <a:p>
            <a:r>
              <a:rPr lang="cs-CZ" sz="2100" dirty="0" smtClean="0"/>
              <a:t>iniciační dotek u bazální stimulace</a:t>
            </a:r>
          </a:p>
          <a:p>
            <a:r>
              <a:rPr lang="cs-CZ" sz="2100" dirty="0" smtClean="0"/>
              <a:t>upoutání pozornosti P/K, </a:t>
            </a:r>
            <a:r>
              <a:rPr lang="cs-CZ" sz="2100" dirty="0" err="1" smtClean="0"/>
              <a:t>kt</a:t>
            </a:r>
            <a:r>
              <a:rPr lang="cs-CZ" sz="2100" dirty="0" smtClean="0"/>
              <a:t>. je nesoustředěn, ponořen do sebe</a:t>
            </a:r>
          </a:p>
          <a:p>
            <a:r>
              <a:rPr lang="cs-CZ" sz="2100" dirty="0" smtClean="0"/>
              <a:t>! P/K dotek může interpretovat v kontextu sexuálním, účel doteku, předejít nedorozumění</a:t>
            </a:r>
          </a:p>
          <a:p>
            <a:r>
              <a:rPr lang="cs-CZ" sz="2100" dirty="0" smtClean="0"/>
              <a:t>Dotek směřující výše než nad lokty, </a:t>
            </a:r>
            <a:r>
              <a:rPr lang="cs-CZ" sz="2100" dirty="0" err="1" smtClean="0"/>
              <a:t>kt</a:t>
            </a:r>
            <a:r>
              <a:rPr lang="cs-CZ" sz="2100" dirty="0" smtClean="0"/>
              <a:t>. není součástí </a:t>
            </a:r>
            <a:r>
              <a:rPr lang="cs-CZ" sz="2100" dirty="0" err="1" smtClean="0"/>
              <a:t>oše</a:t>
            </a:r>
            <a:r>
              <a:rPr lang="cs-CZ" sz="2100" dirty="0" smtClean="0"/>
              <a:t>. péče, může být pro P/K matoucí → zvažte potřebu každého P/K individuálně s ohledem na vlastní prostor a také na jeho reakce na dotek = předejdete rozpakům, nedorozuměním, možným problémům</a:t>
            </a:r>
            <a:endParaRPr lang="cs-CZ" sz="19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4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sharpfolks.cz/wp-content/uploads/2014/01/061812-obama-putin-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21" y="2227263"/>
            <a:ext cx="6130295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squaresocket.com/wp-content/uploads/2014/08/xu8_Vladimier-Putin-obama-007.jpg.pagespeed.ic_.VIPicwR_w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03" y="2060848"/>
            <a:ext cx="6125729" cy="45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7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2645822"/>
          </a:xfrm>
        </p:spPr>
        <p:txBody>
          <a:bodyPr>
            <a:normAutofit/>
          </a:bodyPr>
          <a:lstStyle/>
          <a:p>
            <a:r>
              <a:rPr lang="cs-CZ" dirty="0" smtClean="0"/>
              <a:t>Držení, napětí, uvolnění, náklon, poloha rukou, nohou, hlavy, konfigurace těla</a:t>
            </a:r>
          </a:p>
          <a:p>
            <a:endParaRPr lang="cs-CZ" dirty="0"/>
          </a:p>
          <a:p>
            <a:r>
              <a:rPr lang="cs-CZ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Popište sebevědomého člověka, nervózního</a:t>
            </a:r>
          </a:p>
          <a:p>
            <a:endParaRPr lang="cs-CZ" dirty="0"/>
          </a:p>
          <a:p>
            <a:r>
              <a:rPr lang="cs-CZ" dirty="0" smtClean="0"/>
              <a:t>KONGRUENCE (souhlasnost) polohy těla aktérů – jestliže aktéři spolu sympatizují a navzájem souhlasí, zaujímají i jejich těla v průběhu K. podobnou polohu = zrcadlení </a:t>
            </a:r>
            <a:endParaRPr lang="cs-CZ" dirty="0"/>
          </a:p>
        </p:txBody>
      </p:sp>
      <p:pic>
        <p:nvPicPr>
          <p:cNvPr id="7170" name="Picture 2" descr="http://www.politicalmirror.com/wp-content/uploads/2014/03/Barack-Obama-Vladimir-Put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243083"/>
            <a:ext cx="4122582" cy="249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lek.info/www/prezentace/marketing-prednasky6/obrazky/prvky_komunikacniho_proces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9" y="2060848"/>
            <a:ext cx="82809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378629" y="692696"/>
            <a:ext cx="15121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Nositel </a:t>
            </a:r>
            <a:r>
              <a:rPr lang="cs-CZ" sz="1000" dirty="0" smtClean="0"/>
              <a:t>myšlenky, záměru informace, důvodu pro K.</a:t>
            </a:r>
            <a:endParaRPr lang="cs-CZ" sz="1000" dirty="0"/>
          </a:p>
        </p:txBody>
      </p:sp>
      <p:sp>
        <p:nvSpPr>
          <p:cNvPr id="5" name="Zaoblený obdélník 4"/>
          <p:cNvSpPr/>
          <p:nvPr/>
        </p:nvSpPr>
        <p:spPr>
          <a:xfrm>
            <a:off x="2143274" y="620688"/>
            <a:ext cx="1636637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Převedení myšlenek komunikátora/odesílatele do systematického souboru symbolů</a:t>
            </a:r>
            <a:endParaRPr lang="cs-CZ" sz="1000" dirty="0"/>
          </a:p>
        </p:txBody>
      </p:sp>
      <p:sp>
        <p:nvSpPr>
          <p:cNvPr id="6" name="Zaoblený obdélník 5"/>
          <p:cNvSpPr/>
          <p:nvPr/>
        </p:nvSpPr>
        <p:spPr>
          <a:xfrm>
            <a:off x="3851920" y="620688"/>
            <a:ext cx="15121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Prostředek</a:t>
            </a:r>
          </a:p>
          <a:p>
            <a:pPr algn="ctr"/>
            <a:r>
              <a:rPr lang="cs-CZ" sz="1000" dirty="0" smtClean="0"/>
              <a:t>(nositel zprávy)</a:t>
            </a:r>
            <a:endParaRPr lang="cs-CZ" sz="1000" dirty="0"/>
          </a:p>
        </p:txBody>
      </p:sp>
      <p:sp>
        <p:nvSpPr>
          <p:cNvPr id="7" name="Zaoblený obdélník 6"/>
          <p:cNvSpPr/>
          <p:nvPr/>
        </p:nvSpPr>
        <p:spPr>
          <a:xfrm>
            <a:off x="1452034" y="5517232"/>
            <a:ext cx="15121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Reakce příjemce/</a:t>
            </a:r>
            <a:r>
              <a:rPr lang="cs-CZ" sz="1000" dirty="0" err="1" smtClean="0"/>
              <a:t>ců</a:t>
            </a:r>
            <a:r>
              <a:rPr lang="cs-CZ" sz="1000" dirty="0" smtClean="0"/>
              <a:t> na sdělení</a:t>
            </a:r>
            <a:endParaRPr lang="cs-CZ" sz="1000" dirty="0"/>
          </a:p>
        </p:txBody>
      </p:sp>
      <p:sp>
        <p:nvSpPr>
          <p:cNvPr id="8" name="Zaoblený obdélník 7"/>
          <p:cNvSpPr/>
          <p:nvPr/>
        </p:nvSpPr>
        <p:spPr>
          <a:xfrm>
            <a:off x="3851920" y="5517232"/>
            <a:ext cx="15121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Šum – různé faktory měnící záměr zprávy a její pochopení nebo přijetí</a:t>
            </a:r>
            <a:endParaRPr lang="cs-CZ" sz="1000" dirty="0"/>
          </a:p>
        </p:txBody>
      </p:sp>
      <p:sp>
        <p:nvSpPr>
          <p:cNvPr id="3" name="Obdélník 2"/>
          <p:cNvSpPr/>
          <p:nvPr/>
        </p:nvSpPr>
        <p:spPr>
          <a:xfrm>
            <a:off x="6228184" y="5733256"/>
            <a:ext cx="2736304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Ve všech úrovních může dojít </a:t>
            </a:r>
          </a:p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k poruše, poškození,</a:t>
            </a:r>
          </a:p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nedokonalosti – nesprávné interpretaci, nepochopení, komunikačním bariérám (objektivních/subjektivních, ne/odstranitelných)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9" name="Obousměrná vodorovná šipka 8"/>
          <p:cNvSpPr/>
          <p:nvPr/>
        </p:nvSpPr>
        <p:spPr>
          <a:xfrm>
            <a:off x="467543" y="0"/>
            <a:ext cx="8192005" cy="620688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000" b="1" dirty="0">
                <a:solidFill>
                  <a:schemeClr val="tx1"/>
                </a:solidFill>
              </a:rPr>
              <a:t>SITUAČNÍ KONTEXT</a:t>
            </a:r>
            <a:r>
              <a:rPr lang="cs-CZ" sz="1000" dirty="0">
                <a:solidFill>
                  <a:schemeClr val="tx1"/>
                </a:solidFill>
              </a:rPr>
              <a:t> </a:t>
            </a:r>
            <a:r>
              <a:rPr lang="cs-CZ" sz="1000" dirty="0" smtClean="0">
                <a:solidFill>
                  <a:schemeClr val="tx1"/>
                </a:solidFill>
              </a:rPr>
              <a:t>- </a:t>
            </a:r>
            <a:r>
              <a:rPr lang="cs-CZ" sz="1000" dirty="0">
                <a:solidFill>
                  <a:schemeClr val="tx1"/>
                </a:solidFill>
              </a:rPr>
              <a:t>SITUACE A PROSTŘEDÍ, VE KTERÉ KOMUNIKACE PROBÍHÁ </a:t>
            </a:r>
            <a:endParaRPr lang="cs-CZ" sz="1000" dirty="0" smtClean="0">
              <a:solidFill>
                <a:schemeClr val="tx1"/>
              </a:solidFill>
            </a:endParaRPr>
          </a:p>
          <a:p>
            <a:pPr lvl="0" algn="ctr"/>
            <a:r>
              <a:rPr lang="cs-CZ" sz="1000" dirty="0" smtClean="0">
                <a:solidFill>
                  <a:schemeClr val="tx1"/>
                </a:solidFill>
              </a:rPr>
              <a:t>A </a:t>
            </a:r>
            <a:r>
              <a:rPr lang="cs-CZ" sz="1000" dirty="0">
                <a:solidFill>
                  <a:schemeClr val="tx1"/>
                </a:solidFill>
              </a:rPr>
              <a:t>KTERÁ MŮŽE ZÁSADNĚ ZMĚNIT VÝZNAM </a:t>
            </a:r>
            <a:r>
              <a:rPr lang="cs-CZ" sz="1000" dirty="0" smtClean="0">
                <a:solidFill>
                  <a:schemeClr val="tx1"/>
                </a:solidFill>
              </a:rPr>
              <a:t>SDĚLENÉHO</a:t>
            </a:r>
            <a:endParaRPr 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Gesta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Gesta záměrná popisující velikost, tvar…pro dokreslení verbálně sděleného</a:t>
            </a:r>
          </a:p>
          <a:p>
            <a:r>
              <a:rPr lang="cs-CZ" dirty="0" smtClean="0"/>
              <a:t>Nevědomá gesta – překřížené a založené ruce, propletené prsty – rezervovanost vůči K. opatrnost vůči prozrazení nějakých osobních informací/ výraz zranitelnosti a potřeby ochrany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4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cs-CZ" sz="1800" b="1" cap="none" dirty="0" smtClean="0"/>
              <a:t>Všechno vím – střed. profesoři</a:t>
            </a:r>
            <a:br>
              <a:rPr lang="cs-CZ" sz="1800" b="1" cap="none" dirty="0" smtClean="0"/>
            </a:br>
            <a:r>
              <a:rPr lang="cs-CZ" sz="1800" cap="none" dirty="0"/>
              <a:t>Zvýšená špička - toto gesto můžeme pozorovat, když politik mluví a vyjadřuje své mínění.</a:t>
            </a:r>
            <a:br>
              <a:rPr lang="cs-CZ" sz="1800" cap="none" dirty="0"/>
            </a:br>
            <a:r>
              <a:rPr lang="cs-CZ" sz="1800" cap="none" dirty="0"/>
              <a:t>Dolní špička - člověk víc poslouchá, než mluví.</a:t>
            </a:r>
            <a:r>
              <a:rPr lang="cs-CZ" dirty="0"/>
              <a:t/>
            </a:r>
            <a:br>
              <a:rPr lang="cs-CZ" dirty="0"/>
            </a:br>
            <a:r>
              <a:rPr lang="cs-CZ" sz="1600" cap="none" dirty="0" smtClean="0">
                <a:hlinkClick r:id="rId2"/>
              </a:rPr>
              <a:t>http://cz.sputniknews.com/czech.ruvr.ru/2015_01_11/tajemstvi-reci-tela-neboli-obelzi-me-5675/</a:t>
            </a:r>
            <a:endParaRPr lang="cs-CZ" sz="1600" cap="none" dirty="0"/>
          </a:p>
        </p:txBody>
      </p:sp>
      <p:pic>
        <p:nvPicPr>
          <p:cNvPr id="9218" name="Picture 2" descr="Foto: RIA Novost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931208" cy="44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</p:spPr>
        <p:txBody>
          <a:bodyPr>
            <a:normAutofit fontScale="90000"/>
          </a:bodyPr>
          <a:lstStyle/>
          <a:p>
            <a:r>
              <a:rPr lang="cs-CZ" sz="2000" cap="none" dirty="0" smtClean="0"/>
              <a:t>Fíkový list - ruce zkřížené na genitáliích. Je to neznámější z uzavřených gest, ukazuje nejistotu. To svědčí o nízkém stupni emocionálního komfortu</a:t>
            </a:r>
            <a:r>
              <a:rPr lang="cs-CZ" dirty="0"/>
              <a:t/>
            </a:r>
            <a:br>
              <a:rPr lang="cs-CZ" dirty="0"/>
            </a:br>
            <a:r>
              <a:rPr lang="cs-CZ" sz="1600" cap="none" dirty="0" smtClean="0">
                <a:hlinkClick r:id="rId2"/>
              </a:rPr>
              <a:t>http://cz.sputniknews.com/czech.ruvr.ru/2015_01_11/tajemstvi-reci-tela-neboli-obelzi-me-5675/</a:t>
            </a:r>
            <a:endParaRPr lang="cs-CZ" sz="1600" cap="none" dirty="0"/>
          </a:p>
        </p:txBody>
      </p:sp>
      <p:pic>
        <p:nvPicPr>
          <p:cNvPr id="8194" name="Picture 2" descr="Foto: RIA Novost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642767" cy="422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Převýšení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7989752" cy="912965"/>
          </a:xfrm>
        </p:spPr>
        <p:txBody>
          <a:bodyPr/>
          <a:lstStyle/>
          <a:p>
            <a:r>
              <a:rPr lang="cs-CZ" dirty="0" smtClean="0"/>
              <a:t>Jeden z aktérů je výše (psychologická převaha, větší jistota) než druhý (podřízený, někdy doslova ponížený)</a:t>
            </a:r>
          </a:p>
          <a:p>
            <a:endParaRPr lang="cs-CZ" dirty="0"/>
          </a:p>
        </p:txBody>
      </p:sp>
      <p:pic>
        <p:nvPicPr>
          <p:cNvPr id="12290" name="Picture 2" descr="Malí, ale mocní: Chýbajúce centimetre nahradili sil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43811"/>
            <a:ext cx="6984776" cy="390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0072" y="6550223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http://zivot.azet.sk/clanok/1063/mali-ale-mocni-chybajuce-centimetre-nahradili-silou</a:t>
            </a:r>
          </a:p>
        </p:txBody>
      </p:sp>
    </p:spTree>
    <p:extLst>
      <p:ext uri="{BB962C8B-B14F-4D97-AF65-F5344CB8AC3E}">
        <p14:creationId xmlns:p14="http://schemas.microsoft.com/office/powerpoint/2010/main" val="6309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http://media.novinky.cz/209/182091-top_foto2-uben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75" y="2492896"/>
            <a:ext cx="6536679" cy="367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115616" y="5733256"/>
            <a:ext cx="1796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www.novinky.cz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5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Paralinguistika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865293"/>
          </a:xfrm>
        </p:spPr>
        <p:txBody>
          <a:bodyPr>
            <a:normAutofit/>
          </a:bodyPr>
          <a:lstStyle/>
          <a:p>
            <a:r>
              <a:rPr lang="cs-CZ" dirty="0" smtClean="0"/>
              <a:t>Zesiluje nebo zeslabuje obsah sdělení, zpochybňuje ho/potvrzuje, vyjadřuje postoj řečníka k dané věci, jeho zaujetí, vřelost, sympatie, zlobu…</a:t>
            </a:r>
          </a:p>
          <a:p>
            <a:endParaRPr lang="cs-CZ" dirty="0"/>
          </a:p>
          <a:p>
            <a:r>
              <a:rPr lang="cs-CZ" dirty="0" smtClean="0"/>
              <a:t>Síla hlasu, výška tónu řeči (fistule posluchače iritují, hluboký hlas uklidňuje), rychlost mluvení, objem, plynulost a kvalita</a:t>
            </a:r>
            <a:r>
              <a:rPr lang="cs-CZ" dirty="0"/>
              <a:t> </a:t>
            </a:r>
            <a:r>
              <a:rPr lang="cs-CZ" dirty="0" smtClean="0"/>
              <a:t>řeči, parafrázování, pomlky, barva hlasu, přeřeknutí…</a:t>
            </a:r>
          </a:p>
          <a:p>
            <a:endParaRPr lang="cs-CZ" dirty="0"/>
          </a:p>
          <a:p>
            <a:r>
              <a:rPr lang="cs-CZ" dirty="0" smtClean="0"/>
              <a:t>Hlasitá řeč, tichá řeč - </a:t>
            </a:r>
            <a:r>
              <a:rPr lang="cs-CZ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charakterizujte</a:t>
            </a:r>
            <a:endParaRPr lang="cs-CZ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</a:t>
            </a:r>
            <a:r>
              <a:rPr lang="cs-CZ" dirty="0" err="1" smtClean="0"/>
              <a:t>pozornost:o</a:t>
            </a:r>
            <a:r>
              <a:rPr lang="cs-CZ" smtClean="0"/>
              <a:t>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Opatrnost při interpretaci neverbálních symbolů!!!!</a:t>
            </a:r>
            <a:endParaRPr lang="cs-CZ" dirty="0"/>
          </a:p>
        </p:txBody>
      </p:sp>
      <p:sp>
        <p:nvSpPr>
          <p:cNvPr id="2" name="AutoShape 2" descr="Výsledek obrázku pro postoj neverbální komunik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4" name="Picture 4" descr="http://www.chovani.eu/web/media_image/678-articl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4732784" cy="30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788634" y="5894071"/>
            <a:ext cx="1851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7D7D7D"/>
                </a:solidFill>
                <a:latin typeface="arial" panose="020B0604020202020204" pitchFamily="34" charset="0"/>
                <a:hlinkClick r:id="rId3"/>
              </a:rPr>
              <a:t>www.chovani.eu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72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(H. D. </a:t>
            </a:r>
            <a:r>
              <a:rPr lang="cs-CZ" dirty="0" err="1" smtClean="0"/>
              <a:t>Lasswell</a:t>
            </a:r>
            <a:r>
              <a:rPr lang="cs-CZ" dirty="0" smtClean="0"/>
              <a:t>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66438710"/>
              </p:ext>
            </p:extLst>
          </p:nvPr>
        </p:nvGraphicFramePr>
        <p:xfrm>
          <a:off x="395536" y="2420888"/>
          <a:ext cx="849694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délník 2"/>
          <p:cNvSpPr/>
          <p:nvPr/>
        </p:nvSpPr>
        <p:spPr>
          <a:xfrm>
            <a:off x="5868144" y="5373216"/>
            <a:ext cx="2808312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Rozdělení na polovinu – vyprávění příběhu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/>
          </a:bodyPr>
          <a:lstStyle/>
          <a:p>
            <a:r>
              <a:rPr lang="cs-CZ" dirty="0" smtClean="0"/>
              <a:t>Komunikátor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89521"/>
            <a:ext cx="8208912" cy="475184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Vysílá nějakou zprávu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Ovlivňující prvky</a:t>
            </a:r>
          </a:p>
          <a:p>
            <a:r>
              <a:rPr lang="cs-CZ" dirty="0" smtClean="0"/>
              <a:t>Zkresluje informace, není 100 % informovaný, může si je i domýšlet</a:t>
            </a:r>
          </a:p>
          <a:p>
            <a:r>
              <a:rPr lang="cs-CZ" dirty="0" smtClean="0"/>
              <a:t>Sdělování chaotické</a:t>
            </a:r>
          </a:p>
          <a:p>
            <a:r>
              <a:rPr lang="cs-CZ" dirty="0" smtClean="0"/>
              <a:t>Zaměřen jen určitým způsobem</a:t>
            </a:r>
          </a:p>
          <a:p>
            <a:r>
              <a:rPr lang="cs-CZ" dirty="0" smtClean="0"/>
              <a:t>Používá nevhodné k. prostředky</a:t>
            </a:r>
          </a:p>
          <a:p>
            <a:r>
              <a:rPr lang="cs-CZ" dirty="0" smtClean="0"/>
              <a:t>Podléhá funkčnímu postavení</a:t>
            </a:r>
          </a:p>
          <a:p>
            <a:r>
              <a:rPr lang="cs-CZ" dirty="0" smtClean="0"/>
              <a:t>Zanedbává zásadu dvousměrné silnice = nechce naslouchat, ale jen mluvit</a:t>
            </a:r>
          </a:p>
          <a:p>
            <a:r>
              <a:rPr lang="cs-CZ" dirty="0" smtClean="0"/>
              <a:t>Do sdělení promítá svou osobnost, osobní zaujetí, chce být vyslechnut, pochopen, přijat, změnit ve svůj prospěch</a:t>
            </a:r>
          </a:p>
          <a:p>
            <a:r>
              <a:rPr lang="cs-CZ" dirty="0" smtClean="0"/>
              <a:t>Zkušenosti, náladovost, postoje</a:t>
            </a:r>
          </a:p>
          <a:p>
            <a:r>
              <a:rPr lang="cs-CZ" dirty="0" smtClean="0"/>
              <a:t>Dvojjazyčnost</a:t>
            </a:r>
          </a:p>
          <a:p>
            <a:r>
              <a:rPr lang="cs-CZ" dirty="0" smtClean="0"/>
              <a:t>V komuniké jsou používané fráze, klišé, emoce, obavy, tzn. slyšíme i to, co komunikátor NEŘÍKÁ, MUSÍME ČÍST V PODTEXTU, JINAK NEPOCHOPÍME, CO NÁM CHTĚL SDĚLIT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5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635" y="817583"/>
            <a:ext cx="6965245" cy="883226"/>
          </a:xfrm>
        </p:spPr>
        <p:txBody>
          <a:bodyPr/>
          <a:lstStyle/>
          <a:p>
            <a:r>
              <a:rPr lang="cs-CZ" dirty="0"/>
              <a:t>Komunikační jazyk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5575" y="2132856"/>
            <a:ext cx="8520881" cy="4608512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Kódování jazyka </a:t>
            </a:r>
            <a:r>
              <a:rPr lang="cs-CZ" sz="2000" dirty="0" smtClean="0"/>
              <a:t>závisí - na znalosti jazyka,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   - slovní zásobě,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   - znalosti signálů,                              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                      - schopnost přizpůsobit se partnerovi v K. </a:t>
            </a:r>
          </a:p>
          <a:p>
            <a:pPr marL="0" indent="0">
              <a:buNone/>
            </a:pPr>
            <a:r>
              <a:rPr lang="cs-CZ" sz="1600" i="1" dirty="0" smtClean="0"/>
              <a:t>Např. lékařská </a:t>
            </a:r>
            <a:r>
              <a:rPr lang="cs-CZ" sz="1600" i="1" dirty="0"/>
              <a:t>terminologie </a:t>
            </a:r>
            <a:r>
              <a:rPr lang="cs-CZ" sz="1600" i="1" dirty="0" smtClean="0"/>
              <a:t>– pro laiky neznámá</a:t>
            </a:r>
          </a:p>
          <a:p>
            <a:r>
              <a:rPr lang="cs-CZ" sz="1600" i="1" dirty="0"/>
              <a:t> </a:t>
            </a:r>
            <a:r>
              <a:rPr lang="cs-CZ" sz="1600" i="1" dirty="0" smtClean="0"/>
              <a:t>         prevence </a:t>
            </a:r>
            <a:r>
              <a:rPr lang="cs-CZ" sz="1600" i="1" dirty="0"/>
              <a:t>nevhodné </a:t>
            </a:r>
            <a:r>
              <a:rPr lang="cs-CZ" sz="1600" i="1" dirty="0" smtClean="0"/>
              <a:t>interpretace;</a:t>
            </a:r>
          </a:p>
          <a:p>
            <a:r>
              <a:rPr lang="cs-CZ" sz="1600" i="1" dirty="0"/>
              <a:t> </a:t>
            </a:r>
            <a:r>
              <a:rPr lang="cs-CZ" sz="1600" i="1" dirty="0" smtClean="0"/>
              <a:t>         Dr. musí být schopen vhodnou a srozumitelnou formou P/K informovat </a:t>
            </a:r>
          </a:p>
          <a:p>
            <a:pPr marL="0" indent="0">
              <a:buNone/>
            </a:pPr>
            <a:endParaRPr lang="cs-CZ" sz="1600" i="1" dirty="0" smtClean="0"/>
          </a:p>
          <a:p>
            <a:r>
              <a:rPr lang="cs-CZ" sz="2000" dirty="0" smtClean="0"/>
              <a:t>Dekódování – problematické mezi odlišnými kulturami</a:t>
            </a:r>
          </a:p>
          <a:p>
            <a:endParaRPr lang="cs-CZ" sz="2000" dirty="0"/>
          </a:p>
          <a:p>
            <a:r>
              <a:rPr lang="cs-CZ" sz="2000" b="1" dirty="0"/>
              <a:t>Diferencovanost jazyka </a:t>
            </a:r>
            <a:r>
              <a:rPr lang="cs-CZ" sz="2000" dirty="0"/>
              <a:t>– vinaři vůně a chutě popíší lépe než </a:t>
            </a:r>
            <a:r>
              <a:rPr lang="cs-CZ" sz="2000" dirty="0" smtClean="0"/>
              <a:t>laici, arabské jazyky 6000 slov, </a:t>
            </a:r>
            <a:r>
              <a:rPr lang="cs-CZ" sz="2000" dirty="0" err="1" smtClean="0"/>
              <a:t>kt</a:t>
            </a:r>
            <a:r>
              <a:rPr lang="cs-CZ" sz="2000" dirty="0" smtClean="0"/>
              <a:t>. souvisí s velbloudy</a:t>
            </a:r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4" name="AutoShape 2" descr="Výsledek obrázku pro dromedá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40" name="Picture 4" descr="http://www.tierportraet.ch/bilder09/dromed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21" y="157900"/>
            <a:ext cx="3096344" cy="23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Výsledek obrázku pro velblou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46" name="Picture 10" descr="http://svet-zvirat.blogerka.cz/obrazky/svet-zvirat.blogerka.cz/3703-velbloud-dvouhrby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26" y="3551352"/>
            <a:ext cx="2934148" cy="196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997568" y="5271010"/>
            <a:ext cx="19816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rgbClr val="7D7D7D"/>
                </a:solidFill>
                <a:latin typeface="arial" panose="020B0604020202020204" pitchFamily="34" charset="0"/>
                <a:hlinkClick r:id="rId4"/>
              </a:rPr>
              <a:t>zvirata-mazliciangelinka.blog.cz</a:t>
            </a:r>
            <a:endParaRPr lang="cs-CZ" sz="1000" dirty="0"/>
          </a:p>
        </p:txBody>
      </p:sp>
      <p:sp>
        <p:nvSpPr>
          <p:cNvPr id="7" name="Obdélník 6"/>
          <p:cNvSpPr/>
          <p:nvPr/>
        </p:nvSpPr>
        <p:spPr>
          <a:xfrm>
            <a:off x="6184456" y="3488661"/>
            <a:ext cx="2866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cs-CZ" sz="12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cs-CZ" sz="1200" dirty="0" smtClean="0">
                <a:solidFill>
                  <a:srgbClr val="252525"/>
                </a:solidFill>
                <a:latin typeface="Arial" panose="020B0604020202020204" pitchFamily="34" charset="0"/>
              </a:rPr>
              <a:t>(</a:t>
            </a:r>
            <a:r>
              <a:rPr lang="cs-CZ" sz="1200" i="1" dirty="0" err="1">
                <a:solidFill>
                  <a:srgbClr val="252525"/>
                </a:solidFill>
                <a:latin typeface="Arial" panose="020B0604020202020204" pitchFamily="34" charset="0"/>
              </a:rPr>
              <a:t>Camelus</a:t>
            </a:r>
            <a:r>
              <a:rPr lang="cs-CZ" sz="1200" i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cs-CZ" sz="1200" i="1" dirty="0" err="1">
                <a:solidFill>
                  <a:srgbClr val="252525"/>
                </a:solidFill>
                <a:latin typeface="Arial" panose="020B0604020202020204" pitchFamily="34" charset="0"/>
              </a:rPr>
              <a:t>bactrianus</a:t>
            </a:r>
            <a:r>
              <a:rPr lang="cs-CZ" sz="1200" dirty="0" smtClean="0">
                <a:solidFill>
                  <a:srgbClr val="252525"/>
                </a:solidFill>
                <a:latin typeface="Arial" panose="020B0604020202020204" pitchFamily="34" charset="0"/>
              </a:rPr>
              <a:t>) DRABAŘ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7205959" y="2398882"/>
            <a:ext cx="15648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i="1" dirty="0" err="1">
                <a:solidFill>
                  <a:srgbClr val="252525"/>
                </a:solidFill>
                <a:latin typeface="Arial" panose="020B0604020202020204" pitchFamily="34" charset="0"/>
              </a:rPr>
              <a:t>Camelus</a:t>
            </a:r>
            <a:r>
              <a:rPr lang="cs-CZ" sz="1100" i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cs-CZ" sz="1100" i="1" dirty="0" err="1">
                <a:solidFill>
                  <a:srgbClr val="252525"/>
                </a:solidFill>
                <a:latin typeface="Arial" panose="020B0604020202020204" pitchFamily="34" charset="0"/>
              </a:rPr>
              <a:t>dromedarius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922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 smtClean="0"/>
              <a:t>Už v tom máme jasno </a:t>
            </a:r>
            <a:r>
              <a:rPr lang="cs-CZ" cap="none" dirty="0" smtClean="0">
                <a:sym typeface="Wingdings" panose="05000000000000000000" pitchFamily="2" charset="2"/>
              </a:rPr>
              <a:t></a:t>
            </a:r>
            <a:endParaRPr lang="cs-CZ" cap="none" dirty="0"/>
          </a:p>
        </p:txBody>
      </p:sp>
      <p:sp>
        <p:nvSpPr>
          <p:cNvPr id="6" name="AutoShape 6" descr="Výsledek obrázku pro velbloud sedmihrb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672" y="2227262"/>
            <a:ext cx="5399546" cy="408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Naslouchání 45 %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Mluvení 30 %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Čtení 16 %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Psaní 9 %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54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413</TotalTime>
  <Words>1970</Words>
  <Application>Microsoft Office PowerPoint</Application>
  <PresentationFormat>Předvádění na obrazovce (4:3)</PresentationFormat>
  <Paragraphs>312</Paragraphs>
  <Slides>46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arial</vt:lpstr>
      <vt:lpstr>Calibri</vt:lpstr>
      <vt:lpstr>Gill Sans MT</vt:lpstr>
      <vt:lpstr>Times New Roman</vt:lpstr>
      <vt:lpstr>Wingdings</vt:lpstr>
      <vt:lpstr>Wingdings 2</vt:lpstr>
      <vt:lpstr>Dividenda</vt:lpstr>
      <vt:lpstr>komunikace</vt:lpstr>
      <vt:lpstr>Prezentace aplikace PowerPoint</vt:lpstr>
      <vt:lpstr>Cíl komunikace</vt:lpstr>
      <vt:lpstr>Prezentace aplikace PowerPoint</vt:lpstr>
      <vt:lpstr>(H. D. Lasswell)</vt:lpstr>
      <vt:lpstr>Komunikátor </vt:lpstr>
      <vt:lpstr>Komunikační jazyk</vt:lpstr>
      <vt:lpstr>Už v tom máme jasno </vt:lpstr>
      <vt:lpstr>K. </vt:lpstr>
      <vt:lpstr>Komunikační kanál</vt:lpstr>
      <vt:lpstr>Zpětná vazba - feedback</vt:lpstr>
      <vt:lpstr>Zamyšlení –uzavření pracovní smlouvy</vt:lpstr>
      <vt:lpstr>Komunikační prostředí</vt:lpstr>
      <vt:lpstr>Faktory ovlivňující výběr sdělovacího prostředku</vt:lpstr>
      <vt:lpstr>Verbální K.</vt:lpstr>
      <vt:lpstr>Typy verbální K.</vt:lpstr>
      <vt:lpstr>Kritéria účinné K.</vt:lpstr>
      <vt:lpstr>Faktory tlumící K.</vt:lpstr>
      <vt:lpstr>Neverbální komunikace</vt:lpstr>
      <vt:lpstr>Prezentace aplikace PowerPoint</vt:lpstr>
      <vt:lpstr>Uniforma, úprava zevnějšku</vt:lpstr>
      <vt:lpstr>Prezentace aplikace PowerPoint</vt:lpstr>
      <vt:lpstr>Neverbální K. </vt:lpstr>
      <vt:lpstr>Neverbální K.  v ošetřovatelství</vt:lpstr>
      <vt:lpstr>Vzhled sester</vt:lpstr>
      <vt:lpstr>Mimika </vt:lpstr>
      <vt:lpstr>Mimika radost</vt:lpstr>
      <vt:lpstr>Mimika </vt:lpstr>
      <vt:lpstr>Mimka zoufalství</vt:lpstr>
      <vt:lpstr>Mimika bolest</vt:lpstr>
      <vt:lpstr>Řeč očí a pohledů</vt:lpstr>
      <vt:lpstr>Hněv - rty přitisknuté, rovné, nebo trochu obloukem. Obočí zamračené. Rozšířené oči. http://cz.sputniknews.com/czech.ruvr.ru/2015_01_11/tajemstvi-reci-tela-neboli-obelzi-me-5675/</vt:lpstr>
      <vt:lpstr>Štěstí – koutky úst a tváře trochu zvednuté. «Vraní drápky» vedle očí. http://cz.sputniknews.com/czech.ruvr.ru/2015_01_11/tajemstvi-reci-tela-neboli-obelzi-me-5675/</vt:lpstr>
      <vt:lpstr>Pohrdání - jedna část rtů zvedená. Hlava mírně skloněna dozadu http://cz.sputniknews.com/czech.ruvr.ru/2015_01_11/tajemstvi-reci-tela-neboli-obelzi-me-5675/</vt:lpstr>
      <vt:lpstr>Proxemika </vt:lpstr>
      <vt:lpstr>Haptika </vt:lpstr>
      <vt:lpstr>Prezentace aplikace PowerPoint</vt:lpstr>
      <vt:lpstr>Prezentace aplikace PowerPoint</vt:lpstr>
      <vt:lpstr>Pohyb </vt:lpstr>
      <vt:lpstr>Gesta </vt:lpstr>
      <vt:lpstr>Všechno vím – střed. profesoři Zvýšená špička - toto gesto můžeme pozorovat, když politik mluví a vyjadřuje své mínění. Dolní špička - člověk víc poslouchá, než mluví. http://cz.sputniknews.com/czech.ruvr.ru/2015_01_11/tajemstvi-reci-tela-neboli-obelzi-me-5675/</vt:lpstr>
      <vt:lpstr>Fíkový list - ruce zkřížené na genitáliích. Je to neznámější z uzavřených gest, ukazuje nejistotu. To svědčí o nízkém stupni emocionálního komfortu http://cz.sputniknews.com/czech.ruvr.ru/2015_01_11/tajemstvi-reci-tela-neboli-obelzi-me-5675/</vt:lpstr>
      <vt:lpstr>Převýšení </vt:lpstr>
      <vt:lpstr>Prezentace aplikace PowerPoint</vt:lpstr>
      <vt:lpstr>Paralinguistika </vt:lpstr>
      <vt:lpstr>Děkuji za pozornost:o)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Neverbální komunikace</dc:title>
  <dc:creator>Your User Name</dc:creator>
  <cp:lastModifiedBy>Natália Beharková</cp:lastModifiedBy>
  <cp:revision>29</cp:revision>
  <dcterms:created xsi:type="dcterms:W3CDTF">2014-09-30T07:42:32Z</dcterms:created>
  <dcterms:modified xsi:type="dcterms:W3CDTF">2015-09-10T10:03:20Z</dcterms:modified>
</cp:coreProperties>
</file>