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71" r:id="rId5"/>
    <p:sldId id="276" r:id="rId6"/>
    <p:sldId id="277" r:id="rId7"/>
    <p:sldId id="272" r:id="rId8"/>
    <p:sldId id="275" r:id="rId9"/>
    <p:sldId id="274" r:id="rId10"/>
    <p:sldId id="273" r:id="rId11"/>
    <p:sldId id="259" r:id="rId12"/>
    <p:sldId id="260" r:id="rId13"/>
    <p:sldId id="261" r:id="rId14"/>
    <p:sldId id="262" r:id="rId15"/>
    <p:sldId id="263" r:id="rId16"/>
    <p:sldId id="278" r:id="rId17"/>
    <p:sldId id="281" r:id="rId18"/>
    <p:sldId id="279" r:id="rId19"/>
    <p:sldId id="280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20FDC-B502-4C9C-89A8-A53EEC9A659C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BA125-1CE3-4F66-BB38-8CB4709713F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A125-1CE3-4F66-BB38-8CB4709713F5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pPr/>
              <a:t>16.9.2014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4267200"/>
          </a:xfrm>
        </p:spPr>
        <p:txBody>
          <a:bodyPr/>
          <a:lstStyle/>
          <a:p>
            <a:r>
              <a:rPr lang="cs-CZ" dirty="0" smtClean="0"/>
              <a:t>Study </a:t>
            </a:r>
            <a:r>
              <a:rPr lang="cs-CZ" dirty="0" err="1" smtClean="0"/>
              <a:t>instructions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13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able</a:t>
            </a:r>
            <a:r>
              <a:rPr lang="cs-CZ" dirty="0" smtClean="0"/>
              <a:t> to: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686800" cy="4209331"/>
          </a:xfrm>
        </p:spPr>
        <p:txBody>
          <a:bodyPr>
            <a:normAutofit fontScale="92500"/>
          </a:bodyPr>
          <a:lstStyle/>
          <a:p>
            <a:r>
              <a:rPr lang="cs-CZ" sz="2800" dirty="0" err="1" smtClean="0"/>
              <a:t>See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terminology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anatomical</a:t>
            </a:r>
            <a:r>
              <a:rPr lang="cs-CZ" sz="2800" dirty="0" smtClean="0"/>
              <a:t> </a:t>
            </a:r>
            <a:r>
              <a:rPr lang="cs-CZ" sz="2800" dirty="0" err="1" smtClean="0"/>
              <a:t>structures</a:t>
            </a:r>
            <a:r>
              <a:rPr lang="cs-CZ" sz="2800" dirty="0" smtClean="0"/>
              <a:t> ( = </a:t>
            </a:r>
            <a:r>
              <a:rPr lang="cs-CZ" sz="2800" dirty="0" err="1" smtClean="0"/>
              <a:t>easier</a:t>
            </a:r>
            <a:r>
              <a:rPr lang="cs-CZ" sz="2800" dirty="0" smtClean="0"/>
              <a:t> </a:t>
            </a:r>
            <a:r>
              <a:rPr lang="cs-CZ" sz="2800" dirty="0" err="1" smtClean="0"/>
              <a:t>memorizing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r>
              <a:rPr lang="cs-CZ" sz="2800" dirty="0" smtClean="0"/>
              <a:t>)</a:t>
            </a:r>
          </a:p>
          <a:p>
            <a:r>
              <a:rPr lang="cs-CZ" sz="2800" dirty="0" err="1" smtClean="0"/>
              <a:t>understand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principles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forming</a:t>
            </a:r>
            <a:r>
              <a:rPr lang="cs-CZ" sz="2800" dirty="0" smtClean="0"/>
              <a:t> more </a:t>
            </a:r>
            <a:r>
              <a:rPr lang="cs-CZ" sz="2800" dirty="0" err="1" smtClean="0"/>
              <a:t>complex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endParaRPr lang="cs-CZ" sz="2800" dirty="0" smtClean="0"/>
          </a:p>
          <a:p>
            <a:r>
              <a:rPr lang="cs-CZ" sz="2800" dirty="0" err="1" smtClean="0"/>
              <a:t>Understand</a:t>
            </a:r>
            <a:r>
              <a:rPr lang="cs-CZ" sz="2800" dirty="0" smtClean="0"/>
              <a:t> a </a:t>
            </a:r>
            <a:r>
              <a:rPr lang="cs-CZ" sz="2800" dirty="0" err="1" smtClean="0"/>
              <a:t>clinical</a:t>
            </a:r>
            <a:r>
              <a:rPr lang="cs-CZ" sz="2800" dirty="0" smtClean="0"/>
              <a:t> diagnose</a:t>
            </a:r>
          </a:p>
          <a:p>
            <a:r>
              <a:rPr lang="cs-CZ" sz="2800" dirty="0" err="1" smtClean="0"/>
              <a:t>Write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own</a:t>
            </a:r>
            <a:r>
              <a:rPr lang="cs-CZ" sz="2800" dirty="0" smtClean="0"/>
              <a:t> </a:t>
            </a:r>
            <a:r>
              <a:rPr lang="cs-CZ" sz="2800" dirty="0" err="1" smtClean="0"/>
              <a:t>clinical</a:t>
            </a:r>
            <a:r>
              <a:rPr lang="cs-CZ" sz="2800" dirty="0" smtClean="0"/>
              <a:t> diagnose</a:t>
            </a:r>
          </a:p>
          <a:p>
            <a:r>
              <a:rPr lang="cs-CZ" sz="2800" dirty="0" err="1" smtClean="0"/>
              <a:t>Write</a:t>
            </a:r>
            <a:r>
              <a:rPr lang="cs-CZ" sz="2800" dirty="0" smtClean="0"/>
              <a:t> a </a:t>
            </a:r>
            <a:r>
              <a:rPr lang="cs-CZ" sz="2800" dirty="0" err="1" smtClean="0"/>
              <a:t>medical</a:t>
            </a:r>
            <a:r>
              <a:rPr lang="cs-CZ" sz="2800" dirty="0" smtClean="0"/>
              <a:t> </a:t>
            </a:r>
            <a:r>
              <a:rPr lang="cs-CZ" sz="2800" dirty="0" err="1" smtClean="0"/>
              <a:t>prescription</a:t>
            </a:r>
            <a:endParaRPr lang="cs-CZ" sz="2800" dirty="0" smtClean="0"/>
          </a:p>
          <a:p>
            <a:r>
              <a:rPr lang="cs-CZ" sz="2800" dirty="0" smtClean="0"/>
              <a:t>Use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abbreviations</a:t>
            </a:r>
            <a:r>
              <a:rPr lang="cs-CZ" sz="2800" dirty="0" smtClean="0"/>
              <a:t> in </a:t>
            </a:r>
            <a:r>
              <a:rPr lang="cs-CZ" sz="2800" dirty="0" err="1" smtClean="0"/>
              <a:t>diagnoses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prescriptions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267200"/>
          </a:xfrm>
        </p:spPr>
        <p:txBody>
          <a:bodyPr/>
          <a:lstStyle/>
          <a:p>
            <a:r>
              <a:rPr lang="cs-CZ" dirty="0" smtClean="0"/>
              <a:t>Latin </a:t>
            </a:r>
            <a:r>
              <a:rPr lang="cs-CZ" dirty="0" err="1" smtClean="0"/>
              <a:t>pronunciation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813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Vowels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Short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a – </a:t>
            </a:r>
            <a:r>
              <a:rPr lang="cs-CZ" b="1" dirty="0" err="1" smtClean="0"/>
              <a:t>a</a:t>
            </a:r>
            <a:r>
              <a:rPr lang="cs-CZ" dirty="0" err="1" smtClean="0"/>
              <a:t>naemia</a:t>
            </a:r>
            <a:r>
              <a:rPr lang="cs-CZ" dirty="0" smtClean="0"/>
              <a:t>, </a:t>
            </a:r>
            <a:r>
              <a:rPr lang="cs-CZ" b="1" dirty="0" err="1"/>
              <a:t>a</a:t>
            </a:r>
            <a:r>
              <a:rPr lang="cs-CZ" dirty="0" err="1"/>
              <a:t>llergi</a:t>
            </a:r>
            <a:r>
              <a:rPr lang="cs-CZ" b="1" dirty="0" err="1"/>
              <a:t>a</a:t>
            </a:r>
            <a:r>
              <a:rPr lang="cs-CZ" dirty="0"/>
              <a:t>, </a:t>
            </a:r>
            <a:r>
              <a:rPr lang="cs-CZ" b="1" dirty="0" err="1"/>
              <a:t>a</a:t>
            </a:r>
            <a:r>
              <a:rPr lang="cs-CZ" dirty="0" err="1"/>
              <a:t>ppendix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 – as in </a:t>
            </a:r>
            <a:r>
              <a:rPr lang="cs-CZ" dirty="0" err="1"/>
              <a:t>cut</a:t>
            </a:r>
            <a:r>
              <a:rPr lang="cs-CZ" dirty="0"/>
              <a:t>, </a:t>
            </a:r>
            <a:r>
              <a:rPr lang="cs-CZ" dirty="0" err="1"/>
              <a:t>shut</a:t>
            </a:r>
            <a:r>
              <a:rPr lang="cs-CZ" dirty="0"/>
              <a:t>, </a:t>
            </a:r>
            <a:r>
              <a:rPr lang="cs-CZ" dirty="0" err="1"/>
              <a:t>mud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e – </a:t>
            </a:r>
            <a:r>
              <a:rPr lang="cs-CZ" dirty="0" err="1" smtClean="0"/>
              <a:t>m</a:t>
            </a:r>
            <a:r>
              <a:rPr lang="cs-CZ" b="1" dirty="0" err="1" smtClean="0"/>
              <a:t>e</a:t>
            </a:r>
            <a:r>
              <a:rPr lang="cs-CZ" dirty="0" err="1" smtClean="0"/>
              <a:t>mbrum</a:t>
            </a:r>
            <a:r>
              <a:rPr lang="cs-CZ" dirty="0" smtClean="0"/>
              <a:t>, c</a:t>
            </a:r>
            <a:r>
              <a:rPr lang="cs-CZ" b="1" dirty="0" smtClean="0"/>
              <a:t>e</a:t>
            </a:r>
            <a:r>
              <a:rPr lang="cs-CZ" dirty="0" smtClean="0"/>
              <a:t>r</a:t>
            </a:r>
            <a:r>
              <a:rPr lang="cs-CZ" b="1" dirty="0" smtClean="0"/>
              <a:t>e</a:t>
            </a:r>
            <a:r>
              <a:rPr lang="cs-CZ" dirty="0" smtClean="0"/>
              <a:t>brum, </a:t>
            </a:r>
            <a:r>
              <a:rPr lang="cs-CZ" b="1" dirty="0" err="1" smtClean="0"/>
              <a:t>e</a:t>
            </a:r>
            <a:r>
              <a:rPr lang="cs-CZ" dirty="0" err="1" smtClean="0"/>
              <a:t>pil</a:t>
            </a:r>
            <a:r>
              <a:rPr lang="cs-CZ" b="1" dirty="0" err="1" smtClean="0"/>
              <a:t>e</a:t>
            </a:r>
            <a:r>
              <a:rPr lang="cs-CZ" dirty="0" err="1" smtClean="0"/>
              <a:t>psia</a:t>
            </a:r>
            <a:r>
              <a:rPr lang="cs-CZ" dirty="0" smtClean="0"/>
              <a:t> </a:t>
            </a:r>
            <a:r>
              <a:rPr lang="cs-CZ" dirty="0" err="1"/>
              <a:t>etc</a:t>
            </a:r>
            <a:r>
              <a:rPr lang="cs-CZ" dirty="0"/>
              <a:t>. – as in very, set, let,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i – d</a:t>
            </a:r>
            <a:r>
              <a:rPr lang="cs-CZ" b="1" dirty="0"/>
              <a:t>i</a:t>
            </a:r>
            <a:r>
              <a:rPr lang="cs-CZ" dirty="0"/>
              <a:t>abetes, </a:t>
            </a:r>
            <a:r>
              <a:rPr lang="cs-CZ" b="1" dirty="0" err="1"/>
              <a:t>i</a:t>
            </a:r>
            <a:r>
              <a:rPr lang="cs-CZ" dirty="0" err="1"/>
              <a:t>nternus</a:t>
            </a:r>
            <a:r>
              <a:rPr lang="cs-CZ" dirty="0"/>
              <a:t>, </a:t>
            </a:r>
            <a:r>
              <a:rPr lang="cs-CZ" b="1" dirty="0" err="1"/>
              <a:t>i</a:t>
            </a:r>
            <a:r>
              <a:rPr lang="cs-CZ" dirty="0" err="1"/>
              <a:t>liacus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 – as in live, </a:t>
            </a:r>
            <a:r>
              <a:rPr lang="cs-CZ" dirty="0" err="1"/>
              <a:t>give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o – </a:t>
            </a:r>
            <a:r>
              <a:rPr lang="cs-CZ" b="1" dirty="0" err="1"/>
              <a:t>o</a:t>
            </a:r>
            <a:r>
              <a:rPr lang="cs-CZ" dirty="0" err="1"/>
              <a:t>sseus</a:t>
            </a:r>
            <a:r>
              <a:rPr lang="cs-CZ" dirty="0"/>
              <a:t>, a</a:t>
            </a:r>
            <a:r>
              <a:rPr lang="cs-CZ" b="1" dirty="0"/>
              <a:t>o</a:t>
            </a:r>
            <a:r>
              <a:rPr lang="cs-CZ" dirty="0"/>
              <a:t>rta, </a:t>
            </a:r>
            <a:r>
              <a:rPr lang="cs-CZ" dirty="0" err="1"/>
              <a:t>t</a:t>
            </a:r>
            <a:r>
              <a:rPr lang="cs-CZ" b="1" dirty="0" err="1"/>
              <a:t>o</a:t>
            </a:r>
            <a:r>
              <a:rPr lang="cs-CZ" dirty="0" err="1"/>
              <a:t>nsilla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 – as in </a:t>
            </a:r>
            <a:r>
              <a:rPr lang="cs-CZ" dirty="0" err="1"/>
              <a:t>original</a:t>
            </a:r>
            <a:r>
              <a:rPr lang="cs-CZ" dirty="0"/>
              <a:t>, on,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u – </a:t>
            </a:r>
            <a:r>
              <a:rPr lang="cs-CZ" dirty="0" err="1"/>
              <a:t>pur</a:t>
            </a:r>
            <a:r>
              <a:rPr lang="cs-CZ" b="1" dirty="0" err="1"/>
              <a:t>u</a:t>
            </a:r>
            <a:r>
              <a:rPr lang="cs-CZ" dirty="0" err="1"/>
              <a:t>s</a:t>
            </a:r>
            <a:r>
              <a:rPr lang="cs-CZ" dirty="0"/>
              <a:t>, </a:t>
            </a:r>
            <a:r>
              <a:rPr lang="cs-CZ" dirty="0" err="1"/>
              <a:t>g</a:t>
            </a:r>
            <a:r>
              <a:rPr lang="cs-CZ" b="1" dirty="0" err="1"/>
              <a:t>u</a:t>
            </a:r>
            <a:r>
              <a:rPr lang="cs-CZ" dirty="0" err="1"/>
              <a:t>tta</a:t>
            </a:r>
            <a:r>
              <a:rPr lang="cs-CZ" dirty="0"/>
              <a:t>, </a:t>
            </a:r>
            <a:r>
              <a:rPr lang="cs-CZ" dirty="0" err="1" smtClean="0"/>
              <a:t>prof</a:t>
            </a:r>
            <a:r>
              <a:rPr lang="cs-CZ" b="1" dirty="0" err="1" smtClean="0"/>
              <a:t>u</a:t>
            </a:r>
            <a:r>
              <a:rPr lang="cs-CZ" dirty="0" err="1" smtClean="0"/>
              <a:t>nd</a:t>
            </a:r>
            <a:r>
              <a:rPr lang="cs-CZ" b="1" dirty="0" err="1" smtClean="0"/>
              <a:t>u</a:t>
            </a:r>
            <a:r>
              <a:rPr lang="cs-CZ" dirty="0" err="1" smtClean="0"/>
              <a:t>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/>
              <a:t>. – as in </a:t>
            </a:r>
            <a:r>
              <a:rPr lang="cs-CZ" dirty="0" err="1"/>
              <a:t>good</a:t>
            </a:r>
            <a:r>
              <a:rPr lang="cs-CZ" dirty="0"/>
              <a:t>, </a:t>
            </a:r>
            <a:r>
              <a:rPr lang="cs-CZ" dirty="0" err="1" smtClean="0"/>
              <a:t>pull</a:t>
            </a:r>
            <a:r>
              <a:rPr lang="cs-CZ" dirty="0" smtClean="0"/>
              <a:t>, </a:t>
            </a:r>
            <a:r>
              <a:rPr lang="cs-CZ" dirty="0" err="1"/>
              <a:t>put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y = i (in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)</a:t>
            </a:r>
          </a:p>
          <a:p>
            <a:r>
              <a:rPr lang="cs-CZ" dirty="0" smtClean="0"/>
              <a:t>Long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a – </a:t>
            </a:r>
            <a:r>
              <a:rPr lang="cs-CZ" dirty="0" err="1" smtClean="0"/>
              <a:t>s</a:t>
            </a:r>
            <a:r>
              <a:rPr lang="cs-CZ" b="1" dirty="0" err="1" smtClean="0"/>
              <a:t>a</a:t>
            </a:r>
            <a:r>
              <a:rPr lang="cs-CZ" dirty="0" err="1" smtClean="0"/>
              <a:t>nus</a:t>
            </a:r>
            <a:r>
              <a:rPr lang="cs-CZ" dirty="0" smtClean="0"/>
              <a:t>, </a:t>
            </a:r>
            <a:r>
              <a:rPr lang="cs-CZ" dirty="0" err="1" smtClean="0"/>
              <a:t>oblong</a:t>
            </a:r>
            <a:r>
              <a:rPr lang="cs-CZ" b="1" dirty="0" err="1" smtClean="0"/>
              <a:t>a</a:t>
            </a:r>
            <a:r>
              <a:rPr lang="cs-CZ" dirty="0" err="1" smtClean="0"/>
              <a:t>tus</a:t>
            </a:r>
            <a:r>
              <a:rPr lang="cs-CZ" dirty="0" smtClean="0"/>
              <a:t>, </a:t>
            </a:r>
            <a:r>
              <a:rPr lang="cs-CZ" dirty="0" err="1" smtClean="0"/>
              <a:t>coron</a:t>
            </a:r>
            <a:r>
              <a:rPr lang="cs-CZ" b="1" dirty="0" err="1" smtClean="0"/>
              <a:t>a</a:t>
            </a:r>
            <a:r>
              <a:rPr lang="cs-CZ" dirty="0" err="1" smtClean="0"/>
              <a:t>rius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 – as in car, park, </a:t>
            </a:r>
            <a:r>
              <a:rPr lang="cs-CZ" dirty="0" err="1" smtClean="0"/>
              <a:t>lard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e – </a:t>
            </a:r>
            <a:r>
              <a:rPr lang="cs-CZ" dirty="0" err="1" smtClean="0"/>
              <a:t>v</a:t>
            </a:r>
            <a:r>
              <a:rPr lang="cs-CZ" b="1" dirty="0" err="1" smtClean="0"/>
              <a:t>e</a:t>
            </a:r>
            <a:r>
              <a:rPr lang="cs-CZ" dirty="0" err="1" smtClean="0"/>
              <a:t>na</a:t>
            </a:r>
            <a:r>
              <a:rPr lang="cs-CZ" dirty="0" smtClean="0"/>
              <a:t>, </a:t>
            </a:r>
            <a:r>
              <a:rPr lang="cs-CZ" dirty="0" err="1" smtClean="0"/>
              <a:t>c</a:t>
            </a:r>
            <a:r>
              <a:rPr lang="cs-CZ" b="1" dirty="0" err="1" smtClean="0"/>
              <a:t>e</a:t>
            </a:r>
            <a:r>
              <a:rPr lang="cs-CZ" dirty="0" err="1" smtClean="0"/>
              <a:t>ra</a:t>
            </a:r>
            <a:r>
              <a:rPr lang="cs-CZ" dirty="0" smtClean="0"/>
              <a:t>, </a:t>
            </a:r>
            <a:r>
              <a:rPr lang="cs-CZ" dirty="0" err="1" smtClean="0"/>
              <a:t>chol</a:t>
            </a:r>
            <a:r>
              <a:rPr lang="cs-CZ" b="1" dirty="0" err="1" smtClean="0"/>
              <a:t>e</a:t>
            </a:r>
            <a:r>
              <a:rPr lang="cs-CZ" dirty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 – as in sad, </a:t>
            </a:r>
            <a:r>
              <a:rPr lang="cs-CZ" dirty="0" err="1" smtClean="0"/>
              <a:t>declare</a:t>
            </a:r>
            <a:r>
              <a:rPr lang="cs-CZ" dirty="0" smtClean="0"/>
              <a:t>, care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i – </a:t>
            </a:r>
            <a:r>
              <a:rPr lang="cs-CZ" dirty="0" err="1" smtClean="0"/>
              <a:t>min</a:t>
            </a:r>
            <a:r>
              <a:rPr lang="cs-CZ" b="1" dirty="0" err="1" smtClean="0"/>
              <a:t>i</a:t>
            </a:r>
            <a:r>
              <a:rPr lang="cs-CZ" dirty="0" err="1" smtClean="0"/>
              <a:t>mus</a:t>
            </a:r>
            <a:r>
              <a:rPr lang="cs-CZ" dirty="0" smtClean="0"/>
              <a:t>, sp</a:t>
            </a:r>
            <a:r>
              <a:rPr lang="cs-CZ" b="1" dirty="0" smtClean="0"/>
              <a:t>i</a:t>
            </a:r>
            <a:r>
              <a:rPr lang="cs-CZ" dirty="0" smtClean="0"/>
              <a:t>na, s</a:t>
            </a:r>
            <a:r>
              <a:rPr lang="cs-CZ" b="1" dirty="0" smtClean="0"/>
              <a:t>i</a:t>
            </a:r>
            <a:r>
              <a:rPr lang="cs-CZ" dirty="0" smtClean="0"/>
              <a:t>gnum </a:t>
            </a:r>
            <a:r>
              <a:rPr lang="cs-CZ" dirty="0" err="1" smtClean="0"/>
              <a:t>etc</a:t>
            </a:r>
            <a:r>
              <a:rPr lang="cs-CZ" dirty="0" smtClean="0"/>
              <a:t>. – as in </a:t>
            </a:r>
            <a:r>
              <a:rPr lang="cs-CZ" dirty="0" err="1" smtClean="0"/>
              <a:t>clear</a:t>
            </a:r>
            <a:r>
              <a:rPr lang="cs-CZ" dirty="0" smtClean="0"/>
              <a:t>, </a:t>
            </a:r>
            <a:r>
              <a:rPr lang="cs-CZ" dirty="0" err="1" smtClean="0"/>
              <a:t>ear</a:t>
            </a:r>
            <a:r>
              <a:rPr lang="cs-CZ" dirty="0" smtClean="0"/>
              <a:t>, </a:t>
            </a:r>
            <a:r>
              <a:rPr lang="cs-CZ" dirty="0" err="1" smtClean="0"/>
              <a:t>read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o – </a:t>
            </a:r>
            <a:r>
              <a:rPr lang="cs-CZ" dirty="0" err="1" smtClean="0"/>
              <a:t>muc</a:t>
            </a:r>
            <a:r>
              <a:rPr lang="cs-CZ" b="1" dirty="0" err="1" smtClean="0"/>
              <a:t>o</a:t>
            </a:r>
            <a:r>
              <a:rPr lang="cs-CZ" dirty="0" err="1" smtClean="0"/>
              <a:t>sus</a:t>
            </a:r>
            <a:r>
              <a:rPr lang="cs-CZ" dirty="0" smtClean="0"/>
              <a:t>, </a:t>
            </a:r>
            <a:r>
              <a:rPr lang="cs-CZ" dirty="0" err="1" smtClean="0"/>
              <a:t>pneum</a:t>
            </a:r>
            <a:r>
              <a:rPr lang="cs-CZ" b="1" dirty="0" err="1" smtClean="0"/>
              <a:t>o</a:t>
            </a:r>
            <a:r>
              <a:rPr lang="cs-CZ" dirty="0" err="1" smtClean="0"/>
              <a:t>nia</a:t>
            </a:r>
            <a:r>
              <a:rPr lang="cs-CZ" dirty="0" smtClean="0"/>
              <a:t>, </a:t>
            </a:r>
            <a:r>
              <a:rPr lang="cs-CZ" dirty="0" err="1" smtClean="0"/>
              <a:t>n</a:t>
            </a:r>
            <a:r>
              <a:rPr lang="cs-CZ" b="1" dirty="0" err="1" smtClean="0"/>
              <a:t>o</a:t>
            </a:r>
            <a:r>
              <a:rPr lang="cs-CZ" dirty="0" err="1" smtClean="0"/>
              <a:t>vus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 – as in </a:t>
            </a:r>
            <a:r>
              <a:rPr lang="cs-CZ" dirty="0" err="1" smtClean="0"/>
              <a:t>door</a:t>
            </a:r>
            <a:r>
              <a:rPr lang="cs-CZ" dirty="0" smtClean="0"/>
              <a:t>, </a:t>
            </a:r>
            <a:r>
              <a:rPr lang="cs-CZ" dirty="0" err="1" smtClean="0"/>
              <a:t>floor</a:t>
            </a:r>
            <a:r>
              <a:rPr lang="cs-CZ" dirty="0" smtClean="0"/>
              <a:t>, call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u – </a:t>
            </a:r>
            <a:r>
              <a:rPr lang="cs-CZ" dirty="0" err="1" smtClean="0"/>
              <a:t>fract</a:t>
            </a:r>
            <a:r>
              <a:rPr lang="cs-CZ" b="1" dirty="0" err="1" smtClean="0"/>
              <a:t>u</a:t>
            </a:r>
            <a:r>
              <a:rPr lang="cs-CZ" dirty="0" err="1" smtClean="0"/>
              <a:t>ra</a:t>
            </a:r>
            <a:r>
              <a:rPr lang="cs-CZ" dirty="0" smtClean="0"/>
              <a:t>, sut</a:t>
            </a:r>
            <a:r>
              <a:rPr lang="cs-CZ" b="1" dirty="0" smtClean="0"/>
              <a:t>u</a:t>
            </a:r>
            <a:r>
              <a:rPr lang="cs-CZ" dirty="0" smtClean="0"/>
              <a:t>ra, </a:t>
            </a:r>
            <a:r>
              <a:rPr lang="cs-CZ" dirty="0" err="1" smtClean="0"/>
              <a:t>p</a:t>
            </a:r>
            <a:r>
              <a:rPr lang="cs-CZ" b="1" dirty="0" err="1" smtClean="0"/>
              <a:t>u</a:t>
            </a:r>
            <a:r>
              <a:rPr lang="cs-CZ" dirty="0" err="1" smtClean="0"/>
              <a:t>rus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 – as in </a:t>
            </a:r>
            <a:r>
              <a:rPr lang="cs-CZ" dirty="0" err="1" smtClean="0"/>
              <a:t>root</a:t>
            </a:r>
            <a:r>
              <a:rPr lang="cs-CZ" dirty="0" smtClean="0"/>
              <a:t>, </a:t>
            </a:r>
            <a:r>
              <a:rPr lang="cs-CZ" dirty="0" err="1" smtClean="0"/>
              <a:t>room</a:t>
            </a:r>
            <a:r>
              <a:rPr lang="cs-CZ" dirty="0" smtClean="0"/>
              <a:t>, </a:t>
            </a:r>
            <a:r>
              <a:rPr lang="cs-CZ" dirty="0" err="1" smtClean="0"/>
              <a:t>soon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y = 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9722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Diphtongs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vowels</a:t>
            </a:r>
            <a:r>
              <a:rPr lang="cs-CZ" dirty="0" smtClean="0"/>
              <a:t> </a:t>
            </a:r>
            <a:r>
              <a:rPr lang="cs-CZ" dirty="0" err="1" smtClean="0"/>
              <a:t>put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</a:p>
          <a:p>
            <a:r>
              <a:rPr lang="cs-CZ" b="1" dirty="0" err="1"/>
              <a:t>a</a:t>
            </a:r>
            <a:r>
              <a:rPr lang="cs-CZ" b="1" dirty="0" err="1" smtClean="0"/>
              <a:t>e</a:t>
            </a:r>
            <a:r>
              <a:rPr lang="cs-CZ" dirty="0" smtClean="0"/>
              <a:t> – in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b="1" dirty="0" err="1" smtClean="0"/>
              <a:t>ae</a:t>
            </a:r>
            <a:r>
              <a:rPr lang="cs-CZ" dirty="0" err="1" smtClean="0"/>
              <a:t>mia</a:t>
            </a:r>
            <a:r>
              <a:rPr lang="cs-CZ" dirty="0" smtClean="0"/>
              <a:t>, </a:t>
            </a:r>
            <a:r>
              <a:rPr lang="cs-CZ" dirty="0" err="1" smtClean="0"/>
              <a:t>vertebr</a:t>
            </a:r>
            <a:r>
              <a:rPr lang="cs-CZ" b="1" dirty="0" err="1" smtClean="0"/>
              <a:t>ae</a:t>
            </a:r>
            <a:r>
              <a:rPr lang="cs-CZ" dirty="0" smtClean="0"/>
              <a:t>, </a:t>
            </a:r>
            <a:r>
              <a:rPr lang="cs-CZ" dirty="0" err="1" smtClean="0"/>
              <a:t>ven</a:t>
            </a:r>
            <a:r>
              <a:rPr lang="cs-CZ" b="1" dirty="0" err="1" smtClean="0"/>
              <a:t>ae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  <a:r>
              <a:rPr lang="cs-CZ" dirty="0" err="1" smtClean="0"/>
              <a:t>pronounced</a:t>
            </a:r>
            <a:r>
              <a:rPr lang="cs-CZ" dirty="0" smtClean="0"/>
              <a:t> </a:t>
            </a:r>
            <a:r>
              <a:rPr lang="cs-CZ" dirty="0" err="1" smtClean="0"/>
              <a:t>always</a:t>
            </a:r>
            <a:r>
              <a:rPr lang="cs-CZ" dirty="0" smtClean="0"/>
              <a:t> as long </a:t>
            </a:r>
            <a:r>
              <a:rPr lang="cs-CZ" b="1" dirty="0" smtClean="0"/>
              <a:t>e </a:t>
            </a:r>
            <a:r>
              <a:rPr lang="cs-CZ" dirty="0" smtClean="0"/>
              <a:t>as in care, </a:t>
            </a:r>
            <a:r>
              <a:rPr lang="cs-CZ" dirty="0" err="1" smtClean="0"/>
              <a:t>declare</a:t>
            </a:r>
            <a:r>
              <a:rPr lang="cs-CZ" dirty="0" smtClean="0"/>
              <a:t>, </a:t>
            </a:r>
            <a:r>
              <a:rPr lang="cs-CZ" dirty="0" err="1" smtClean="0"/>
              <a:t>rare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</a:p>
          <a:p>
            <a:r>
              <a:rPr lang="cs-CZ" b="1" dirty="0" err="1"/>
              <a:t>o</a:t>
            </a:r>
            <a:r>
              <a:rPr lang="cs-CZ" b="1" dirty="0" err="1" smtClean="0"/>
              <a:t>e</a:t>
            </a:r>
            <a:r>
              <a:rPr lang="cs-CZ" b="1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Latin </a:t>
            </a:r>
            <a:r>
              <a:rPr lang="cs-CZ" dirty="0" err="1" smtClean="0"/>
              <a:t>origin</a:t>
            </a:r>
            <a:r>
              <a:rPr lang="cs-CZ" dirty="0" smtClean="0"/>
              <a:t> (</a:t>
            </a:r>
            <a:r>
              <a:rPr lang="cs-CZ" dirty="0" err="1" smtClean="0"/>
              <a:t>usually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word</a:t>
            </a:r>
            <a:r>
              <a:rPr lang="cs-CZ" dirty="0" smtClean="0"/>
              <a:t>) </a:t>
            </a:r>
            <a:r>
              <a:rPr lang="cs-CZ" dirty="0" err="1" smtClean="0"/>
              <a:t>pronounced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as </a:t>
            </a:r>
            <a:r>
              <a:rPr lang="cs-CZ" dirty="0" err="1" smtClean="0"/>
              <a:t>diphtong</a:t>
            </a:r>
            <a:r>
              <a:rPr lang="cs-CZ" dirty="0" smtClean="0"/>
              <a:t> </a:t>
            </a:r>
            <a:r>
              <a:rPr lang="cs-CZ" dirty="0" err="1" smtClean="0"/>
              <a:t>ae</a:t>
            </a:r>
            <a:r>
              <a:rPr lang="cs-CZ" dirty="0" smtClean="0"/>
              <a:t> (long e) – 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/>
              <a:t>l</a:t>
            </a:r>
            <a:r>
              <a:rPr lang="cs-CZ" smtClean="0"/>
              <a:t>ag</a:t>
            </a:r>
            <a:r>
              <a:rPr lang="cs-CZ" b="1" smtClean="0"/>
              <a:t>oe</a:t>
            </a:r>
            <a:r>
              <a:rPr lang="cs-CZ" smtClean="0"/>
              <a:t>na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Greek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r>
              <a:rPr lang="cs-CZ" dirty="0" smtClean="0"/>
              <a:t> (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word</a:t>
            </a:r>
            <a:r>
              <a:rPr lang="cs-CZ" dirty="0" smtClean="0"/>
              <a:t>) </a:t>
            </a:r>
            <a:r>
              <a:rPr lang="cs-CZ" dirty="0" err="1" smtClean="0"/>
              <a:t>pronounced</a:t>
            </a:r>
            <a:r>
              <a:rPr lang="cs-CZ" dirty="0" smtClean="0"/>
              <a:t> as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syllables</a:t>
            </a:r>
            <a:r>
              <a:rPr lang="cs-CZ" dirty="0" smtClean="0"/>
              <a:t> o-e – 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/>
              <a:t>d</a:t>
            </a:r>
            <a:r>
              <a:rPr lang="cs-CZ" dirty="0" err="1" smtClean="0"/>
              <a:t>yspn</a:t>
            </a:r>
            <a:r>
              <a:rPr lang="cs-CZ" b="1" dirty="0" err="1" smtClean="0"/>
              <a:t>o</a:t>
            </a:r>
            <a:r>
              <a:rPr lang="cs-CZ" b="1" dirty="0" smtClean="0"/>
              <a:t>-e</a:t>
            </a:r>
            <a:r>
              <a:rPr lang="cs-CZ" dirty="0" smtClean="0"/>
              <a:t>, </a:t>
            </a:r>
            <a:r>
              <a:rPr lang="cs-CZ" dirty="0" err="1" smtClean="0"/>
              <a:t>dipl</a:t>
            </a:r>
            <a:r>
              <a:rPr lang="cs-CZ" b="1" dirty="0" err="1" smtClean="0"/>
              <a:t>o</a:t>
            </a:r>
            <a:r>
              <a:rPr lang="cs-CZ" b="1" dirty="0" smtClean="0"/>
              <a:t>-e</a:t>
            </a:r>
          </a:p>
          <a:p>
            <a:r>
              <a:rPr lang="cs-CZ" b="1" dirty="0" err="1"/>
              <a:t>e</a:t>
            </a:r>
            <a:r>
              <a:rPr lang="cs-CZ" b="1" dirty="0" err="1" smtClean="0"/>
              <a:t>u</a:t>
            </a:r>
            <a:r>
              <a:rPr lang="cs-CZ" dirty="0" smtClean="0"/>
              <a:t> – </a:t>
            </a:r>
            <a:r>
              <a:rPr lang="cs-CZ" dirty="0" err="1"/>
              <a:t>o</a:t>
            </a:r>
            <a:r>
              <a:rPr lang="cs-CZ" dirty="0" err="1" smtClean="0"/>
              <a:t>nly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Greek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r>
              <a:rPr lang="cs-CZ" dirty="0" smtClean="0"/>
              <a:t> (</a:t>
            </a:r>
            <a:r>
              <a:rPr lang="cs-CZ" dirty="0" err="1" smtClean="0"/>
              <a:t>pneumonia</a:t>
            </a:r>
            <a:r>
              <a:rPr lang="cs-CZ" dirty="0" smtClean="0"/>
              <a:t>, </a:t>
            </a:r>
            <a:r>
              <a:rPr lang="cs-CZ" dirty="0" err="1" smtClean="0"/>
              <a:t>eutrophia</a:t>
            </a:r>
            <a:r>
              <a:rPr lang="cs-CZ" dirty="0" smtClean="0"/>
              <a:t>) </a:t>
            </a:r>
            <a:r>
              <a:rPr lang="cs-CZ" dirty="0" err="1" smtClean="0"/>
              <a:t>pronounced</a:t>
            </a:r>
            <a:r>
              <a:rPr lang="cs-CZ" dirty="0" smtClean="0"/>
              <a:t> in a </a:t>
            </a:r>
            <a:r>
              <a:rPr lang="cs-CZ" dirty="0" err="1" smtClean="0"/>
              <a:t>phonetic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9280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Problematic</a:t>
            </a:r>
            <a:r>
              <a:rPr lang="cs-CZ" dirty="0" smtClean="0"/>
              <a:t> </a:t>
            </a:r>
            <a:r>
              <a:rPr lang="cs-CZ" dirty="0" err="1" smtClean="0"/>
              <a:t>consonants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[</a:t>
            </a:r>
            <a:r>
              <a:rPr lang="en-US" dirty="0" err="1" smtClean="0"/>
              <a:t>ts</a:t>
            </a:r>
            <a:r>
              <a:rPr lang="en-US" dirty="0" smtClean="0"/>
              <a:t>] </a:t>
            </a:r>
            <a:r>
              <a:rPr lang="cs-CZ" dirty="0" smtClean="0"/>
              <a:t>– </a:t>
            </a:r>
            <a:r>
              <a:rPr lang="cs-CZ" dirty="0" err="1" smtClean="0"/>
              <a:t>before</a:t>
            </a:r>
            <a:r>
              <a:rPr lang="cs-CZ" dirty="0" smtClean="0"/>
              <a:t> e/i/</a:t>
            </a:r>
            <a:r>
              <a:rPr lang="cs-CZ" dirty="0" err="1" smtClean="0"/>
              <a:t>ae</a:t>
            </a:r>
            <a:r>
              <a:rPr lang="cs-CZ" dirty="0" smtClean="0"/>
              <a:t>/</a:t>
            </a:r>
            <a:r>
              <a:rPr lang="cs-CZ" dirty="0" err="1" smtClean="0"/>
              <a:t>oe</a:t>
            </a:r>
            <a:r>
              <a:rPr lang="cs-CZ" dirty="0" smtClean="0"/>
              <a:t> – </a:t>
            </a:r>
            <a:r>
              <a:rPr lang="cs-CZ" b="1" dirty="0" err="1" smtClean="0"/>
              <a:t>ce</a:t>
            </a:r>
            <a:r>
              <a:rPr lang="cs-CZ" dirty="0" err="1" smtClean="0"/>
              <a:t>ra</a:t>
            </a:r>
            <a:r>
              <a:rPr lang="cs-CZ" dirty="0" smtClean="0"/>
              <a:t>, </a:t>
            </a:r>
            <a:r>
              <a:rPr lang="cs-CZ" dirty="0" err="1" smtClean="0"/>
              <a:t>a</a:t>
            </a:r>
            <a:r>
              <a:rPr lang="cs-CZ" b="1" dirty="0" err="1" smtClean="0"/>
              <a:t>ci</a:t>
            </a:r>
            <a:r>
              <a:rPr lang="cs-CZ" dirty="0" err="1" smtClean="0"/>
              <a:t>dum</a:t>
            </a:r>
            <a:r>
              <a:rPr lang="cs-CZ" dirty="0" smtClean="0"/>
              <a:t>, </a:t>
            </a:r>
            <a:r>
              <a:rPr lang="cs-CZ" b="1" dirty="0" err="1" smtClean="0"/>
              <a:t>cae</a:t>
            </a:r>
            <a:r>
              <a:rPr lang="cs-CZ" dirty="0" err="1" smtClean="0"/>
              <a:t>cus</a:t>
            </a:r>
            <a:r>
              <a:rPr lang="cs-CZ" dirty="0" smtClean="0"/>
              <a:t>, </a:t>
            </a:r>
            <a:r>
              <a:rPr lang="cs-CZ" b="1" dirty="0" err="1" smtClean="0"/>
              <a:t>coe</a:t>
            </a:r>
            <a:r>
              <a:rPr lang="cs-CZ" dirty="0" err="1" smtClean="0"/>
              <a:t>liacus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[k]</a:t>
            </a:r>
            <a:r>
              <a:rPr lang="cs-CZ" dirty="0" smtClean="0"/>
              <a:t> – </a:t>
            </a:r>
            <a:r>
              <a:rPr lang="cs-CZ" dirty="0" err="1" smtClean="0"/>
              <a:t>before</a:t>
            </a:r>
            <a:r>
              <a:rPr lang="cs-CZ" dirty="0" smtClean="0"/>
              <a:t> a/o/u/</a:t>
            </a:r>
            <a:r>
              <a:rPr lang="cs-CZ" dirty="0" err="1" smtClean="0"/>
              <a:t>consonant</a:t>
            </a:r>
            <a:r>
              <a:rPr lang="cs-CZ" dirty="0" smtClean="0"/>
              <a:t> – </a:t>
            </a:r>
            <a:r>
              <a:rPr lang="cs-CZ" b="1" dirty="0" err="1" smtClean="0"/>
              <a:t>ca</a:t>
            </a:r>
            <a:r>
              <a:rPr lang="cs-CZ" dirty="0" err="1" smtClean="0"/>
              <a:t>ncer</a:t>
            </a:r>
            <a:r>
              <a:rPr lang="cs-CZ" dirty="0" smtClean="0"/>
              <a:t>, </a:t>
            </a:r>
            <a:r>
              <a:rPr lang="cs-CZ" b="1" dirty="0" err="1" smtClean="0"/>
              <a:t>co</a:t>
            </a:r>
            <a:r>
              <a:rPr lang="cs-CZ" dirty="0" err="1" smtClean="0"/>
              <a:t>sta</a:t>
            </a:r>
            <a:r>
              <a:rPr lang="cs-CZ" dirty="0" smtClean="0"/>
              <a:t>, </a:t>
            </a:r>
            <a:r>
              <a:rPr lang="cs-CZ" b="1" dirty="0" err="1" smtClean="0"/>
              <a:t>cu</a:t>
            </a:r>
            <a:r>
              <a:rPr lang="cs-CZ" dirty="0" err="1" smtClean="0"/>
              <a:t>ra</a:t>
            </a:r>
            <a:r>
              <a:rPr lang="cs-CZ" dirty="0" smtClean="0"/>
              <a:t>, </a:t>
            </a:r>
            <a:r>
              <a:rPr lang="cs-CZ" b="1" dirty="0" err="1" smtClean="0"/>
              <a:t>cl</a:t>
            </a:r>
            <a:r>
              <a:rPr lang="cs-CZ" dirty="0" err="1" smtClean="0"/>
              <a:t>avicula</a:t>
            </a:r>
            <a:r>
              <a:rPr lang="cs-CZ" dirty="0" smtClean="0"/>
              <a:t>	</a:t>
            </a:r>
          </a:p>
          <a:p>
            <a:r>
              <a:rPr lang="cs-CZ" dirty="0"/>
              <a:t>g</a:t>
            </a:r>
            <a:r>
              <a:rPr lang="cs-CZ" dirty="0" smtClean="0"/>
              <a:t> – </a:t>
            </a:r>
            <a:r>
              <a:rPr lang="cs-CZ" dirty="0" err="1" smtClean="0"/>
              <a:t>alwyas</a:t>
            </a:r>
            <a:r>
              <a:rPr lang="cs-CZ" dirty="0" smtClean="0"/>
              <a:t> </a:t>
            </a:r>
            <a:r>
              <a:rPr lang="cs-CZ" dirty="0" err="1" smtClean="0"/>
              <a:t>pronounced</a:t>
            </a:r>
            <a:r>
              <a:rPr lang="cs-CZ" dirty="0" smtClean="0"/>
              <a:t> as in </a:t>
            </a:r>
            <a:r>
              <a:rPr lang="cs-CZ" dirty="0" err="1" smtClean="0"/>
              <a:t>ton</a:t>
            </a:r>
            <a:r>
              <a:rPr lang="cs-CZ" b="1" dirty="0" err="1" smtClean="0"/>
              <a:t>g</a:t>
            </a:r>
            <a:r>
              <a:rPr lang="cs-CZ" dirty="0" err="1" smtClean="0"/>
              <a:t>ue</a:t>
            </a:r>
            <a:r>
              <a:rPr lang="cs-CZ" dirty="0" smtClean="0"/>
              <a:t>, </a:t>
            </a:r>
            <a:r>
              <a:rPr lang="cs-CZ" b="1" dirty="0" err="1" smtClean="0"/>
              <a:t>g</a:t>
            </a:r>
            <a:r>
              <a:rPr lang="cs-CZ" dirty="0" err="1" smtClean="0"/>
              <a:t>rave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r>
              <a:rPr lang="cs-CZ" dirty="0"/>
              <a:t>q</a:t>
            </a:r>
            <a:r>
              <a:rPr lang="cs-CZ" dirty="0" smtClean="0"/>
              <a:t>(u) - </a:t>
            </a:r>
            <a:r>
              <a:rPr lang="en-US" dirty="0" smtClean="0"/>
              <a:t>[</a:t>
            </a:r>
            <a:r>
              <a:rPr lang="cs-CZ" dirty="0" err="1" smtClean="0"/>
              <a:t>kv</a:t>
            </a:r>
            <a:r>
              <a:rPr lang="en-US" dirty="0" smtClean="0"/>
              <a:t>] </a:t>
            </a:r>
            <a:r>
              <a:rPr lang="cs-CZ" dirty="0" smtClean="0"/>
              <a:t>– </a:t>
            </a:r>
            <a:r>
              <a:rPr lang="cs-CZ" b="1" dirty="0" err="1" smtClean="0"/>
              <a:t>qu</a:t>
            </a:r>
            <a:r>
              <a:rPr lang="cs-CZ" dirty="0" err="1" smtClean="0"/>
              <a:t>antum</a:t>
            </a:r>
            <a:r>
              <a:rPr lang="cs-CZ" dirty="0" smtClean="0"/>
              <a:t>, </a:t>
            </a:r>
            <a:r>
              <a:rPr lang="cs-CZ" dirty="0" err="1" smtClean="0"/>
              <a:t>a</a:t>
            </a:r>
            <a:r>
              <a:rPr lang="cs-CZ" b="1" dirty="0" err="1" smtClean="0"/>
              <a:t>qu</a:t>
            </a:r>
            <a:r>
              <a:rPr lang="cs-CZ" dirty="0" err="1" smtClean="0"/>
              <a:t>a</a:t>
            </a:r>
            <a:endParaRPr lang="cs-CZ" dirty="0" smtClean="0"/>
          </a:p>
          <a:p>
            <a:r>
              <a:rPr lang="cs-CZ" dirty="0" smtClean="0"/>
              <a:t>S –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pronounced</a:t>
            </a:r>
            <a:r>
              <a:rPr lang="cs-CZ" dirty="0" smtClean="0"/>
              <a:t> as in </a:t>
            </a:r>
            <a:r>
              <a:rPr lang="cs-CZ" b="1" dirty="0" err="1" smtClean="0"/>
              <a:t>s</a:t>
            </a:r>
            <a:r>
              <a:rPr lang="cs-CZ" dirty="0" err="1" smtClean="0"/>
              <a:t>it</a:t>
            </a:r>
            <a:r>
              <a:rPr lang="cs-CZ" dirty="0" smtClean="0"/>
              <a:t>, </a:t>
            </a:r>
            <a:r>
              <a:rPr lang="cs-CZ" b="1" dirty="0" err="1" smtClean="0"/>
              <a:t>s</a:t>
            </a:r>
            <a:r>
              <a:rPr lang="cs-CZ" dirty="0" err="1" smtClean="0"/>
              <a:t>ave</a:t>
            </a:r>
            <a:r>
              <a:rPr lang="cs-CZ" dirty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r>
              <a:rPr lang="cs-CZ" dirty="0" smtClean="0"/>
              <a:t>T -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followed</a:t>
            </a:r>
            <a:r>
              <a:rPr lang="cs-CZ" dirty="0" smtClean="0"/>
              <a:t> by –</a:t>
            </a:r>
            <a:r>
              <a:rPr lang="cs-CZ" dirty="0" err="1" smtClean="0"/>
              <a:t>ia</a:t>
            </a:r>
            <a:r>
              <a:rPr lang="cs-CZ" dirty="0" smtClean="0"/>
              <a:t>,-</a:t>
            </a:r>
            <a:r>
              <a:rPr lang="cs-CZ" dirty="0" err="1" smtClean="0"/>
              <a:t>ie</a:t>
            </a:r>
            <a:r>
              <a:rPr lang="cs-CZ" dirty="0" smtClean="0"/>
              <a:t>,-</a:t>
            </a:r>
            <a:r>
              <a:rPr lang="cs-CZ" dirty="0" err="1" smtClean="0"/>
              <a:t>io</a:t>
            </a:r>
            <a:r>
              <a:rPr lang="cs-CZ" dirty="0" smtClean="0"/>
              <a:t>,-</a:t>
            </a:r>
            <a:r>
              <a:rPr lang="cs-CZ" dirty="0" err="1" smtClean="0"/>
              <a:t>iu</a:t>
            </a:r>
            <a:r>
              <a:rPr lang="cs-CZ" dirty="0" smtClean="0"/>
              <a:t> </a:t>
            </a:r>
            <a:r>
              <a:rPr lang="cs-CZ" dirty="0" err="1" smtClean="0"/>
              <a:t>pronounced</a:t>
            </a:r>
            <a:r>
              <a:rPr lang="cs-CZ" dirty="0" smtClean="0"/>
              <a:t> as </a:t>
            </a:r>
            <a:r>
              <a:rPr lang="en-US" dirty="0"/>
              <a:t>[</a:t>
            </a:r>
            <a:r>
              <a:rPr lang="en-US" dirty="0" err="1"/>
              <a:t>ts</a:t>
            </a:r>
            <a:r>
              <a:rPr lang="en-US" dirty="0"/>
              <a:t>] </a:t>
            </a:r>
            <a:r>
              <a:rPr lang="cs-CZ" dirty="0" smtClean="0"/>
              <a:t>– </a:t>
            </a:r>
            <a:r>
              <a:rPr lang="cs-CZ" dirty="0" err="1" smtClean="0"/>
              <a:t>pa</a:t>
            </a:r>
            <a:r>
              <a:rPr lang="cs-CZ" b="1" dirty="0" err="1" smtClean="0"/>
              <a:t>tie</a:t>
            </a:r>
            <a:r>
              <a:rPr lang="cs-CZ" dirty="0" err="1" smtClean="0"/>
              <a:t>n</a:t>
            </a:r>
            <a:r>
              <a:rPr lang="cs-CZ" b="1" dirty="0" err="1" smtClean="0"/>
              <a:t>tia</a:t>
            </a:r>
            <a:r>
              <a:rPr lang="cs-CZ" dirty="0" smtClean="0"/>
              <a:t>, </a:t>
            </a:r>
            <a:r>
              <a:rPr lang="cs-CZ" dirty="0" err="1" smtClean="0"/>
              <a:t>substan</a:t>
            </a:r>
            <a:r>
              <a:rPr lang="cs-CZ" b="1" dirty="0" err="1" smtClean="0"/>
              <a:t>tia</a:t>
            </a:r>
            <a:r>
              <a:rPr lang="cs-CZ" dirty="0" smtClean="0"/>
              <a:t>; </a:t>
            </a:r>
            <a:r>
              <a:rPr lang="cs-CZ" dirty="0" err="1" smtClean="0"/>
              <a:t>however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preceded</a:t>
            </a:r>
            <a:r>
              <a:rPr lang="cs-CZ" dirty="0" smtClean="0"/>
              <a:t> by s </a:t>
            </a:r>
            <a:r>
              <a:rPr lang="cs-CZ" dirty="0" err="1" smtClean="0"/>
              <a:t>or</a:t>
            </a:r>
            <a:r>
              <a:rPr lang="cs-CZ" dirty="0" smtClean="0"/>
              <a:t> x </a:t>
            </a:r>
            <a:r>
              <a:rPr lang="cs-CZ" dirty="0" err="1" smtClean="0"/>
              <a:t>pronunciation</a:t>
            </a:r>
            <a:r>
              <a:rPr lang="cs-CZ" dirty="0" smtClean="0"/>
              <a:t> </a:t>
            </a:r>
            <a:r>
              <a:rPr lang="cs-CZ" dirty="0" err="1" smtClean="0"/>
              <a:t>remains</a:t>
            </a:r>
            <a:r>
              <a:rPr lang="cs-CZ" dirty="0" smtClean="0"/>
              <a:t> </a:t>
            </a:r>
            <a:r>
              <a:rPr lang="en-US" dirty="0"/>
              <a:t>[</a:t>
            </a:r>
            <a:r>
              <a:rPr lang="en-US" dirty="0" smtClean="0"/>
              <a:t>t] </a:t>
            </a:r>
            <a:r>
              <a:rPr lang="cs-CZ" dirty="0" smtClean="0"/>
              <a:t>– o</a:t>
            </a:r>
            <a:r>
              <a:rPr lang="cs-CZ" b="1" dirty="0" smtClean="0"/>
              <a:t>st</a:t>
            </a:r>
            <a:r>
              <a:rPr lang="cs-CZ" dirty="0" smtClean="0"/>
              <a:t>ium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998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Length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syllables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Two-syllable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– </a:t>
            </a:r>
            <a:r>
              <a:rPr lang="cs-CZ" dirty="0" err="1" smtClean="0"/>
              <a:t>accent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syllable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like</a:t>
            </a:r>
            <a:r>
              <a:rPr lang="cs-CZ" dirty="0" smtClean="0"/>
              <a:t> in </a:t>
            </a:r>
            <a:r>
              <a:rPr lang="cs-CZ" b="1" dirty="0" smtClean="0"/>
              <a:t>vi</a:t>
            </a:r>
            <a:r>
              <a:rPr lang="cs-CZ" dirty="0" smtClean="0"/>
              <a:t>ta</a:t>
            </a:r>
            <a:r>
              <a:rPr lang="cs-CZ" dirty="0"/>
              <a:t>, </a:t>
            </a:r>
            <a:r>
              <a:rPr lang="cs-CZ" b="1" dirty="0" err="1"/>
              <a:t>ve</a:t>
            </a:r>
            <a:r>
              <a:rPr lang="cs-CZ" dirty="0" err="1"/>
              <a:t>na</a:t>
            </a:r>
            <a:r>
              <a:rPr lang="cs-CZ" dirty="0"/>
              <a:t>, </a:t>
            </a:r>
            <a:r>
              <a:rPr lang="cs-CZ" b="1" dirty="0" err="1"/>
              <a:t>cu</a:t>
            </a:r>
            <a:r>
              <a:rPr lang="cs-CZ" dirty="0" err="1"/>
              <a:t>ra</a:t>
            </a:r>
            <a:r>
              <a:rPr lang="cs-CZ" dirty="0"/>
              <a:t>, </a:t>
            </a:r>
            <a:r>
              <a:rPr lang="cs-CZ" b="1" dirty="0"/>
              <a:t>ul</a:t>
            </a:r>
            <a:r>
              <a:rPr lang="cs-CZ" dirty="0"/>
              <a:t>na </a:t>
            </a:r>
            <a:r>
              <a:rPr lang="cs-CZ" dirty="0" err="1"/>
              <a:t>etc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more-</a:t>
            </a:r>
            <a:r>
              <a:rPr lang="cs-CZ" dirty="0" err="1" smtClean="0"/>
              <a:t>syllable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endParaRPr lang="cs-CZ" dirty="0" smtClean="0"/>
          </a:p>
          <a:p>
            <a:pPr lvl="1"/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last but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syllable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long,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bears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accent</a:t>
            </a:r>
            <a:r>
              <a:rPr lang="cs-CZ" dirty="0" smtClean="0"/>
              <a:t> – an</a:t>
            </a:r>
            <a:r>
              <a:rPr lang="cs-CZ" b="1" dirty="0" smtClean="0"/>
              <a:t>gi</a:t>
            </a:r>
            <a:r>
              <a:rPr lang="cs-CZ" dirty="0" smtClean="0"/>
              <a:t>na, </a:t>
            </a:r>
            <a:r>
              <a:rPr lang="cs-CZ" dirty="0" err="1" smtClean="0"/>
              <a:t>carci</a:t>
            </a:r>
            <a:r>
              <a:rPr lang="cs-CZ" b="1" dirty="0" err="1" smtClean="0"/>
              <a:t>no</a:t>
            </a:r>
            <a:r>
              <a:rPr lang="cs-CZ" dirty="0" err="1" smtClean="0"/>
              <a:t>ma</a:t>
            </a:r>
            <a:r>
              <a:rPr lang="cs-CZ" dirty="0" smtClean="0"/>
              <a:t>, re</a:t>
            </a:r>
            <a:r>
              <a:rPr lang="cs-CZ" b="1" dirty="0" smtClean="0"/>
              <a:t>ti</a:t>
            </a:r>
            <a:r>
              <a:rPr lang="cs-CZ" dirty="0" smtClean="0"/>
              <a:t>na, den</a:t>
            </a:r>
            <a:r>
              <a:rPr lang="cs-CZ" b="1" dirty="0" smtClean="0"/>
              <a:t>tis</a:t>
            </a:r>
            <a:r>
              <a:rPr lang="cs-CZ" dirty="0" smtClean="0"/>
              <a:t>ta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last but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syllable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preceding</a:t>
            </a:r>
            <a:r>
              <a:rPr lang="cs-CZ" dirty="0" smtClean="0"/>
              <a:t> </a:t>
            </a:r>
            <a:r>
              <a:rPr lang="cs-CZ" dirty="0" err="1" smtClean="0"/>
              <a:t>syllable</a:t>
            </a:r>
            <a:r>
              <a:rPr lang="cs-CZ" dirty="0" smtClean="0"/>
              <a:t> </a:t>
            </a:r>
            <a:r>
              <a:rPr lang="cs-CZ" dirty="0" err="1" smtClean="0"/>
              <a:t>bears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accent</a:t>
            </a:r>
            <a:r>
              <a:rPr lang="cs-CZ" dirty="0" smtClean="0"/>
              <a:t> – </a:t>
            </a:r>
            <a:r>
              <a:rPr lang="cs-CZ" b="1" dirty="0" smtClean="0"/>
              <a:t>fi</a:t>
            </a:r>
            <a:r>
              <a:rPr lang="cs-CZ" dirty="0" smtClean="0"/>
              <a:t>bula, </a:t>
            </a:r>
            <a:r>
              <a:rPr lang="cs-CZ" b="1" dirty="0" smtClean="0"/>
              <a:t>tu</a:t>
            </a:r>
            <a:r>
              <a:rPr lang="cs-CZ" dirty="0" smtClean="0"/>
              <a:t>nica, </a:t>
            </a:r>
            <a:r>
              <a:rPr lang="cs-CZ" b="1" dirty="0" smtClean="0"/>
              <a:t>val</a:t>
            </a:r>
            <a:r>
              <a:rPr lang="cs-CZ" dirty="0" smtClean="0"/>
              <a:t>vula, </a:t>
            </a:r>
            <a:r>
              <a:rPr lang="cs-CZ" b="1" dirty="0" err="1" smtClean="0"/>
              <a:t>ve</a:t>
            </a:r>
            <a:r>
              <a:rPr lang="cs-CZ" dirty="0" err="1" smtClean="0"/>
              <a:t>sica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length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vowels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not </a:t>
            </a:r>
            <a:r>
              <a:rPr lang="cs-CZ" sz="2400" dirty="0" err="1" smtClean="0"/>
              <a:t>marked</a:t>
            </a:r>
            <a:r>
              <a:rPr lang="cs-CZ" sz="2400" dirty="0" smtClean="0"/>
              <a:t> nor in Latin </a:t>
            </a:r>
            <a:r>
              <a:rPr lang="cs-CZ" sz="2400" dirty="0" err="1" smtClean="0"/>
              <a:t>neither</a:t>
            </a:r>
            <a:r>
              <a:rPr lang="cs-CZ" sz="2400" dirty="0" smtClean="0"/>
              <a:t> in </a:t>
            </a:r>
            <a:r>
              <a:rPr lang="cs-CZ" sz="2400" dirty="0" err="1" smtClean="0"/>
              <a:t>this</a:t>
            </a:r>
            <a:r>
              <a:rPr lang="cs-CZ" sz="2400" dirty="0" smtClean="0"/>
              <a:t> handbook!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7125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err="1" smtClean="0"/>
              <a:t>Read</a:t>
            </a:r>
            <a:r>
              <a:rPr lang="cs-CZ" sz="4800" dirty="0" smtClean="0"/>
              <a:t> </a:t>
            </a:r>
            <a:r>
              <a:rPr lang="cs-CZ" sz="4800" dirty="0" err="1" smtClean="0"/>
              <a:t>the</a:t>
            </a:r>
            <a:r>
              <a:rPr lang="cs-CZ" sz="4800" dirty="0" smtClean="0"/>
              <a:t> </a:t>
            </a:r>
            <a:r>
              <a:rPr lang="cs-CZ" sz="4800" dirty="0" err="1" smtClean="0"/>
              <a:t>Hippocratic</a:t>
            </a:r>
            <a:r>
              <a:rPr lang="cs-CZ" sz="4800" dirty="0" smtClean="0"/>
              <a:t> </a:t>
            </a:r>
            <a:r>
              <a:rPr lang="cs-CZ" sz="4800" dirty="0" err="1" smtClean="0"/>
              <a:t>Oath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sz="2800" dirty="0" err="1" smtClean="0"/>
              <a:t>Iuro</a:t>
            </a:r>
            <a:r>
              <a:rPr lang="cs-CZ" sz="2800" dirty="0" smtClean="0"/>
              <a:t> per </a:t>
            </a:r>
            <a:r>
              <a:rPr lang="cs-CZ" sz="2800" dirty="0" err="1" smtClean="0"/>
              <a:t>Apollinem</a:t>
            </a:r>
            <a:r>
              <a:rPr lang="cs-CZ" sz="2800" dirty="0" smtClean="0"/>
              <a:t> </a:t>
            </a:r>
            <a:r>
              <a:rPr lang="cs-CZ" sz="2800" dirty="0" err="1" smtClean="0"/>
              <a:t>medicum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Sanitiam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Remediatiam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deos</a:t>
            </a:r>
            <a:r>
              <a:rPr lang="cs-CZ" sz="2800" dirty="0" smtClean="0"/>
              <a:t> </a:t>
            </a:r>
            <a:r>
              <a:rPr lang="cs-CZ" sz="2800" dirty="0" err="1" smtClean="0"/>
              <a:t>universos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universas</a:t>
            </a:r>
            <a:r>
              <a:rPr lang="cs-CZ" sz="2800" dirty="0" smtClean="0"/>
              <a:t>, </a:t>
            </a:r>
            <a:r>
              <a:rPr lang="cs-CZ" sz="2800" dirty="0" err="1" smtClean="0"/>
              <a:t>scitores</a:t>
            </a:r>
            <a:r>
              <a:rPr lang="cs-CZ" sz="2800" dirty="0" smtClean="0"/>
              <a:t> </a:t>
            </a:r>
            <a:r>
              <a:rPr lang="cs-CZ" sz="2800" dirty="0" err="1" smtClean="0"/>
              <a:t>faciens</a:t>
            </a:r>
            <a:r>
              <a:rPr lang="cs-CZ" sz="2800" dirty="0" smtClean="0"/>
              <a:t>, </a:t>
            </a:r>
            <a:r>
              <a:rPr lang="cs-CZ" sz="2800" dirty="0" err="1" smtClean="0"/>
              <a:t>perficiam</a:t>
            </a:r>
            <a:r>
              <a:rPr lang="cs-CZ" sz="2800" dirty="0" smtClean="0"/>
              <a:t> </a:t>
            </a:r>
            <a:r>
              <a:rPr lang="cs-CZ" sz="2800" dirty="0" err="1" smtClean="0"/>
              <a:t>secundem</a:t>
            </a:r>
            <a:r>
              <a:rPr lang="cs-CZ" sz="2800" dirty="0" smtClean="0"/>
              <a:t> </a:t>
            </a:r>
            <a:r>
              <a:rPr lang="cs-CZ" sz="2800" dirty="0" err="1" smtClean="0"/>
              <a:t>possibilitatem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actionem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iudicium</a:t>
            </a:r>
            <a:r>
              <a:rPr lang="cs-CZ" sz="2800" dirty="0" smtClean="0"/>
              <a:t> </a:t>
            </a:r>
            <a:r>
              <a:rPr lang="cs-CZ" sz="2800" dirty="0" err="1" smtClean="0"/>
              <a:t>meum</a:t>
            </a:r>
            <a:r>
              <a:rPr lang="cs-CZ" sz="2800" dirty="0" smtClean="0"/>
              <a:t> </a:t>
            </a:r>
            <a:r>
              <a:rPr lang="cs-CZ" sz="2800" dirty="0" err="1" smtClean="0"/>
              <a:t>iuramentum</a:t>
            </a:r>
            <a:r>
              <a:rPr lang="cs-CZ" sz="2800" dirty="0" smtClean="0"/>
              <a:t> hoc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conscriptionem</a:t>
            </a:r>
            <a:r>
              <a:rPr lang="cs-CZ" sz="2800" dirty="0" smtClean="0"/>
              <a:t> </a:t>
            </a:r>
            <a:r>
              <a:rPr lang="cs-CZ" sz="2800" dirty="0" err="1" smtClean="0"/>
              <a:t>istam</a:t>
            </a:r>
            <a:r>
              <a:rPr lang="cs-CZ" sz="2800" dirty="0" smtClean="0"/>
              <a:t>. </a:t>
            </a:r>
            <a:r>
              <a:rPr lang="cs-CZ" sz="2800" dirty="0" err="1" smtClean="0"/>
              <a:t>eum</a:t>
            </a:r>
            <a:r>
              <a:rPr lang="cs-CZ" sz="2800" dirty="0" smtClean="0"/>
              <a:t> </a:t>
            </a:r>
            <a:r>
              <a:rPr lang="cs-CZ" sz="2800" dirty="0" err="1" smtClean="0"/>
              <a:t>qui</a:t>
            </a:r>
            <a:r>
              <a:rPr lang="cs-CZ" sz="2800" dirty="0" smtClean="0"/>
              <a:t> </a:t>
            </a:r>
            <a:r>
              <a:rPr lang="cs-CZ" sz="2800" dirty="0" err="1" smtClean="0"/>
              <a:t>docuit</a:t>
            </a:r>
            <a:r>
              <a:rPr lang="cs-CZ" sz="2800" dirty="0" smtClean="0"/>
              <a:t> </a:t>
            </a:r>
            <a:r>
              <a:rPr lang="cs-CZ" sz="2800" dirty="0" err="1" smtClean="0"/>
              <a:t>me</a:t>
            </a:r>
            <a:r>
              <a:rPr lang="cs-CZ" sz="2800" dirty="0" smtClean="0"/>
              <a:t> </a:t>
            </a:r>
            <a:r>
              <a:rPr lang="cs-CZ" sz="2800" dirty="0" err="1" smtClean="0"/>
              <a:t>artem</a:t>
            </a:r>
            <a:r>
              <a:rPr lang="cs-CZ" sz="2800" dirty="0" smtClean="0"/>
              <a:t> </a:t>
            </a:r>
            <a:r>
              <a:rPr lang="cs-CZ" sz="2800" dirty="0" err="1" smtClean="0"/>
              <a:t>hanc</a:t>
            </a:r>
            <a:r>
              <a:rPr lang="cs-CZ" sz="2800" dirty="0" smtClean="0"/>
              <a:t> </a:t>
            </a:r>
            <a:r>
              <a:rPr lang="cs-CZ" sz="2800" dirty="0" err="1" smtClean="0"/>
              <a:t>introducere</a:t>
            </a:r>
            <a:r>
              <a:rPr lang="cs-CZ" sz="2800" dirty="0" smtClean="0"/>
              <a:t> </a:t>
            </a:r>
            <a:r>
              <a:rPr lang="cs-CZ" sz="2800" dirty="0" err="1" smtClean="0"/>
              <a:t>inter</a:t>
            </a:r>
            <a:r>
              <a:rPr lang="cs-CZ" sz="2800" dirty="0" smtClean="0"/>
              <a:t> </a:t>
            </a:r>
            <a:r>
              <a:rPr lang="cs-CZ" sz="2800" dirty="0" err="1" smtClean="0"/>
              <a:t>meos</a:t>
            </a:r>
            <a:r>
              <a:rPr lang="cs-CZ" sz="2800" dirty="0" smtClean="0"/>
              <a:t>,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communicare</a:t>
            </a:r>
            <a:r>
              <a:rPr lang="cs-CZ" sz="2800" dirty="0" smtClean="0"/>
              <a:t> in vita, </a:t>
            </a:r>
            <a:r>
              <a:rPr lang="cs-CZ" sz="2800" dirty="0" err="1" smtClean="0"/>
              <a:t>et</a:t>
            </a:r>
            <a:r>
              <a:rPr lang="cs-CZ" sz="2800" dirty="0" smtClean="0"/>
              <a:t> in quo </a:t>
            </a:r>
            <a:r>
              <a:rPr lang="cs-CZ" sz="2800" dirty="0" err="1" smtClean="0"/>
              <a:t>indiget</a:t>
            </a:r>
            <a:r>
              <a:rPr lang="cs-CZ" sz="2800" dirty="0" smtClean="0"/>
              <a:t> </a:t>
            </a:r>
            <a:r>
              <a:rPr lang="cs-CZ" sz="2800" dirty="0" err="1" smtClean="0"/>
              <a:t>dationem</a:t>
            </a:r>
            <a:r>
              <a:rPr lang="cs-CZ" sz="2800" dirty="0" smtClean="0"/>
              <a:t> </a:t>
            </a:r>
            <a:r>
              <a:rPr lang="cs-CZ" sz="2800" dirty="0" err="1" smtClean="0"/>
              <a:t>facere</a:t>
            </a:r>
            <a:r>
              <a:rPr lang="cs-CZ" sz="2800" dirty="0" smtClean="0"/>
              <a:t>, </a:t>
            </a:r>
            <a:r>
              <a:rPr lang="cs-CZ" sz="2800" dirty="0" err="1" smtClean="0"/>
              <a:t>et</a:t>
            </a:r>
            <a:r>
              <a:rPr lang="cs-CZ" sz="2800" dirty="0" smtClean="0"/>
              <a:t> genus </a:t>
            </a:r>
            <a:r>
              <a:rPr lang="cs-CZ" sz="2800" dirty="0" err="1" smtClean="0"/>
              <a:t>quod</a:t>
            </a:r>
            <a:r>
              <a:rPr lang="cs-CZ" sz="2800" dirty="0" smtClean="0"/>
              <a:t> ab </a:t>
            </a:r>
            <a:r>
              <a:rPr lang="cs-CZ" sz="2800" dirty="0" err="1" smtClean="0"/>
              <a:t>ipso</a:t>
            </a:r>
            <a:r>
              <a:rPr lang="cs-CZ" sz="2800" dirty="0" smtClean="0"/>
              <a:t> </a:t>
            </a:r>
            <a:r>
              <a:rPr lang="cs-CZ" sz="2800" dirty="0" err="1" smtClean="0"/>
              <a:t>fratribus</a:t>
            </a:r>
            <a:r>
              <a:rPr lang="cs-CZ" sz="2800" dirty="0" smtClean="0"/>
              <a:t> </a:t>
            </a:r>
            <a:r>
              <a:rPr lang="cs-CZ" sz="2800" dirty="0" err="1" smtClean="0"/>
              <a:t>aequale</a:t>
            </a:r>
            <a:r>
              <a:rPr lang="cs-CZ" sz="2800" dirty="0" smtClean="0"/>
              <a:t> </a:t>
            </a:r>
            <a:r>
              <a:rPr lang="cs-CZ" sz="2800" dirty="0" err="1" smtClean="0"/>
              <a:t>iudicare</a:t>
            </a:r>
            <a:r>
              <a:rPr lang="cs-CZ" sz="2800" dirty="0" smtClean="0"/>
              <a:t> </a:t>
            </a:r>
            <a:r>
              <a:rPr lang="cs-CZ" sz="2800" dirty="0" err="1" smtClean="0"/>
              <a:t>eligam</a:t>
            </a:r>
            <a:r>
              <a:rPr lang="cs-CZ" sz="2800" dirty="0" smtClean="0"/>
              <a:t>. 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   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docebo</a:t>
            </a:r>
            <a:r>
              <a:rPr lang="cs-CZ" sz="2800" dirty="0" smtClean="0"/>
              <a:t> </a:t>
            </a:r>
            <a:r>
              <a:rPr lang="cs-CZ" sz="2800" dirty="0" err="1" smtClean="0"/>
              <a:t>artem</a:t>
            </a:r>
            <a:r>
              <a:rPr lang="cs-CZ" sz="2800" dirty="0" smtClean="0"/>
              <a:t> </a:t>
            </a:r>
            <a:r>
              <a:rPr lang="cs-CZ" sz="2800" dirty="0" err="1" smtClean="0"/>
              <a:t>hanc</a:t>
            </a:r>
            <a:r>
              <a:rPr lang="cs-CZ" sz="2800" dirty="0" smtClean="0"/>
              <a:t> </a:t>
            </a:r>
            <a:r>
              <a:rPr lang="cs-CZ" sz="2800" dirty="0" err="1" smtClean="0"/>
              <a:t>eos</a:t>
            </a:r>
            <a:r>
              <a:rPr lang="cs-CZ" sz="2800" dirty="0" smtClean="0"/>
              <a:t> </a:t>
            </a:r>
            <a:r>
              <a:rPr lang="cs-CZ" sz="2800" dirty="0" err="1" smtClean="0"/>
              <a:t>qui</a:t>
            </a:r>
            <a:r>
              <a:rPr lang="cs-CZ" sz="2800" dirty="0" smtClean="0"/>
              <a:t> </a:t>
            </a:r>
            <a:r>
              <a:rPr lang="cs-CZ" sz="2800" dirty="0" err="1" smtClean="0"/>
              <a:t>indigent</a:t>
            </a:r>
            <a:r>
              <a:rPr lang="cs-CZ" sz="2800" dirty="0" smtClean="0"/>
              <a:t> </a:t>
            </a:r>
            <a:r>
              <a:rPr lang="cs-CZ" sz="2800" dirty="0" err="1" smtClean="0"/>
              <a:t>discere</a:t>
            </a:r>
            <a:r>
              <a:rPr lang="cs-CZ" sz="2800" dirty="0" smtClean="0"/>
              <a:t> </a:t>
            </a:r>
            <a:r>
              <a:rPr lang="cs-CZ" sz="2800" dirty="0" err="1" smtClean="0"/>
              <a:t>absque</a:t>
            </a:r>
            <a:r>
              <a:rPr lang="cs-CZ" sz="2800" dirty="0" smtClean="0"/>
              <a:t> </a:t>
            </a:r>
            <a:r>
              <a:rPr lang="cs-CZ" sz="2800" dirty="0" err="1" smtClean="0"/>
              <a:t>pretio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conscriptione</a:t>
            </a:r>
            <a:r>
              <a:rPr lang="cs-CZ" sz="2800" dirty="0" smtClean="0"/>
              <a:t>,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delusione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intemperantia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de </a:t>
            </a:r>
            <a:r>
              <a:rPr lang="cs-CZ" sz="2800" dirty="0" err="1" smtClean="0"/>
              <a:t>reliqua</a:t>
            </a:r>
            <a:r>
              <a:rPr lang="cs-CZ" sz="2800" dirty="0" smtClean="0"/>
              <a:t> universa disciplina </a:t>
            </a:r>
            <a:r>
              <a:rPr lang="cs-CZ" sz="2800" dirty="0" err="1" smtClean="0"/>
              <a:t>traditionem</a:t>
            </a:r>
            <a:r>
              <a:rPr lang="cs-CZ" sz="2800" dirty="0" smtClean="0"/>
              <a:t> </a:t>
            </a:r>
            <a:r>
              <a:rPr lang="cs-CZ" sz="2800" dirty="0" err="1" smtClean="0"/>
              <a:t>facer</a:t>
            </a:r>
            <a:r>
              <a:rPr lang="cs-CZ" sz="2800" dirty="0" smtClean="0"/>
              <a:t> </a:t>
            </a:r>
            <a:r>
              <a:rPr lang="cs-CZ" sz="2800" dirty="0" err="1" smtClean="0"/>
              <a:t>filiis</a:t>
            </a:r>
            <a:r>
              <a:rPr lang="cs-CZ" sz="2800" dirty="0" smtClean="0"/>
              <a:t> </a:t>
            </a:r>
            <a:r>
              <a:rPr lang="cs-CZ" sz="2800" dirty="0" err="1" smtClean="0"/>
              <a:t>meis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eius</a:t>
            </a:r>
            <a:r>
              <a:rPr lang="cs-CZ" sz="2800" dirty="0" smtClean="0"/>
              <a:t> </a:t>
            </a:r>
            <a:r>
              <a:rPr lang="cs-CZ" sz="2800" dirty="0" err="1" smtClean="0"/>
              <a:t>qui</a:t>
            </a:r>
            <a:r>
              <a:rPr lang="cs-CZ" sz="2800" dirty="0" smtClean="0"/>
              <a:t> </a:t>
            </a:r>
            <a:r>
              <a:rPr lang="cs-CZ" sz="2800" dirty="0" err="1" smtClean="0"/>
              <a:t>me</a:t>
            </a:r>
            <a:r>
              <a:rPr lang="cs-CZ" sz="2800" dirty="0" smtClean="0"/>
              <a:t> </a:t>
            </a:r>
            <a:r>
              <a:rPr lang="cs-CZ" sz="2800" dirty="0" err="1" smtClean="0"/>
              <a:t>docuit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edoctis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temperatis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iuratis</a:t>
            </a:r>
            <a:r>
              <a:rPr lang="cs-CZ" sz="2800" dirty="0" smtClean="0"/>
              <a:t> </a:t>
            </a:r>
            <a:r>
              <a:rPr lang="cs-CZ" sz="2800" dirty="0" err="1" smtClean="0"/>
              <a:t>legi</a:t>
            </a:r>
            <a:r>
              <a:rPr lang="cs-CZ" sz="2800" dirty="0" smtClean="0"/>
              <a:t> </a:t>
            </a:r>
            <a:r>
              <a:rPr lang="cs-CZ" sz="2800" dirty="0" err="1" smtClean="0"/>
              <a:t>medicinali</a:t>
            </a:r>
            <a:r>
              <a:rPr lang="cs-CZ" sz="2800" dirty="0" smtClean="0"/>
              <a:t>, </a:t>
            </a:r>
            <a:r>
              <a:rPr lang="cs-CZ" sz="2800" dirty="0" err="1" smtClean="0"/>
              <a:t>alii</a:t>
            </a:r>
            <a:r>
              <a:rPr lang="cs-CZ" sz="2800" dirty="0" smtClean="0"/>
              <a:t> autem </a:t>
            </a:r>
            <a:r>
              <a:rPr lang="cs-CZ" sz="2800" dirty="0" err="1" smtClean="0"/>
              <a:t>nulli</a:t>
            </a:r>
            <a:r>
              <a:rPr lang="cs-CZ" sz="2800" dirty="0" smtClean="0"/>
              <a:t>. </a:t>
            </a:r>
            <a:r>
              <a:rPr lang="cs-CZ" sz="2800" dirty="0" err="1" smtClean="0"/>
              <a:t>dietationibusque</a:t>
            </a:r>
            <a:r>
              <a:rPr lang="cs-CZ" sz="2800" dirty="0" smtClean="0"/>
              <a:t> </a:t>
            </a:r>
            <a:r>
              <a:rPr lang="cs-CZ" sz="2800" dirty="0" err="1" smtClean="0"/>
              <a:t>utar</a:t>
            </a:r>
            <a:r>
              <a:rPr lang="cs-CZ" sz="2800" dirty="0" smtClean="0"/>
              <a:t> omnibus </a:t>
            </a:r>
            <a:r>
              <a:rPr lang="cs-CZ" sz="2800" dirty="0" err="1" smtClean="0"/>
              <a:t>iuvamento</a:t>
            </a:r>
            <a:r>
              <a:rPr lang="cs-CZ" sz="2800" dirty="0" smtClean="0"/>
              <a:t> </a:t>
            </a:r>
            <a:r>
              <a:rPr lang="cs-CZ" sz="2800" dirty="0" err="1" smtClean="0"/>
              <a:t>laborantium</a:t>
            </a:r>
            <a:r>
              <a:rPr lang="cs-CZ" sz="2800" dirty="0" smtClean="0"/>
              <a:t> </a:t>
            </a:r>
            <a:r>
              <a:rPr lang="cs-CZ" sz="2800" dirty="0" err="1" smtClean="0"/>
              <a:t>secundum</a:t>
            </a:r>
            <a:r>
              <a:rPr lang="cs-CZ" sz="2800" dirty="0" smtClean="0"/>
              <a:t> </a:t>
            </a:r>
            <a:r>
              <a:rPr lang="cs-CZ" sz="2800" dirty="0" err="1" smtClean="0"/>
              <a:t>possibilitatem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iudicum</a:t>
            </a:r>
            <a:r>
              <a:rPr lang="cs-CZ" sz="2800" dirty="0" smtClean="0"/>
              <a:t> </a:t>
            </a:r>
            <a:r>
              <a:rPr lang="cs-CZ" sz="2800" dirty="0" err="1" smtClean="0"/>
              <a:t>meum</a:t>
            </a:r>
            <a:r>
              <a:rPr lang="cs-CZ" sz="2800" dirty="0" smtClean="0"/>
              <a:t>, </a:t>
            </a:r>
            <a:r>
              <a:rPr lang="cs-CZ" sz="2800" dirty="0" err="1" smtClean="0"/>
              <a:t>et</a:t>
            </a:r>
            <a:r>
              <a:rPr lang="cs-CZ" sz="2800" dirty="0" smtClean="0"/>
              <a:t> de </a:t>
            </a:r>
            <a:r>
              <a:rPr lang="cs-CZ" sz="2800" dirty="0" err="1" smtClean="0"/>
              <a:t>incusatione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iniustitia</a:t>
            </a:r>
            <a:r>
              <a:rPr lang="cs-CZ" sz="2800" dirty="0" smtClean="0"/>
              <a:t> </a:t>
            </a:r>
            <a:r>
              <a:rPr lang="cs-CZ" sz="2800" dirty="0" err="1" smtClean="0"/>
              <a:t>prohibebor</a:t>
            </a:r>
            <a:r>
              <a:rPr lang="cs-CZ" sz="2800" dirty="0" smtClean="0"/>
              <a:t>. </a:t>
            </a:r>
            <a:r>
              <a:rPr lang="cs-CZ" sz="2800" dirty="0" err="1" smtClean="0"/>
              <a:t>neque</a:t>
            </a:r>
            <a:r>
              <a:rPr lang="cs-CZ" sz="2800" dirty="0" smtClean="0"/>
              <a:t> </a:t>
            </a:r>
            <a:r>
              <a:rPr lang="cs-CZ" sz="2800" dirty="0" err="1" smtClean="0"/>
              <a:t>dabo</a:t>
            </a:r>
            <a:r>
              <a:rPr lang="cs-CZ" sz="2800" dirty="0" smtClean="0"/>
              <a:t> </a:t>
            </a:r>
            <a:r>
              <a:rPr lang="cs-CZ" sz="2800" dirty="0" err="1" smtClean="0"/>
              <a:t>ulli</a:t>
            </a:r>
            <a:r>
              <a:rPr lang="cs-CZ" sz="2800" dirty="0" smtClean="0"/>
              <a:t> </a:t>
            </a:r>
            <a:r>
              <a:rPr lang="cs-CZ" sz="2800" dirty="0" err="1" smtClean="0"/>
              <a:t>farmacum</a:t>
            </a:r>
            <a:r>
              <a:rPr lang="cs-CZ" sz="2800" dirty="0" smtClean="0"/>
              <a:t> </a:t>
            </a:r>
            <a:r>
              <a:rPr lang="cs-CZ" sz="2800" dirty="0" err="1" smtClean="0"/>
              <a:t>rogatus</a:t>
            </a:r>
            <a:r>
              <a:rPr lang="cs-CZ" sz="2800" dirty="0" smtClean="0"/>
              <a:t> </a:t>
            </a:r>
            <a:r>
              <a:rPr lang="cs-CZ" sz="2800" dirty="0" err="1" smtClean="0"/>
              <a:t>mortale</a:t>
            </a:r>
            <a:r>
              <a:rPr lang="cs-CZ" sz="2800" dirty="0" smtClean="0"/>
              <a:t>, </a:t>
            </a:r>
            <a:r>
              <a:rPr lang="cs-CZ" sz="2800" dirty="0" err="1" smtClean="0"/>
              <a:t>neque</a:t>
            </a:r>
            <a:r>
              <a:rPr lang="cs-CZ" sz="2800" dirty="0" smtClean="0"/>
              <a:t> </a:t>
            </a:r>
            <a:r>
              <a:rPr lang="cs-CZ" sz="2800" dirty="0" err="1" smtClean="0"/>
              <a:t>narrabo</a:t>
            </a:r>
            <a:r>
              <a:rPr lang="cs-CZ" sz="2800" dirty="0" smtClean="0"/>
              <a:t> </a:t>
            </a:r>
            <a:r>
              <a:rPr lang="cs-CZ" sz="2800" dirty="0" err="1" smtClean="0"/>
              <a:t>consilium</a:t>
            </a:r>
            <a:r>
              <a:rPr lang="cs-CZ" sz="2800" dirty="0" smtClean="0"/>
              <a:t> </a:t>
            </a:r>
            <a:r>
              <a:rPr lang="cs-CZ" sz="2800" dirty="0" err="1" smtClean="0"/>
              <a:t>tale</a:t>
            </a:r>
            <a:r>
              <a:rPr lang="cs-CZ" sz="2800" dirty="0" smtClean="0"/>
              <a:t>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    </a:t>
            </a:r>
            <a:r>
              <a:rPr lang="cs-CZ" sz="2800" dirty="0" err="1" smtClean="0"/>
              <a:t>similiter</a:t>
            </a:r>
            <a:r>
              <a:rPr lang="cs-CZ" sz="2800" dirty="0" smtClean="0"/>
              <a:t> autem </a:t>
            </a:r>
            <a:r>
              <a:rPr lang="cs-CZ" sz="2800" dirty="0" err="1" smtClean="0"/>
              <a:t>neque</a:t>
            </a:r>
            <a:r>
              <a:rPr lang="cs-CZ" sz="2800" dirty="0" smtClean="0"/>
              <a:t> </a:t>
            </a:r>
            <a:r>
              <a:rPr lang="cs-CZ" sz="2800" dirty="0" err="1" smtClean="0"/>
              <a:t>mulieri</a:t>
            </a:r>
            <a:r>
              <a:rPr lang="cs-CZ" sz="2800" dirty="0" smtClean="0"/>
              <a:t> </a:t>
            </a:r>
            <a:r>
              <a:rPr lang="cs-CZ" sz="2800" dirty="0" err="1" smtClean="0"/>
              <a:t>pessarium</a:t>
            </a:r>
            <a:r>
              <a:rPr lang="cs-CZ" sz="2800" dirty="0" smtClean="0"/>
              <a:t> </a:t>
            </a:r>
            <a:r>
              <a:rPr lang="cs-CZ" sz="2800" dirty="0" err="1" smtClean="0"/>
              <a:t>corruptivum</a:t>
            </a:r>
            <a:r>
              <a:rPr lang="cs-CZ" sz="2800" dirty="0" smtClean="0"/>
              <a:t> </a:t>
            </a:r>
            <a:r>
              <a:rPr lang="cs-CZ" sz="2800" dirty="0" err="1" smtClean="0"/>
              <a:t>dabo</a:t>
            </a:r>
            <a:r>
              <a:rPr lang="cs-CZ" sz="2800" dirty="0" smtClean="0"/>
              <a:t>. </a:t>
            </a:r>
            <a:r>
              <a:rPr lang="cs-CZ" sz="2800" dirty="0" err="1" smtClean="0"/>
              <a:t>pure</a:t>
            </a:r>
            <a:r>
              <a:rPr lang="cs-CZ" sz="2800" dirty="0" smtClean="0"/>
              <a:t> </a:t>
            </a:r>
            <a:r>
              <a:rPr lang="cs-CZ" sz="2800" dirty="0" err="1" smtClean="0"/>
              <a:t>vero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sancte</a:t>
            </a:r>
            <a:r>
              <a:rPr lang="cs-CZ" sz="2800" dirty="0" smtClean="0"/>
              <a:t> </a:t>
            </a:r>
            <a:r>
              <a:rPr lang="cs-CZ" sz="2800" dirty="0" err="1" smtClean="0"/>
              <a:t>servabo</a:t>
            </a:r>
            <a:r>
              <a:rPr lang="cs-CZ" sz="2800" dirty="0" smtClean="0"/>
              <a:t> </a:t>
            </a:r>
            <a:r>
              <a:rPr lang="cs-CZ" sz="2800" dirty="0" err="1" smtClean="0"/>
              <a:t>vitam</a:t>
            </a:r>
            <a:r>
              <a:rPr lang="cs-CZ" sz="2800" dirty="0" smtClean="0"/>
              <a:t> </a:t>
            </a:r>
            <a:r>
              <a:rPr lang="cs-CZ" sz="2800" dirty="0" err="1" smtClean="0"/>
              <a:t>meam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artem</a:t>
            </a:r>
            <a:r>
              <a:rPr lang="cs-CZ" sz="2800" dirty="0" smtClean="0"/>
              <a:t> </a:t>
            </a:r>
            <a:r>
              <a:rPr lang="cs-CZ" sz="2800" dirty="0" err="1" smtClean="0"/>
              <a:t>meam</a:t>
            </a:r>
            <a:r>
              <a:rPr lang="cs-CZ" sz="2800" dirty="0" smtClean="0"/>
              <a:t>. non </a:t>
            </a:r>
            <a:r>
              <a:rPr lang="cs-CZ" sz="2800" dirty="0" err="1" smtClean="0"/>
              <a:t>incidam</a:t>
            </a:r>
            <a:r>
              <a:rPr lang="cs-CZ" sz="2800" dirty="0" smtClean="0"/>
              <a:t> autem </a:t>
            </a:r>
            <a:r>
              <a:rPr lang="cs-CZ" sz="2800" dirty="0" err="1" smtClean="0"/>
              <a:t>neque</a:t>
            </a:r>
            <a:r>
              <a:rPr lang="cs-CZ" sz="2800" dirty="0" smtClean="0"/>
              <a:t> </a:t>
            </a:r>
            <a:r>
              <a:rPr lang="cs-CZ" sz="2800" dirty="0" err="1" smtClean="0"/>
              <a:t>lapidatatem</a:t>
            </a:r>
            <a:r>
              <a:rPr lang="cs-CZ" sz="2800" dirty="0" smtClean="0"/>
              <a:t> </a:t>
            </a:r>
            <a:r>
              <a:rPr lang="cs-CZ" sz="2800" dirty="0" err="1" smtClean="0"/>
              <a:t>patientes</a:t>
            </a:r>
            <a:r>
              <a:rPr lang="cs-CZ" sz="2800" dirty="0" smtClean="0"/>
              <a:t>, sed </a:t>
            </a:r>
            <a:r>
              <a:rPr lang="cs-CZ" sz="2800" dirty="0" err="1" smtClean="0"/>
              <a:t>dimattam</a:t>
            </a:r>
            <a:r>
              <a:rPr lang="cs-CZ" sz="2800" dirty="0" smtClean="0"/>
              <a:t> hoc opus </a:t>
            </a:r>
            <a:r>
              <a:rPr lang="cs-CZ" sz="2800" dirty="0" err="1" smtClean="0"/>
              <a:t>hominibus</a:t>
            </a:r>
            <a:r>
              <a:rPr lang="cs-CZ" sz="2800" dirty="0" smtClean="0"/>
              <a:t> </a:t>
            </a:r>
            <a:r>
              <a:rPr lang="cs-CZ" sz="2800" dirty="0" err="1" smtClean="0"/>
              <a:t>huius</a:t>
            </a:r>
            <a:r>
              <a:rPr lang="cs-CZ" sz="2800" dirty="0" smtClean="0"/>
              <a:t> </a:t>
            </a:r>
            <a:r>
              <a:rPr lang="cs-CZ" sz="2800" dirty="0" err="1" smtClean="0"/>
              <a:t>operationis</a:t>
            </a:r>
            <a:r>
              <a:rPr lang="cs-CZ" sz="2800" dirty="0" smtClean="0"/>
              <a:t>. ad </a:t>
            </a:r>
            <a:r>
              <a:rPr lang="cs-CZ" sz="2800" dirty="0" err="1" smtClean="0"/>
              <a:t>domos</a:t>
            </a:r>
            <a:r>
              <a:rPr lang="cs-CZ" sz="2800" dirty="0" smtClean="0"/>
              <a:t> autem ad </a:t>
            </a:r>
            <a:r>
              <a:rPr lang="cs-CZ" sz="2800" dirty="0" err="1" smtClean="0"/>
              <a:t>quotcumque</a:t>
            </a:r>
            <a:r>
              <a:rPr lang="cs-CZ" sz="2800" dirty="0" smtClean="0"/>
              <a:t> </a:t>
            </a:r>
            <a:r>
              <a:rPr lang="cs-CZ" sz="2800" dirty="0" err="1" smtClean="0"/>
              <a:t>ivero</a:t>
            </a:r>
            <a:r>
              <a:rPr lang="cs-CZ" sz="2800" dirty="0" smtClean="0"/>
              <a:t>, </a:t>
            </a:r>
            <a:r>
              <a:rPr lang="cs-CZ" sz="2800" dirty="0" err="1" smtClean="0"/>
              <a:t>ibo</a:t>
            </a:r>
            <a:r>
              <a:rPr lang="cs-CZ" sz="2800" dirty="0" smtClean="0"/>
              <a:t> ad </a:t>
            </a:r>
            <a:r>
              <a:rPr lang="cs-CZ" sz="2800" dirty="0" err="1" smtClean="0"/>
              <a:t>utilitatem</a:t>
            </a:r>
            <a:r>
              <a:rPr lang="cs-CZ" sz="2800" dirty="0" smtClean="0"/>
              <a:t> </a:t>
            </a:r>
            <a:r>
              <a:rPr lang="cs-CZ" sz="2800" dirty="0" err="1" smtClean="0"/>
              <a:t>eorum</a:t>
            </a:r>
            <a:r>
              <a:rPr lang="cs-CZ" sz="2800" dirty="0" smtClean="0"/>
              <a:t> </a:t>
            </a:r>
            <a:r>
              <a:rPr lang="cs-CZ" sz="2800" dirty="0" err="1" smtClean="0"/>
              <a:t>qui</a:t>
            </a:r>
            <a:r>
              <a:rPr lang="cs-CZ" sz="2800" dirty="0" smtClean="0"/>
              <a:t> laborant, </a:t>
            </a:r>
            <a:r>
              <a:rPr lang="cs-CZ" sz="2800" dirty="0" err="1" smtClean="0"/>
              <a:t>absque</a:t>
            </a:r>
            <a:r>
              <a:rPr lang="cs-CZ" sz="2800" dirty="0" smtClean="0"/>
              <a:t> omni </a:t>
            </a:r>
            <a:r>
              <a:rPr lang="cs-CZ" sz="2800" dirty="0" err="1" smtClean="0"/>
              <a:t>iniustitia</a:t>
            </a:r>
            <a:r>
              <a:rPr lang="cs-CZ" sz="2800" dirty="0" smtClean="0"/>
              <a:t> </a:t>
            </a:r>
            <a:r>
              <a:rPr lang="cs-CZ" sz="2800" dirty="0" err="1" smtClean="0"/>
              <a:t>spontanea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corruptive</a:t>
            </a:r>
            <a:r>
              <a:rPr lang="cs-CZ" sz="2800" dirty="0" smtClean="0"/>
              <a:t> </a:t>
            </a:r>
            <a:r>
              <a:rPr lang="cs-CZ" sz="2800" dirty="0" err="1" smtClean="0"/>
              <a:t>alia</a:t>
            </a:r>
            <a:r>
              <a:rPr lang="cs-CZ" sz="2800" dirty="0" smtClean="0"/>
              <a:t>,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venereorum</a:t>
            </a:r>
            <a:r>
              <a:rPr lang="cs-CZ" sz="2800" dirty="0" smtClean="0"/>
              <a:t> </a:t>
            </a:r>
            <a:r>
              <a:rPr lang="cs-CZ" sz="2800" dirty="0" err="1" smtClean="0"/>
              <a:t>operum</a:t>
            </a:r>
            <a:r>
              <a:rPr lang="cs-CZ" sz="2800" dirty="0" smtClean="0"/>
              <a:t> in </a:t>
            </a:r>
            <a:r>
              <a:rPr lang="cs-CZ" sz="2800" dirty="0" err="1" smtClean="0"/>
              <a:t>mulieribus</a:t>
            </a:r>
            <a:r>
              <a:rPr lang="cs-CZ" sz="2800" dirty="0" smtClean="0"/>
              <a:t> </a:t>
            </a:r>
            <a:r>
              <a:rPr lang="cs-CZ" sz="2800" dirty="0" err="1" smtClean="0"/>
              <a:t>corporibus</a:t>
            </a:r>
            <a:r>
              <a:rPr lang="cs-CZ" sz="2800" dirty="0" smtClean="0"/>
              <a:t> </a:t>
            </a:r>
            <a:r>
              <a:rPr lang="cs-CZ" sz="2800" dirty="0" err="1" smtClean="0"/>
              <a:t>liberorum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servorum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sz="2800" dirty="0" err="1" smtClean="0"/>
              <a:t>ea</a:t>
            </a:r>
            <a:r>
              <a:rPr lang="cs-CZ" sz="2800" dirty="0" smtClean="0"/>
              <a:t> </a:t>
            </a:r>
            <a:r>
              <a:rPr lang="cs-CZ" sz="2800" dirty="0" err="1" smtClean="0"/>
              <a:t>vero</a:t>
            </a:r>
            <a:r>
              <a:rPr lang="cs-CZ" sz="2800" dirty="0" smtClean="0"/>
              <a:t> </a:t>
            </a:r>
            <a:r>
              <a:rPr lang="cs-CZ" sz="2800" dirty="0" err="1" smtClean="0"/>
              <a:t>quae</a:t>
            </a:r>
            <a:r>
              <a:rPr lang="cs-CZ" sz="2800" dirty="0" smtClean="0"/>
              <a:t> in </a:t>
            </a:r>
            <a:r>
              <a:rPr lang="cs-CZ" sz="2800" dirty="0" err="1" smtClean="0"/>
              <a:t>cura</a:t>
            </a:r>
            <a:r>
              <a:rPr lang="cs-CZ" sz="2800" dirty="0" smtClean="0"/>
              <a:t> </a:t>
            </a:r>
            <a:r>
              <a:rPr lang="cs-CZ" sz="2800" dirty="0" err="1" smtClean="0"/>
              <a:t>videro</a:t>
            </a:r>
            <a:r>
              <a:rPr lang="cs-CZ" sz="2800" dirty="0" smtClean="0"/>
              <a:t> aut </a:t>
            </a:r>
            <a:r>
              <a:rPr lang="cs-CZ" sz="2800" dirty="0" err="1" smtClean="0"/>
              <a:t>audivero</a:t>
            </a:r>
            <a:r>
              <a:rPr lang="cs-CZ" sz="2800" dirty="0" smtClean="0"/>
              <a:t>, vel </a:t>
            </a:r>
            <a:r>
              <a:rPr lang="cs-CZ" sz="2800" dirty="0" err="1" smtClean="0"/>
              <a:t>etiam</a:t>
            </a:r>
            <a:r>
              <a:rPr lang="cs-CZ" sz="2800" dirty="0" smtClean="0"/>
              <a:t> </a:t>
            </a:r>
            <a:r>
              <a:rPr lang="cs-CZ" sz="2800" dirty="0" err="1" smtClean="0"/>
              <a:t>absqua</a:t>
            </a:r>
            <a:r>
              <a:rPr lang="cs-CZ" sz="2800" dirty="0" smtClean="0"/>
              <a:t> </a:t>
            </a:r>
            <a:r>
              <a:rPr lang="cs-CZ" sz="2800" dirty="0" err="1" smtClean="0"/>
              <a:t>cura</a:t>
            </a:r>
            <a:r>
              <a:rPr lang="cs-CZ" sz="2800" dirty="0" smtClean="0"/>
              <a:t> de </a:t>
            </a:r>
            <a:r>
              <a:rPr lang="cs-CZ" sz="2800" dirty="0" err="1" smtClean="0"/>
              <a:t>vitis</a:t>
            </a:r>
            <a:r>
              <a:rPr lang="cs-CZ" sz="2800" dirty="0" smtClean="0"/>
              <a:t> </a:t>
            </a:r>
            <a:r>
              <a:rPr lang="cs-CZ" sz="2800" dirty="0" err="1" smtClean="0"/>
              <a:t>hominum</a:t>
            </a:r>
            <a:r>
              <a:rPr lang="cs-CZ" sz="2800" dirty="0" smtClean="0"/>
              <a:t>, </a:t>
            </a:r>
            <a:r>
              <a:rPr lang="cs-CZ" sz="2800" dirty="0" err="1" smtClean="0"/>
              <a:t>quae</a:t>
            </a:r>
            <a:r>
              <a:rPr lang="cs-CZ" sz="2800" dirty="0" smtClean="0"/>
              <a:t> non </a:t>
            </a:r>
            <a:r>
              <a:rPr lang="cs-CZ" sz="2800" dirty="0" err="1" smtClean="0"/>
              <a:t>sit</a:t>
            </a:r>
            <a:r>
              <a:rPr lang="cs-CZ" sz="2800" dirty="0" smtClean="0"/>
              <a:t> </a:t>
            </a:r>
            <a:r>
              <a:rPr lang="cs-CZ" sz="2800" dirty="0" err="1" smtClean="0"/>
              <a:t>conveniens</a:t>
            </a:r>
            <a:r>
              <a:rPr lang="cs-CZ" sz="2800" dirty="0" smtClean="0"/>
              <a:t> </a:t>
            </a:r>
            <a:r>
              <a:rPr lang="cs-CZ" sz="2800" dirty="0" err="1" smtClean="0"/>
              <a:t>loqui</a:t>
            </a:r>
            <a:r>
              <a:rPr lang="cs-CZ" sz="2800" dirty="0" smtClean="0"/>
              <a:t> extra, </a:t>
            </a:r>
            <a:r>
              <a:rPr lang="cs-CZ" sz="2800" dirty="0" err="1" smtClean="0"/>
              <a:t>tacebo</a:t>
            </a:r>
            <a:r>
              <a:rPr lang="cs-CZ" sz="2800" dirty="0" smtClean="0"/>
              <a:t>, </a:t>
            </a:r>
            <a:r>
              <a:rPr lang="cs-CZ" sz="2800" dirty="0" err="1" smtClean="0"/>
              <a:t>ceu</a:t>
            </a:r>
            <a:r>
              <a:rPr lang="cs-CZ" sz="2800" dirty="0" smtClean="0"/>
              <a:t> </a:t>
            </a:r>
            <a:r>
              <a:rPr lang="cs-CZ" sz="2800" dirty="0" err="1" smtClean="0"/>
              <a:t>neque</a:t>
            </a:r>
            <a:r>
              <a:rPr lang="cs-CZ" sz="2800" dirty="0" smtClean="0"/>
              <a:t> </a:t>
            </a:r>
            <a:r>
              <a:rPr lang="cs-CZ" sz="2800" dirty="0" err="1" smtClean="0"/>
              <a:t>videre</a:t>
            </a:r>
            <a:r>
              <a:rPr lang="cs-CZ" sz="2800" dirty="0" smtClean="0"/>
              <a:t> </a:t>
            </a:r>
            <a:r>
              <a:rPr lang="cs-CZ" sz="2800" dirty="0" err="1" smtClean="0"/>
              <a:t>ea</a:t>
            </a:r>
            <a:r>
              <a:rPr lang="cs-CZ" sz="2800" dirty="0" smtClean="0"/>
              <a:t> </a:t>
            </a:r>
            <a:r>
              <a:rPr lang="cs-CZ" sz="2800" dirty="0" err="1" smtClean="0"/>
              <a:t>putans</a:t>
            </a:r>
            <a:r>
              <a:rPr lang="cs-CZ" sz="2800" dirty="0" smtClean="0"/>
              <a:t>. </a:t>
            </a:r>
            <a:r>
              <a:rPr lang="cs-CZ" sz="2800" dirty="0" err="1" smtClean="0"/>
              <a:t>iuramentum</a:t>
            </a:r>
            <a:r>
              <a:rPr lang="cs-CZ" sz="2800" dirty="0" smtClean="0"/>
              <a:t> </a:t>
            </a:r>
            <a:r>
              <a:rPr lang="cs-CZ" sz="2800" dirty="0" err="1" smtClean="0"/>
              <a:t>itaque</a:t>
            </a:r>
            <a:r>
              <a:rPr lang="cs-CZ" sz="2800" dirty="0" smtClean="0"/>
              <a:t> </a:t>
            </a:r>
            <a:r>
              <a:rPr lang="cs-CZ" sz="2800" dirty="0" err="1" smtClean="0"/>
              <a:t>meum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conscriptionem</a:t>
            </a:r>
            <a:r>
              <a:rPr lang="cs-CZ" sz="2800" dirty="0" smtClean="0"/>
              <a:t> </a:t>
            </a:r>
            <a:r>
              <a:rPr lang="cs-CZ" sz="2800" dirty="0" err="1" smtClean="0"/>
              <a:t>hanc</a:t>
            </a:r>
            <a:r>
              <a:rPr lang="cs-CZ" sz="2800" dirty="0" smtClean="0"/>
              <a:t> </a:t>
            </a:r>
            <a:r>
              <a:rPr lang="cs-CZ" sz="2800" dirty="0" err="1" smtClean="0"/>
              <a:t>qui</a:t>
            </a:r>
            <a:r>
              <a:rPr lang="cs-CZ" sz="2800" dirty="0" smtClean="0"/>
              <a:t> </a:t>
            </a:r>
            <a:r>
              <a:rPr lang="cs-CZ" sz="2800" dirty="0" err="1" smtClean="0"/>
              <a:t>perfectum</a:t>
            </a:r>
            <a:r>
              <a:rPr lang="cs-CZ" sz="2800" dirty="0" smtClean="0"/>
              <a:t> facit </a:t>
            </a:r>
            <a:r>
              <a:rPr lang="cs-CZ" sz="2800" dirty="0" err="1" smtClean="0"/>
              <a:t>et</a:t>
            </a:r>
            <a:r>
              <a:rPr lang="cs-CZ" sz="2800" dirty="0" smtClean="0"/>
              <a:t> non </a:t>
            </a:r>
            <a:r>
              <a:rPr lang="cs-CZ" sz="2800" dirty="0" err="1" smtClean="0"/>
              <a:t>confringit</a:t>
            </a:r>
            <a:r>
              <a:rPr lang="cs-CZ" sz="2800" dirty="0" smtClean="0"/>
              <a:t> </a:t>
            </a:r>
            <a:r>
              <a:rPr lang="cs-CZ" sz="2800" dirty="0" err="1" smtClean="0"/>
              <a:t>erit</a:t>
            </a:r>
            <a:r>
              <a:rPr lang="cs-CZ" sz="2800" dirty="0" smtClean="0"/>
              <a:t> </a:t>
            </a:r>
            <a:r>
              <a:rPr lang="cs-CZ" sz="2800" dirty="0" err="1" smtClean="0"/>
              <a:t>diligibilis</a:t>
            </a:r>
            <a:r>
              <a:rPr lang="cs-CZ" sz="2800" dirty="0" smtClean="0"/>
              <a:t> </a:t>
            </a:r>
            <a:r>
              <a:rPr lang="cs-CZ" sz="2800" dirty="0" err="1" smtClean="0"/>
              <a:t>ut</a:t>
            </a:r>
            <a:r>
              <a:rPr lang="cs-CZ" sz="2800" dirty="0" smtClean="0"/>
              <a:t> </a:t>
            </a:r>
            <a:r>
              <a:rPr lang="cs-CZ" sz="2800" dirty="0" err="1" smtClean="0"/>
              <a:t>augeatur</a:t>
            </a:r>
            <a:r>
              <a:rPr lang="cs-CZ" sz="2800" dirty="0" smtClean="0"/>
              <a:t> </a:t>
            </a:r>
            <a:r>
              <a:rPr lang="cs-CZ" sz="2800" dirty="0" err="1" smtClean="0"/>
              <a:t>et</a:t>
            </a:r>
            <a:r>
              <a:rPr lang="cs-CZ" sz="2800" dirty="0" smtClean="0"/>
              <a:t> in vita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arte</a:t>
            </a:r>
            <a:r>
              <a:rPr lang="cs-CZ" sz="2800" dirty="0" smtClean="0"/>
              <a:t> </a:t>
            </a:r>
            <a:r>
              <a:rPr lang="cs-CZ" sz="2800" dirty="0" err="1" smtClean="0"/>
              <a:t>honorandus</a:t>
            </a:r>
            <a:r>
              <a:rPr lang="cs-CZ" sz="2800" dirty="0" smtClean="0"/>
              <a:t> ab omnibus </a:t>
            </a:r>
            <a:r>
              <a:rPr lang="cs-CZ" sz="2800" dirty="0" err="1" smtClean="0"/>
              <a:t>hominibus</a:t>
            </a:r>
            <a:r>
              <a:rPr lang="cs-CZ" sz="2800" dirty="0" smtClean="0"/>
              <a:t> </a:t>
            </a:r>
            <a:r>
              <a:rPr lang="cs-CZ" sz="2800" dirty="0" err="1" smtClean="0"/>
              <a:t>insempiterno</a:t>
            </a:r>
            <a:r>
              <a:rPr lang="cs-CZ" sz="2800" dirty="0" smtClean="0"/>
              <a:t> </a:t>
            </a:r>
            <a:r>
              <a:rPr lang="cs-CZ" sz="2800" dirty="0" err="1" smtClean="0"/>
              <a:t>tempore</a:t>
            </a:r>
            <a:r>
              <a:rPr lang="cs-CZ" sz="2800" dirty="0" smtClean="0"/>
              <a:t>, </a:t>
            </a:r>
            <a:r>
              <a:rPr lang="cs-CZ" sz="2800" dirty="0" err="1" smtClean="0"/>
              <a:t>transgredienti</a:t>
            </a:r>
            <a:r>
              <a:rPr lang="cs-CZ" sz="2800" dirty="0" smtClean="0"/>
              <a:t> autem </a:t>
            </a:r>
            <a:r>
              <a:rPr lang="cs-CZ" sz="2800" dirty="0" err="1" smtClean="0"/>
              <a:t>et</a:t>
            </a:r>
            <a:r>
              <a:rPr lang="cs-CZ" sz="2800" dirty="0" smtClean="0"/>
              <a:t> </a:t>
            </a:r>
            <a:r>
              <a:rPr lang="cs-CZ" sz="2800" dirty="0" err="1" smtClean="0"/>
              <a:t>deieranti</a:t>
            </a:r>
            <a:r>
              <a:rPr lang="cs-CZ" sz="2800" dirty="0" smtClean="0"/>
              <a:t> </a:t>
            </a:r>
            <a:r>
              <a:rPr lang="cs-CZ" sz="2800" dirty="0" err="1" smtClean="0"/>
              <a:t>contraria</a:t>
            </a:r>
            <a:r>
              <a:rPr lang="cs-CZ" sz="2800" dirty="0" smtClean="0"/>
              <a:t> </a:t>
            </a:r>
            <a:r>
              <a:rPr lang="cs-CZ" sz="2800" dirty="0" err="1" smtClean="0"/>
              <a:t>horum</a:t>
            </a:r>
            <a:r>
              <a:rPr lang="cs-CZ" sz="2800" dirty="0" smtClean="0"/>
              <a:t>.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 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Demands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attendance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 – </a:t>
            </a:r>
            <a:r>
              <a:rPr lang="cs-CZ" b="1" dirty="0" err="1" smtClean="0"/>
              <a:t>one</a:t>
            </a:r>
            <a:r>
              <a:rPr lang="cs-CZ" b="1" dirty="0" smtClean="0"/>
              <a:t> </a:t>
            </a:r>
            <a:r>
              <a:rPr lang="cs-CZ" b="1" dirty="0" err="1" smtClean="0"/>
              <a:t>unexcused</a:t>
            </a:r>
            <a:r>
              <a:rPr lang="cs-CZ" b="1" dirty="0" smtClean="0"/>
              <a:t> absence </a:t>
            </a:r>
            <a:r>
              <a:rPr lang="cs-CZ" dirty="0" err="1" smtClean="0"/>
              <a:t>possible</a:t>
            </a:r>
            <a:r>
              <a:rPr lang="cs-CZ" dirty="0" smtClean="0"/>
              <a:t>, </a:t>
            </a:r>
            <a:r>
              <a:rPr lang="cs-CZ" dirty="0" err="1" smtClean="0"/>
              <a:t>excuses</a:t>
            </a:r>
            <a:r>
              <a:rPr lang="cs-CZ" dirty="0" smtClean="0"/>
              <a:t> </a:t>
            </a:r>
            <a:r>
              <a:rPr lang="cs-CZ" dirty="0" err="1" smtClean="0"/>
              <a:t>give</a:t>
            </a:r>
            <a:r>
              <a:rPr lang="cs-CZ" dirty="0" smtClean="0"/>
              <a:t> in to </a:t>
            </a:r>
            <a:r>
              <a:rPr lang="cs-CZ" dirty="0" err="1" smtClean="0"/>
              <a:t>the</a:t>
            </a:r>
            <a:r>
              <a:rPr lang="cs-CZ" dirty="0" smtClean="0"/>
              <a:t> study </a:t>
            </a:r>
            <a:r>
              <a:rPr lang="cs-CZ" dirty="0" err="1" smtClean="0"/>
              <a:t>office</a:t>
            </a:r>
            <a:endParaRPr lang="cs-CZ" dirty="0" smtClean="0"/>
          </a:p>
          <a:p>
            <a:r>
              <a:rPr lang="cs-CZ" dirty="0" err="1" smtClean="0"/>
              <a:t>Possibility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substituting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classes</a:t>
            </a:r>
            <a:r>
              <a:rPr lang="cs-CZ" dirty="0" smtClean="0"/>
              <a:t> in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seminar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(has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r>
              <a:rPr lang="cs-CZ" dirty="0" smtClean="0"/>
              <a:t> as </a:t>
            </a:r>
            <a:r>
              <a:rPr lang="cs-CZ" dirty="0" err="1" smtClean="0"/>
              <a:t>your</a:t>
            </a:r>
            <a:r>
              <a:rPr lang="cs-CZ" dirty="0" smtClean="0"/>
              <a:t> absence, max. </a:t>
            </a:r>
            <a:r>
              <a:rPr lang="cs-CZ" dirty="0" err="1" smtClean="0"/>
              <a:t>twice</a:t>
            </a:r>
            <a:r>
              <a:rPr lang="cs-CZ" dirty="0" smtClean="0"/>
              <a:t> a </a:t>
            </a:r>
            <a:r>
              <a:rPr lang="cs-CZ" dirty="0" err="1" smtClean="0"/>
              <a:t>semester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Taking</a:t>
            </a:r>
            <a:r>
              <a:rPr lang="cs-CZ" dirty="0" smtClean="0"/>
              <a:t> </a:t>
            </a:r>
            <a:r>
              <a:rPr lang="cs-CZ" b="1" dirty="0" err="1" smtClean="0"/>
              <a:t>two</a:t>
            </a:r>
            <a:r>
              <a:rPr lang="cs-CZ" b="1" dirty="0" smtClean="0"/>
              <a:t> </a:t>
            </a:r>
            <a:r>
              <a:rPr lang="cs-CZ" b="1" dirty="0" err="1" smtClean="0"/>
              <a:t>partial</a:t>
            </a:r>
            <a:r>
              <a:rPr lang="cs-CZ" b="1" dirty="0" smtClean="0"/>
              <a:t> </a:t>
            </a:r>
            <a:r>
              <a:rPr lang="cs-CZ" b="1" dirty="0" err="1" smtClean="0"/>
              <a:t>exams</a:t>
            </a:r>
            <a:r>
              <a:rPr lang="cs-CZ" b="1" dirty="0" smtClean="0"/>
              <a:t> </a:t>
            </a:r>
            <a:r>
              <a:rPr lang="cs-CZ" dirty="0" smtClean="0"/>
              <a:t>(in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successfull</a:t>
            </a:r>
            <a:r>
              <a:rPr lang="cs-CZ" dirty="0" smtClean="0"/>
              <a:t> </a:t>
            </a:r>
            <a:r>
              <a:rPr lang="cs-CZ" dirty="0" err="1" smtClean="0"/>
              <a:t>completion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70 %,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bonus 5 %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b="1" dirty="0" err="1" smtClean="0"/>
              <a:t>homestudy</a:t>
            </a:r>
            <a:r>
              <a:rPr lang="cs-CZ" b="1" dirty="0" smtClean="0"/>
              <a:t> </a:t>
            </a:r>
            <a:r>
              <a:rPr lang="cs-CZ" dirty="0" err="1" smtClean="0"/>
              <a:t>required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116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Grammatical</a:t>
            </a:r>
            <a:r>
              <a:rPr lang="cs-CZ" dirty="0" smtClean="0"/>
              <a:t> </a:t>
            </a:r>
            <a:r>
              <a:rPr lang="cs-CZ" dirty="0" err="1" smtClean="0"/>
              <a:t>cathegories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nouns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566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Masculine</a:t>
            </a:r>
            <a:endParaRPr lang="cs-CZ" dirty="0" smtClean="0"/>
          </a:p>
          <a:p>
            <a:r>
              <a:rPr lang="cs-CZ" dirty="0" err="1" smtClean="0"/>
              <a:t>Feminine</a:t>
            </a:r>
            <a:endParaRPr lang="cs-CZ" dirty="0" smtClean="0"/>
          </a:p>
          <a:p>
            <a:r>
              <a:rPr lang="cs-CZ" dirty="0" err="1" smtClean="0"/>
              <a:t>Neutral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Not </a:t>
            </a:r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intuitive</a:t>
            </a:r>
            <a:r>
              <a:rPr lang="cs-CZ" dirty="0" smtClean="0"/>
              <a:t> –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learn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gender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855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Number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Singular</a:t>
            </a:r>
            <a:endParaRPr lang="cs-CZ" dirty="0" smtClean="0"/>
          </a:p>
          <a:p>
            <a:r>
              <a:rPr lang="cs-CZ" dirty="0" err="1" smtClean="0"/>
              <a:t>Plural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66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relationships</a:t>
            </a:r>
            <a:r>
              <a:rPr lang="cs-CZ" sz="2000" dirty="0" smtClean="0"/>
              <a:t> </a:t>
            </a:r>
            <a:r>
              <a:rPr lang="cs-CZ" sz="2000" dirty="0" err="1" smtClean="0"/>
              <a:t>between</a:t>
            </a:r>
            <a:r>
              <a:rPr lang="cs-CZ" sz="2000" dirty="0" smtClean="0"/>
              <a:t> </a:t>
            </a:r>
            <a:r>
              <a:rPr lang="cs-CZ" sz="2000" dirty="0" err="1" smtClean="0"/>
              <a:t>nouns</a:t>
            </a:r>
            <a:r>
              <a:rPr lang="cs-CZ" sz="2000" dirty="0" smtClean="0"/>
              <a:t> and </a:t>
            </a:r>
            <a:r>
              <a:rPr lang="cs-CZ" sz="2000" dirty="0" err="1" smtClean="0"/>
              <a:t>adjectives</a:t>
            </a:r>
            <a:r>
              <a:rPr lang="cs-CZ" sz="2000" dirty="0" smtClean="0"/>
              <a:t> are </a:t>
            </a:r>
            <a:r>
              <a:rPr lang="cs-CZ" sz="2000" dirty="0" err="1" smtClean="0"/>
              <a:t>expressed</a:t>
            </a:r>
            <a:r>
              <a:rPr lang="cs-CZ" sz="2000" dirty="0" smtClean="0"/>
              <a:t> not </a:t>
            </a:r>
            <a:r>
              <a:rPr lang="cs-CZ" sz="2000" dirty="0" err="1" smtClean="0"/>
              <a:t>only</a:t>
            </a:r>
            <a:r>
              <a:rPr lang="cs-CZ" sz="2000" dirty="0" smtClean="0"/>
              <a:t> by </a:t>
            </a:r>
            <a:r>
              <a:rPr lang="cs-CZ" sz="2000" dirty="0" err="1" smtClean="0"/>
              <a:t>prepositions</a:t>
            </a:r>
            <a:r>
              <a:rPr lang="cs-CZ" sz="2000" dirty="0" smtClean="0"/>
              <a:t>, but </a:t>
            </a:r>
            <a:r>
              <a:rPr lang="cs-CZ" sz="2000" dirty="0" err="1" smtClean="0"/>
              <a:t>also</a:t>
            </a:r>
            <a:r>
              <a:rPr lang="cs-CZ" sz="2000" dirty="0" smtClean="0"/>
              <a:t> by case </a:t>
            </a:r>
            <a:r>
              <a:rPr lang="cs-CZ" sz="2000" dirty="0" err="1" smtClean="0"/>
              <a:t>endings</a:t>
            </a:r>
            <a:r>
              <a:rPr lang="cs-CZ" sz="2000" dirty="0" smtClean="0"/>
              <a:t> (</a:t>
            </a:r>
            <a:r>
              <a:rPr lang="cs-CZ" sz="2000" dirty="0" err="1" smtClean="0"/>
              <a:t>according</a:t>
            </a:r>
            <a:r>
              <a:rPr lang="cs-CZ" sz="2000" dirty="0" smtClean="0"/>
              <a:t> to </a:t>
            </a:r>
            <a:r>
              <a:rPr lang="cs-CZ" sz="2000" dirty="0" err="1" smtClean="0"/>
              <a:t>particular</a:t>
            </a:r>
            <a:r>
              <a:rPr lang="cs-CZ" sz="2000" dirty="0" smtClean="0"/>
              <a:t> </a:t>
            </a:r>
            <a:r>
              <a:rPr lang="cs-CZ" sz="2000" dirty="0" err="1" smtClean="0"/>
              <a:t>declension</a:t>
            </a:r>
            <a:r>
              <a:rPr lang="cs-CZ" sz="2000" dirty="0" smtClean="0"/>
              <a:t> to </a:t>
            </a:r>
            <a:r>
              <a:rPr lang="cs-CZ" sz="2000" dirty="0" err="1" smtClean="0"/>
              <a:t>which</a:t>
            </a:r>
            <a:r>
              <a:rPr lang="cs-CZ" sz="2000" dirty="0" smtClean="0"/>
              <a:t> a </a:t>
            </a:r>
            <a:r>
              <a:rPr lang="cs-CZ" sz="2000" dirty="0" err="1" smtClean="0"/>
              <a:t>noun</a:t>
            </a:r>
            <a:r>
              <a:rPr lang="cs-CZ" sz="2000" dirty="0" smtClean="0"/>
              <a:t> </a:t>
            </a:r>
            <a:r>
              <a:rPr lang="cs-CZ" sz="2000" dirty="0" err="1" smtClean="0"/>
              <a:t>belongs</a:t>
            </a:r>
            <a:r>
              <a:rPr lang="cs-CZ" sz="2000" dirty="0" smtClean="0"/>
              <a:t>)</a:t>
            </a:r>
          </a:p>
          <a:p>
            <a:r>
              <a:rPr lang="cs-CZ" sz="2000" b="1" dirty="0" smtClean="0"/>
              <a:t>Nominative</a:t>
            </a:r>
            <a:r>
              <a:rPr lang="cs-CZ" sz="2000" dirty="0" smtClean="0"/>
              <a:t> (</a:t>
            </a:r>
            <a:r>
              <a:rPr lang="cs-CZ" sz="2000" dirty="0" err="1" smtClean="0"/>
              <a:t>Nom</a:t>
            </a:r>
            <a:r>
              <a:rPr lang="cs-CZ" sz="2000" dirty="0" smtClean="0"/>
              <a:t>.)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subject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sth</a:t>
            </a:r>
            <a:r>
              <a:rPr lang="cs-CZ" sz="2000" dirty="0" smtClean="0"/>
              <a:t> – </a:t>
            </a:r>
            <a:r>
              <a:rPr lang="cs-CZ" sz="2000" dirty="0" err="1" smtClean="0"/>
              <a:t>upright</a:t>
            </a:r>
            <a:r>
              <a:rPr lang="cs-CZ" sz="2000" dirty="0" smtClean="0"/>
              <a:t> case (1st </a:t>
            </a:r>
            <a:r>
              <a:rPr lang="cs-CZ" sz="2000" dirty="0" err="1" smtClean="0"/>
              <a:t>dictionary</a:t>
            </a:r>
            <a:r>
              <a:rPr lang="cs-CZ" sz="2000" dirty="0" smtClean="0"/>
              <a:t> </a:t>
            </a:r>
            <a:r>
              <a:rPr lang="cs-CZ" sz="2000" dirty="0" err="1" smtClean="0"/>
              <a:t>entry</a:t>
            </a:r>
            <a:r>
              <a:rPr lang="cs-CZ" sz="2000" dirty="0" smtClean="0"/>
              <a:t>)</a:t>
            </a:r>
          </a:p>
          <a:p>
            <a:r>
              <a:rPr lang="cs-CZ" sz="2000" b="1" dirty="0" smtClean="0"/>
              <a:t>Genitive</a:t>
            </a:r>
            <a:r>
              <a:rPr lang="cs-CZ" sz="2000" dirty="0" smtClean="0"/>
              <a:t> (Gen.) – </a:t>
            </a:r>
            <a:r>
              <a:rPr lang="cs-CZ" sz="2000" dirty="0" err="1" smtClean="0"/>
              <a:t>functions</a:t>
            </a:r>
            <a:r>
              <a:rPr lang="cs-CZ" sz="2000" dirty="0" smtClean="0"/>
              <a:t> as </a:t>
            </a:r>
            <a:r>
              <a:rPr lang="cs-CZ" sz="2000" dirty="0" err="1" smtClean="0"/>
              <a:t>English</a:t>
            </a:r>
            <a:r>
              <a:rPr lang="cs-CZ" sz="2000" dirty="0" smtClean="0"/>
              <a:t> </a:t>
            </a:r>
            <a:r>
              <a:rPr lang="cs-CZ" sz="2000" dirty="0" err="1" smtClean="0"/>
              <a:t>preposition</a:t>
            </a:r>
            <a:r>
              <a:rPr lang="cs-CZ" sz="2000" dirty="0" smtClean="0"/>
              <a:t> </a:t>
            </a:r>
            <a:r>
              <a:rPr lang="cs-CZ" sz="2000" i="1" dirty="0" err="1" smtClean="0"/>
              <a:t>of</a:t>
            </a:r>
            <a:r>
              <a:rPr lang="cs-CZ" sz="2000" dirty="0" smtClean="0"/>
              <a:t>,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possessive</a:t>
            </a:r>
            <a:r>
              <a:rPr lang="cs-CZ" sz="2000" dirty="0" smtClean="0"/>
              <a:t> </a:t>
            </a:r>
            <a:r>
              <a:rPr lang="cs-CZ" sz="2000" dirty="0" err="1" smtClean="0"/>
              <a:t>function</a:t>
            </a:r>
            <a:r>
              <a:rPr lang="cs-CZ" sz="2000" dirty="0" smtClean="0"/>
              <a:t>, </a:t>
            </a:r>
            <a:r>
              <a:rPr lang="cs-CZ" sz="2000" dirty="0" err="1" smtClean="0"/>
              <a:t>denotes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declension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a </a:t>
            </a:r>
            <a:r>
              <a:rPr lang="cs-CZ" sz="2000" dirty="0" err="1" smtClean="0"/>
              <a:t>noun</a:t>
            </a:r>
            <a:r>
              <a:rPr lang="cs-CZ" sz="2000" dirty="0" smtClean="0"/>
              <a:t> (2nd </a:t>
            </a:r>
            <a:r>
              <a:rPr lang="cs-CZ" sz="2000" dirty="0" err="1" smtClean="0"/>
              <a:t>dictionary</a:t>
            </a:r>
            <a:r>
              <a:rPr lang="cs-CZ" sz="2000" dirty="0" smtClean="0"/>
              <a:t> </a:t>
            </a:r>
            <a:r>
              <a:rPr lang="cs-CZ" sz="2000" dirty="0" err="1" smtClean="0"/>
              <a:t>entry</a:t>
            </a:r>
            <a:r>
              <a:rPr lang="cs-CZ" sz="2000" dirty="0" smtClean="0"/>
              <a:t>)</a:t>
            </a:r>
          </a:p>
          <a:p>
            <a:r>
              <a:rPr lang="cs-CZ" sz="2000" b="1" dirty="0" err="1" smtClean="0"/>
              <a:t>Accusative</a:t>
            </a:r>
            <a:r>
              <a:rPr lang="cs-CZ" sz="2000" dirty="0" smtClean="0"/>
              <a:t> (</a:t>
            </a:r>
            <a:r>
              <a:rPr lang="cs-CZ" sz="2000" dirty="0" err="1" smtClean="0"/>
              <a:t>Acc</a:t>
            </a:r>
            <a:r>
              <a:rPr lang="cs-CZ" sz="2000" dirty="0" smtClean="0"/>
              <a:t>.)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object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sth</a:t>
            </a:r>
            <a:r>
              <a:rPr lang="cs-CZ" sz="2000" dirty="0" smtClean="0"/>
              <a:t>,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prepositions</a:t>
            </a:r>
            <a:r>
              <a:rPr lang="cs-CZ" sz="2000" dirty="0" smtClean="0"/>
              <a:t> </a:t>
            </a:r>
            <a:r>
              <a:rPr lang="cs-CZ" sz="2000" dirty="0" err="1" smtClean="0"/>
              <a:t>denoting</a:t>
            </a:r>
            <a:r>
              <a:rPr lang="cs-CZ" sz="2000" dirty="0" smtClean="0"/>
              <a:t> </a:t>
            </a:r>
            <a:r>
              <a:rPr lang="cs-CZ" sz="2000" dirty="0" err="1" smtClean="0"/>
              <a:t>motion</a:t>
            </a:r>
            <a:r>
              <a:rPr lang="cs-CZ" sz="2000" dirty="0" smtClean="0"/>
              <a:t> </a:t>
            </a:r>
            <a:r>
              <a:rPr lang="cs-CZ" sz="2000" dirty="0" err="1" smtClean="0"/>
              <a:t>towards</a:t>
            </a:r>
            <a:r>
              <a:rPr lang="cs-CZ" sz="2000" dirty="0" smtClean="0"/>
              <a:t> </a:t>
            </a:r>
            <a:r>
              <a:rPr lang="cs-CZ" sz="2000" dirty="0" err="1" smtClean="0"/>
              <a:t>sth</a:t>
            </a:r>
            <a:r>
              <a:rPr lang="cs-CZ" sz="2000" dirty="0" smtClean="0"/>
              <a:t> – ad, </a:t>
            </a:r>
            <a:r>
              <a:rPr lang="cs-CZ" sz="2000" dirty="0" err="1" smtClean="0"/>
              <a:t>prope</a:t>
            </a:r>
            <a:r>
              <a:rPr lang="cs-CZ" sz="2000" dirty="0" smtClean="0"/>
              <a:t>, in </a:t>
            </a:r>
          </a:p>
          <a:p>
            <a:r>
              <a:rPr lang="cs-CZ" sz="2000" b="1" dirty="0" smtClean="0"/>
              <a:t>Ablative</a:t>
            </a:r>
            <a:r>
              <a:rPr lang="cs-CZ" sz="2000" dirty="0" smtClean="0"/>
              <a:t> (</a:t>
            </a:r>
            <a:r>
              <a:rPr lang="cs-CZ" sz="2000" dirty="0" err="1" smtClean="0"/>
              <a:t>Abl</a:t>
            </a:r>
            <a:r>
              <a:rPr lang="cs-CZ" sz="2000" dirty="0" smtClean="0"/>
              <a:t>.) – </a:t>
            </a:r>
            <a:r>
              <a:rPr lang="cs-CZ" sz="2000" dirty="0" err="1" smtClean="0"/>
              <a:t>expresses</a:t>
            </a:r>
            <a:r>
              <a:rPr lang="cs-CZ" sz="2000" dirty="0" smtClean="0"/>
              <a:t> </a:t>
            </a:r>
            <a:r>
              <a:rPr lang="cs-CZ" sz="2000" dirty="0" err="1" smtClean="0"/>
              <a:t>separation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motion</a:t>
            </a:r>
            <a:r>
              <a:rPr lang="cs-CZ" sz="2000" dirty="0" smtClean="0"/>
              <a:t> </a:t>
            </a:r>
            <a:r>
              <a:rPr lang="cs-CZ" sz="2000" dirty="0" err="1" smtClean="0"/>
              <a:t>away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sth</a:t>
            </a:r>
            <a:r>
              <a:rPr lang="cs-CZ" sz="2000" dirty="0" smtClean="0"/>
              <a:t>,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prepositions</a:t>
            </a:r>
            <a:r>
              <a:rPr lang="cs-CZ" sz="2000" dirty="0" smtClean="0"/>
              <a:t> e/ex, a/ab, de, sine, </a:t>
            </a:r>
            <a:r>
              <a:rPr lang="cs-CZ" sz="2000" dirty="0" err="1" smtClean="0"/>
              <a:t>cum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0114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Declension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noun</a:t>
            </a:r>
            <a:r>
              <a:rPr lang="cs-CZ" dirty="0" smtClean="0"/>
              <a:t> </a:t>
            </a:r>
            <a:r>
              <a:rPr lang="cs-CZ" dirty="0" err="1" smtClean="0"/>
              <a:t>belongs</a:t>
            </a:r>
            <a:r>
              <a:rPr lang="cs-CZ" dirty="0" smtClean="0"/>
              <a:t> to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5 </a:t>
            </a:r>
            <a:r>
              <a:rPr lang="cs-CZ" dirty="0" err="1" smtClean="0"/>
              <a:t>declensions</a:t>
            </a:r>
            <a:r>
              <a:rPr lang="cs-CZ" dirty="0" smtClean="0"/>
              <a:t>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endings</a:t>
            </a:r>
            <a:r>
              <a:rPr lang="cs-CZ" dirty="0" smtClean="0"/>
              <a:t> are </a:t>
            </a:r>
            <a:r>
              <a:rPr lang="cs-CZ" dirty="0" err="1" smtClean="0"/>
              <a:t>put</a:t>
            </a:r>
            <a:r>
              <a:rPr lang="cs-CZ" dirty="0" smtClean="0"/>
              <a:t> to </a:t>
            </a:r>
            <a:r>
              <a:rPr lang="cs-CZ" dirty="0" err="1" smtClean="0"/>
              <a:t>them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nouns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declensions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their</a:t>
            </a:r>
            <a:r>
              <a:rPr lang="cs-CZ" dirty="0" smtClean="0"/>
              <a:t> stem (</a:t>
            </a:r>
            <a:r>
              <a:rPr lang="cs-CZ" dirty="0" err="1" smtClean="0"/>
              <a:t>according</a:t>
            </a:r>
            <a:r>
              <a:rPr lang="cs-CZ" dirty="0" smtClean="0"/>
              <a:t> to Gen. </a:t>
            </a:r>
            <a:r>
              <a:rPr lang="cs-CZ" dirty="0" err="1"/>
              <a:t>p</a:t>
            </a:r>
            <a:r>
              <a:rPr lang="cs-CZ" dirty="0" err="1" smtClean="0"/>
              <a:t>lural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1st </a:t>
            </a:r>
            <a:r>
              <a:rPr lang="cs-CZ" dirty="0" err="1" smtClean="0"/>
              <a:t>declension</a:t>
            </a:r>
            <a:r>
              <a:rPr lang="cs-CZ" dirty="0" smtClean="0"/>
              <a:t> – a-</a:t>
            </a:r>
            <a:r>
              <a:rPr lang="cs-CZ" dirty="0" err="1" smtClean="0"/>
              <a:t>stems</a:t>
            </a:r>
            <a:r>
              <a:rPr lang="cs-CZ" dirty="0" smtClean="0"/>
              <a:t> – ven-</a:t>
            </a:r>
            <a:r>
              <a:rPr lang="cs-CZ" b="1" dirty="0" smtClean="0"/>
              <a:t>a</a:t>
            </a:r>
            <a:r>
              <a:rPr lang="cs-CZ" dirty="0" smtClean="0"/>
              <a:t>-rum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2nd </a:t>
            </a:r>
            <a:r>
              <a:rPr lang="cs-CZ" dirty="0" err="1" smtClean="0"/>
              <a:t>declension</a:t>
            </a:r>
            <a:r>
              <a:rPr lang="cs-CZ" dirty="0" smtClean="0"/>
              <a:t> – o-</a:t>
            </a:r>
            <a:r>
              <a:rPr lang="cs-CZ" dirty="0" err="1" smtClean="0"/>
              <a:t>stems</a:t>
            </a:r>
            <a:r>
              <a:rPr lang="cs-CZ" dirty="0" smtClean="0"/>
              <a:t> – nerv-</a:t>
            </a:r>
            <a:r>
              <a:rPr lang="cs-CZ" b="1" dirty="0" smtClean="0"/>
              <a:t>o</a:t>
            </a:r>
            <a:r>
              <a:rPr lang="cs-CZ" dirty="0" smtClean="0"/>
              <a:t>-rum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3rd </a:t>
            </a:r>
            <a:r>
              <a:rPr lang="cs-CZ" dirty="0" err="1" smtClean="0"/>
              <a:t>declension</a:t>
            </a:r>
            <a:endParaRPr lang="cs-CZ" dirty="0" smtClean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smtClean="0"/>
              <a:t>i-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pelv</a:t>
            </a:r>
            <a:r>
              <a:rPr lang="cs-CZ" dirty="0" smtClean="0"/>
              <a:t>-</a:t>
            </a:r>
            <a:r>
              <a:rPr lang="cs-CZ" b="1" dirty="0" smtClean="0"/>
              <a:t>i</a:t>
            </a:r>
            <a:r>
              <a:rPr lang="cs-CZ" dirty="0" smtClean="0"/>
              <a:t>-um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cs-CZ" dirty="0" err="1"/>
              <a:t>c</a:t>
            </a:r>
            <a:r>
              <a:rPr lang="cs-CZ" dirty="0" err="1" smtClean="0"/>
              <a:t>onsonant</a:t>
            </a:r>
            <a:r>
              <a:rPr lang="cs-CZ" dirty="0" smtClean="0"/>
              <a:t> 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dolo</a:t>
            </a:r>
            <a:r>
              <a:rPr lang="cs-CZ" dirty="0" smtClean="0"/>
              <a:t>-</a:t>
            </a:r>
            <a:r>
              <a:rPr lang="cs-CZ" b="1" dirty="0" smtClean="0"/>
              <a:t>r</a:t>
            </a:r>
            <a:r>
              <a:rPr lang="cs-CZ" dirty="0" smtClean="0"/>
              <a:t>-um, </a:t>
            </a:r>
            <a:r>
              <a:rPr lang="cs-CZ" dirty="0" err="1" smtClean="0"/>
              <a:t>pon</a:t>
            </a:r>
            <a:r>
              <a:rPr lang="cs-CZ" dirty="0" smtClean="0"/>
              <a:t>-</a:t>
            </a:r>
            <a:r>
              <a:rPr lang="cs-CZ" b="1" dirty="0" smtClean="0"/>
              <a:t>t</a:t>
            </a:r>
            <a:r>
              <a:rPr lang="cs-CZ" dirty="0" smtClean="0"/>
              <a:t>-um, </a:t>
            </a:r>
            <a:r>
              <a:rPr lang="cs-CZ" dirty="0" err="1" smtClean="0"/>
              <a:t>sectio</a:t>
            </a:r>
            <a:r>
              <a:rPr lang="cs-CZ" dirty="0" smtClean="0"/>
              <a:t>-</a:t>
            </a:r>
            <a:r>
              <a:rPr lang="cs-CZ" b="1" dirty="0" smtClean="0"/>
              <a:t>n</a:t>
            </a:r>
            <a:r>
              <a:rPr lang="cs-CZ" dirty="0" smtClean="0"/>
              <a:t>-um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4th </a:t>
            </a:r>
            <a:r>
              <a:rPr lang="cs-CZ" dirty="0" err="1" smtClean="0"/>
              <a:t>declesion</a:t>
            </a:r>
            <a:r>
              <a:rPr lang="cs-CZ" dirty="0" smtClean="0"/>
              <a:t> – u-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duct</a:t>
            </a:r>
            <a:r>
              <a:rPr lang="cs-CZ" dirty="0" smtClean="0"/>
              <a:t>-</a:t>
            </a:r>
            <a:r>
              <a:rPr lang="cs-CZ" b="1" dirty="0" smtClean="0"/>
              <a:t>u</a:t>
            </a:r>
            <a:r>
              <a:rPr lang="cs-CZ" dirty="0" smtClean="0"/>
              <a:t>-um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5th </a:t>
            </a:r>
            <a:r>
              <a:rPr lang="cs-CZ" dirty="0" err="1" smtClean="0"/>
              <a:t>declension</a:t>
            </a:r>
            <a:r>
              <a:rPr lang="cs-CZ" dirty="0" smtClean="0"/>
              <a:t> – e-</a:t>
            </a:r>
            <a:r>
              <a:rPr lang="cs-CZ" dirty="0" err="1" smtClean="0"/>
              <a:t>stems</a:t>
            </a:r>
            <a:r>
              <a:rPr lang="cs-CZ" dirty="0" smtClean="0"/>
              <a:t> – </a:t>
            </a:r>
            <a:r>
              <a:rPr lang="cs-CZ" dirty="0" err="1" smtClean="0"/>
              <a:t>faci</a:t>
            </a:r>
            <a:r>
              <a:rPr lang="cs-CZ" dirty="0" smtClean="0"/>
              <a:t>-</a:t>
            </a:r>
            <a:r>
              <a:rPr lang="cs-CZ" b="1" dirty="0" smtClean="0"/>
              <a:t>e</a:t>
            </a:r>
            <a:r>
              <a:rPr lang="cs-CZ" dirty="0" smtClean="0"/>
              <a:t>-rum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12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Adjectives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err="1" smtClean="0">
                <a:solidFill>
                  <a:srgbClr val="FF0000"/>
                </a:solidFill>
              </a:rPr>
              <a:t>Adjectives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always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have</a:t>
            </a:r>
            <a:r>
              <a:rPr lang="cs-CZ" sz="2800" dirty="0" smtClean="0">
                <a:solidFill>
                  <a:srgbClr val="FF0000"/>
                </a:solidFill>
              </a:rPr>
              <a:t> to </a:t>
            </a:r>
            <a:r>
              <a:rPr lang="cs-CZ" sz="2800" dirty="0" err="1" smtClean="0">
                <a:solidFill>
                  <a:srgbClr val="FF0000"/>
                </a:solidFill>
              </a:rPr>
              <a:t>correspond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with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the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noun</a:t>
            </a:r>
            <a:r>
              <a:rPr lang="cs-CZ" sz="2800" dirty="0" smtClean="0">
                <a:solidFill>
                  <a:srgbClr val="FF0000"/>
                </a:solidFill>
              </a:rPr>
              <a:t> to </a:t>
            </a:r>
            <a:r>
              <a:rPr lang="cs-CZ" sz="2800" dirty="0" err="1" smtClean="0">
                <a:solidFill>
                  <a:srgbClr val="FF0000"/>
                </a:solidFill>
              </a:rPr>
              <a:t>which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they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belong</a:t>
            </a:r>
            <a:r>
              <a:rPr lang="cs-CZ" sz="2800" dirty="0" smtClean="0">
                <a:solidFill>
                  <a:srgbClr val="FF0000"/>
                </a:solidFill>
              </a:rPr>
              <a:t> in gender, </a:t>
            </a:r>
            <a:r>
              <a:rPr lang="cs-CZ" sz="2800" dirty="0" err="1" smtClean="0">
                <a:solidFill>
                  <a:srgbClr val="FF0000"/>
                </a:solidFill>
              </a:rPr>
              <a:t>number</a:t>
            </a:r>
            <a:r>
              <a:rPr lang="cs-CZ" sz="2800" dirty="0" smtClean="0">
                <a:solidFill>
                  <a:srgbClr val="FF0000"/>
                </a:solidFill>
              </a:rPr>
              <a:t> and case!!!!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err="1" smtClean="0"/>
              <a:t>fractur</a:t>
            </a:r>
            <a:r>
              <a:rPr lang="cs-CZ" sz="2800" b="1" dirty="0" err="1" smtClean="0"/>
              <a:t>a</a:t>
            </a:r>
            <a:r>
              <a:rPr lang="cs-CZ" sz="2800" dirty="0" smtClean="0"/>
              <a:t> </a:t>
            </a:r>
            <a:r>
              <a:rPr lang="cs-CZ" sz="2800" dirty="0" err="1" smtClean="0"/>
              <a:t>ulnae</a:t>
            </a:r>
            <a:r>
              <a:rPr lang="cs-CZ" sz="2800" dirty="0" smtClean="0"/>
              <a:t> </a:t>
            </a:r>
            <a:r>
              <a:rPr lang="cs-CZ" sz="2800" dirty="0" err="1" smtClean="0"/>
              <a:t>dextrae</a:t>
            </a:r>
            <a:r>
              <a:rPr lang="cs-CZ" sz="2800" dirty="0" smtClean="0"/>
              <a:t> </a:t>
            </a:r>
            <a:r>
              <a:rPr lang="cs-CZ" sz="2800" dirty="0" err="1" smtClean="0"/>
              <a:t>complicat</a:t>
            </a:r>
            <a:r>
              <a:rPr lang="cs-CZ" sz="2800" b="1" dirty="0" err="1" smtClean="0"/>
              <a:t>a</a:t>
            </a:r>
            <a:endParaRPr lang="cs-CZ" sz="2800" dirty="0"/>
          </a:p>
          <a:p>
            <a:pPr marL="0" indent="0">
              <a:buNone/>
            </a:pPr>
            <a:r>
              <a:rPr lang="cs-CZ" sz="2800" dirty="0" err="1" smtClean="0"/>
              <a:t>vertebr</a:t>
            </a:r>
            <a:r>
              <a:rPr lang="cs-CZ" sz="2800" b="1" dirty="0" err="1" smtClean="0"/>
              <a:t>ae</a:t>
            </a:r>
            <a:r>
              <a:rPr lang="cs-CZ" sz="2800" dirty="0" smtClean="0"/>
              <a:t> </a:t>
            </a:r>
            <a:r>
              <a:rPr lang="cs-CZ" sz="2800" dirty="0" err="1" smtClean="0"/>
              <a:t>thoracic</a:t>
            </a:r>
            <a:r>
              <a:rPr lang="cs-CZ" sz="2800" b="1" dirty="0" err="1" smtClean="0"/>
              <a:t>ae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ad </a:t>
            </a:r>
            <a:r>
              <a:rPr lang="cs-CZ" sz="2800" dirty="0" err="1" smtClean="0"/>
              <a:t>lagoen</a:t>
            </a:r>
            <a:r>
              <a:rPr lang="cs-CZ" sz="2800" b="1" dirty="0" err="1" smtClean="0"/>
              <a:t>am</a:t>
            </a:r>
            <a:r>
              <a:rPr lang="cs-CZ" sz="2800" dirty="0" smtClean="0"/>
              <a:t> </a:t>
            </a:r>
            <a:r>
              <a:rPr lang="cs-CZ" sz="2800" dirty="0" err="1" smtClean="0"/>
              <a:t>fusc</a:t>
            </a:r>
            <a:r>
              <a:rPr lang="cs-CZ" sz="2800" b="1" dirty="0" err="1" smtClean="0"/>
              <a:t>am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dirty="0" err="1" smtClean="0"/>
              <a:t>cum</a:t>
            </a:r>
            <a:r>
              <a:rPr lang="cs-CZ" sz="2800" dirty="0" smtClean="0"/>
              <a:t> </a:t>
            </a:r>
            <a:r>
              <a:rPr lang="cs-CZ" sz="2800" dirty="0" err="1" smtClean="0"/>
              <a:t>anaemi</a:t>
            </a:r>
            <a:r>
              <a:rPr lang="cs-CZ" sz="2800" b="1" dirty="0" err="1" smtClean="0"/>
              <a:t>a</a:t>
            </a:r>
            <a:r>
              <a:rPr lang="cs-CZ" sz="2800" dirty="0" smtClean="0"/>
              <a:t> </a:t>
            </a:r>
            <a:r>
              <a:rPr lang="cs-CZ" sz="2800" dirty="0" err="1" smtClean="0"/>
              <a:t>pernicios</a:t>
            </a:r>
            <a:r>
              <a:rPr lang="cs-CZ" sz="2800" b="1" dirty="0" err="1" smtClean="0"/>
              <a:t>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xmlns="" val="39232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Prepositions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</a:t>
            </a:r>
            <a:r>
              <a:rPr lang="cs-CZ" dirty="0" err="1" smtClean="0"/>
              <a:t>ith</a:t>
            </a:r>
            <a:r>
              <a:rPr lang="cs-CZ" dirty="0" smtClean="0"/>
              <a:t> </a:t>
            </a:r>
            <a:r>
              <a:rPr lang="cs-CZ" dirty="0" err="1" smtClean="0"/>
              <a:t>accusative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ad</a:t>
            </a:r>
            <a:r>
              <a:rPr lang="cs-CZ" dirty="0" smtClean="0"/>
              <a:t> = </a:t>
            </a:r>
            <a:r>
              <a:rPr lang="cs-CZ" dirty="0" err="1" smtClean="0"/>
              <a:t>towards</a:t>
            </a:r>
            <a:r>
              <a:rPr lang="cs-CZ" dirty="0" smtClean="0"/>
              <a:t>, to – ad </a:t>
            </a:r>
            <a:r>
              <a:rPr lang="cs-CZ" dirty="0" err="1" smtClean="0"/>
              <a:t>cranium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a</a:t>
            </a:r>
            <a:r>
              <a:rPr lang="cs-CZ" b="1" dirty="0" smtClean="0"/>
              <a:t>nte</a:t>
            </a:r>
            <a:r>
              <a:rPr lang="cs-CZ" dirty="0" smtClean="0"/>
              <a:t> = </a:t>
            </a:r>
            <a:r>
              <a:rPr lang="cs-CZ" dirty="0" err="1" smtClean="0"/>
              <a:t>before</a:t>
            </a:r>
            <a:r>
              <a:rPr lang="cs-CZ" dirty="0" smtClean="0"/>
              <a:t> – ante </a:t>
            </a:r>
            <a:r>
              <a:rPr lang="cs-CZ" dirty="0" err="1" smtClean="0"/>
              <a:t>fracturam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ost</a:t>
            </a:r>
            <a:r>
              <a:rPr lang="cs-CZ" dirty="0" smtClean="0"/>
              <a:t> = </a:t>
            </a:r>
            <a:r>
              <a:rPr lang="cs-CZ" dirty="0" err="1" smtClean="0"/>
              <a:t>after</a:t>
            </a:r>
            <a:r>
              <a:rPr lang="cs-CZ" dirty="0" smtClean="0"/>
              <a:t> – post </a:t>
            </a:r>
            <a:r>
              <a:rPr lang="cs-CZ" dirty="0" err="1" smtClean="0"/>
              <a:t>operationem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er</a:t>
            </a:r>
            <a:r>
              <a:rPr lang="cs-CZ" dirty="0" smtClean="0"/>
              <a:t> = </a:t>
            </a:r>
            <a:r>
              <a:rPr lang="cs-CZ" dirty="0" err="1" smtClean="0"/>
              <a:t>through</a:t>
            </a:r>
            <a:r>
              <a:rPr lang="cs-CZ" dirty="0" smtClean="0"/>
              <a:t> – per </a:t>
            </a:r>
            <a:r>
              <a:rPr lang="cs-CZ" dirty="0" err="1" smtClean="0"/>
              <a:t>rectum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i</a:t>
            </a:r>
            <a:r>
              <a:rPr lang="cs-CZ" b="1" dirty="0" smtClean="0"/>
              <a:t>n</a:t>
            </a:r>
            <a:r>
              <a:rPr lang="cs-CZ" dirty="0" smtClean="0"/>
              <a:t> (</a:t>
            </a:r>
            <a:r>
              <a:rPr lang="cs-CZ" dirty="0" err="1" smtClean="0"/>
              <a:t>motion</a:t>
            </a:r>
            <a:r>
              <a:rPr lang="cs-CZ" dirty="0" smtClean="0"/>
              <a:t>)= </a:t>
            </a:r>
            <a:r>
              <a:rPr lang="cs-CZ" dirty="0" err="1" smtClean="0"/>
              <a:t>towards</a:t>
            </a:r>
            <a:r>
              <a:rPr lang="cs-CZ" dirty="0" smtClean="0"/>
              <a:t>, </a:t>
            </a:r>
            <a:r>
              <a:rPr lang="cs-CZ" dirty="0" err="1" smtClean="0"/>
              <a:t>into</a:t>
            </a:r>
            <a:r>
              <a:rPr lang="cs-CZ" dirty="0" smtClean="0"/>
              <a:t> – in </a:t>
            </a:r>
            <a:r>
              <a:rPr lang="cs-CZ" dirty="0" err="1" smtClean="0"/>
              <a:t>lagoenam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/>
              <a:t>p</a:t>
            </a:r>
            <a:r>
              <a:rPr lang="cs-CZ" b="1" dirty="0" err="1" smtClean="0"/>
              <a:t>rope</a:t>
            </a:r>
            <a:r>
              <a:rPr lang="cs-CZ" dirty="0" smtClean="0"/>
              <a:t> (</a:t>
            </a:r>
            <a:r>
              <a:rPr lang="cs-CZ" dirty="0" err="1" smtClean="0"/>
              <a:t>motion</a:t>
            </a:r>
            <a:r>
              <a:rPr lang="cs-CZ" dirty="0" smtClean="0"/>
              <a:t>) = </a:t>
            </a:r>
            <a:r>
              <a:rPr lang="cs-CZ" dirty="0" err="1" smtClean="0"/>
              <a:t>near</a:t>
            </a:r>
            <a:r>
              <a:rPr lang="cs-CZ" dirty="0" smtClean="0"/>
              <a:t> to – </a:t>
            </a:r>
            <a:r>
              <a:rPr lang="cs-CZ" dirty="0" err="1" smtClean="0"/>
              <a:t>prope</a:t>
            </a:r>
            <a:r>
              <a:rPr lang="cs-CZ" dirty="0" smtClean="0"/>
              <a:t> </a:t>
            </a:r>
            <a:r>
              <a:rPr lang="cs-CZ" dirty="0" err="1" smtClean="0"/>
              <a:t>ulnam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/>
              <a:t>p</a:t>
            </a:r>
            <a:r>
              <a:rPr lang="cs-CZ" b="1" dirty="0" err="1" smtClean="0"/>
              <a:t>ropter</a:t>
            </a:r>
            <a:r>
              <a:rPr lang="cs-CZ" dirty="0" smtClean="0"/>
              <a:t> =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– </a:t>
            </a:r>
            <a:r>
              <a:rPr lang="cs-CZ" dirty="0" err="1" smtClean="0"/>
              <a:t>propter</a:t>
            </a:r>
            <a:r>
              <a:rPr lang="cs-CZ" dirty="0" smtClean="0"/>
              <a:t> </a:t>
            </a:r>
            <a:r>
              <a:rPr lang="cs-CZ" dirty="0" err="1" smtClean="0"/>
              <a:t>anaemiam</a:t>
            </a: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r>
              <a:rPr lang="cs-CZ" dirty="0" err="1"/>
              <a:t>w</a:t>
            </a:r>
            <a:r>
              <a:rPr lang="cs-CZ" dirty="0" err="1" smtClean="0"/>
              <a:t>ith</a:t>
            </a:r>
            <a:r>
              <a:rPr lang="cs-CZ" dirty="0" smtClean="0"/>
              <a:t> ablative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e/ex</a:t>
            </a:r>
            <a:r>
              <a:rPr lang="cs-CZ" dirty="0" smtClean="0"/>
              <a:t> =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– e </a:t>
            </a:r>
            <a:r>
              <a:rPr lang="cs-CZ" dirty="0" err="1" smtClean="0"/>
              <a:t>scatula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a/ab</a:t>
            </a:r>
            <a:r>
              <a:rPr lang="cs-CZ" dirty="0" smtClean="0"/>
              <a:t> = </a:t>
            </a:r>
            <a:r>
              <a:rPr lang="cs-CZ" dirty="0" err="1" smtClean="0"/>
              <a:t>from</a:t>
            </a:r>
            <a:r>
              <a:rPr lang="cs-CZ" dirty="0" smtClean="0"/>
              <a:t>, by  – a </a:t>
            </a:r>
            <a:r>
              <a:rPr lang="cs-CZ" dirty="0" err="1" smtClean="0"/>
              <a:t>medico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s</a:t>
            </a:r>
            <a:r>
              <a:rPr lang="cs-CZ" b="1" dirty="0" smtClean="0"/>
              <a:t>ine</a:t>
            </a:r>
            <a:r>
              <a:rPr lang="cs-CZ" dirty="0" smtClean="0"/>
              <a:t> = </a:t>
            </a:r>
            <a:r>
              <a:rPr lang="cs-CZ" dirty="0" err="1" smtClean="0"/>
              <a:t>without</a:t>
            </a:r>
            <a:r>
              <a:rPr lang="cs-CZ" dirty="0" smtClean="0"/>
              <a:t> – sine </a:t>
            </a:r>
            <a:r>
              <a:rPr lang="cs-CZ" dirty="0" err="1" smtClean="0"/>
              <a:t>insufficientia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err="1"/>
              <a:t>c</a:t>
            </a:r>
            <a:r>
              <a:rPr lang="cs-CZ" b="1" dirty="0" err="1" smtClean="0"/>
              <a:t>um</a:t>
            </a:r>
            <a:r>
              <a:rPr lang="cs-CZ" dirty="0" smtClean="0"/>
              <a:t> = </a:t>
            </a:r>
            <a:r>
              <a:rPr lang="cs-CZ" dirty="0" err="1" smtClean="0"/>
              <a:t>with</a:t>
            </a:r>
            <a:r>
              <a:rPr lang="cs-CZ" dirty="0" smtClean="0"/>
              <a:t> –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digito</a:t>
            </a:r>
            <a:r>
              <a:rPr lang="cs-CZ" dirty="0" smtClean="0"/>
              <a:t> </a:t>
            </a:r>
            <a:r>
              <a:rPr lang="cs-CZ" dirty="0" err="1" smtClean="0"/>
              <a:t>medio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ro</a:t>
            </a:r>
            <a:r>
              <a:rPr lang="cs-CZ" dirty="0" smtClean="0"/>
              <a:t> =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– pro </a:t>
            </a:r>
            <a:r>
              <a:rPr lang="cs-CZ" dirty="0" err="1" smtClean="0"/>
              <a:t>adulto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43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Preparatory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endParaRPr lang="cs-CZ" dirty="0" smtClean="0"/>
          </a:p>
          <a:p>
            <a:r>
              <a:rPr lang="cs-CZ" dirty="0" smtClean="0"/>
              <a:t>7 </a:t>
            </a:r>
            <a:r>
              <a:rPr lang="cs-CZ" dirty="0" err="1" smtClean="0"/>
              <a:t>units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semester</a:t>
            </a:r>
            <a:r>
              <a:rPr lang="cs-CZ" dirty="0" smtClean="0"/>
              <a:t> – </a:t>
            </a:r>
            <a:r>
              <a:rPr lang="cs-CZ" dirty="0" err="1" smtClean="0"/>
              <a:t>exercises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handbook (</a:t>
            </a:r>
            <a:r>
              <a:rPr lang="cs-CZ" dirty="0" err="1" smtClean="0"/>
              <a:t>Prucklová</a:t>
            </a:r>
            <a:r>
              <a:rPr lang="cs-CZ" dirty="0" smtClean="0"/>
              <a:t>, Severová – </a:t>
            </a:r>
            <a:r>
              <a:rPr lang="cs-CZ" dirty="0" err="1" smtClean="0"/>
              <a:t>Introduction</a:t>
            </a:r>
            <a:r>
              <a:rPr lang="cs-CZ" dirty="0" smtClean="0"/>
              <a:t> to Latin and </a:t>
            </a:r>
            <a:r>
              <a:rPr lang="cs-CZ" dirty="0" err="1" smtClean="0"/>
              <a:t>Greek</a:t>
            </a:r>
            <a:r>
              <a:rPr lang="cs-CZ" dirty="0" smtClean="0"/>
              <a:t> Terminology in </a:t>
            </a:r>
            <a:r>
              <a:rPr lang="cs-CZ" dirty="0" err="1" smtClean="0"/>
              <a:t>Medicine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Drill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IS</a:t>
            </a:r>
          </a:p>
          <a:p>
            <a:r>
              <a:rPr lang="cs-CZ" dirty="0" smtClean="0"/>
              <a:t>Study </a:t>
            </a:r>
            <a:r>
              <a:rPr lang="cs-CZ" dirty="0" err="1" smtClean="0"/>
              <a:t>materials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administration</a:t>
            </a:r>
            <a:r>
              <a:rPr lang="cs-CZ" dirty="0" smtClean="0"/>
              <a:t> in IS </a:t>
            </a:r>
          </a:p>
          <a:p>
            <a:r>
              <a:rPr lang="cs-CZ" dirty="0" smtClean="0"/>
              <a:t>Study </a:t>
            </a:r>
            <a:r>
              <a:rPr lang="cs-CZ" dirty="0" err="1" smtClean="0"/>
              <a:t>literature</a:t>
            </a:r>
            <a:r>
              <a:rPr lang="cs-CZ" dirty="0" smtClean="0"/>
              <a:t> (</a:t>
            </a:r>
            <a:r>
              <a:rPr lang="cs-CZ" dirty="0" err="1" smtClean="0"/>
              <a:t>illustrated</a:t>
            </a:r>
            <a:r>
              <a:rPr lang="cs-CZ" dirty="0" smtClean="0"/>
              <a:t> </a:t>
            </a:r>
            <a:r>
              <a:rPr lang="cs-CZ" dirty="0" err="1" smtClean="0"/>
              <a:t>dictionaries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243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Latin/</a:t>
            </a:r>
            <a:r>
              <a:rPr lang="cs-CZ" dirty="0" err="1" smtClean="0"/>
              <a:t>Greek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universal</a:t>
            </a:r>
            <a:r>
              <a:rPr lang="cs-CZ" sz="2800" dirty="0" smtClean="0"/>
              <a:t>, </a:t>
            </a:r>
            <a:r>
              <a:rPr lang="cs-CZ" sz="2800" dirty="0" err="1" smtClean="0">
                <a:solidFill>
                  <a:srgbClr val="FF0000"/>
                </a:solidFill>
              </a:rPr>
              <a:t>precise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flexible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endParaRPr lang="cs-CZ" sz="2800" dirty="0" smtClean="0"/>
          </a:p>
          <a:p>
            <a:r>
              <a:rPr lang="cs-CZ" sz="2800" dirty="0" err="1" smtClean="0"/>
              <a:t>Denote</a:t>
            </a:r>
            <a:r>
              <a:rPr lang="cs-CZ" sz="2800" dirty="0" smtClean="0"/>
              <a:t>:</a:t>
            </a:r>
          </a:p>
          <a:p>
            <a:pPr lvl="1"/>
            <a:r>
              <a:rPr lang="cs-CZ" sz="1800" dirty="0" err="1" smtClean="0"/>
              <a:t>Anatomical</a:t>
            </a:r>
            <a:r>
              <a:rPr lang="cs-CZ" sz="1800" dirty="0" smtClean="0"/>
              <a:t> </a:t>
            </a:r>
            <a:r>
              <a:rPr lang="cs-CZ" sz="1800" dirty="0" err="1" smtClean="0"/>
              <a:t>structures</a:t>
            </a:r>
            <a:endParaRPr lang="cs-CZ" sz="1800" dirty="0" smtClean="0"/>
          </a:p>
          <a:p>
            <a:pPr lvl="1"/>
            <a:r>
              <a:rPr lang="cs-CZ" sz="1800" dirty="0" err="1" smtClean="0"/>
              <a:t>Medicaments</a:t>
            </a:r>
            <a:endParaRPr lang="cs-CZ" sz="1800" dirty="0" smtClean="0"/>
          </a:p>
          <a:p>
            <a:pPr lvl="1"/>
            <a:r>
              <a:rPr lang="cs-CZ" sz="1800" dirty="0" err="1" smtClean="0"/>
              <a:t>Therapeutical</a:t>
            </a:r>
            <a:r>
              <a:rPr lang="cs-CZ" sz="1800" dirty="0" smtClean="0"/>
              <a:t> </a:t>
            </a:r>
            <a:r>
              <a:rPr lang="cs-CZ" sz="1800" dirty="0" err="1" smtClean="0"/>
              <a:t>methods</a:t>
            </a:r>
            <a:endParaRPr lang="cs-CZ" sz="1800" dirty="0" smtClean="0"/>
          </a:p>
          <a:p>
            <a:r>
              <a:rPr lang="cs-CZ" sz="2800" dirty="0" err="1" smtClean="0"/>
              <a:t>Used</a:t>
            </a:r>
            <a:r>
              <a:rPr lang="cs-CZ" sz="2800" dirty="0" smtClean="0"/>
              <a:t> in:</a:t>
            </a:r>
          </a:p>
          <a:p>
            <a:pPr lvl="1"/>
            <a:r>
              <a:rPr lang="cs-CZ" sz="1800" dirty="0" err="1" smtClean="0"/>
              <a:t>Diagnoses</a:t>
            </a:r>
            <a:endParaRPr lang="cs-CZ" sz="1800" dirty="0" smtClean="0"/>
          </a:p>
          <a:p>
            <a:pPr lvl="1"/>
            <a:r>
              <a:rPr lang="cs-CZ" sz="1800" dirty="0" err="1" smtClean="0"/>
              <a:t>Dissection</a:t>
            </a:r>
            <a:r>
              <a:rPr lang="cs-CZ" sz="1800" dirty="0" smtClean="0"/>
              <a:t> </a:t>
            </a:r>
            <a:r>
              <a:rPr lang="cs-CZ" sz="1800" dirty="0" err="1" smtClean="0"/>
              <a:t>protocols</a:t>
            </a:r>
            <a:endParaRPr lang="cs-CZ" sz="1800" dirty="0" smtClean="0"/>
          </a:p>
          <a:p>
            <a:pPr lvl="1"/>
            <a:r>
              <a:rPr lang="cs-CZ" sz="1800" dirty="0" err="1" smtClean="0"/>
              <a:t>Medical</a:t>
            </a:r>
            <a:r>
              <a:rPr lang="cs-CZ" sz="1800" dirty="0" smtClean="0"/>
              <a:t> </a:t>
            </a:r>
            <a:r>
              <a:rPr lang="cs-CZ" sz="1800" dirty="0" err="1" smtClean="0"/>
              <a:t>prescriptions</a:t>
            </a:r>
            <a:endParaRPr lang="cs-CZ" sz="1800" dirty="0" smtClean="0"/>
          </a:p>
          <a:p>
            <a:pPr lvl="1"/>
            <a:r>
              <a:rPr lang="cs-CZ" sz="1800" dirty="0" err="1" smtClean="0"/>
              <a:t>Medical</a:t>
            </a:r>
            <a:r>
              <a:rPr lang="cs-CZ" sz="1800" dirty="0" smtClean="0"/>
              <a:t> </a:t>
            </a:r>
            <a:r>
              <a:rPr lang="cs-CZ" sz="1800" dirty="0" err="1" smtClean="0"/>
              <a:t>documentation</a:t>
            </a:r>
            <a:r>
              <a:rPr lang="cs-CZ" sz="1800" dirty="0" smtClean="0"/>
              <a:t> --- </a:t>
            </a:r>
            <a:r>
              <a:rPr lang="cs-CZ" sz="1800" dirty="0" err="1" smtClean="0"/>
              <a:t>communication</a:t>
            </a:r>
            <a:r>
              <a:rPr lang="cs-CZ" sz="1800" dirty="0" smtClean="0"/>
              <a:t> </a:t>
            </a:r>
            <a:r>
              <a:rPr lang="cs-CZ" sz="1800" dirty="0" err="1" smtClean="0"/>
              <a:t>between</a:t>
            </a:r>
            <a:r>
              <a:rPr lang="cs-CZ" sz="1800" dirty="0" smtClean="0"/>
              <a:t> </a:t>
            </a:r>
            <a:r>
              <a:rPr lang="cs-CZ" sz="1800" dirty="0" err="1" smtClean="0"/>
              <a:t>doctors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</a:t>
            </a:r>
            <a:r>
              <a:rPr lang="cs-CZ" sz="1800" dirty="0" err="1" smtClean="0"/>
              <a:t>environments</a:t>
            </a:r>
            <a:r>
              <a:rPr lang="cs-CZ" sz="1800" dirty="0" smtClean="0"/>
              <a:t>/</a:t>
            </a:r>
            <a:r>
              <a:rPr lang="cs-CZ" sz="1800" dirty="0" err="1" smtClean="0"/>
              <a:t>countries</a:t>
            </a:r>
            <a:r>
              <a:rPr lang="cs-CZ" sz="1800" dirty="0" smtClean="0"/>
              <a:t>/</a:t>
            </a:r>
            <a:r>
              <a:rPr lang="cs-CZ" sz="1800" dirty="0" err="1" smtClean="0"/>
              <a:t>fields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study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err="1" smtClean="0"/>
              <a:t>Anatomical</a:t>
            </a:r>
            <a:r>
              <a:rPr lang="cs-CZ" dirty="0" smtClean="0"/>
              <a:t> </a:t>
            </a:r>
            <a:r>
              <a:rPr lang="cs-CZ" dirty="0" err="1" smtClean="0"/>
              <a:t>structures</a:t>
            </a:r>
            <a:endParaRPr lang="cs-CZ" dirty="0"/>
          </a:p>
        </p:txBody>
      </p:sp>
      <p:pic>
        <p:nvPicPr>
          <p:cNvPr id="17410" name="Picture 2" descr="http://pctuning.tyden.cz/ilustrace3/svobodova/ergonomie1/06_lebk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619875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Medicaments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 err="1" smtClean="0"/>
              <a:t>Paxil</a:t>
            </a:r>
            <a:r>
              <a:rPr lang="cs-CZ" dirty="0" smtClean="0"/>
              <a:t>: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antidepressant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anxiety</a:t>
            </a:r>
            <a:r>
              <a:rPr lang="cs-CZ" dirty="0" smtClean="0"/>
              <a:t> </a:t>
            </a:r>
            <a:r>
              <a:rPr lang="cs-CZ" dirty="0" err="1" smtClean="0"/>
              <a:t>drug</a:t>
            </a:r>
            <a:r>
              <a:rPr lang="cs-CZ" dirty="0" smtClean="0"/>
              <a:t> (Pax=</a:t>
            </a:r>
            <a:r>
              <a:rPr lang="cs-CZ" dirty="0" err="1" smtClean="0"/>
              <a:t>peace</a:t>
            </a:r>
            <a:r>
              <a:rPr lang="cs-CZ" dirty="0" smtClean="0"/>
              <a:t> in Latin)</a:t>
            </a:r>
          </a:p>
          <a:p>
            <a:r>
              <a:rPr lang="cs-CZ" dirty="0" err="1" smtClean="0"/>
              <a:t>Lunesta</a:t>
            </a:r>
            <a:r>
              <a:rPr lang="cs-CZ" dirty="0" smtClean="0"/>
              <a:t>: a </a:t>
            </a:r>
            <a:r>
              <a:rPr lang="cs-CZ" dirty="0" err="1" smtClean="0"/>
              <a:t>sleeping</a:t>
            </a:r>
            <a:r>
              <a:rPr lang="cs-CZ" dirty="0" smtClean="0"/>
              <a:t> </a:t>
            </a:r>
            <a:r>
              <a:rPr lang="cs-CZ" dirty="0" err="1" smtClean="0"/>
              <a:t>medication</a:t>
            </a:r>
            <a:r>
              <a:rPr lang="cs-CZ" dirty="0" smtClean="0"/>
              <a:t> (Luna=</a:t>
            </a:r>
            <a:r>
              <a:rPr lang="cs-CZ" dirty="0" err="1" smtClean="0"/>
              <a:t>moon</a:t>
            </a:r>
            <a:r>
              <a:rPr lang="cs-CZ" dirty="0" smtClean="0"/>
              <a:t> in Latin)</a:t>
            </a:r>
          </a:p>
          <a:p>
            <a:r>
              <a:rPr lang="cs-CZ" dirty="0" err="1" smtClean="0"/>
              <a:t>Viagra</a:t>
            </a:r>
            <a:r>
              <a:rPr lang="cs-CZ" dirty="0" smtClean="0"/>
              <a:t>: a </a:t>
            </a:r>
            <a:r>
              <a:rPr lang="cs-CZ" dirty="0" err="1" smtClean="0"/>
              <a:t>medication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erectile</a:t>
            </a:r>
            <a:r>
              <a:rPr lang="cs-CZ" dirty="0" smtClean="0"/>
              <a:t> </a:t>
            </a:r>
            <a:r>
              <a:rPr lang="cs-CZ" dirty="0" err="1" smtClean="0"/>
              <a:t>dysfunction</a:t>
            </a:r>
            <a:r>
              <a:rPr lang="cs-CZ" dirty="0" smtClean="0"/>
              <a:t> (</a:t>
            </a:r>
            <a:r>
              <a:rPr lang="cs-CZ" dirty="0" err="1" smtClean="0"/>
              <a:t>Vi</a:t>
            </a:r>
            <a:r>
              <a:rPr lang="cs-CZ" dirty="0" smtClean="0"/>
              <a:t>[r]= man in Latin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Agra</a:t>
            </a:r>
            <a:r>
              <a:rPr lang="cs-CZ" dirty="0" smtClean="0"/>
              <a:t>=</a:t>
            </a:r>
            <a:r>
              <a:rPr lang="cs-CZ" dirty="0" err="1" smtClean="0"/>
              <a:t>field</a:t>
            </a:r>
            <a:r>
              <a:rPr lang="cs-CZ" dirty="0" smtClean="0"/>
              <a:t>,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farmed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fertile</a:t>
            </a:r>
            <a:r>
              <a:rPr lang="cs-CZ" dirty="0" smtClean="0"/>
              <a:t> in Latin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Greek</a:t>
            </a:r>
            <a:r>
              <a:rPr lang="cs-CZ" dirty="0" smtClean="0"/>
              <a:t>)</a:t>
            </a:r>
          </a:p>
          <a:p>
            <a:r>
              <a:rPr lang="en-US" dirty="0" err="1" smtClean="0"/>
              <a:t>Fosamax</a:t>
            </a:r>
            <a:r>
              <a:rPr lang="en-US" dirty="0" smtClean="0"/>
              <a:t>: a drug for osteoporosis, or bone thinning (Os=bone Max=great in Latin)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err="1" smtClean="0"/>
              <a:t>Diagnoses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2089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23528" y="2276872"/>
            <a:ext cx="813690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diagnose </a:t>
            </a:r>
            <a:r>
              <a:rPr lang="cs-CZ" dirty="0" err="1" smtClean="0"/>
              <a:t>codes</a:t>
            </a:r>
            <a:endParaRPr lang="cs-CZ" dirty="0"/>
          </a:p>
        </p:txBody>
      </p:sp>
      <p:pic>
        <p:nvPicPr>
          <p:cNvPr id="4" name="Picture 1" descr="09_Dg_padak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 r="12281"/>
          <a:stretch/>
        </p:blipFill>
        <p:spPr>
          <a:xfrm>
            <a:off x="457200" y="1772816"/>
            <a:ext cx="8229600" cy="43924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43608" y="2636912"/>
            <a:ext cx="720080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prescriptions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Group 6"/>
          <p:cNvGrpSpPr/>
          <p:nvPr/>
        </p:nvGrpSpPr>
        <p:grpSpPr>
          <a:xfrm>
            <a:off x="683568" y="1484784"/>
            <a:ext cx="7668344" cy="5157192"/>
            <a:chOff x="0" y="0"/>
            <a:chExt cx="9144000" cy="6858000"/>
          </a:xfrm>
        </p:grpSpPr>
        <p:pic>
          <p:nvPicPr>
            <p:cNvPr id="5" name="Picture 3" descr="JS 2013 P4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4"/>
            <p:cNvSpPr/>
            <p:nvPr/>
          </p:nvSpPr>
          <p:spPr>
            <a:xfrm>
              <a:off x="7357180" y="5048706"/>
              <a:ext cx="1658252" cy="15534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7357180" y="3374756"/>
              <a:ext cx="1658252" cy="1044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247</TotalTime>
  <Words>1233</Words>
  <Application>Microsoft Office PowerPoint</Application>
  <PresentationFormat>Předvádění na obrazovce (4:3)</PresentationFormat>
  <Paragraphs>136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Exekutivní</vt:lpstr>
      <vt:lpstr>Study instructions</vt:lpstr>
      <vt:lpstr>Demands</vt:lpstr>
      <vt:lpstr>Methods of teaching</vt:lpstr>
      <vt:lpstr>Why Latin/Greek?</vt:lpstr>
      <vt:lpstr>Anatomical structures</vt:lpstr>
      <vt:lpstr>Medicaments</vt:lpstr>
      <vt:lpstr>Diagnoses</vt:lpstr>
      <vt:lpstr>System of  diagnose codes</vt:lpstr>
      <vt:lpstr>Medical prescriptions</vt:lpstr>
      <vt:lpstr>At the end of the course, you will be able to:</vt:lpstr>
      <vt:lpstr>Latin pronunciation</vt:lpstr>
      <vt:lpstr>Vowels</vt:lpstr>
      <vt:lpstr>Diphtongs</vt:lpstr>
      <vt:lpstr>Problematic consonants</vt:lpstr>
      <vt:lpstr>Length of syllables</vt:lpstr>
      <vt:lpstr>Read the Hippocratic Oath</vt:lpstr>
      <vt:lpstr>Snímek 17</vt:lpstr>
      <vt:lpstr>Snímek 18</vt:lpstr>
      <vt:lpstr>Snímek 19</vt:lpstr>
      <vt:lpstr>Grammatical cathegories of nouns</vt:lpstr>
      <vt:lpstr>Gender</vt:lpstr>
      <vt:lpstr>Number</vt:lpstr>
      <vt:lpstr>Case</vt:lpstr>
      <vt:lpstr>Declension</vt:lpstr>
      <vt:lpstr>Adjectives</vt:lpstr>
      <vt:lpstr>Prepositions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instructions</dc:title>
  <dc:creator>user</dc:creator>
  <cp:lastModifiedBy>user</cp:lastModifiedBy>
  <cp:revision>32</cp:revision>
  <dcterms:modified xsi:type="dcterms:W3CDTF">2014-09-16T20:33:28Z</dcterms:modified>
</cp:coreProperties>
</file>