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58" r:id="rId4"/>
    <p:sldId id="256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6695DD-8411-43F7-BE01-57FC372C63BD}" type="datetimeFigureOut">
              <a:rPr lang="cs-CZ" smtClean="0"/>
              <a:pPr/>
              <a:t>12.9.2014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4CC6EC-3F8B-491E-8AA6-3F50B5E065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082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800" i="1" dirty="0" err="1" smtClean="0"/>
              <a:t>How</a:t>
            </a:r>
            <a:r>
              <a:rPr lang="cs-CZ" sz="4800" i="1" dirty="0" smtClean="0"/>
              <a:t> </a:t>
            </a:r>
            <a:r>
              <a:rPr lang="cs-CZ" sz="4800" i="1" dirty="0" err="1" smtClean="0"/>
              <a:t>does</a:t>
            </a:r>
            <a:r>
              <a:rPr lang="cs-CZ" sz="4800" i="1" dirty="0" smtClean="0"/>
              <a:t> </a:t>
            </a:r>
            <a:r>
              <a:rPr lang="cs-CZ" sz="4800" i="1" dirty="0" err="1" smtClean="0"/>
              <a:t>it</a:t>
            </a:r>
            <a:r>
              <a:rPr lang="cs-CZ" sz="4800" i="1" dirty="0" smtClean="0"/>
              <a:t> </a:t>
            </a:r>
            <a:r>
              <a:rPr lang="cs-CZ" sz="4800" i="1" dirty="0" err="1" smtClean="0"/>
              <a:t>work</a:t>
            </a:r>
            <a:r>
              <a:rPr lang="cs-CZ" sz="4800" i="1" dirty="0" smtClean="0"/>
              <a:t>?</a:t>
            </a:r>
            <a:endParaRPr lang="cs-CZ" sz="48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/>
          <a:lstStyle/>
          <a:p>
            <a:r>
              <a:rPr lang="cs-CZ" dirty="0" err="1" smtClean="0"/>
              <a:t>Creating</a:t>
            </a:r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24936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9630"/>
            <a:ext cx="8424935" cy="585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1) Derivation</a:t>
            </a:r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</a:t>
            </a:r>
            <a:r>
              <a:rPr lang="en-GB" sz="2000" dirty="0" smtClean="0">
                <a:solidFill>
                  <a:srgbClr val="0070C0"/>
                </a:solidFill>
              </a:rPr>
              <a:t>a</a:t>
            </a:r>
            <a:r>
              <a:rPr lang="en-GB" sz="2000" dirty="0" smtClean="0">
                <a:solidFill>
                  <a:srgbClr val="0070C0"/>
                </a:solidFill>
              </a:rPr>
              <a:t>) Prefix: </a:t>
            </a:r>
            <a:r>
              <a:rPr lang="cs-CZ" sz="2000" dirty="0" err="1" smtClean="0">
                <a:solidFill>
                  <a:srgbClr val="FF0000"/>
                </a:solidFill>
              </a:rPr>
              <a:t>hypo</a:t>
            </a:r>
            <a:r>
              <a:rPr lang="cs-CZ" sz="2000" dirty="0" err="1" smtClean="0"/>
              <a:t>dermalis</a:t>
            </a:r>
            <a:r>
              <a:rPr lang="cs-CZ" sz="2000" dirty="0" smtClean="0"/>
              <a:t> (=</a:t>
            </a:r>
            <a:r>
              <a:rPr lang="cs-CZ" sz="2000" dirty="0" err="1" smtClean="0"/>
              <a:t>below</a:t>
            </a:r>
            <a:r>
              <a:rPr lang="cs-CZ" sz="2000" dirty="0" smtClean="0"/>
              <a:t>)</a:t>
            </a:r>
            <a:endParaRPr lang="en-GB" sz="2000" dirty="0" smtClean="0"/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</a:t>
            </a:r>
            <a:r>
              <a:rPr lang="en-GB" sz="2000" dirty="0" smtClean="0">
                <a:solidFill>
                  <a:srgbClr val="0070C0"/>
                </a:solidFill>
              </a:rPr>
              <a:t>b</a:t>
            </a:r>
            <a:r>
              <a:rPr lang="en-GB" sz="2000" dirty="0" smtClean="0">
                <a:solidFill>
                  <a:srgbClr val="0070C0"/>
                </a:solidFill>
              </a:rPr>
              <a:t>) Suffix: </a:t>
            </a:r>
            <a:r>
              <a:rPr lang="cs-CZ" sz="2000" dirty="0" err="1" smtClean="0"/>
              <a:t>card</a:t>
            </a:r>
            <a:r>
              <a:rPr lang="cs-CZ" sz="2000" dirty="0" err="1" smtClean="0">
                <a:solidFill>
                  <a:srgbClr val="FF0000"/>
                </a:solidFill>
              </a:rPr>
              <a:t>itis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inflammation</a:t>
            </a:r>
            <a:r>
              <a:rPr lang="cs-CZ" sz="2000" dirty="0" smtClean="0"/>
              <a:t>)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2000" dirty="0" smtClean="0">
                <a:solidFill>
                  <a:srgbClr val="0070C0"/>
                </a:solidFill>
              </a:rPr>
              <a:t>	</a:t>
            </a:r>
            <a:r>
              <a:rPr lang="en-GB" sz="2000" dirty="0" smtClean="0">
                <a:solidFill>
                  <a:srgbClr val="0070C0"/>
                </a:solidFill>
              </a:rPr>
              <a:t>c</a:t>
            </a:r>
            <a:r>
              <a:rPr lang="en-GB" sz="2000" dirty="0" smtClean="0">
                <a:solidFill>
                  <a:srgbClr val="0070C0"/>
                </a:solidFill>
              </a:rPr>
              <a:t>) Prefix + suffix: </a:t>
            </a:r>
            <a:r>
              <a:rPr lang="cs-CZ" sz="2000" dirty="0" err="1" smtClean="0">
                <a:solidFill>
                  <a:srgbClr val="FF0000"/>
                </a:solidFill>
              </a:rPr>
              <a:t>cardi</a:t>
            </a:r>
            <a:r>
              <a:rPr lang="cs-CZ" sz="2000" dirty="0" err="1" smtClean="0"/>
              <a:t>olog</a:t>
            </a:r>
            <a:r>
              <a:rPr lang="cs-CZ" sz="2000" dirty="0" err="1" smtClean="0">
                <a:solidFill>
                  <a:srgbClr val="FF0000"/>
                </a:solidFill>
              </a:rPr>
              <a:t>ia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(=</a:t>
            </a:r>
            <a:r>
              <a:rPr lang="cs-CZ" sz="2000" dirty="0" err="1" smtClean="0"/>
              <a:t>heart</a:t>
            </a:r>
            <a:r>
              <a:rPr lang="cs-CZ" sz="2000" dirty="0" smtClean="0"/>
              <a:t>; study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sth</a:t>
            </a:r>
            <a:r>
              <a:rPr lang="cs-CZ" sz="2000" dirty="0" smtClean="0"/>
              <a:t>)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624078" indent="-514350">
              <a:buAutoNum type="alphaLcParenR"/>
            </a:pPr>
            <a:endParaRPr lang="en-GB" sz="2000" dirty="0" smtClean="0"/>
          </a:p>
          <a:p>
            <a:pPr marL="624078" indent="-51435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2) Compounding: </a:t>
            </a:r>
            <a:r>
              <a:rPr lang="cs-CZ" sz="2000" dirty="0" err="1" smtClean="0">
                <a:solidFill>
                  <a:srgbClr val="FF0000"/>
                </a:solidFill>
              </a:rPr>
              <a:t>acr</a:t>
            </a:r>
            <a:r>
              <a:rPr lang="cs-CZ" sz="2000" dirty="0" err="1" smtClean="0"/>
              <a:t>o</a:t>
            </a:r>
            <a:r>
              <a:rPr lang="cs-CZ" sz="2000" dirty="0" err="1" smtClean="0">
                <a:solidFill>
                  <a:srgbClr val="FF0000"/>
                </a:solidFill>
              </a:rPr>
              <a:t>derma</a:t>
            </a:r>
            <a:r>
              <a:rPr lang="cs-CZ" sz="2000" dirty="0" err="1" smtClean="0"/>
              <a:t>titis</a:t>
            </a:r>
            <a:r>
              <a:rPr lang="cs-CZ" sz="2000" dirty="0" smtClean="0"/>
              <a:t> (=extremity; skin)</a:t>
            </a:r>
            <a:endParaRPr lang="en-GB" sz="2000" dirty="0" smtClean="0"/>
          </a:p>
          <a:p>
            <a:pPr marL="624078" indent="-514350">
              <a:buNone/>
            </a:pPr>
            <a:endParaRPr lang="en-GB" sz="2000" dirty="0" smtClean="0"/>
          </a:p>
          <a:p>
            <a:pPr marL="624078" indent="-51435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3) Derivation + compounding: </a:t>
            </a:r>
            <a:r>
              <a:rPr lang="cs-CZ" sz="2000" dirty="0" err="1" smtClean="0">
                <a:solidFill>
                  <a:srgbClr val="FF0000"/>
                </a:solidFill>
              </a:rPr>
              <a:t>acr</a:t>
            </a:r>
            <a:r>
              <a:rPr lang="cs-CZ" sz="2000" dirty="0" err="1" smtClean="0"/>
              <a:t>o</a:t>
            </a:r>
            <a:r>
              <a:rPr lang="cs-CZ" sz="2000" dirty="0" err="1" smtClean="0">
                <a:solidFill>
                  <a:srgbClr val="FF0000"/>
                </a:solidFill>
              </a:rPr>
              <a:t>derma</a:t>
            </a:r>
            <a:r>
              <a:rPr lang="cs-CZ" sz="2000" dirty="0" err="1" smtClean="0"/>
              <a:t>t</a:t>
            </a:r>
            <a:r>
              <a:rPr lang="cs-CZ" sz="2000" dirty="0" err="1" smtClean="0">
                <a:solidFill>
                  <a:srgbClr val="FF0000"/>
                </a:solidFill>
              </a:rPr>
              <a:t>itis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(=</a:t>
            </a:r>
            <a:r>
              <a:rPr lang="cs-CZ" sz="2000" dirty="0" err="1" smtClean="0"/>
              <a:t>see</a:t>
            </a:r>
            <a:r>
              <a:rPr lang="cs-CZ" sz="2000" dirty="0" smtClean="0"/>
              <a:t> </a:t>
            </a:r>
            <a:r>
              <a:rPr lang="cs-CZ" sz="2000" dirty="0" err="1" smtClean="0"/>
              <a:t>above</a:t>
            </a:r>
            <a:r>
              <a:rPr lang="cs-CZ" sz="2000" dirty="0" smtClean="0"/>
              <a:t> + </a:t>
            </a:r>
            <a:r>
              <a:rPr lang="cs-CZ" sz="2000" dirty="0" err="1" smtClean="0"/>
              <a:t>inflammation</a:t>
            </a:r>
            <a:r>
              <a:rPr lang="cs-CZ" sz="2000" dirty="0" smtClean="0"/>
              <a:t>) 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endParaRPr lang="en-GB" sz="2000" dirty="0" smtClean="0"/>
          </a:p>
          <a:p>
            <a:pPr marL="624078" indent="-51435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4) </a:t>
            </a:r>
            <a:r>
              <a:rPr lang="en-GB" sz="2000" dirty="0" err="1" smtClean="0">
                <a:solidFill>
                  <a:srgbClr val="0070C0"/>
                </a:solidFill>
              </a:rPr>
              <a:t>Abreviating</a:t>
            </a:r>
            <a:r>
              <a:rPr lang="en-GB" sz="2000" dirty="0" smtClean="0">
                <a:solidFill>
                  <a:srgbClr val="0070C0"/>
                </a:solidFill>
              </a:rPr>
              <a:t>: </a:t>
            </a:r>
            <a:r>
              <a:rPr lang="cs-CZ" sz="2000" dirty="0" smtClean="0"/>
              <a:t>CT (=</a:t>
            </a:r>
            <a:r>
              <a:rPr lang="cs-CZ" sz="2000" dirty="0" err="1" smtClean="0"/>
              <a:t>computed</a:t>
            </a:r>
            <a:r>
              <a:rPr lang="cs-CZ" sz="2000" dirty="0" smtClean="0"/>
              <a:t> </a:t>
            </a:r>
            <a:r>
              <a:rPr lang="cs-CZ" sz="2000" dirty="0" err="1" smtClean="0"/>
              <a:t>tomography</a:t>
            </a:r>
            <a:r>
              <a:rPr lang="cs-CZ" sz="2000" dirty="0" smtClean="0"/>
              <a:t>)</a:t>
            </a:r>
            <a:endParaRPr lang="en-GB" sz="2000" dirty="0" smtClean="0"/>
          </a:p>
          <a:p>
            <a:pPr marL="624078" indent="-514350">
              <a:buNone/>
            </a:pPr>
            <a:endParaRPr lang="en-GB" sz="2000" dirty="0" smtClean="0"/>
          </a:p>
          <a:p>
            <a:pPr marL="624078" indent="-514350"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5) Borrowing: </a:t>
            </a:r>
            <a:r>
              <a:rPr lang="en-GB" sz="2000" dirty="0" smtClean="0"/>
              <a:t>shock; stress; missed abortion; bypass; drainage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Word-formation principles in medical terminology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314595"/>
          </a:xfrm>
        </p:spPr>
        <p:txBody>
          <a:bodyPr/>
          <a:lstStyle/>
          <a:p>
            <a:pPr marL="109728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			</a:t>
            </a:r>
            <a:r>
              <a:rPr lang="cs-CZ" dirty="0" err="1" smtClean="0">
                <a:solidFill>
                  <a:srgbClr val="00B050"/>
                </a:solidFill>
              </a:rPr>
              <a:t>Obes</a:t>
            </a:r>
            <a:r>
              <a:rPr lang="cs-CZ" dirty="0" err="1" smtClean="0">
                <a:solidFill>
                  <a:srgbClr val="0070C0"/>
                </a:solidFill>
              </a:rPr>
              <a:t>itas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</a:t>
            </a:r>
            <a:r>
              <a:rPr lang="cs-CZ" dirty="0" err="1" smtClean="0">
                <a:solidFill>
                  <a:srgbClr val="00B050"/>
                </a:solidFill>
              </a:rPr>
              <a:t>magn</a:t>
            </a:r>
            <a:r>
              <a:rPr lang="cs-CZ" dirty="0" err="1" smtClean="0"/>
              <a:t>a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/>
              <a:t>     				</a:t>
            </a:r>
          </a:p>
          <a:p>
            <a:pPr marL="109728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	</a:t>
            </a:r>
            <a:r>
              <a:rPr lang="cs-CZ" sz="1800" cap="small" dirty="0" smtClean="0">
                <a:solidFill>
                  <a:srgbClr val="00B050"/>
                </a:solidFill>
              </a:rPr>
              <a:t>ROOT		</a:t>
            </a:r>
            <a:r>
              <a:rPr lang="cs-CZ" sz="1800" cap="small" dirty="0" smtClean="0">
                <a:solidFill>
                  <a:srgbClr val="0070C0"/>
                </a:solidFill>
              </a:rPr>
              <a:t>SUFFIX   	  </a:t>
            </a:r>
            <a:r>
              <a:rPr lang="cs-CZ" sz="1800" cap="small" dirty="0" smtClean="0">
                <a:solidFill>
                  <a:srgbClr val="FF0000"/>
                </a:solidFill>
              </a:rPr>
              <a:t>PREFIX</a:t>
            </a:r>
            <a:r>
              <a:rPr lang="cs-CZ" sz="1800" cap="small" dirty="0" smtClean="0">
                <a:solidFill>
                  <a:srgbClr val="00B050"/>
                </a:solidFill>
              </a:rPr>
              <a:t>	  	  ROOT</a:t>
            </a:r>
          </a:p>
          <a:p>
            <a:pPr marL="109728" indent="0">
              <a:buNone/>
            </a:pPr>
            <a:endParaRPr lang="cs-CZ" dirty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</a:p>
          <a:p>
            <a:pPr marL="109728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cs-CZ" dirty="0" smtClean="0"/>
              <a:t>St. p. </a:t>
            </a:r>
            <a:r>
              <a:rPr lang="cs-CZ" dirty="0" err="1" smtClean="0">
                <a:solidFill>
                  <a:srgbClr val="00B050"/>
                </a:solidFill>
              </a:rPr>
              <a:t>cholecyst</a:t>
            </a:r>
            <a:r>
              <a:rPr lang="cs-CZ" dirty="0" err="1" smtClean="0">
                <a:solidFill>
                  <a:srgbClr val="FF0000"/>
                </a:solidFill>
              </a:rPr>
              <a:t>ec</a:t>
            </a:r>
            <a:r>
              <a:rPr lang="cs-CZ" dirty="0" err="1" smtClean="0">
                <a:solidFill>
                  <a:srgbClr val="00B050"/>
                </a:solidFill>
              </a:rPr>
              <a:t>tom</a:t>
            </a:r>
            <a:r>
              <a:rPr lang="cs-CZ" dirty="0" err="1" smtClean="0">
                <a:solidFill>
                  <a:srgbClr val="0070C0"/>
                </a:solidFill>
              </a:rPr>
              <a:t>iam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lapar</a:t>
            </a:r>
            <a:r>
              <a:rPr lang="cs-CZ" dirty="0" err="1" smtClean="0">
                <a:solidFill>
                  <a:srgbClr val="FFC000"/>
                </a:solidFill>
              </a:rPr>
              <a:t>o</a:t>
            </a:r>
            <a:r>
              <a:rPr lang="cs-CZ" dirty="0" err="1" smtClean="0">
                <a:solidFill>
                  <a:srgbClr val="00B050"/>
                </a:solidFill>
              </a:rPr>
              <a:t>scop</a:t>
            </a:r>
            <a:r>
              <a:rPr lang="cs-CZ" dirty="0" err="1" smtClean="0">
                <a:solidFill>
                  <a:srgbClr val="0070C0"/>
                </a:solidFill>
              </a:rPr>
              <a:t>icam</a:t>
            </a:r>
            <a:endParaRPr lang="cs-CZ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ROOT 1 	       </a:t>
            </a:r>
            <a:r>
              <a:rPr lang="cs-CZ" sz="1800" dirty="0" smtClean="0">
                <a:solidFill>
                  <a:srgbClr val="FF0000"/>
                </a:solidFill>
              </a:rPr>
              <a:t>PREFIX</a:t>
            </a:r>
            <a:r>
              <a:rPr lang="cs-CZ" sz="1800" dirty="0" smtClean="0">
                <a:solidFill>
                  <a:srgbClr val="00B050"/>
                </a:solidFill>
              </a:rPr>
              <a:t>	</a:t>
            </a:r>
            <a:r>
              <a:rPr lang="cs-CZ" sz="1800" dirty="0" smtClean="0">
                <a:solidFill>
                  <a:srgbClr val="0070C0"/>
                </a:solidFill>
              </a:rPr>
              <a:t>SUFFIX</a:t>
            </a:r>
            <a:r>
              <a:rPr lang="cs-CZ" sz="1800" dirty="0" smtClean="0">
                <a:solidFill>
                  <a:srgbClr val="00B050"/>
                </a:solidFill>
              </a:rPr>
              <a:t>		</a:t>
            </a:r>
            <a:r>
              <a:rPr lang="cs-CZ" sz="1800" dirty="0" smtClean="0">
                <a:solidFill>
                  <a:srgbClr val="FFFF00"/>
                </a:solidFill>
              </a:rPr>
              <a:t>C. VOWEL</a:t>
            </a:r>
            <a:r>
              <a:rPr lang="cs-CZ" sz="1800" dirty="0" smtClean="0">
                <a:solidFill>
                  <a:srgbClr val="00B050"/>
                </a:solidFill>
              </a:rPr>
              <a:t>            </a:t>
            </a:r>
            <a:r>
              <a:rPr lang="cs-CZ" sz="1800" dirty="0" smtClean="0">
                <a:solidFill>
                  <a:srgbClr val="0070C0"/>
                </a:solidFill>
              </a:rPr>
              <a:t>SUFFIX</a:t>
            </a:r>
            <a:r>
              <a:rPr lang="cs-CZ" sz="1800" dirty="0" smtClean="0">
                <a:solidFill>
                  <a:srgbClr val="00B050"/>
                </a:solidFill>
              </a:rPr>
              <a:t>	</a:t>
            </a:r>
          </a:p>
          <a:p>
            <a:pPr marL="109728" indent="0">
              <a:buNone/>
            </a:pPr>
            <a:r>
              <a:rPr lang="cs-CZ" sz="1800" dirty="0" smtClean="0">
                <a:solidFill>
                  <a:srgbClr val="00B050"/>
                </a:solidFill>
              </a:rPr>
              <a:t>	ROOT 2</a:t>
            </a:r>
            <a:r>
              <a:rPr lang="cs-CZ" sz="1800" dirty="0">
                <a:solidFill>
                  <a:srgbClr val="00B050"/>
                </a:solidFill>
              </a:rPr>
              <a:t> </a:t>
            </a:r>
            <a:r>
              <a:rPr lang="cs-CZ" sz="1800" dirty="0" smtClean="0">
                <a:solidFill>
                  <a:srgbClr val="00B050"/>
                </a:solidFill>
              </a:rPr>
              <a:t>	ROOT </a:t>
            </a:r>
            <a:r>
              <a:rPr lang="cs-CZ" sz="1800" dirty="0">
                <a:solidFill>
                  <a:srgbClr val="00B050"/>
                </a:solidFill>
              </a:rPr>
              <a:t>3</a:t>
            </a:r>
            <a:r>
              <a:rPr lang="cs-CZ" sz="1800" dirty="0" smtClean="0">
                <a:solidFill>
                  <a:srgbClr val="00B050"/>
                </a:solidFill>
              </a:rPr>
              <a:t>	 	ROOT 1		      ROOT 2</a:t>
            </a:r>
            <a:endParaRPr lang="cs-CZ" sz="1800" dirty="0">
              <a:solidFill>
                <a:srgbClr val="0070C0"/>
              </a:solidFill>
            </a:endParaRPr>
          </a:p>
        </p:txBody>
      </p:sp>
      <p:cxnSp>
        <p:nvCxnSpPr>
          <p:cNvPr id="13" name="Přímá spojnice 12"/>
          <p:cNvCxnSpPr/>
          <p:nvPr/>
        </p:nvCxnSpPr>
        <p:spPr>
          <a:xfrm flipH="1">
            <a:off x="2195736" y="1124744"/>
            <a:ext cx="151216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3779912" y="1124744"/>
            <a:ext cx="576064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148064" y="1124744"/>
            <a:ext cx="504056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5868144" y="1124744"/>
            <a:ext cx="1512168" cy="576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1187624" y="3861048"/>
            <a:ext cx="1512168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1835696" y="3882967"/>
            <a:ext cx="1512168" cy="1058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H="1">
            <a:off x="3347864" y="3887086"/>
            <a:ext cx="648072" cy="542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H="1">
            <a:off x="3671900" y="3908978"/>
            <a:ext cx="864096" cy="1032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H="1">
            <a:off x="4644008" y="3908978"/>
            <a:ext cx="468052" cy="5030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H="1">
            <a:off x="5508104" y="3882967"/>
            <a:ext cx="540060" cy="10582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7020272" y="3902208"/>
            <a:ext cx="792088" cy="1110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6408204" y="3882967"/>
            <a:ext cx="216024" cy="5469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7740352" y="3882967"/>
            <a:ext cx="612068" cy="571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152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cardiomyopathia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megalocardia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endocardium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/>
              <a:t>pericarditis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dirty="0" smtClean="0"/>
              <a:t>Analyse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structure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complex</a:t>
            </a:r>
            <a:r>
              <a:rPr lang="cs-CZ" sz="2400" dirty="0" smtClean="0"/>
              <a:t> </a:t>
            </a:r>
            <a:r>
              <a:rPr lang="cs-CZ" sz="2400" dirty="0" err="1" smtClean="0"/>
              <a:t>medical</a:t>
            </a:r>
            <a:r>
              <a:rPr lang="cs-CZ" sz="2400" dirty="0" smtClean="0"/>
              <a:t> </a:t>
            </a:r>
            <a:r>
              <a:rPr lang="cs-CZ" sz="2400" dirty="0" err="1" smtClean="0"/>
              <a:t>terms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Body </a:t>
            </a:r>
            <a:r>
              <a:rPr lang="cs-CZ" dirty="0" err="1" smtClean="0"/>
              <a:t>planes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0032" y="1196752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=</a:t>
            </a:r>
            <a:r>
              <a:rPr lang="cs-CZ" sz="2400" dirty="0" smtClean="0"/>
              <a:t> </a:t>
            </a:r>
            <a:r>
              <a:rPr lang="cs-CZ" sz="2400" dirty="0" err="1" smtClean="0"/>
              <a:t>imaginary</a:t>
            </a:r>
            <a:r>
              <a:rPr lang="cs-CZ" sz="2400" dirty="0" smtClean="0"/>
              <a:t> </a:t>
            </a:r>
            <a:r>
              <a:rPr lang="cs-CZ" sz="2400" dirty="0" err="1" smtClean="0"/>
              <a:t>slices</a:t>
            </a:r>
            <a:r>
              <a:rPr lang="cs-CZ" sz="2400" dirty="0" smtClean="0"/>
              <a:t>/</a:t>
            </a:r>
            <a:r>
              <a:rPr lang="cs-CZ" sz="2400" dirty="0" err="1" smtClean="0"/>
              <a:t>cuts</a:t>
            </a:r>
            <a:r>
              <a:rPr lang="cs-CZ" sz="2400" dirty="0" smtClean="0"/>
              <a:t> </a:t>
            </a:r>
            <a:r>
              <a:rPr lang="cs-CZ" sz="2400" dirty="0" err="1" smtClean="0"/>
              <a:t>used</a:t>
            </a:r>
            <a:r>
              <a:rPr lang="cs-CZ" sz="2400" dirty="0" smtClean="0"/>
              <a:t> to </a:t>
            </a:r>
            <a:r>
              <a:rPr lang="cs-CZ" sz="2400" dirty="0" err="1" smtClean="0"/>
              <a:t>divide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body in a </a:t>
            </a:r>
            <a:r>
              <a:rPr lang="cs-CZ" sz="2400" dirty="0" err="1" smtClean="0"/>
              <a:t>particular</a:t>
            </a:r>
            <a:r>
              <a:rPr lang="cs-CZ" sz="2400" dirty="0" smtClean="0"/>
              <a:t> </a:t>
            </a:r>
            <a:r>
              <a:rPr lang="cs-CZ" sz="2400" dirty="0" err="1" smtClean="0"/>
              <a:t>angle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direction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In Latin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suffix</a:t>
            </a:r>
            <a:r>
              <a:rPr lang="cs-CZ" sz="2400" dirty="0" smtClean="0"/>
              <a:t> – </a:t>
            </a:r>
            <a:r>
              <a:rPr lang="cs-CZ" sz="2400" dirty="0" err="1" smtClean="0"/>
              <a:t>alis</a:t>
            </a:r>
            <a:endParaRPr lang="cs-CZ" sz="2400" dirty="0" smtClean="0"/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later</a:t>
            </a:r>
            <a:r>
              <a:rPr lang="cs-CZ" sz="2400" dirty="0" err="1" smtClean="0">
                <a:solidFill>
                  <a:srgbClr val="FF0000"/>
                </a:solidFill>
              </a:rPr>
              <a:t>alis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crani</a:t>
            </a:r>
            <a:r>
              <a:rPr lang="cs-CZ" sz="2400" dirty="0" err="1" smtClean="0">
                <a:solidFill>
                  <a:srgbClr val="FF0000"/>
                </a:solidFill>
              </a:rPr>
              <a:t>alis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medi</a:t>
            </a:r>
            <a:r>
              <a:rPr lang="cs-CZ" sz="2400" dirty="0" err="1" smtClean="0">
                <a:solidFill>
                  <a:srgbClr val="FF0000"/>
                </a:solidFill>
              </a:rPr>
              <a:t>alis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	</a:t>
            </a:r>
            <a:r>
              <a:rPr lang="cs-CZ" sz="2400" dirty="0" err="1" smtClean="0"/>
              <a:t>dors</a:t>
            </a:r>
            <a:r>
              <a:rPr lang="cs-CZ" sz="2400" dirty="0" err="1" smtClean="0">
                <a:solidFill>
                  <a:srgbClr val="FF0000"/>
                </a:solidFill>
              </a:rPr>
              <a:t>alis</a:t>
            </a:r>
            <a:r>
              <a:rPr lang="cs-CZ" sz="2400" dirty="0" smtClean="0"/>
              <a:t> </a:t>
            </a:r>
            <a:r>
              <a:rPr lang="cs-CZ" sz="2400" dirty="0" err="1" smtClean="0"/>
              <a:t>etc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4100" name="Picture 4" descr="http://msis.jsc.nasa.gov/images/Section03/Image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24744"/>
            <a:ext cx="4314825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</TotalTime>
  <Words>49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Creating medical terms</vt:lpstr>
      <vt:lpstr>Snímek 2</vt:lpstr>
      <vt:lpstr>Snímek 3</vt:lpstr>
      <vt:lpstr>Word-formation principles in medical terminology</vt:lpstr>
      <vt:lpstr>Snímek 5</vt:lpstr>
      <vt:lpstr>Analyse the structure of complex medical terms</vt:lpstr>
      <vt:lpstr>Body planes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Způsoby tvoření slov v lékařské terminologii</dc:title>
  <dc:creator>juklova</dc:creator>
  <cp:lastModifiedBy>user</cp:lastModifiedBy>
  <cp:revision>15</cp:revision>
  <dcterms:created xsi:type="dcterms:W3CDTF">2012-03-29T09:03:41Z</dcterms:created>
  <dcterms:modified xsi:type="dcterms:W3CDTF">2014-09-12T18:25:26Z</dcterms:modified>
</cp:coreProperties>
</file>