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9" r:id="rId3"/>
    <p:sldId id="258" r:id="rId4"/>
    <p:sldId id="256" r:id="rId5"/>
    <p:sldId id="257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6695DD-8411-43F7-BE01-57FC372C63BD}" type="datetimeFigureOut">
              <a:rPr lang="cs-CZ" smtClean="0"/>
              <a:pPr/>
              <a:t>12.9.2014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4CC6EC-3F8B-491E-8AA6-3F50B5E065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695DD-8411-43F7-BE01-57FC372C63BD}" type="datetimeFigureOut">
              <a:rPr lang="cs-CZ" smtClean="0"/>
              <a:pPr/>
              <a:t>12.9.2014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CC6EC-3F8B-491E-8AA6-3F50B5E065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695DD-8411-43F7-BE01-57FC372C63BD}" type="datetimeFigureOut">
              <a:rPr lang="cs-CZ" smtClean="0"/>
              <a:pPr/>
              <a:t>12.9.2014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CC6EC-3F8B-491E-8AA6-3F50B5E065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695DD-8411-43F7-BE01-57FC372C63BD}" type="datetimeFigureOut">
              <a:rPr lang="cs-CZ" smtClean="0"/>
              <a:pPr/>
              <a:t>12.9.2014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CC6EC-3F8B-491E-8AA6-3F50B5E065E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695DD-8411-43F7-BE01-57FC372C63BD}" type="datetimeFigureOut">
              <a:rPr lang="cs-CZ" smtClean="0"/>
              <a:pPr/>
              <a:t>12.9.2014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CC6EC-3F8B-491E-8AA6-3F50B5E065E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695DD-8411-43F7-BE01-57FC372C63BD}" type="datetimeFigureOut">
              <a:rPr lang="cs-CZ" smtClean="0"/>
              <a:pPr/>
              <a:t>12.9.2014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CC6EC-3F8B-491E-8AA6-3F50B5E065E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695DD-8411-43F7-BE01-57FC372C63BD}" type="datetimeFigureOut">
              <a:rPr lang="cs-CZ" smtClean="0"/>
              <a:pPr/>
              <a:t>12.9.2014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CC6EC-3F8B-491E-8AA6-3F50B5E065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695DD-8411-43F7-BE01-57FC372C63BD}" type="datetimeFigureOut">
              <a:rPr lang="cs-CZ" smtClean="0"/>
              <a:pPr/>
              <a:t>12.9.2014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CC6EC-3F8B-491E-8AA6-3F50B5E065E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695DD-8411-43F7-BE01-57FC372C63BD}" type="datetimeFigureOut">
              <a:rPr lang="cs-CZ" smtClean="0"/>
              <a:pPr/>
              <a:t>12.9.2014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CC6EC-3F8B-491E-8AA6-3F50B5E065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36695DD-8411-43F7-BE01-57FC372C63BD}" type="datetimeFigureOut">
              <a:rPr lang="cs-CZ" smtClean="0"/>
              <a:pPr/>
              <a:t>12.9.2014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CC6EC-3F8B-491E-8AA6-3F50B5E065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6695DD-8411-43F7-BE01-57FC372C63BD}" type="datetimeFigureOut">
              <a:rPr lang="cs-CZ" smtClean="0"/>
              <a:pPr/>
              <a:t>12.9.2014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4CC6EC-3F8B-491E-8AA6-3F50B5E065E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36695DD-8411-43F7-BE01-57FC372C63BD}" type="datetimeFigureOut">
              <a:rPr lang="cs-CZ" smtClean="0"/>
              <a:pPr/>
              <a:t>12.9.2014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24CC6EC-3F8B-491E-8AA6-3F50B5E065E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0823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4800" i="1" dirty="0" err="1" smtClean="0"/>
              <a:t>How</a:t>
            </a:r>
            <a:r>
              <a:rPr lang="cs-CZ" sz="4800" i="1" dirty="0" smtClean="0"/>
              <a:t> </a:t>
            </a:r>
            <a:r>
              <a:rPr lang="cs-CZ" sz="4800" i="1" dirty="0" err="1" smtClean="0"/>
              <a:t>does</a:t>
            </a:r>
            <a:r>
              <a:rPr lang="cs-CZ" sz="4800" i="1" dirty="0" smtClean="0"/>
              <a:t> </a:t>
            </a:r>
            <a:r>
              <a:rPr lang="cs-CZ" sz="4800" i="1" dirty="0" err="1" smtClean="0"/>
              <a:t>it</a:t>
            </a:r>
            <a:r>
              <a:rPr lang="cs-CZ" sz="4800" i="1" dirty="0" smtClean="0"/>
              <a:t> </a:t>
            </a:r>
            <a:r>
              <a:rPr lang="cs-CZ" sz="4800" i="1" dirty="0" err="1" smtClean="0"/>
              <a:t>work</a:t>
            </a:r>
            <a:r>
              <a:rPr lang="cs-CZ" sz="4800" i="1" dirty="0" smtClean="0"/>
              <a:t>?</a:t>
            </a:r>
            <a:endParaRPr lang="cs-CZ" sz="4800" i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1143000"/>
          </a:xfrm>
        </p:spPr>
        <p:txBody>
          <a:bodyPr/>
          <a:lstStyle/>
          <a:p>
            <a:r>
              <a:rPr lang="cs-CZ" dirty="0" err="1" smtClean="0"/>
              <a:t>Creating</a:t>
            </a:r>
            <a:r>
              <a:rPr lang="cs-CZ" dirty="0" smtClean="0"/>
              <a:t> </a:t>
            </a:r>
            <a:r>
              <a:rPr lang="cs-CZ" dirty="0" err="1" smtClean="0"/>
              <a:t>medical</a:t>
            </a:r>
            <a:r>
              <a:rPr lang="cs-CZ" dirty="0" smtClean="0"/>
              <a:t> </a:t>
            </a:r>
            <a:r>
              <a:rPr lang="cs-CZ" dirty="0" err="1" smtClean="0"/>
              <a:t>terms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424936" cy="6165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39630"/>
            <a:ext cx="8424935" cy="5853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94515"/>
          </a:xfrm>
        </p:spPr>
        <p:txBody>
          <a:bodyPr>
            <a:noAutofit/>
          </a:bodyPr>
          <a:lstStyle/>
          <a:p>
            <a:pPr marL="624078" indent="-514350">
              <a:buNone/>
            </a:pPr>
            <a:r>
              <a:rPr lang="en-GB" sz="2000" dirty="0" smtClean="0">
                <a:solidFill>
                  <a:srgbClr val="0070C0"/>
                </a:solidFill>
              </a:rPr>
              <a:t>1) Derivation</a:t>
            </a:r>
          </a:p>
          <a:p>
            <a:pPr marL="624078" indent="-514350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	</a:t>
            </a:r>
            <a:r>
              <a:rPr lang="en-GB" sz="2000" dirty="0" smtClean="0">
                <a:solidFill>
                  <a:srgbClr val="0070C0"/>
                </a:solidFill>
              </a:rPr>
              <a:t>a</a:t>
            </a:r>
            <a:r>
              <a:rPr lang="en-GB" sz="2000" dirty="0" smtClean="0">
                <a:solidFill>
                  <a:srgbClr val="0070C0"/>
                </a:solidFill>
              </a:rPr>
              <a:t>) Prefix: </a:t>
            </a:r>
            <a:r>
              <a:rPr lang="cs-CZ" sz="2000" dirty="0" err="1" smtClean="0">
                <a:solidFill>
                  <a:srgbClr val="FF0000"/>
                </a:solidFill>
              </a:rPr>
              <a:t>hypo</a:t>
            </a:r>
            <a:r>
              <a:rPr lang="cs-CZ" sz="2000" dirty="0" err="1" smtClean="0"/>
              <a:t>dermalis</a:t>
            </a:r>
            <a:r>
              <a:rPr lang="cs-CZ" sz="2000" dirty="0" smtClean="0"/>
              <a:t> (=</a:t>
            </a:r>
            <a:r>
              <a:rPr lang="cs-CZ" sz="2000" dirty="0" err="1" smtClean="0"/>
              <a:t>below</a:t>
            </a:r>
            <a:r>
              <a:rPr lang="cs-CZ" sz="2000" dirty="0" smtClean="0"/>
              <a:t>)</a:t>
            </a:r>
            <a:endParaRPr lang="en-GB" sz="2000" dirty="0" smtClean="0"/>
          </a:p>
          <a:p>
            <a:pPr marL="624078" indent="-514350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	</a:t>
            </a:r>
            <a:r>
              <a:rPr lang="en-GB" sz="2000" dirty="0" smtClean="0">
                <a:solidFill>
                  <a:srgbClr val="0070C0"/>
                </a:solidFill>
              </a:rPr>
              <a:t>b</a:t>
            </a:r>
            <a:r>
              <a:rPr lang="en-GB" sz="2000" dirty="0" smtClean="0">
                <a:solidFill>
                  <a:srgbClr val="0070C0"/>
                </a:solidFill>
              </a:rPr>
              <a:t>) Suffix: </a:t>
            </a:r>
            <a:r>
              <a:rPr lang="cs-CZ" sz="2000" dirty="0" err="1" smtClean="0"/>
              <a:t>card</a:t>
            </a:r>
            <a:r>
              <a:rPr lang="cs-CZ" sz="2000" dirty="0" err="1" smtClean="0">
                <a:solidFill>
                  <a:srgbClr val="FF0000"/>
                </a:solidFill>
              </a:rPr>
              <a:t>itis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smtClean="0"/>
              <a:t>(</a:t>
            </a:r>
            <a:r>
              <a:rPr lang="cs-CZ" sz="2000" dirty="0" err="1" smtClean="0"/>
              <a:t>inflammation</a:t>
            </a:r>
            <a:r>
              <a:rPr lang="cs-CZ" sz="2000" dirty="0" smtClean="0"/>
              <a:t>)</a:t>
            </a:r>
            <a:endParaRPr lang="en-GB" sz="2000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	</a:t>
            </a:r>
            <a:r>
              <a:rPr lang="en-GB" sz="2000" dirty="0" smtClean="0">
                <a:solidFill>
                  <a:srgbClr val="0070C0"/>
                </a:solidFill>
              </a:rPr>
              <a:t>c</a:t>
            </a:r>
            <a:r>
              <a:rPr lang="en-GB" sz="2000" dirty="0" smtClean="0">
                <a:solidFill>
                  <a:srgbClr val="0070C0"/>
                </a:solidFill>
              </a:rPr>
              <a:t>) Prefix + suffix: </a:t>
            </a:r>
            <a:r>
              <a:rPr lang="cs-CZ" sz="2000" dirty="0" err="1" smtClean="0">
                <a:solidFill>
                  <a:srgbClr val="FF0000"/>
                </a:solidFill>
              </a:rPr>
              <a:t>cardi</a:t>
            </a:r>
            <a:r>
              <a:rPr lang="cs-CZ" sz="2000" dirty="0" err="1" smtClean="0"/>
              <a:t>olog</a:t>
            </a:r>
            <a:r>
              <a:rPr lang="cs-CZ" sz="2000" dirty="0" err="1" smtClean="0">
                <a:solidFill>
                  <a:srgbClr val="FF0000"/>
                </a:solidFill>
              </a:rPr>
              <a:t>ia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smtClean="0"/>
              <a:t>(=</a:t>
            </a:r>
            <a:r>
              <a:rPr lang="cs-CZ" sz="2000" dirty="0" err="1" smtClean="0"/>
              <a:t>heart</a:t>
            </a:r>
            <a:r>
              <a:rPr lang="cs-CZ" sz="2000" dirty="0" smtClean="0"/>
              <a:t>; study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sth</a:t>
            </a:r>
            <a:r>
              <a:rPr lang="cs-CZ" sz="2000" dirty="0" smtClean="0"/>
              <a:t>)</a:t>
            </a:r>
            <a:endParaRPr lang="en-GB" sz="2000" dirty="0" smtClean="0">
              <a:solidFill>
                <a:srgbClr val="FF0000"/>
              </a:solidFill>
            </a:endParaRPr>
          </a:p>
          <a:p>
            <a:pPr marL="624078" indent="-514350">
              <a:buAutoNum type="alphaLcParenR"/>
            </a:pPr>
            <a:endParaRPr lang="en-GB" sz="2000" dirty="0" smtClean="0"/>
          </a:p>
          <a:p>
            <a:pPr marL="624078" indent="-514350">
              <a:buNone/>
            </a:pPr>
            <a:r>
              <a:rPr lang="en-GB" sz="2000" dirty="0" smtClean="0">
                <a:solidFill>
                  <a:srgbClr val="0070C0"/>
                </a:solidFill>
              </a:rPr>
              <a:t>2) Compounding: </a:t>
            </a:r>
            <a:r>
              <a:rPr lang="cs-CZ" sz="2000" dirty="0" err="1" smtClean="0">
                <a:solidFill>
                  <a:srgbClr val="FF0000"/>
                </a:solidFill>
              </a:rPr>
              <a:t>acr</a:t>
            </a:r>
            <a:r>
              <a:rPr lang="cs-CZ" sz="2000" dirty="0" err="1" smtClean="0"/>
              <a:t>o</a:t>
            </a:r>
            <a:r>
              <a:rPr lang="cs-CZ" sz="2000" dirty="0" err="1" smtClean="0">
                <a:solidFill>
                  <a:srgbClr val="FF0000"/>
                </a:solidFill>
              </a:rPr>
              <a:t>derma</a:t>
            </a:r>
            <a:r>
              <a:rPr lang="cs-CZ" sz="2000" dirty="0" err="1" smtClean="0"/>
              <a:t>titis</a:t>
            </a:r>
            <a:r>
              <a:rPr lang="cs-CZ" sz="2000" dirty="0" smtClean="0"/>
              <a:t> (=extremity; skin)</a:t>
            </a:r>
            <a:endParaRPr lang="en-GB" sz="2000" dirty="0" smtClean="0"/>
          </a:p>
          <a:p>
            <a:pPr marL="624078" indent="-514350">
              <a:buNone/>
            </a:pPr>
            <a:endParaRPr lang="en-GB" sz="2000" dirty="0" smtClean="0"/>
          </a:p>
          <a:p>
            <a:pPr marL="624078" indent="-514350">
              <a:buNone/>
            </a:pPr>
            <a:r>
              <a:rPr lang="en-GB" sz="2000" dirty="0" smtClean="0">
                <a:solidFill>
                  <a:srgbClr val="0070C0"/>
                </a:solidFill>
              </a:rPr>
              <a:t>3) Derivation + compounding: </a:t>
            </a:r>
            <a:r>
              <a:rPr lang="cs-CZ" sz="2000" dirty="0" err="1" smtClean="0">
                <a:solidFill>
                  <a:srgbClr val="FF0000"/>
                </a:solidFill>
              </a:rPr>
              <a:t>acr</a:t>
            </a:r>
            <a:r>
              <a:rPr lang="cs-CZ" sz="2000" dirty="0" err="1" smtClean="0"/>
              <a:t>o</a:t>
            </a:r>
            <a:r>
              <a:rPr lang="cs-CZ" sz="2000" dirty="0" err="1" smtClean="0">
                <a:solidFill>
                  <a:srgbClr val="FF0000"/>
                </a:solidFill>
              </a:rPr>
              <a:t>derma</a:t>
            </a:r>
            <a:r>
              <a:rPr lang="cs-CZ" sz="2000" dirty="0" err="1" smtClean="0"/>
              <a:t>t</a:t>
            </a:r>
            <a:r>
              <a:rPr lang="cs-CZ" sz="2000" dirty="0" err="1" smtClean="0">
                <a:solidFill>
                  <a:srgbClr val="FF0000"/>
                </a:solidFill>
              </a:rPr>
              <a:t>itis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smtClean="0"/>
              <a:t>(=</a:t>
            </a:r>
            <a:r>
              <a:rPr lang="cs-CZ" sz="2000" dirty="0" err="1" smtClean="0"/>
              <a:t>see</a:t>
            </a:r>
            <a:r>
              <a:rPr lang="cs-CZ" sz="2000" dirty="0" smtClean="0"/>
              <a:t> </a:t>
            </a:r>
            <a:r>
              <a:rPr lang="cs-CZ" sz="2000" dirty="0" err="1" smtClean="0"/>
              <a:t>above</a:t>
            </a:r>
            <a:r>
              <a:rPr lang="cs-CZ" sz="2000" dirty="0" smtClean="0"/>
              <a:t> + </a:t>
            </a:r>
            <a:r>
              <a:rPr lang="cs-CZ" sz="2000" dirty="0" err="1" smtClean="0"/>
              <a:t>inflammation</a:t>
            </a:r>
            <a:r>
              <a:rPr lang="cs-CZ" sz="2000" dirty="0" smtClean="0"/>
              <a:t>) </a:t>
            </a:r>
            <a:endParaRPr lang="en-GB" sz="2000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endParaRPr lang="en-GB" sz="2000" dirty="0" smtClean="0"/>
          </a:p>
          <a:p>
            <a:pPr marL="624078" indent="-514350">
              <a:buNone/>
            </a:pPr>
            <a:r>
              <a:rPr lang="en-GB" sz="2000" dirty="0" smtClean="0">
                <a:solidFill>
                  <a:srgbClr val="0070C0"/>
                </a:solidFill>
              </a:rPr>
              <a:t>4) </a:t>
            </a:r>
            <a:r>
              <a:rPr lang="en-GB" sz="2000" dirty="0" err="1" smtClean="0">
                <a:solidFill>
                  <a:srgbClr val="0070C0"/>
                </a:solidFill>
              </a:rPr>
              <a:t>Abreviating</a:t>
            </a:r>
            <a:r>
              <a:rPr lang="en-GB" sz="2000" dirty="0" smtClean="0">
                <a:solidFill>
                  <a:srgbClr val="0070C0"/>
                </a:solidFill>
              </a:rPr>
              <a:t>: </a:t>
            </a:r>
            <a:r>
              <a:rPr lang="cs-CZ" sz="2000" dirty="0" smtClean="0"/>
              <a:t>CT (=</a:t>
            </a:r>
            <a:r>
              <a:rPr lang="cs-CZ" sz="2000" dirty="0" err="1" smtClean="0"/>
              <a:t>computed</a:t>
            </a:r>
            <a:r>
              <a:rPr lang="cs-CZ" sz="2000" dirty="0" smtClean="0"/>
              <a:t> </a:t>
            </a:r>
            <a:r>
              <a:rPr lang="cs-CZ" sz="2000" dirty="0" err="1" smtClean="0"/>
              <a:t>tomography</a:t>
            </a:r>
            <a:r>
              <a:rPr lang="cs-CZ" sz="2000" dirty="0" smtClean="0"/>
              <a:t>)</a:t>
            </a:r>
            <a:endParaRPr lang="en-GB" sz="2000" dirty="0" smtClean="0"/>
          </a:p>
          <a:p>
            <a:pPr marL="624078" indent="-514350">
              <a:buNone/>
            </a:pPr>
            <a:endParaRPr lang="en-GB" sz="2000" dirty="0" smtClean="0"/>
          </a:p>
          <a:p>
            <a:pPr marL="624078" indent="-514350">
              <a:buNone/>
            </a:pPr>
            <a:r>
              <a:rPr lang="en-GB" sz="2000" dirty="0" smtClean="0">
                <a:solidFill>
                  <a:srgbClr val="0070C0"/>
                </a:solidFill>
              </a:rPr>
              <a:t>5) Borrowing: </a:t>
            </a:r>
            <a:r>
              <a:rPr lang="en-GB" sz="2000" dirty="0" smtClean="0"/>
              <a:t>shock; stress; missed abortion; bypass; drainage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Word-formation principles in medical terminology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92696"/>
            <a:ext cx="8363272" cy="5314595"/>
          </a:xfrm>
        </p:spPr>
        <p:txBody>
          <a:bodyPr/>
          <a:lstStyle/>
          <a:p>
            <a:pPr marL="109728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			</a:t>
            </a:r>
            <a:r>
              <a:rPr lang="cs-CZ" dirty="0" err="1" smtClean="0">
                <a:solidFill>
                  <a:srgbClr val="00B050"/>
                </a:solidFill>
              </a:rPr>
              <a:t>Obes</a:t>
            </a:r>
            <a:r>
              <a:rPr lang="cs-CZ" dirty="0" err="1" smtClean="0">
                <a:solidFill>
                  <a:srgbClr val="0070C0"/>
                </a:solidFill>
              </a:rPr>
              <a:t>itas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per</a:t>
            </a:r>
            <a:r>
              <a:rPr lang="cs-CZ" dirty="0" err="1" smtClean="0">
                <a:solidFill>
                  <a:srgbClr val="00B050"/>
                </a:solidFill>
              </a:rPr>
              <a:t>magn</a:t>
            </a:r>
            <a:r>
              <a:rPr lang="cs-CZ" dirty="0" err="1" smtClean="0"/>
              <a:t>a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     				</a:t>
            </a:r>
          </a:p>
          <a:p>
            <a:pPr marL="109728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	</a:t>
            </a:r>
            <a:r>
              <a:rPr lang="cs-CZ" sz="1800" cap="small" dirty="0" smtClean="0">
                <a:solidFill>
                  <a:srgbClr val="00B050"/>
                </a:solidFill>
              </a:rPr>
              <a:t>ROOT		</a:t>
            </a:r>
            <a:r>
              <a:rPr lang="cs-CZ" sz="1800" cap="small" dirty="0" smtClean="0">
                <a:solidFill>
                  <a:srgbClr val="0070C0"/>
                </a:solidFill>
              </a:rPr>
              <a:t>SUFFIX   	  </a:t>
            </a:r>
            <a:r>
              <a:rPr lang="cs-CZ" sz="1800" cap="small" dirty="0" smtClean="0">
                <a:solidFill>
                  <a:srgbClr val="FF0000"/>
                </a:solidFill>
              </a:rPr>
              <a:t>PREFIX</a:t>
            </a:r>
            <a:r>
              <a:rPr lang="cs-CZ" sz="1800" cap="small" dirty="0" smtClean="0">
                <a:solidFill>
                  <a:srgbClr val="00B050"/>
                </a:solidFill>
              </a:rPr>
              <a:t>	  	  ROOT</a:t>
            </a:r>
          </a:p>
          <a:p>
            <a:pPr marL="109728" indent="0">
              <a:buNone/>
            </a:pPr>
            <a:endParaRPr lang="cs-CZ" dirty="0">
              <a:solidFill>
                <a:srgbClr val="00B050"/>
              </a:solidFill>
            </a:endParaRPr>
          </a:p>
          <a:p>
            <a:pPr marL="109728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	</a:t>
            </a:r>
          </a:p>
          <a:p>
            <a:pPr marL="109728" indent="0">
              <a:buNone/>
            </a:pPr>
            <a:endParaRPr lang="cs-CZ" dirty="0">
              <a:solidFill>
                <a:srgbClr val="0070C0"/>
              </a:solidFill>
            </a:endParaRPr>
          </a:p>
          <a:p>
            <a:pPr marL="109728" indent="0" algn="ctr">
              <a:buNone/>
            </a:pPr>
            <a:r>
              <a:rPr lang="cs-CZ" dirty="0" smtClean="0"/>
              <a:t>St. p. </a:t>
            </a:r>
            <a:r>
              <a:rPr lang="cs-CZ" dirty="0" err="1" smtClean="0">
                <a:solidFill>
                  <a:srgbClr val="00B050"/>
                </a:solidFill>
              </a:rPr>
              <a:t>cholecyst</a:t>
            </a:r>
            <a:r>
              <a:rPr lang="cs-CZ" dirty="0" err="1" smtClean="0">
                <a:solidFill>
                  <a:srgbClr val="FF0000"/>
                </a:solidFill>
              </a:rPr>
              <a:t>ec</a:t>
            </a:r>
            <a:r>
              <a:rPr lang="cs-CZ" dirty="0" err="1" smtClean="0">
                <a:solidFill>
                  <a:srgbClr val="00B050"/>
                </a:solidFill>
              </a:rPr>
              <a:t>tom</a:t>
            </a:r>
            <a:r>
              <a:rPr lang="cs-CZ" dirty="0" err="1" smtClean="0">
                <a:solidFill>
                  <a:srgbClr val="0070C0"/>
                </a:solidFill>
              </a:rPr>
              <a:t>iam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B050"/>
                </a:solidFill>
              </a:rPr>
              <a:t>lapar</a:t>
            </a:r>
            <a:r>
              <a:rPr lang="cs-CZ" dirty="0" err="1" smtClean="0">
                <a:solidFill>
                  <a:srgbClr val="FFC000"/>
                </a:solidFill>
              </a:rPr>
              <a:t>o</a:t>
            </a:r>
            <a:r>
              <a:rPr lang="cs-CZ" dirty="0" err="1" smtClean="0">
                <a:solidFill>
                  <a:srgbClr val="00B050"/>
                </a:solidFill>
              </a:rPr>
              <a:t>scop</a:t>
            </a:r>
            <a:r>
              <a:rPr lang="cs-CZ" dirty="0" err="1" smtClean="0">
                <a:solidFill>
                  <a:srgbClr val="0070C0"/>
                </a:solidFill>
              </a:rPr>
              <a:t>icam</a:t>
            </a:r>
            <a:endParaRPr lang="cs-CZ" dirty="0" smtClean="0">
              <a:solidFill>
                <a:srgbClr val="0070C0"/>
              </a:solidFill>
            </a:endParaRPr>
          </a:p>
          <a:p>
            <a:pPr marL="109728" indent="0">
              <a:buNone/>
            </a:pPr>
            <a:endParaRPr lang="cs-CZ" dirty="0" smtClean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cs-CZ" sz="1800" dirty="0" smtClean="0">
                <a:solidFill>
                  <a:srgbClr val="00B050"/>
                </a:solidFill>
              </a:rPr>
              <a:t>ROOT 1 	       </a:t>
            </a:r>
            <a:r>
              <a:rPr lang="cs-CZ" sz="1800" dirty="0" smtClean="0">
                <a:solidFill>
                  <a:srgbClr val="FF0000"/>
                </a:solidFill>
              </a:rPr>
              <a:t>PREFIX</a:t>
            </a:r>
            <a:r>
              <a:rPr lang="cs-CZ" sz="1800" dirty="0" smtClean="0">
                <a:solidFill>
                  <a:srgbClr val="00B050"/>
                </a:solidFill>
              </a:rPr>
              <a:t>	</a:t>
            </a:r>
            <a:r>
              <a:rPr lang="cs-CZ" sz="1800" dirty="0" smtClean="0">
                <a:solidFill>
                  <a:srgbClr val="0070C0"/>
                </a:solidFill>
              </a:rPr>
              <a:t>SUFFIX</a:t>
            </a:r>
            <a:r>
              <a:rPr lang="cs-CZ" sz="1800" dirty="0" smtClean="0">
                <a:solidFill>
                  <a:srgbClr val="00B050"/>
                </a:solidFill>
              </a:rPr>
              <a:t>		</a:t>
            </a:r>
            <a:r>
              <a:rPr lang="cs-CZ" sz="1800" dirty="0" smtClean="0">
                <a:solidFill>
                  <a:srgbClr val="FFFF00"/>
                </a:solidFill>
              </a:rPr>
              <a:t>C. VOWEL</a:t>
            </a:r>
            <a:r>
              <a:rPr lang="cs-CZ" sz="1800" dirty="0" smtClean="0">
                <a:solidFill>
                  <a:srgbClr val="00B050"/>
                </a:solidFill>
              </a:rPr>
              <a:t>            </a:t>
            </a:r>
            <a:r>
              <a:rPr lang="cs-CZ" sz="1800" dirty="0" smtClean="0">
                <a:solidFill>
                  <a:srgbClr val="0070C0"/>
                </a:solidFill>
              </a:rPr>
              <a:t>SUFFIX</a:t>
            </a:r>
            <a:r>
              <a:rPr lang="cs-CZ" sz="1800" dirty="0" smtClean="0">
                <a:solidFill>
                  <a:srgbClr val="00B050"/>
                </a:solidFill>
              </a:rPr>
              <a:t>	</a:t>
            </a:r>
          </a:p>
          <a:p>
            <a:pPr marL="109728" indent="0">
              <a:buNone/>
            </a:pPr>
            <a:r>
              <a:rPr lang="cs-CZ" sz="1800" dirty="0" smtClean="0">
                <a:solidFill>
                  <a:srgbClr val="00B050"/>
                </a:solidFill>
              </a:rPr>
              <a:t>	ROOT 2</a:t>
            </a:r>
            <a:r>
              <a:rPr lang="cs-CZ" sz="1800" dirty="0">
                <a:solidFill>
                  <a:srgbClr val="00B050"/>
                </a:solidFill>
              </a:rPr>
              <a:t> </a:t>
            </a:r>
            <a:r>
              <a:rPr lang="cs-CZ" sz="1800" dirty="0" smtClean="0">
                <a:solidFill>
                  <a:srgbClr val="00B050"/>
                </a:solidFill>
              </a:rPr>
              <a:t>	ROOT </a:t>
            </a:r>
            <a:r>
              <a:rPr lang="cs-CZ" sz="1800" dirty="0">
                <a:solidFill>
                  <a:srgbClr val="00B050"/>
                </a:solidFill>
              </a:rPr>
              <a:t>3</a:t>
            </a:r>
            <a:r>
              <a:rPr lang="cs-CZ" sz="1800" dirty="0" smtClean="0">
                <a:solidFill>
                  <a:srgbClr val="00B050"/>
                </a:solidFill>
              </a:rPr>
              <a:t>	 	ROOT 1		      ROOT 2</a:t>
            </a:r>
            <a:endParaRPr lang="cs-CZ" sz="1800" dirty="0">
              <a:solidFill>
                <a:srgbClr val="0070C0"/>
              </a:solidFill>
            </a:endParaRPr>
          </a:p>
        </p:txBody>
      </p:sp>
      <p:cxnSp>
        <p:nvCxnSpPr>
          <p:cNvPr id="13" name="Přímá spojnice 12"/>
          <p:cNvCxnSpPr/>
          <p:nvPr/>
        </p:nvCxnSpPr>
        <p:spPr>
          <a:xfrm flipH="1">
            <a:off x="2195736" y="1124744"/>
            <a:ext cx="1512168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H="1">
            <a:off x="3779912" y="1124744"/>
            <a:ext cx="576064" cy="5760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5148064" y="1124744"/>
            <a:ext cx="504056" cy="5760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5868144" y="1124744"/>
            <a:ext cx="1512168" cy="5760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H="1">
            <a:off x="1187624" y="3861048"/>
            <a:ext cx="1512168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H="1">
            <a:off x="1835696" y="3882967"/>
            <a:ext cx="1512168" cy="105820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H="1">
            <a:off x="3347864" y="3887086"/>
            <a:ext cx="648072" cy="54279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H="1">
            <a:off x="3671900" y="3908978"/>
            <a:ext cx="864096" cy="10321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H="1">
            <a:off x="4644008" y="3908978"/>
            <a:ext cx="468052" cy="50308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H="1">
            <a:off x="5508104" y="3882967"/>
            <a:ext cx="540060" cy="105820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7020272" y="3902208"/>
            <a:ext cx="792088" cy="11109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6408204" y="3882967"/>
            <a:ext cx="216024" cy="5469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>
            <a:off x="7740352" y="3882967"/>
            <a:ext cx="612068" cy="5711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041528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cardiomyopathia</a:t>
            </a:r>
            <a:endParaRPr lang="cs-CZ" dirty="0" smtClean="0"/>
          </a:p>
          <a:p>
            <a:pPr algn="ctr"/>
            <a:endParaRPr lang="cs-CZ" dirty="0" smtClean="0"/>
          </a:p>
          <a:p>
            <a:pPr algn="ctr"/>
            <a:r>
              <a:rPr lang="cs-CZ" dirty="0" err="1" smtClean="0"/>
              <a:t>megalocardia</a:t>
            </a:r>
            <a:endParaRPr lang="cs-CZ" dirty="0" smtClean="0"/>
          </a:p>
          <a:p>
            <a:pPr algn="ctr"/>
            <a:endParaRPr lang="cs-CZ" dirty="0" smtClean="0"/>
          </a:p>
          <a:p>
            <a:pPr algn="ctr"/>
            <a:r>
              <a:rPr lang="cs-CZ" dirty="0" err="1" smtClean="0"/>
              <a:t>endocardium</a:t>
            </a:r>
            <a:endParaRPr lang="cs-CZ" dirty="0" smtClean="0"/>
          </a:p>
          <a:p>
            <a:pPr algn="ctr"/>
            <a:endParaRPr lang="cs-CZ" dirty="0" smtClean="0"/>
          </a:p>
          <a:p>
            <a:pPr algn="ctr"/>
            <a:r>
              <a:rPr lang="cs-CZ" dirty="0" err="1" smtClean="0"/>
              <a:t>pericarditis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400" dirty="0" smtClean="0"/>
              <a:t>Analyse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structure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complex</a:t>
            </a:r>
            <a:r>
              <a:rPr lang="cs-CZ" sz="2400" dirty="0" smtClean="0"/>
              <a:t> </a:t>
            </a:r>
            <a:r>
              <a:rPr lang="cs-CZ" sz="2400" dirty="0" err="1" smtClean="0"/>
              <a:t>medical</a:t>
            </a:r>
            <a:r>
              <a:rPr lang="cs-CZ" sz="2400" dirty="0" smtClean="0"/>
              <a:t> </a:t>
            </a:r>
            <a:r>
              <a:rPr lang="cs-CZ" sz="2400" dirty="0" err="1" smtClean="0"/>
              <a:t>terms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Body </a:t>
            </a:r>
            <a:r>
              <a:rPr lang="cs-CZ" dirty="0" err="1" smtClean="0"/>
              <a:t>planes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860032" y="1196752"/>
            <a:ext cx="40324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=</a:t>
            </a:r>
            <a:r>
              <a:rPr lang="cs-CZ" sz="2400" dirty="0" smtClean="0"/>
              <a:t> </a:t>
            </a:r>
            <a:r>
              <a:rPr lang="cs-CZ" sz="2400" dirty="0" err="1" smtClean="0"/>
              <a:t>imaginary</a:t>
            </a:r>
            <a:r>
              <a:rPr lang="cs-CZ" sz="2400" dirty="0" smtClean="0"/>
              <a:t> </a:t>
            </a:r>
            <a:r>
              <a:rPr lang="cs-CZ" sz="2400" dirty="0" err="1" smtClean="0"/>
              <a:t>slices</a:t>
            </a:r>
            <a:r>
              <a:rPr lang="cs-CZ" sz="2400" dirty="0" smtClean="0"/>
              <a:t>/</a:t>
            </a:r>
            <a:r>
              <a:rPr lang="cs-CZ" sz="2400" dirty="0" err="1" smtClean="0"/>
              <a:t>cuts</a:t>
            </a:r>
            <a:r>
              <a:rPr lang="cs-CZ" sz="2400" dirty="0" smtClean="0"/>
              <a:t> </a:t>
            </a:r>
            <a:r>
              <a:rPr lang="cs-CZ" sz="2400" dirty="0" err="1" smtClean="0"/>
              <a:t>used</a:t>
            </a:r>
            <a:r>
              <a:rPr lang="cs-CZ" sz="2400" dirty="0" smtClean="0"/>
              <a:t> to </a:t>
            </a:r>
            <a:r>
              <a:rPr lang="cs-CZ" sz="2400" dirty="0" err="1" smtClean="0"/>
              <a:t>divide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body in a </a:t>
            </a:r>
            <a:r>
              <a:rPr lang="cs-CZ" sz="2400" dirty="0" err="1" smtClean="0"/>
              <a:t>particular</a:t>
            </a:r>
            <a:r>
              <a:rPr lang="cs-CZ" sz="2400" dirty="0" smtClean="0"/>
              <a:t> </a:t>
            </a:r>
            <a:r>
              <a:rPr lang="cs-CZ" sz="2400" dirty="0" err="1" smtClean="0"/>
              <a:t>angle</a:t>
            </a:r>
            <a:r>
              <a:rPr lang="cs-CZ" sz="2400" dirty="0" smtClean="0"/>
              <a:t> </a:t>
            </a:r>
            <a:r>
              <a:rPr lang="cs-CZ" sz="2400" dirty="0" err="1" smtClean="0"/>
              <a:t>and</a:t>
            </a:r>
            <a:r>
              <a:rPr lang="cs-CZ" sz="2400" dirty="0" smtClean="0"/>
              <a:t> </a:t>
            </a:r>
            <a:r>
              <a:rPr lang="cs-CZ" sz="2400" dirty="0" err="1" smtClean="0"/>
              <a:t>direction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In Latin </a:t>
            </a:r>
            <a:r>
              <a:rPr lang="cs-CZ" sz="2400" dirty="0" err="1" smtClean="0"/>
              <a:t>with</a:t>
            </a:r>
            <a:r>
              <a:rPr lang="cs-CZ" sz="2400" dirty="0" smtClean="0"/>
              <a:t> </a:t>
            </a:r>
            <a:r>
              <a:rPr lang="cs-CZ" sz="2400" dirty="0" err="1" smtClean="0"/>
              <a:t>suffix</a:t>
            </a:r>
            <a:r>
              <a:rPr lang="cs-CZ" sz="2400" dirty="0" smtClean="0"/>
              <a:t> – </a:t>
            </a:r>
            <a:r>
              <a:rPr lang="cs-CZ" sz="2400" dirty="0" err="1" smtClean="0"/>
              <a:t>alis</a:t>
            </a:r>
            <a:endParaRPr lang="cs-CZ" sz="2400" dirty="0" smtClean="0"/>
          </a:p>
          <a:p>
            <a:r>
              <a:rPr lang="cs-CZ" sz="2400" dirty="0" smtClean="0"/>
              <a:t>	</a:t>
            </a:r>
            <a:r>
              <a:rPr lang="cs-CZ" sz="2400" dirty="0" err="1" smtClean="0"/>
              <a:t>later</a:t>
            </a:r>
            <a:r>
              <a:rPr lang="cs-CZ" sz="2400" dirty="0" err="1" smtClean="0">
                <a:solidFill>
                  <a:srgbClr val="FF0000"/>
                </a:solidFill>
              </a:rPr>
              <a:t>alis</a:t>
            </a:r>
            <a:endParaRPr lang="cs-CZ" sz="2400" dirty="0" smtClean="0">
              <a:solidFill>
                <a:srgbClr val="FF0000"/>
              </a:solidFill>
            </a:endParaRPr>
          </a:p>
          <a:p>
            <a:r>
              <a:rPr lang="cs-CZ" sz="2400" dirty="0" smtClean="0"/>
              <a:t>	</a:t>
            </a:r>
            <a:r>
              <a:rPr lang="cs-CZ" sz="2400" dirty="0" err="1" smtClean="0"/>
              <a:t>crani</a:t>
            </a:r>
            <a:r>
              <a:rPr lang="cs-CZ" sz="2400" dirty="0" err="1" smtClean="0">
                <a:solidFill>
                  <a:srgbClr val="FF0000"/>
                </a:solidFill>
              </a:rPr>
              <a:t>alis</a:t>
            </a:r>
            <a:endParaRPr lang="cs-CZ" sz="2400" dirty="0" smtClean="0">
              <a:solidFill>
                <a:srgbClr val="FF0000"/>
              </a:solidFill>
            </a:endParaRPr>
          </a:p>
          <a:p>
            <a:r>
              <a:rPr lang="cs-CZ" sz="2400" dirty="0" smtClean="0"/>
              <a:t>	</a:t>
            </a:r>
            <a:r>
              <a:rPr lang="cs-CZ" sz="2400" dirty="0" err="1" smtClean="0"/>
              <a:t>medi</a:t>
            </a:r>
            <a:r>
              <a:rPr lang="cs-CZ" sz="2400" dirty="0" err="1" smtClean="0">
                <a:solidFill>
                  <a:srgbClr val="FF0000"/>
                </a:solidFill>
              </a:rPr>
              <a:t>alis</a:t>
            </a:r>
            <a:endParaRPr lang="cs-CZ" sz="2400" dirty="0" smtClean="0">
              <a:solidFill>
                <a:srgbClr val="FF0000"/>
              </a:solidFill>
            </a:endParaRPr>
          </a:p>
          <a:p>
            <a:r>
              <a:rPr lang="cs-CZ" sz="2400" dirty="0" smtClean="0"/>
              <a:t>	</a:t>
            </a:r>
            <a:r>
              <a:rPr lang="cs-CZ" sz="2400" dirty="0" err="1" smtClean="0"/>
              <a:t>dors</a:t>
            </a:r>
            <a:r>
              <a:rPr lang="cs-CZ" sz="2400" dirty="0" err="1" smtClean="0">
                <a:solidFill>
                  <a:srgbClr val="FF0000"/>
                </a:solidFill>
              </a:rPr>
              <a:t>alis</a:t>
            </a:r>
            <a:r>
              <a:rPr lang="cs-CZ" sz="2400" dirty="0" smtClean="0"/>
              <a:t> </a:t>
            </a:r>
            <a:r>
              <a:rPr lang="cs-CZ" sz="2400" dirty="0" err="1" smtClean="0"/>
              <a:t>etc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pic>
        <p:nvPicPr>
          <p:cNvPr id="4100" name="Picture 4" descr="http://msis.jsc.nasa.gov/images/Section03/Image6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24744"/>
            <a:ext cx="4314825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115</TotalTime>
  <Words>49</Words>
  <Application>Microsoft Office PowerPoint</Application>
  <PresentationFormat>Předvádění na obrazovce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Shluk</vt:lpstr>
      <vt:lpstr>Creating medical terms</vt:lpstr>
      <vt:lpstr>Snímek 2</vt:lpstr>
      <vt:lpstr>Snímek 3</vt:lpstr>
      <vt:lpstr>Word-formation principles in medical terminology</vt:lpstr>
      <vt:lpstr>Snímek 5</vt:lpstr>
      <vt:lpstr>Analyse the structure of complex medical terms</vt:lpstr>
      <vt:lpstr>Body planes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Způsoby tvoření slov v lékařské terminologii</dc:title>
  <dc:creator>juklova</dc:creator>
  <cp:lastModifiedBy>user</cp:lastModifiedBy>
  <cp:revision>15</cp:revision>
  <dcterms:created xsi:type="dcterms:W3CDTF">2012-03-29T09:03:41Z</dcterms:created>
  <dcterms:modified xsi:type="dcterms:W3CDTF">2014-09-12T18:25:26Z</dcterms:modified>
</cp:coreProperties>
</file>