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4" r:id="rId10"/>
    <p:sldId id="300" r:id="rId11"/>
    <p:sldId id="263" r:id="rId12"/>
    <p:sldId id="265" r:id="rId13"/>
    <p:sldId id="266" r:id="rId14"/>
    <p:sldId id="267" r:id="rId15"/>
    <p:sldId id="268" r:id="rId16"/>
    <p:sldId id="271" r:id="rId17"/>
    <p:sldId id="270" r:id="rId18"/>
    <p:sldId id="269" r:id="rId19"/>
    <p:sldId id="272" r:id="rId20"/>
    <p:sldId id="302" r:id="rId21"/>
    <p:sldId id="273" r:id="rId22"/>
    <p:sldId id="275" r:id="rId23"/>
    <p:sldId id="276" r:id="rId24"/>
    <p:sldId id="303" r:id="rId25"/>
    <p:sldId id="297" r:id="rId26"/>
    <p:sldId id="274" r:id="rId27"/>
    <p:sldId id="281" r:id="rId28"/>
    <p:sldId id="283" r:id="rId29"/>
    <p:sldId id="284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1" r:id="rId41"/>
    <p:sldId id="294" r:id="rId42"/>
    <p:sldId id="277" r:id="rId43"/>
    <p:sldId id="278" r:id="rId44"/>
    <p:sldId id="279" r:id="rId45"/>
    <p:sldId id="280" r:id="rId46"/>
    <p:sldId id="305" r:id="rId47"/>
    <p:sldId id="299" r:id="rId48"/>
    <p:sldId id="304" r:id="rId49"/>
    <p:sldId id="298" r:id="rId50"/>
    <p:sldId id="295" r:id="rId51"/>
  </p:sldIdLst>
  <p:sldSz cx="9144000" cy="6858000" type="screen4x3"/>
  <p:notesSz cx="6811963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93AD-A54D-45D6-8471-55026629FFE6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458CE-AA0D-40DD-B50E-421253FF3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2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72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70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14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6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1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25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77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2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96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0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90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512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46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106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82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436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85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03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4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83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9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12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409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15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511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46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04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8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75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6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621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06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50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41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993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36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652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46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2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59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6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0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1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458CE-AA0D-40DD-B50E-421253FF364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2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5.1.2016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databaze.cz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/>
              <a:t>Mikroelementy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4149080"/>
            <a:ext cx="7406640" cy="1752600"/>
          </a:xfrm>
        </p:spPr>
        <p:txBody>
          <a:bodyPr/>
          <a:lstStyle/>
          <a:p>
            <a:r>
              <a:rPr lang="cs-CZ" dirty="0" smtClean="0"/>
              <a:t>Libor Pazdera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2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Železo – faktory ovlivňující vstřebávání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Vstřebatelnost snižuje:</a:t>
            </a:r>
          </a:p>
          <a:p>
            <a:pPr lvl="2"/>
            <a:r>
              <a:rPr lang="cs-CZ" dirty="0"/>
              <a:t>Kyselina </a:t>
            </a:r>
            <a:r>
              <a:rPr lang="cs-CZ" dirty="0" err="1"/>
              <a:t>fytová</a:t>
            </a:r>
            <a:r>
              <a:rPr lang="cs-CZ" dirty="0"/>
              <a:t>, šťavelová, třísloviny (tanin),  vyšší dávky P a Ca, vysoké dávky stopových prvků, fenolové látky, léčiva (</a:t>
            </a:r>
            <a:r>
              <a:rPr lang="cs-CZ" dirty="0" err="1"/>
              <a:t>antacida</a:t>
            </a:r>
            <a:r>
              <a:rPr lang="cs-CZ" dirty="0"/>
              <a:t>, betablokátory), některé druhy bílkovin </a:t>
            </a:r>
            <a:r>
              <a:rPr lang="cs-CZ" dirty="0" smtClean="0"/>
              <a:t>(sójové </a:t>
            </a:r>
            <a:r>
              <a:rPr lang="cs-CZ" dirty="0"/>
              <a:t>bílkoviny, </a:t>
            </a:r>
            <a:r>
              <a:rPr lang="cs-CZ" dirty="0" err="1"/>
              <a:t>fosvitin</a:t>
            </a:r>
            <a:r>
              <a:rPr lang="cs-CZ" dirty="0"/>
              <a:t> vaječného žloutku,…)</a:t>
            </a:r>
          </a:p>
          <a:p>
            <a:r>
              <a:rPr lang="cs-CZ" dirty="0"/>
              <a:t>Vláknina – protichůdné výsledky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7" y="4653136"/>
            <a:ext cx="2857500" cy="1952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60250"/>
            <a:ext cx="3233512" cy="24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- Metabolismus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Během trávení potravy redukce Fe</a:t>
            </a:r>
            <a:r>
              <a:rPr lang="cs-CZ" baseline="30000" dirty="0" smtClean="0"/>
              <a:t>3+ </a:t>
            </a:r>
            <a:r>
              <a:rPr lang="cs-CZ" dirty="0" smtClean="0"/>
              <a:t>na Fe</a:t>
            </a:r>
            <a:r>
              <a:rPr lang="cs-CZ" baseline="30000" dirty="0" smtClean="0"/>
              <a:t>2+</a:t>
            </a:r>
          </a:p>
          <a:p>
            <a:r>
              <a:rPr lang="cs-CZ" dirty="0" smtClean="0"/>
              <a:t>Ve slizničních buňkách oxidace Fe</a:t>
            </a:r>
            <a:r>
              <a:rPr lang="cs-CZ" baseline="30000" dirty="0" smtClean="0"/>
              <a:t>2+ </a:t>
            </a:r>
            <a:r>
              <a:rPr lang="cs-CZ" dirty="0" smtClean="0"/>
              <a:t>na Fe</a:t>
            </a:r>
            <a:r>
              <a:rPr lang="cs-CZ" baseline="30000" dirty="0" smtClean="0"/>
              <a:t>3+ </a:t>
            </a:r>
            <a:r>
              <a:rPr lang="cs-CZ" dirty="0" smtClean="0"/>
              <a:t>a vytvoření </a:t>
            </a:r>
            <a:r>
              <a:rPr lang="cs-CZ" dirty="0" err="1" smtClean="0"/>
              <a:t>ferritinu</a:t>
            </a:r>
            <a:endParaRPr lang="cs-CZ" dirty="0" smtClean="0"/>
          </a:p>
          <a:p>
            <a:r>
              <a:rPr lang="cs-CZ" dirty="0" smtClean="0"/>
              <a:t>Při transferu do krve redukce Fe</a:t>
            </a:r>
            <a:r>
              <a:rPr lang="cs-CZ" baseline="30000" dirty="0" smtClean="0"/>
              <a:t>3+ </a:t>
            </a:r>
            <a:r>
              <a:rPr lang="cs-CZ" dirty="0" smtClean="0"/>
              <a:t>na Fe</a:t>
            </a:r>
            <a:r>
              <a:rPr lang="cs-CZ" baseline="30000" dirty="0" smtClean="0"/>
              <a:t>2+ </a:t>
            </a:r>
            <a:r>
              <a:rPr lang="cs-CZ" dirty="0" smtClean="0"/>
              <a:t>a uvolnění z </a:t>
            </a:r>
            <a:r>
              <a:rPr lang="cs-CZ" dirty="0" err="1" smtClean="0"/>
              <a:t>ferritinu</a:t>
            </a:r>
            <a:endParaRPr lang="cs-CZ" dirty="0" smtClean="0"/>
          </a:p>
          <a:p>
            <a:r>
              <a:rPr lang="cs-CZ" dirty="0" smtClean="0"/>
              <a:t>V krvi se Fe</a:t>
            </a:r>
            <a:r>
              <a:rPr lang="cs-CZ" baseline="30000" dirty="0" smtClean="0"/>
              <a:t>2+ </a:t>
            </a:r>
            <a:r>
              <a:rPr lang="cs-CZ" dirty="0" smtClean="0"/>
              <a:t>oxiduje na Fe</a:t>
            </a:r>
            <a:r>
              <a:rPr lang="cs-CZ" baseline="30000" dirty="0" smtClean="0"/>
              <a:t>3+ </a:t>
            </a:r>
            <a:r>
              <a:rPr lang="cs-CZ" dirty="0" smtClean="0"/>
              <a:t>a vstupuje do </a:t>
            </a:r>
            <a:r>
              <a:rPr lang="cs-CZ" dirty="0" err="1" smtClean="0"/>
              <a:t>transferrinu</a:t>
            </a:r>
            <a:endParaRPr lang="cs-CZ" dirty="0" smtClean="0"/>
          </a:p>
          <a:p>
            <a:r>
              <a:rPr lang="cs-CZ" dirty="0" smtClean="0"/>
              <a:t>Při přechodu do buněk se opět redukuje na Fe</a:t>
            </a:r>
            <a:r>
              <a:rPr lang="cs-CZ" baseline="30000" dirty="0" smtClean="0"/>
              <a:t>2+ </a:t>
            </a:r>
            <a:r>
              <a:rPr lang="cs-CZ" dirty="0" smtClean="0"/>
              <a:t>, v buňce se stává opět součástí </a:t>
            </a:r>
            <a:r>
              <a:rPr lang="cs-CZ" dirty="0" err="1" smtClean="0"/>
              <a:t>ferritinu</a:t>
            </a:r>
            <a:endParaRPr lang="cs-CZ" dirty="0" smtClean="0"/>
          </a:p>
          <a:p>
            <a:r>
              <a:rPr lang="cs-CZ" dirty="0" smtClean="0"/>
              <a:t>Podle potřeby je poté opět uvolňováno pro syntézu enzymů, hemoglobinu, myoglobinu,…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81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Železo – doporučení WHO (2001)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Oddělené pití čaje a kávy od masových pokrmů. Nejlépe hodinu až dvě po konzumaci masa</a:t>
            </a:r>
          </a:p>
          <a:p>
            <a:r>
              <a:rPr lang="cs-CZ" dirty="0" smtClean="0"/>
              <a:t>Konzumovat spolu s masnými pokrmy ovocné šťávy a ovoce s obsahem vitaminu C</a:t>
            </a:r>
          </a:p>
          <a:p>
            <a:r>
              <a:rPr lang="cs-CZ" dirty="0" smtClean="0"/>
              <a:t>Konzumovat mléko, mléčné výrobky raději samostatně než s masovými pokrmy</a:t>
            </a:r>
          </a:p>
          <a:p>
            <a:r>
              <a:rPr lang="cs-CZ" dirty="0" smtClean="0"/>
              <a:t>Konzumovat potraviny, které jsou bohaté na inhibitory vstřebávání </a:t>
            </a:r>
            <a:r>
              <a:rPr lang="cs-CZ" dirty="0" err="1" smtClean="0"/>
              <a:t>Fe</a:t>
            </a:r>
            <a:r>
              <a:rPr lang="cs-CZ" dirty="0" smtClean="0"/>
              <a:t> spolu s potravou s nízkým obsahem </a:t>
            </a:r>
            <a:r>
              <a:rPr lang="cs-CZ" dirty="0" err="1" smtClean="0"/>
              <a:t>Fe</a:t>
            </a:r>
            <a:r>
              <a:rPr lang="cs-CZ" dirty="0" smtClean="0"/>
              <a:t> př. celozrnné pečivo spolu s čajem a mléčnými produkty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6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– denní ztráty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Obligátní ztráty – 1 mg/den</a:t>
            </a:r>
          </a:p>
          <a:p>
            <a:pPr lvl="2"/>
            <a:r>
              <a:rPr lang="cs-CZ" dirty="0" smtClean="0"/>
              <a:t>Krevní ztráty z GIT (0,35 mg), olupování buněk </a:t>
            </a:r>
            <a:br>
              <a:rPr lang="cs-CZ" dirty="0" smtClean="0"/>
            </a:br>
            <a:r>
              <a:rPr lang="cs-CZ" dirty="0" smtClean="0"/>
              <a:t>GIT (0,1 mg), žluč (0,2 mg), moč (0,8 mg), kůže (0,2 mg)</a:t>
            </a:r>
          </a:p>
          <a:p>
            <a:r>
              <a:rPr lang="cs-CZ" dirty="0" smtClean="0"/>
              <a:t>Menstruační ztráty</a:t>
            </a:r>
          </a:p>
          <a:p>
            <a:pPr lvl="2"/>
            <a:r>
              <a:rPr lang="cs-CZ" dirty="0" smtClean="0"/>
              <a:t>0,8 – 1,4 mg/den</a:t>
            </a:r>
          </a:p>
          <a:p>
            <a:pPr lvl="2"/>
            <a:r>
              <a:rPr lang="cs-CZ" dirty="0" smtClean="0"/>
              <a:t>Orální </a:t>
            </a:r>
            <a:r>
              <a:rPr lang="cs-CZ" dirty="0" err="1" smtClean="0"/>
              <a:t>kontraceptiva</a:t>
            </a:r>
            <a:r>
              <a:rPr lang="cs-CZ" dirty="0" smtClean="0"/>
              <a:t> redukují ztráty až o 50 %</a:t>
            </a:r>
          </a:p>
          <a:p>
            <a:r>
              <a:rPr lang="cs-CZ" dirty="0" smtClean="0"/>
              <a:t>Těhotenství – ztráty 4 mg/den</a:t>
            </a:r>
          </a:p>
          <a:p>
            <a:pPr lvl="2"/>
            <a:r>
              <a:rPr lang="cs-CZ" dirty="0" smtClean="0"/>
              <a:t>Zvyšuje se vstřebatelnost (36. týden až na 66 %)</a:t>
            </a:r>
          </a:p>
          <a:p>
            <a:r>
              <a:rPr lang="cs-CZ" dirty="0" smtClean="0"/>
              <a:t>Patologické ztráty</a:t>
            </a:r>
          </a:p>
          <a:p>
            <a:pPr lvl="2"/>
            <a:r>
              <a:rPr lang="cs-CZ" dirty="0" smtClean="0"/>
              <a:t>Hemeroidy, parazitózy,  tumory GIT, jícnové varixy, malabsorpce, </a:t>
            </a:r>
            <a:r>
              <a:rPr lang="cs-CZ" dirty="0" err="1" smtClean="0"/>
              <a:t>maldigesce</a:t>
            </a:r>
            <a:r>
              <a:rPr lang="cs-CZ" dirty="0" smtClean="0"/>
              <a:t>, </a:t>
            </a:r>
            <a:r>
              <a:rPr lang="cs-CZ" dirty="0" err="1" smtClean="0"/>
              <a:t>celiakie</a:t>
            </a:r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632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215714"/>
              </p:ext>
            </p:extLst>
          </p:nvPr>
        </p:nvGraphicFramePr>
        <p:xfrm>
          <a:off x="971600" y="176160"/>
          <a:ext cx="7128792" cy="6676080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15481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Věk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800" b="1" dirty="0" smtClean="0">
                          <a:effectLst/>
                        </a:rPr>
                        <a:t>Železo</a:t>
                      </a:r>
                      <a:endParaRPr lang="cs-CZ" sz="28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mg / den</a:t>
                      </a: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M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Ž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1600" b="1" dirty="0" smtClean="0">
                          <a:effectLst/>
                        </a:rPr>
                        <a:t>                                                                             Kojenci</a:t>
                      </a: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0 </a:t>
                      </a:r>
                      <a:r>
                        <a:rPr lang="pt-BR" sz="1600" dirty="0" smtClean="0">
                          <a:effectLst/>
                        </a:rPr>
                        <a:t>až </a:t>
                      </a:r>
                      <a:r>
                        <a:rPr lang="cs-CZ" sz="1600" dirty="0" smtClean="0">
                          <a:effectLst/>
                        </a:rPr>
                        <a:t>3</a:t>
                      </a:r>
                      <a:r>
                        <a:rPr lang="pt-BR" sz="1600" dirty="0" smtClean="0">
                          <a:effectLst/>
                        </a:rPr>
                        <a:t> měsíc</a:t>
                      </a:r>
                      <a:r>
                        <a:rPr lang="cs-CZ" sz="1600" dirty="0" smtClean="0">
                          <a:effectLst/>
                        </a:rPr>
                        <a:t>e</a:t>
                      </a:r>
                      <a:endParaRPr lang="pt-BR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0,5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4 až </a:t>
                      </a:r>
                      <a:r>
                        <a:rPr lang="cs-CZ" sz="1600" dirty="0" smtClean="0">
                          <a:effectLst/>
                        </a:rPr>
                        <a:t>11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měsíců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8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1600" b="1" baseline="0" dirty="0" smtClean="0">
                          <a:effectLst/>
                        </a:rPr>
                        <a:t>                                                                              </a:t>
                      </a:r>
                      <a:r>
                        <a:rPr lang="cs-CZ" sz="1600" b="1" dirty="0" smtClean="0">
                          <a:effectLst/>
                        </a:rPr>
                        <a:t>Děti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 až </a:t>
                      </a:r>
                      <a:r>
                        <a:rPr lang="cs-CZ" sz="1600" dirty="0" smtClean="0">
                          <a:effectLst/>
                        </a:rPr>
                        <a:t>3 </a:t>
                      </a:r>
                      <a:r>
                        <a:rPr lang="cs-CZ" sz="1600" dirty="0">
                          <a:effectLst/>
                        </a:rPr>
                        <a:t>roky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8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4 </a:t>
                      </a:r>
                      <a:r>
                        <a:rPr lang="cs-CZ" sz="1600" dirty="0" smtClean="0">
                          <a:effectLst/>
                        </a:rPr>
                        <a:t>až 6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8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 </a:t>
                      </a:r>
                      <a:r>
                        <a:rPr lang="cs-CZ" sz="1600" dirty="0">
                          <a:effectLst/>
                        </a:rPr>
                        <a:t>až </a:t>
                      </a:r>
                      <a:r>
                        <a:rPr lang="cs-CZ" sz="1600" dirty="0" smtClean="0">
                          <a:effectLst/>
                        </a:rPr>
                        <a:t>9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10 až </a:t>
                      </a:r>
                      <a:r>
                        <a:rPr lang="cs-CZ" sz="1600" dirty="0" smtClean="0">
                          <a:effectLst/>
                        </a:rPr>
                        <a:t>12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12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13 až </a:t>
                      </a:r>
                      <a:r>
                        <a:rPr lang="cs-CZ" sz="1600" dirty="0" smtClean="0">
                          <a:effectLst/>
                        </a:rPr>
                        <a:t>14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12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                                           Mladiství </a:t>
                      </a:r>
                      <a:r>
                        <a:rPr lang="cs-CZ" sz="1600" b="1" dirty="0">
                          <a:effectLst/>
                        </a:rPr>
                        <a:t>a dospělí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15 </a:t>
                      </a:r>
                      <a:r>
                        <a:rPr lang="pt-BR" sz="1600" dirty="0" smtClean="0">
                          <a:effectLst/>
                        </a:rPr>
                        <a:t>až </a:t>
                      </a:r>
                      <a:r>
                        <a:rPr lang="cs-CZ" sz="1600" dirty="0" smtClean="0">
                          <a:effectLst/>
                        </a:rPr>
                        <a:t>18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12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19 až </a:t>
                      </a:r>
                      <a:r>
                        <a:rPr lang="pt-BR" sz="1600" dirty="0" smtClean="0">
                          <a:effectLst/>
                        </a:rPr>
                        <a:t>2</a:t>
                      </a:r>
                      <a:r>
                        <a:rPr lang="cs-CZ" sz="16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25 až </a:t>
                      </a:r>
                      <a:r>
                        <a:rPr lang="cs-CZ" sz="1600" dirty="0" smtClean="0">
                          <a:effectLst/>
                        </a:rPr>
                        <a:t>50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15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51 až </a:t>
                      </a:r>
                      <a:r>
                        <a:rPr lang="pt-BR" sz="1600" dirty="0" smtClean="0">
                          <a:effectLst/>
                        </a:rPr>
                        <a:t>6</a:t>
                      </a:r>
                      <a:r>
                        <a:rPr lang="cs-CZ" sz="16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65 let a více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dirty="0">
                          <a:effectLst/>
                        </a:rPr>
                        <a:t>Těhotná žena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/>
                      </a:r>
                      <a:br>
                        <a:rPr lang="cs-CZ" sz="1600">
                          <a:effectLst/>
                        </a:rPr>
                      </a:br>
                      <a:endParaRPr lang="cs-CZ" sz="160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30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Kojící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20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Železo – nedostatek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Snížená tělesná i duševní výkonost</a:t>
            </a:r>
          </a:p>
          <a:p>
            <a:r>
              <a:rPr lang="cs-CZ" dirty="0" err="1" smtClean="0"/>
              <a:t>Sideropenická</a:t>
            </a:r>
            <a:r>
              <a:rPr lang="cs-CZ" dirty="0" smtClean="0"/>
              <a:t> anémie (</a:t>
            </a:r>
            <a:r>
              <a:rPr lang="cs-CZ" dirty="0" err="1" smtClean="0"/>
              <a:t>prelatentní</a:t>
            </a:r>
            <a:r>
              <a:rPr lang="cs-CZ" dirty="0" smtClean="0"/>
              <a:t>, latentní a manifestní stádium)</a:t>
            </a:r>
          </a:p>
          <a:p>
            <a:r>
              <a:rPr lang="cs-CZ" dirty="0" smtClean="0"/>
              <a:t>Snížená imunita</a:t>
            </a:r>
          </a:p>
          <a:p>
            <a:r>
              <a:rPr lang="cs-CZ" dirty="0" smtClean="0"/>
              <a:t>Projevy tkáňového nedostatku </a:t>
            </a:r>
            <a:r>
              <a:rPr lang="cs-CZ" dirty="0" err="1" smtClean="0"/>
              <a:t>Fe</a:t>
            </a:r>
            <a:endParaRPr lang="cs-CZ" dirty="0" smtClean="0"/>
          </a:p>
          <a:p>
            <a:pPr lvl="2"/>
            <a:r>
              <a:rPr lang="cs-CZ" dirty="0" smtClean="0"/>
              <a:t>Rýhované a lomivé nehty</a:t>
            </a:r>
          </a:p>
          <a:p>
            <a:pPr lvl="2"/>
            <a:r>
              <a:rPr lang="cs-CZ" dirty="0" smtClean="0"/>
              <a:t>Difúzní vypadávání vlasů</a:t>
            </a:r>
          </a:p>
          <a:p>
            <a:pPr lvl="2"/>
            <a:r>
              <a:rPr lang="cs-CZ" dirty="0" smtClean="0"/>
              <a:t>Ragády ústních koutků</a:t>
            </a:r>
          </a:p>
          <a:p>
            <a:pPr lvl="2"/>
            <a:r>
              <a:rPr lang="cs-CZ" dirty="0" smtClean="0"/>
              <a:t>Atrofie sliznic jazyka, </a:t>
            </a:r>
            <a:br>
              <a:rPr lang="cs-CZ" dirty="0" smtClean="0"/>
            </a:br>
            <a:r>
              <a:rPr lang="cs-CZ" dirty="0" smtClean="0"/>
              <a:t>hltanu a jícnu</a:t>
            </a:r>
          </a:p>
          <a:p>
            <a:pPr lvl="2"/>
            <a:r>
              <a:rPr lang="cs-CZ" dirty="0" smtClean="0"/>
              <a:t>Recidivující afty</a:t>
            </a:r>
          </a:p>
          <a:p>
            <a:pPr lvl="2"/>
            <a:r>
              <a:rPr lang="cs-CZ" dirty="0" smtClean="0"/>
              <a:t>Suchá kůže, pruritus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8" y="3933056"/>
            <a:ext cx="2961307" cy="17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– rizikové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Dětský věk</a:t>
            </a:r>
          </a:p>
          <a:p>
            <a:pPr lvl="2"/>
            <a:r>
              <a:rPr lang="cs-CZ" dirty="0" smtClean="0"/>
              <a:t>Nejčastější příčina anémie</a:t>
            </a:r>
          </a:p>
          <a:p>
            <a:pPr lvl="2"/>
            <a:r>
              <a:rPr lang="cs-CZ" dirty="0" smtClean="0"/>
              <a:t>U dětí zásoby do 3. až 6. měsíce (obsaženo v mateřském mléce)</a:t>
            </a:r>
          </a:p>
          <a:p>
            <a:r>
              <a:rPr lang="cs-CZ" dirty="0" smtClean="0"/>
              <a:t>Adolescence</a:t>
            </a:r>
          </a:p>
          <a:p>
            <a:pPr lvl="2"/>
            <a:r>
              <a:rPr lang="cs-CZ" dirty="0" smtClean="0"/>
              <a:t>Rychlý růst -&gt; zvýšená potřeba</a:t>
            </a:r>
          </a:p>
          <a:p>
            <a:r>
              <a:rPr lang="cs-CZ" dirty="0" smtClean="0"/>
              <a:t>Těhotné a mladé ženy</a:t>
            </a:r>
          </a:p>
          <a:p>
            <a:r>
              <a:rPr lang="cs-CZ" dirty="0" smtClean="0"/>
              <a:t>Vegetariáni</a:t>
            </a:r>
          </a:p>
          <a:p>
            <a:r>
              <a:rPr lang="cs-CZ" dirty="0" smtClean="0"/>
              <a:t>Lidé trpící </a:t>
            </a:r>
            <a:br>
              <a:rPr lang="cs-CZ" dirty="0" smtClean="0"/>
            </a:br>
            <a:r>
              <a:rPr lang="cs-CZ" dirty="0" smtClean="0"/>
              <a:t>určitými chorobami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r="8160"/>
          <a:stretch/>
        </p:blipFill>
        <p:spPr>
          <a:xfrm>
            <a:off x="6064546" y="3952056"/>
            <a:ext cx="3043958" cy="28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Železo – přípravky obsahující </a:t>
            </a:r>
            <a:r>
              <a:rPr lang="cs-CZ" dirty="0" err="1" smtClean="0"/>
              <a:t>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Perorální preparáty</a:t>
            </a:r>
          </a:p>
          <a:p>
            <a:pPr lvl="2"/>
            <a:r>
              <a:rPr lang="cs-CZ" dirty="0" smtClean="0"/>
              <a:t>100 až 200 mg/den</a:t>
            </a:r>
          </a:p>
          <a:p>
            <a:pPr lvl="2"/>
            <a:r>
              <a:rPr lang="cs-CZ" dirty="0" smtClean="0"/>
              <a:t>Absorpce 25 až 30 %</a:t>
            </a:r>
          </a:p>
          <a:p>
            <a:pPr lvl="2"/>
            <a:r>
              <a:rPr lang="cs-CZ" dirty="0" smtClean="0"/>
              <a:t>Gastrointestinální potíže 15 až 25 %</a:t>
            </a:r>
          </a:p>
          <a:p>
            <a:r>
              <a:rPr lang="cs-CZ" dirty="0" smtClean="0"/>
              <a:t>Injekční preparáty</a:t>
            </a:r>
          </a:p>
          <a:p>
            <a:pPr lvl="2"/>
            <a:r>
              <a:rPr lang="cs-CZ" dirty="0" smtClean="0"/>
              <a:t>50 až 100 mg/den</a:t>
            </a:r>
          </a:p>
          <a:p>
            <a:pPr lvl="2"/>
            <a:r>
              <a:rPr lang="cs-CZ" dirty="0" smtClean="0"/>
              <a:t>Intramuskulární nebo nitrožilní podání</a:t>
            </a:r>
          </a:p>
          <a:p>
            <a:pPr lvl="2"/>
            <a:r>
              <a:rPr lang="cs-CZ" dirty="0" smtClean="0"/>
              <a:t>Možnost předávkování</a:t>
            </a:r>
          </a:p>
          <a:p>
            <a:pPr lvl="2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– nadbytek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Hemosideróza</a:t>
            </a:r>
            <a:endParaRPr lang="cs-CZ" dirty="0" smtClean="0"/>
          </a:p>
          <a:p>
            <a:pPr lvl="2"/>
            <a:r>
              <a:rPr lang="cs-CZ" dirty="0" smtClean="0"/>
              <a:t>Přetížení organismu </a:t>
            </a:r>
            <a:r>
              <a:rPr lang="cs-CZ" dirty="0" err="1" smtClean="0"/>
              <a:t>Fe</a:t>
            </a:r>
            <a:endParaRPr lang="cs-CZ" dirty="0" smtClean="0"/>
          </a:p>
          <a:p>
            <a:pPr lvl="2"/>
            <a:r>
              <a:rPr lang="cs-CZ" dirty="0" smtClean="0"/>
              <a:t>Hromadění železa v tkáních (slinivka, klouby, kůže,…)</a:t>
            </a:r>
          </a:p>
          <a:p>
            <a:pPr lvl="2"/>
            <a:r>
              <a:rPr lang="cs-CZ" dirty="0" smtClean="0"/>
              <a:t>Hromadění </a:t>
            </a:r>
            <a:r>
              <a:rPr lang="cs-CZ" dirty="0" err="1" smtClean="0"/>
              <a:t>hemosiderinu</a:t>
            </a:r>
            <a:r>
              <a:rPr lang="cs-CZ" dirty="0" smtClean="0"/>
              <a:t> v játrech -&gt; jaterní cirhóza</a:t>
            </a:r>
          </a:p>
          <a:p>
            <a:r>
              <a:rPr lang="cs-CZ" dirty="0" smtClean="0"/>
              <a:t>Hemochromatóza</a:t>
            </a:r>
          </a:p>
          <a:p>
            <a:pPr lvl="2"/>
            <a:r>
              <a:rPr lang="cs-CZ" dirty="0" smtClean="0"/>
              <a:t>Dědičná porucha</a:t>
            </a:r>
          </a:p>
          <a:p>
            <a:pPr lvl="2"/>
            <a:r>
              <a:rPr lang="cs-CZ" dirty="0" smtClean="0"/>
              <a:t>Zvýšená resorpce železa</a:t>
            </a:r>
          </a:p>
          <a:p>
            <a:pPr lvl="2"/>
            <a:r>
              <a:rPr lang="cs-CZ" dirty="0" smtClean="0"/>
              <a:t>Důsledky stejné jako u </a:t>
            </a:r>
            <a:r>
              <a:rPr lang="cs-CZ" dirty="0" err="1" smtClean="0"/>
              <a:t>hemosiderózy</a:t>
            </a:r>
            <a:endParaRPr lang="cs-CZ" dirty="0" smtClean="0"/>
          </a:p>
          <a:p>
            <a:pPr lvl="2"/>
            <a:r>
              <a:rPr lang="cs-CZ" dirty="0" smtClean="0"/>
              <a:t>Terapie: venepunkce, od diety ustoupeno, zákaz alkoholu</a:t>
            </a:r>
          </a:p>
          <a:p>
            <a:r>
              <a:rPr lang="cs-CZ" dirty="0" smtClean="0"/>
              <a:t>Železo jako </a:t>
            </a:r>
            <a:r>
              <a:rPr lang="cs-CZ" dirty="0" err="1" smtClean="0"/>
              <a:t>prooxidant</a:t>
            </a:r>
            <a:r>
              <a:rPr lang="cs-CZ" dirty="0"/>
              <a:t> </a:t>
            </a:r>
            <a:r>
              <a:rPr lang="cs-CZ" dirty="0" smtClean="0"/>
              <a:t>v souvislosti  se vznikem infarktu myokardu a jako promotor nádorových onemocnění</a:t>
            </a:r>
          </a:p>
          <a:p>
            <a:r>
              <a:rPr lang="cs-CZ" dirty="0" smtClean="0"/>
              <a:t>Chronický alkoholismus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9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Železo – výskyt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Smíšená strava obsahuje 5 - 15 mg </a:t>
            </a:r>
            <a:br>
              <a:rPr lang="cs-CZ" dirty="0" smtClean="0"/>
            </a:br>
            <a:r>
              <a:rPr lang="cs-CZ" dirty="0" smtClean="0"/>
              <a:t>volného </a:t>
            </a:r>
            <a:r>
              <a:rPr lang="cs-CZ" dirty="0" err="1" smtClean="0"/>
              <a:t>Fe</a:t>
            </a:r>
            <a:r>
              <a:rPr lang="cs-CZ" dirty="0" smtClean="0"/>
              <a:t> a 1 - 5 mg vázaného na hem</a:t>
            </a:r>
          </a:p>
          <a:p>
            <a:r>
              <a:rPr lang="cs-CZ" dirty="0" smtClean="0"/>
              <a:t>Živočišné potraviny</a:t>
            </a:r>
          </a:p>
          <a:p>
            <a:pPr lvl="2"/>
            <a:r>
              <a:rPr lang="cs-CZ" dirty="0" smtClean="0"/>
              <a:t>Převažují hemové formy železa (hemoglobin)</a:t>
            </a:r>
          </a:p>
          <a:p>
            <a:pPr lvl="2"/>
            <a:r>
              <a:rPr lang="cs-CZ" dirty="0" smtClean="0"/>
              <a:t>Vaječný bílek (</a:t>
            </a:r>
            <a:r>
              <a:rPr lang="cs-CZ" dirty="0" err="1" smtClean="0"/>
              <a:t>konalbumin</a:t>
            </a:r>
            <a:r>
              <a:rPr lang="cs-CZ" dirty="0" smtClean="0"/>
              <a:t>), vaječný žloutek (</a:t>
            </a:r>
            <a:r>
              <a:rPr lang="cs-CZ" dirty="0" err="1" smtClean="0"/>
              <a:t>fosvitin</a:t>
            </a:r>
            <a:r>
              <a:rPr lang="cs-CZ" dirty="0" smtClean="0"/>
              <a:t>), mléko (</a:t>
            </a:r>
            <a:r>
              <a:rPr lang="cs-CZ" dirty="0" err="1" smtClean="0"/>
              <a:t>laktoferrin</a:t>
            </a:r>
            <a:r>
              <a:rPr lang="cs-CZ" dirty="0" smtClean="0"/>
              <a:t>, kasein)</a:t>
            </a:r>
          </a:p>
          <a:p>
            <a:r>
              <a:rPr lang="cs-CZ" dirty="0" smtClean="0"/>
              <a:t>Rostlinné potraviny</a:t>
            </a:r>
          </a:p>
          <a:p>
            <a:pPr lvl="2"/>
            <a:r>
              <a:rPr lang="cs-CZ" dirty="0" smtClean="0"/>
              <a:t>Různé komplexy  s alifatickými </a:t>
            </a:r>
            <a:r>
              <a:rPr lang="cs-CZ" dirty="0" err="1" smtClean="0"/>
              <a:t>hydroxykyselinami</a:t>
            </a:r>
            <a:r>
              <a:rPr lang="cs-CZ" dirty="0" smtClean="0"/>
              <a:t>, aminokyselinami, </a:t>
            </a:r>
            <a:r>
              <a:rPr lang="cs-CZ" dirty="0" err="1" smtClean="0"/>
              <a:t>thioly</a:t>
            </a:r>
            <a:r>
              <a:rPr lang="cs-CZ" dirty="0" smtClean="0"/>
              <a:t>, nukleotidy, bílkovinami,…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Minerální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Makroelementy</a:t>
            </a:r>
            <a:endParaRPr lang="cs-CZ" dirty="0" smtClean="0"/>
          </a:p>
          <a:p>
            <a:pPr lvl="2"/>
            <a:r>
              <a:rPr lang="cs-CZ" dirty="0" smtClean="0"/>
              <a:t>Přívod nad 100 mg/den</a:t>
            </a:r>
          </a:p>
          <a:p>
            <a:pPr lvl="2"/>
            <a:r>
              <a:rPr lang="cs-CZ" dirty="0" smtClean="0"/>
              <a:t>Na, K, Mg, Ca, Cl, P a S</a:t>
            </a:r>
          </a:p>
          <a:p>
            <a:r>
              <a:rPr lang="cs-CZ" dirty="0" smtClean="0"/>
              <a:t>Mikroelementy</a:t>
            </a:r>
          </a:p>
          <a:p>
            <a:pPr lvl="2"/>
            <a:r>
              <a:rPr lang="cs-CZ" dirty="0" smtClean="0"/>
              <a:t>Přívod od 10 do 100 mg/den</a:t>
            </a:r>
          </a:p>
          <a:p>
            <a:pPr lvl="2"/>
            <a:r>
              <a:rPr lang="cs-CZ" dirty="0" err="1" smtClean="0"/>
              <a:t>Fe</a:t>
            </a:r>
            <a:r>
              <a:rPr lang="cs-CZ" dirty="0" smtClean="0"/>
              <a:t>, </a:t>
            </a:r>
            <a:r>
              <a:rPr lang="cs-CZ" dirty="0" err="1" smtClean="0"/>
              <a:t>Zn</a:t>
            </a:r>
            <a:endParaRPr lang="cs-CZ" dirty="0" smtClean="0"/>
          </a:p>
          <a:p>
            <a:r>
              <a:rPr lang="cs-CZ" dirty="0" smtClean="0"/>
              <a:t>Stopové prvky</a:t>
            </a:r>
          </a:p>
          <a:p>
            <a:pPr lvl="2"/>
            <a:r>
              <a:rPr lang="cs-CZ" dirty="0" smtClean="0"/>
              <a:t>Přívod pod 10 mg/den</a:t>
            </a:r>
          </a:p>
          <a:p>
            <a:pPr lvl="2"/>
            <a:r>
              <a:rPr lang="cs-CZ" dirty="0" smtClean="0"/>
              <a:t>I, </a:t>
            </a:r>
            <a:r>
              <a:rPr lang="cs-CZ" dirty="0" err="1" smtClean="0"/>
              <a:t>Cu</a:t>
            </a:r>
            <a:r>
              <a:rPr lang="cs-CZ" dirty="0" smtClean="0"/>
              <a:t>, </a:t>
            </a:r>
            <a:r>
              <a:rPr lang="cs-CZ" dirty="0" err="1" smtClean="0"/>
              <a:t>Cr</a:t>
            </a:r>
            <a:r>
              <a:rPr lang="cs-CZ" dirty="0" smtClean="0"/>
              <a:t>, </a:t>
            </a:r>
            <a:r>
              <a:rPr lang="cs-CZ" dirty="0" err="1" smtClean="0"/>
              <a:t>Mn</a:t>
            </a:r>
            <a:r>
              <a:rPr lang="cs-CZ" dirty="0" smtClean="0"/>
              <a:t>, Se, F,…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624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3634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Železo – výskyt v potravinách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(Majoránka – 374,2 mg/100 g)</a:t>
            </a:r>
          </a:p>
          <a:p>
            <a:r>
              <a:rPr lang="cs-CZ" dirty="0" smtClean="0"/>
              <a:t>Vepřová játra – 15,3 mg/100 g</a:t>
            </a:r>
          </a:p>
          <a:p>
            <a:r>
              <a:rPr lang="cs-CZ" dirty="0" smtClean="0"/>
              <a:t>Hoř. čokoláda (70-85 %) – 11,9 mg/100 g</a:t>
            </a:r>
          </a:p>
          <a:p>
            <a:r>
              <a:rPr lang="cs-CZ" dirty="0" smtClean="0"/>
              <a:t>Hovězí ledviny – 7,8 mg/100 g</a:t>
            </a:r>
          </a:p>
          <a:p>
            <a:r>
              <a:rPr lang="cs-CZ" dirty="0" smtClean="0"/>
              <a:t>Vejce – 7,7 mg/100 g</a:t>
            </a:r>
          </a:p>
          <a:p>
            <a:r>
              <a:rPr lang="cs-CZ" dirty="0" smtClean="0"/>
              <a:t>Kuřecí játra – 6,7 mg/100 g</a:t>
            </a:r>
          </a:p>
          <a:p>
            <a:r>
              <a:rPr lang="cs-CZ" dirty="0" smtClean="0"/>
              <a:t>Lískové ořechy – 5,8 mg/100 g</a:t>
            </a:r>
          </a:p>
          <a:p>
            <a:r>
              <a:rPr lang="cs-CZ" dirty="0" smtClean="0"/>
              <a:t>Hovězí maso – 4,8 mg/100 g</a:t>
            </a:r>
          </a:p>
          <a:p>
            <a:r>
              <a:rPr lang="cs-CZ" dirty="0" smtClean="0"/>
              <a:t>Hrách – 4,2 mg/100g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– 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Železo přispívá k normálním rozpoznávacím funkcím.</a:t>
            </a:r>
          </a:p>
          <a:p>
            <a:r>
              <a:rPr lang="cs-CZ" dirty="0" smtClean="0"/>
              <a:t>Železo přispívá k normálnímu energetickému metabolismu.</a:t>
            </a:r>
          </a:p>
          <a:p>
            <a:r>
              <a:rPr lang="cs-CZ" dirty="0" smtClean="0"/>
              <a:t>Železo přispívá k normální tvorbě červených krvinek a hemoglobinu.</a:t>
            </a:r>
          </a:p>
          <a:p>
            <a:r>
              <a:rPr lang="cs-CZ" dirty="0" smtClean="0"/>
              <a:t>Železo přispívá k normálnímu přenosu kyslíku v těle.</a:t>
            </a:r>
          </a:p>
        </p:txBody>
      </p:sp>
    </p:spTree>
    <p:extLst>
      <p:ext uri="{BB962C8B-B14F-4D97-AF65-F5344CB8AC3E}">
        <p14:creationId xmlns:p14="http://schemas.microsoft.com/office/powerpoint/2010/main" val="39667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 – zdravotní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Železo přispívá k normální funkci imunitního systému.</a:t>
            </a:r>
          </a:p>
          <a:p>
            <a:r>
              <a:rPr lang="cs-CZ" dirty="0" smtClean="0"/>
              <a:t>Železo přispívá ke snížení míry únavy a vyčerpání.</a:t>
            </a:r>
          </a:p>
          <a:p>
            <a:r>
              <a:rPr lang="cs-CZ" dirty="0" smtClean="0"/>
              <a:t>Železo se podílí na procesu dělení buněk.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4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– 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konzumaci s jinými potravinami obsahujícími </a:t>
            </a:r>
            <a:r>
              <a:rPr lang="cs-CZ" dirty="0" smtClean="0"/>
              <a:t>železo, </a:t>
            </a:r>
            <a:r>
              <a:rPr lang="cs-CZ" dirty="0"/>
              <a:t>maso nebo ryby přispívají k lepšímu </a:t>
            </a:r>
            <a:r>
              <a:rPr lang="cs-CZ" dirty="0" smtClean="0"/>
              <a:t>vstřebá­vání železa.</a:t>
            </a:r>
          </a:p>
          <a:p>
            <a:r>
              <a:rPr lang="cs-CZ" dirty="0"/>
              <a:t>Měď přispívá k normálnímu přenosu železa v </a:t>
            </a:r>
            <a:r>
              <a:rPr lang="cs-CZ" dirty="0" smtClean="0"/>
              <a:t>těle.</a:t>
            </a:r>
          </a:p>
          <a:p>
            <a:r>
              <a:rPr lang="cs-CZ" dirty="0"/>
              <a:t>Riboflavin přispívá k normálnímu metabolismu </a:t>
            </a:r>
            <a:r>
              <a:rPr lang="cs-CZ" dirty="0" smtClean="0"/>
              <a:t>železa.</a:t>
            </a:r>
          </a:p>
          <a:p>
            <a:r>
              <a:rPr lang="cs-CZ" dirty="0"/>
              <a:t>Vitamin A přispívá k normálnímu metabolismu </a:t>
            </a:r>
            <a:r>
              <a:rPr lang="cs-CZ" dirty="0" smtClean="0"/>
              <a:t>železa.</a:t>
            </a:r>
          </a:p>
          <a:p>
            <a:r>
              <a:rPr lang="cs-CZ" dirty="0"/>
              <a:t>Vitamin C zvyšuje vstřebá­ vání </a:t>
            </a:r>
            <a:r>
              <a:rPr lang="cs-CZ" dirty="0" smtClean="0"/>
              <a:t>železa.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7128792" cy="4752528"/>
          </a:xfrm>
        </p:spPr>
      </p:pic>
    </p:spTree>
    <p:extLst>
      <p:ext uri="{BB962C8B-B14F-4D97-AF65-F5344CB8AC3E}">
        <p14:creationId xmlns:p14="http://schemas.microsoft.com/office/powerpoint/2010/main" val="10165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– výskyt v lidském těle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Celkové množství </a:t>
            </a:r>
            <a:r>
              <a:rPr lang="cs-CZ" dirty="0" err="1" smtClean="0"/>
              <a:t>Zn</a:t>
            </a:r>
            <a:r>
              <a:rPr lang="cs-CZ" dirty="0" smtClean="0"/>
              <a:t> v těle je 1,4 až 3 g</a:t>
            </a:r>
          </a:p>
          <a:p>
            <a:r>
              <a:rPr lang="cs-CZ" dirty="0" smtClean="0"/>
              <a:t>Největší zastoupení se nachází v kůži, vlasech, nehtech, pojivových tkáních, očních tkáních, játrech, ledvinách, slezině a mužských pohlavních orgánech</a:t>
            </a:r>
          </a:p>
          <a:p>
            <a:r>
              <a:rPr lang="cs-CZ" dirty="0" smtClean="0"/>
              <a:t>V krevní plazmě je vázán na albumin nebo je obsažen v erytrocytech v enzymu </a:t>
            </a:r>
            <a:r>
              <a:rPr lang="cs-CZ" i="1" dirty="0" err="1" smtClean="0"/>
              <a:t>karbonátanhydratase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4130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součástí více než 200 </a:t>
            </a:r>
            <a:r>
              <a:rPr lang="cs-CZ" dirty="0" err="1" smtClean="0"/>
              <a:t>metaloenzymů</a:t>
            </a:r>
            <a:r>
              <a:rPr lang="cs-CZ" dirty="0" smtClean="0"/>
              <a:t>, kde zastává katalytickou funkci</a:t>
            </a:r>
          </a:p>
          <a:p>
            <a:pPr lvl="2"/>
            <a:r>
              <a:rPr lang="cs-CZ" i="1" dirty="0" err="1" smtClean="0"/>
              <a:t>Alkoholdehydrogenasa</a:t>
            </a:r>
            <a:r>
              <a:rPr lang="cs-CZ" i="1" dirty="0" smtClean="0"/>
              <a:t>, </a:t>
            </a:r>
            <a:r>
              <a:rPr lang="cs-CZ" i="1" dirty="0" err="1" smtClean="0"/>
              <a:t>laktátdehydrogenasa</a:t>
            </a:r>
            <a:r>
              <a:rPr lang="cs-CZ" i="1" dirty="0" smtClean="0"/>
              <a:t>, </a:t>
            </a:r>
            <a:r>
              <a:rPr lang="cs-CZ" i="1" dirty="0" err="1" smtClean="0"/>
              <a:t>superoxiddismutasa</a:t>
            </a:r>
            <a:r>
              <a:rPr lang="cs-CZ" i="1" dirty="0" smtClean="0"/>
              <a:t>, alkalická fosfatasa, DNA-</a:t>
            </a:r>
            <a:r>
              <a:rPr lang="cs-CZ" i="1" dirty="0" err="1" smtClean="0"/>
              <a:t>polymerasa</a:t>
            </a:r>
            <a:r>
              <a:rPr lang="cs-CZ" i="1" dirty="0" smtClean="0"/>
              <a:t>,…</a:t>
            </a:r>
          </a:p>
          <a:p>
            <a:pPr lvl="2"/>
            <a:r>
              <a:rPr lang="cs-CZ" dirty="0"/>
              <a:t>Ú</a:t>
            </a:r>
            <a:r>
              <a:rPr lang="cs-CZ" dirty="0" smtClean="0"/>
              <a:t>čast v metabolismu proteinů, sacharidů, tuků, nukleových kyselin, hormonů a receptorů</a:t>
            </a:r>
          </a:p>
          <a:p>
            <a:r>
              <a:rPr lang="cs-CZ" dirty="0" smtClean="0"/>
              <a:t>Tvoří komplexy s peptidovým hormonem slinivky břišní - inzulínem</a:t>
            </a:r>
          </a:p>
        </p:txBody>
      </p:sp>
    </p:spTree>
    <p:extLst>
      <p:ext uri="{BB962C8B-B14F-4D97-AF65-F5344CB8AC3E}">
        <p14:creationId xmlns:p14="http://schemas.microsoft.com/office/powerpoint/2010/main" val="33909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2534">
            <a:off x="5272222" y="4081764"/>
            <a:ext cx="2637584" cy="37525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Prostřednictvím enzymů v metabolismu nukleových kyselin ovlivňuje buněčné dělení a diferenciaci buněk – dopad </a:t>
            </a:r>
            <a:br>
              <a:rPr lang="cs-CZ" dirty="0" smtClean="0"/>
            </a:br>
            <a:r>
              <a:rPr lang="cs-CZ" dirty="0" smtClean="0"/>
              <a:t>na růst a vývoj, regeneraci, hojení ran, humorální a především buněčnou imunitu</a:t>
            </a:r>
          </a:p>
          <a:p>
            <a:r>
              <a:rPr lang="cs-CZ" dirty="0" smtClean="0"/>
              <a:t>Skrze </a:t>
            </a:r>
            <a:r>
              <a:rPr lang="cs-CZ" i="1" dirty="0" err="1" smtClean="0"/>
              <a:t>superoxiddismutasu</a:t>
            </a:r>
            <a:r>
              <a:rPr lang="cs-CZ" i="1" dirty="0" smtClean="0"/>
              <a:t> </a:t>
            </a:r>
            <a:r>
              <a:rPr lang="cs-CZ" dirty="0" smtClean="0"/>
              <a:t>je důležitou součástí antioxidačního obranného systému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9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nezbytný pro správnou funkci mužských gonád včetně spermatogeneze</a:t>
            </a:r>
          </a:p>
          <a:p>
            <a:r>
              <a:rPr lang="cs-CZ" dirty="0" smtClean="0"/>
              <a:t>Udržuje integritu a správnou bariérovou funkci kůže, smyslové vnímání, zrak a chuť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r="30593"/>
          <a:stretch/>
        </p:blipFill>
        <p:spPr>
          <a:xfrm rot="1907893">
            <a:off x="1764691" y="3855173"/>
            <a:ext cx="1291048" cy="36512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3306293" cy="24765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6103"/>
          <a:stretch/>
        </p:blipFill>
        <p:spPr>
          <a:xfrm>
            <a:off x="6660232" y="5053610"/>
            <a:ext cx="2299854" cy="16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556792"/>
            <a:ext cx="6696744" cy="4824536"/>
          </a:xfrm>
        </p:spPr>
      </p:pic>
    </p:spTree>
    <p:extLst>
      <p:ext uri="{BB962C8B-B14F-4D97-AF65-F5344CB8AC3E}">
        <p14:creationId xmlns:p14="http://schemas.microsoft.com/office/powerpoint/2010/main" val="9963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vstřebávání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trávicího traktu se vstřebá </a:t>
            </a:r>
            <a:r>
              <a:rPr lang="cs-CZ" dirty="0" smtClean="0"/>
              <a:t>20 </a:t>
            </a:r>
            <a:r>
              <a:rPr lang="cs-CZ" dirty="0"/>
              <a:t>až </a:t>
            </a:r>
            <a:r>
              <a:rPr lang="cs-CZ" dirty="0" smtClean="0"/>
              <a:t>40 %</a:t>
            </a:r>
          </a:p>
          <a:p>
            <a:r>
              <a:rPr lang="cs-CZ" dirty="0" smtClean="0"/>
              <a:t>Lépe vstřebatelný z živočišných potravin</a:t>
            </a:r>
          </a:p>
          <a:p>
            <a:r>
              <a:rPr lang="cs-CZ" dirty="0" smtClean="0"/>
              <a:t>Vstřebáván v celém tenkém střevě prostou difúzí a skrze specifické ligandy</a:t>
            </a:r>
          </a:p>
          <a:p>
            <a:r>
              <a:rPr lang="cs-CZ" dirty="0" smtClean="0"/>
              <a:t>V buňce střevní sliznice vázán na </a:t>
            </a:r>
            <a:r>
              <a:rPr lang="cs-CZ" dirty="0" err="1" smtClean="0"/>
              <a:t>metalotionein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Zinek – faktory ovlivňující vstřebávání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Vstřebatelnost snižuje:</a:t>
            </a:r>
          </a:p>
          <a:p>
            <a:pPr lvl="2"/>
            <a:r>
              <a:rPr lang="cs-CZ" dirty="0" err="1" smtClean="0"/>
              <a:t>Fytová</a:t>
            </a:r>
            <a:r>
              <a:rPr lang="cs-CZ" dirty="0" smtClean="0"/>
              <a:t> kyselina, oxaláty, vláknina,  </a:t>
            </a:r>
            <a:r>
              <a:rPr lang="cs-CZ" dirty="0" err="1" smtClean="0"/>
              <a:t>Fe</a:t>
            </a:r>
            <a:r>
              <a:rPr lang="cs-CZ" dirty="0" smtClean="0"/>
              <a:t>, </a:t>
            </a:r>
            <a:r>
              <a:rPr lang="cs-CZ" dirty="0" err="1" smtClean="0"/>
              <a:t>Cu</a:t>
            </a:r>
            <a:r>
              <a:rPr lang="cs-CZ" dirty="0" smtClean="0"/>
              <a:t>, Ca, alkohol</a:t>
            </a:r>
          </a:p>
          <a:p>
            <a:r>
              <a:rPr lang="cs-CZ" dirty="0" smtClean="0"/>
              <a:t>Vstřebatelnost zvyšuje:</a:t>
            </a:r>
          </a:p>
          <a:p>
            <a:pPr lvl="2"/>
            <a:r>
              <a:rPr lang="cs-CZ" dirty="0" smtClean="0"/>
              <a:t>Bílkoviny a aminokyseliny, citrát</a:t>
            </a:r>
          </a:p>
          <a:p>
            <a:r>
              <a:rPr lang="cs-CZ" dirty="0" smtClean="0"/>
              <a:t>Resorpce </a:t>
            </a:r>
            <a:r>
              <a:rPr lang="cs-CZ" dirty="0" err="1" smtClean="0"/>
              <a:t>Zn</a:t>
            </a:r>
            <a:r>
              <a:rPr lang="cs-CZ" dirty="0" smtClean="0"/>
              <a:t> je vyšší u jedinců s nižší tělesnou hmotností a v případě nižší saturace organismu zinkem</a:t>
            </a:r>
          </a:p>
          <a:p>
            <a:r>
              <a:rPr lang="cs-CZ" dirty="0" smtClean="0"/>
              <a:t>Vegetariáni konzumují asi o 1/3 více </a:t>
            </a:r>
            <a:r>
              <a:rPr lang="cs-CZ" dirty="0" err="1" smtClean="0"/>
              <a:t>Zn</a:t>
            </a:r>
            <a:r>
              <a:rPr lang="cs-CZ" dirty="0" smtClean="0"/>
              <a:t>, ale biologická hodnota je však nižší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1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metabolismus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krvi transportován skrze albumin, </a:t>
            </a:r>
            <a:br>
              <a:rPr lang="cs-CZ" dirty="0" smtClean="0"/>
            </a:br>
            <a:r>
              <a:rPr lang="cs-CZ" dirty="0" smtClean="0"/>
              <a:t>alfa-2-makroglobulin, histidin a cystin</a:t>
            </a:r>
          </a:p>
          <a:p>
            <a:r>
              <a:rPr lang="cs-CZ" dirty="0" smtClean="0"/>
              <a:t>Vázaný zinek v krevní plazmě představuje nejdůležitější volnou a snadno dostupnou zásobu zinku</a:t>
            </a:r>
          </a:p>
          <a:p>
            <a:r>
              <a:rPr lang="cs-CZ" dirty="0" smtClean="0"/>
              <a:t>Vylučuje se stolicí (žluč + </a:t>
            </a:r>
            <a:r>
              <a:rPr lang="cs-CZ" dirty="0" err="1" smtClean="0"/>
              <a:t>epitelie</a:t>
            </a:r>
            <a:r>
              <a:rPr lang="cs-CZ" dirty="0" smtClean="0"/>
              <a:t> střevní sliznice), velmi malé množství močí</a:t>
            </a:r>
          </a:p>
          <a:p>
            <a:r>
              <a:rPr lang="cs-CZ" dirty="0" smtClean="0"/>
              <a:t>Abnormální ztráty</a:t>
            </a:r>
          </a:p>
          <a:p>
            <a:pPr lvl="2"/>
            <a:r>
              <a:rPr lang="cs-CZ" dirty="0" smtClean="0"/>
              <a:t>Průjmy, střevní píštěle, malabsorpce živin, vysoký příjem vlákniny, katabolismus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185336"/>
              </p:ext>
            </p:extLst>
          </p:nvPr>
        </p:nvGraphicFramePr>
        <p:xfrm>
          <a:off x="971600" y="176160"/>
          <a:ext cx="7128792" cy="6676080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15481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Věk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800" b="1" dirty="0" smtClean="0">
                          <a:effectLst/>
                        </a:rPr>
                        <a:t>Zinek</a:t>
                      </a:r>
                      <a:endParaRPr lang="cs-CZ" sz="28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dirty="0">
                          <a:effectLst/>
                        </a:rPr>
                        <a:t>mg / den</a:t>
                      </a: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M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dirty="0" smtClean="0">
                          <a:effectLst/>
                        </a:rPr>
                        <a:t>Ž</a:t>
                      </a:r>
                      <a:endParaRPr lang="cs-CZ" sz="1600" b="1" dirty="0">
                        <a:effectLst/>
                      </a:endParaRPr>
                    </a:p>
                  </a:txBody>
                  <a:tcPr marL="40410" marR="40410" marT="40410" marB="4041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                                            Kojenci</a:t>
                      </a: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0 </a:t>
                      </a:r>
                      <a:r>
                        <a:rPr lang="pt-BR" sz="1600" dirty="0" smtClean="0">
                          <a:effectLst/>
                        </a:rPr>
                        <a:t>až </a:t>
                      </a:r>
                      <a:r>
                        <a:rPr lang="cs-CZ" sz="1600" dirty="0" smtClean="0">
                          <a:effectLst/>
                        </a:rPr>
                        <a:t>3</a:t>
                      </a:r>
                      <a:r>
                        <a:rPr lang="pt-BR" sz="1600" dirty="0" smtClean="0">
                          <a:effectLst/>
                        </a:rPr>
                        <a:t> měsíc</a:t>
                      </a:r>
                      <a:r>
                        <a:rPr lang="cs-CZ" sz="1600" dirty="0" smtClean="0">
                          <a:effectLst/>
                        </a:rPr>
                        <a:t>e</a:t>
                      </a:r>
                      <a:endParaRPr lang="pt-BR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1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4 až </a:t>
                      </a:r>
                      <a:r>
                        <a:rPr lang="pt-BR" sz="1600" dirty="0" smtClean="0">
                          <a:effectLst/>
                        </a:rPr>
                        <a:t>12 </a:t>
                      </a:r>
                      <a:r>
                        <a:rPr lang="pt-BR" sz="1600" dirty="0">
                          <a:effectLst/>
                        </a:rPr>
                        <a:t>měsíců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2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                                          Děti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 až </a:t>
                      </a:r>
                      <a:r>
                        <a:rPr lang="cs-CZ" sz="1600" dirty="0" smtClean="0">
                          <a:effectLst/>
                        </a:rPr>
                        <a:t>3 </a:t>
                      </a:r>
                      <a:r>
                        <a:rPr lang="cs-CZ" sz="1600" dirty="0">
                          <a:effectLst/>
                        </a:rPr>
                        <a:t>roky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3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4 </a:t>
                      </a:r>
                      <a:r>
                        <a:rPr lang="cs-CZ" sz="1600" dirty="0" smtClean="0">
                          <a:effectLst/>
                        </a:rPr>
                        <a:t>až 6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5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7 až </a:t>
                      </a:r>
                      <a:r>
                        <a:rPr lang="cs-CZ" sz="1600" dirty="0" smtClean="0">
                          <a:effectLst/>
                        </a:rPr>
                        <a:t>9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10 až </a:t>
                      </a:r>
                      <a:r>
                        <a:rPr lang="cs-CZ" sz="1600" dirty="0" smtClean="0">
                          <a:effectLst/>
                        </a:rPr>
                        <a:t>12</a:t>
                      </a:r>
                      <a:r>
                        <a:rPr lang="pt-BR" sz="1600" dirty="0" smtClean="0">
                          <a:effectLst/>
                        </a:rPr>
                        <a:t>let</a:t>
                      </a:r>
                      <a:endParaRPr lang="pt-BR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9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13 až </a:t>
                      </a:r>
                      <a:r>
                        <a:rPr lang="pt-BR" sz="1600" dirty="0" smtClean="0">
                          <a:effectLst/>
                        </a:rPr>
                        <a:t>1</a:t>
                      </a:r>
                      <a:r>
                        <a:rPr lang="cs-CZ" sz="16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9,5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                                             Mladiství </a:t>
                      </a:r>
                      <a:r>
                        <a:rPr lang="cs-CZ" sz="1600" b="1" dirty="0">
                          <a:effectLst/>
                        </a:rPr>
                        <a:t>a dospělí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15 </a:t>
                      </a:r>
                      <a:r>
                        <a:rPr lang="pt-BR" sz="1600" dirty="0" smtClean="0">
                          <a:effectLst/>
                        </a:rPr>
                        <a:t>až 1</a:t>
                      </a:r>
                      <a:r>
                        <a:rPr lang="cs-CZ" sz="1600" dirty="0" smtClean="0">
                          <a:effectLst/>
                        </a:rPr>
                        <a:t>8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10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19 až </a:t>
                      </a:r>
                      <a:r>
                        <a:rPr lang="pt-BR" sz="1600" dirty="0" smtClean="0">
                          <a:effectLst/>
                        </a:rPr>
                        <a:t>2</a:t>
                      </a:r>
                      <a:r>
                        <a:rPr lang="cs-CZ" sz="16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25 až </a:t>
                      </a:r>
                      <a:r>
                        <a:rPr lang="cs-CZ" sz="1600" dirty="0" smtClean="0">
                          <a:effectLst/>
                        </a:rPr>
                        <a:t>50 </a:t>
                      </a:r>
                      <a:r>
                        <a:rPr lang="cs-CZ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</a:rPr>
                        <a:t>51 až </a:t>
                      </a:r>
                      <a:r>
                        <a:rPr lang="pt-BR" sz="1600" dirty="0" smtClean="0">
                          <a:effectLst/>
                        </a:rPr>
                        <a:t>6</a:t>
                      </a:r>
                      <a:r>
                        <a:rPr lang="cs-CZ" sz="1600" dirty="0" smtClean="0">
                          <a:effectLst/>
                        </a:rPr>
                        <a:t>4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>
                          <a:effectLst/>
                        </a:rPr>
                        <a:t>let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>
                          <a:effectLst/>
                        </a:rPr>
                        <a:t>65 let a více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>10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7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dirty="0">
                          <a:effectLst/>
                        </a:rPr>
                        <a:t>Těhotná žena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600">
                          <a:effectLst/>
                        </a:rPr>
                        <a:t/>
                      </a:r>
                      <a:br>
                        <a:rPr lang="cs-CZ" sz="1600">
                          <a:effectLst/>
                        </a:rPr>
                      </a:br>
                      <a:endParaRPr lang="cs-CZ" sz="160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10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7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dirty="0" smtClean="0">
                          <a:effectLst/>
                        </a:rPr>
                        <a:t>Kojící</a:t>
                      </a:r>
                      <a:endParaRPr lang="cs-CZ" sz="1600" dirty="0">
                        <a:effectLst/>
                      </a:endParaRP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dirty="0" smtClean="0">
                          <a:effectLst/>
                        </a:rPr>
                        <a:t>11</a:t>
                      </a:r>
                    </a:p>
                  </a:txBody>
                  <a:tcPr marL="40410" marR="40410" marT="40410" marB="4041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nedostatek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Malý vzrůst, zpomalený růst a nedostatečný vývoj mužských gonád</a:t>
            </a:r>
          </a:p>
          <a:p>
            <a:r>
              <a:rPr lang="cs-CZ" dirty="0" smtClean="0"/>
              <a:t>Změněná chuť a čich, nechutenství</a:t>
            </a:r>
          </a:p>
          <a:p>
            <a:r>
              <a:rPr lang="cs-CZ" dirty="0" smtClean="0"/>
              <a:t>Alopecie, kožní změny, šeroslepost</a:t>
            </a:r>
          </a:p>
          <a:p>
            <a:r>
              <a:rPr lang="cs-CZ" dirty="0" smtClean="0"/>
              <a:t>Průjmy</a:t>
            </a:r>
          </a:p>
          <a:p>
            <a:r>
              <a:rPr lang="cs-CZ" dirty="0" smtClean="0"/>
              <a:t>Poruchy imunitní funkce</a:t>
            </a:r>
          </a:p>
          <a:p>
            <a:r>
              <a:rPr lang="cs-CZ" dirty="0" smtClean="0"/>
              <a:t>Zhoršené hojení ran</a:t>
            </a:r>
          </a:p>
          <a:p>
            <a:r>
              <a:rPr lang="cs-CZ" dirty="0" smtClean="0"/>
              <a:t>Glukózová intolerance</a:t>
            </a:r>
          </a:p>
          <a:p>
            <a:r>
              <a:rPr lang="cs-CZ" dirty="0" smtClean="0"/>
              <a:t>Psychické změny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25134"/>
          <a:stretch/>
        </p:blipFill>
        <p:spPr>
          <a:xfrm>
            <a:off x="6106137" y="3933056"/>
            <a:ext cx="293035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Zinek – predispozice k deficitu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Alkoholismus</a:t>
            </a:r>
          </a:p>
          <a:p>
            <a:r>
              <a:rPr lang="cs-CZ" dirty="0" smtClean="0"/>
              <a:t>Mentální anorexie</a:t>
            </a:r>
          </a:p>
          <a:p>
            <a:r>
              <a:rPr lang="cs-CZ" dirty="0" smtClean="0"/>
              <a:t>Chronický zánět střeva, Crohnova choroba</a:t>
            </a:r>
          </a:p>
          <a:p>
            <a:r>
              <a:rPr lang="cs-CZ" dirty="0" smtClean="0"/>
              <a:t>Stavy po operaci střeva, střevní by-pass, syndrom krátkého střeva</a:t>
            </a:r>
          </a:p>
          <a:p>
            <a:r>
              <a:rPr lang="cs-CZ" dirty="0" smtClean="0"/>
              <a:t>Jaterní cirhóza</a:t>
            </a:r>
          </a:p>
          <a:p>
            <a:r>
              <a:rPr lang="cs-CZ" dirty="0" smtClean="0"/>
              <a:t>Nefrotický syndrom, renální insuficience</a:t>
            </a:r>
          </a:p>
          <a:p>
            <a:r>
              <a:rPr lang="cs-CZ" dirty="0" smtClean="0"/>
              <a:t>Urémie</a:t>
            </a:r>
          </a:p>
          <a:p>
            <a:r>
              <a:rPr lang="cs-CZ" dirty="0" smtClean="0"/>
              <a:t>Popáleniny</a:t>
            </a:r>
          </a:p>
          <a:p>
            <a:r>
              <a:rPr lang="cs-CZ" dirty="0" smtClean="0"/>
              <a:t>Těhotné, dospívající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3136"/>
            <a:ext cx="1956048" cy="1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Zinek – přípravky obsahující </a:t>
            </a:r>
            <a:r>
              <a:rPr lang="cs-CZ" dirty="0" err="1" smtClean="0"/>
              <a:t>Zn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Tablety </a:t>
            </a:r>
            <a:r>
              <a:rPr lang="cs-CZ" dirty="0" err="1" smtClean="0"/>
              <a:t>Zn</a:t>
            </a:r>
            <a:r>
              <a:rPr lang="cs-CZ" dirty="0" smtClean="0"/>
              <a:t> sulfát nebo acetát</a:t>
            </a:r>
          </a:p>
          <a:p>
            <a:pPr lvl="2"/>
            <a:r>
              <a:rPr lang="cs-CZ" dirty="0" smtClean="0"/>
              <a:t>Dávkování 45 – 90 mg/den</a:t>
            </a:r>
          </a:p>
          <a:p>
            <a:pPr lvl="2"/>
            <a:r>
              <a:rPr lang="cs-CZ" dirty="0" smtClean="0"/>
              <a:t>U starých lidí 20 mg/den</a:t>
            </a:r>
          </a:p>
          <a:p>
            <a:r>
              <a:rPr lang="cs-CZ" dirty="0" smtClean="0"/>
              <a:t>Nežádoucí účinky</a:t>
            </a:r>
          </a:p>
          <a:p>
            <a:pPr lvl="2"/>
            <a:r>
              <a:rPr lang="cs-CZ" dirty="0" smtClean="0"/>
              <a:t>Snížené vstřebávání </a:t>
            </a:r>
            <a:r>
              <a:rPr lang="cs-CZ" dirty="0" err="1" smtClean="0"/>
              <a:t>Cu</a:t>
            </a:r>
            <a:r>
              <a:rPr lang="cs-CZ" dirty="0"/>
              <a:t> </a:t>
            </a:r>
            <a:r>
              <a:rPr lang="cs-CZ" dirty="0" smtClean="0"/>
              <a:t>-&gt; anémie, řídnutí a šedivění vlasů</a:t>
            </a:r>
          </a:p>
          <a:p>
            <a:pPr lvl="2"/>
            <a:r>
              <a:rPr lang="cs-CZ" dirty="0" smtClean="0"/>
              <a:t>Nepříznivé ovlivnění hladin lipidů</a:t>
            </a:r>
          </a:p>
          <a:p>
            <a:pPr lvl="2"/>
            <a:r>
              <a:rPr lang="cs-CZ" dirty="0" smtClean="0"/>
              <a:t>Akutní toxicita – nevolnost a zvracení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6" b="16947"/>
          <a:stretch/>
        </p:blipFill>
        <p:spPr>
          <a:xfrm>
            <a:off x="3066256" y="5301208"/>
            <a:ext cx="3810000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nadbytek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Zinek je relativně netoxický</a:t>
            </a:r>
          </a:p>
          <a:p>
            <a:r>
              <a:rPr lang="cs-CZ" dirty="0" smtClean="0"/>
              <a:t>Akutní a chronické otravy zejména jako choroby z povolání (vdechnuté páry či prach) či konzumací potravin </a:t>
            </a:r>
            <a:br>
              <a:rPr lang="cs-CZ" dirty="0" smtClean="0"/>
            </a:br>
            <a:r>
              <a:rPr lang="cs-CZ" dirty="0" smtClean="0"/>
              <a:t>z pozinkovaných nádob</a:t>
            </a:r>
          </a:p>
          <a:p>
            <a:r>
              <a:rPr lang="cs-CZ" dirty="0" smtClean="0"/>
              <a:t>Akutní otrava: např. 2 g </a:t>
            </a:r>
            <a:r>
              <a:rPr lang="cs-CZ" dirty="0" err="1" smtClean="0"/>
              <a:t>Zn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Horečka slévačů – GIT poruchy, horečka, třesavka, bolesti hlavy, malátnost, kašel</a:t>
            </a:r>
          </a:p>
          <a:p>
            <a:r>
              <a:rPr lang="cs-CZ" dirty="0" smtClean="0"/>
              <a:t>Chronická otrava: např. 110 mg/den</a:t>
            </a:r>
          </a:p>
          <a:p>
            <a:pPr lvl="2"/>
            <a:r>
              <a:rPr lang="cs-CZ" dirty="0" err="1" smtClean="0"/>
              <a:t>Hypochromní</a:t>
            </a:r>
            <a:r>
              <a:rPr lang="cs-CZ" dirty="0" smtClean="0"/>
              <a:t> anémie a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- nadbytek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Časté je také dnešní zneužívání </a:t>
            </a:r>
            <a:r>
              <a:rPr lang="cs-CZ" dirty="0" err="1" smtClean="0"/>
              <a:t>megadávek</a:t>
            </a:r>
            <a:r>
              <a:rPr lang="cs-CZ" dirty="0" smtClean="0"/>
              <a:t> </a:t>
            </a:r>
            <a:r>
              <a:rPr lang="cs-CZ" dirty="0" err="1" smtClean="0"/>
              <a:t>Zn</a:t>
            </a:r>
            <a:r>
              <a:rPr lang="cs-CZ" dirty="0" smtClean="0"/>
              <a:t> v doplňcích stravy</a:t>
            </a:r>
          </a:p>
          <a:p>
            <a:r>
              <a:rPr lang="cs-CZ" dirty="0" smtClean="0"/>
              <a:t>Chronický zvýšený přívod porušuje metabolismus </a:t>
            </a:r>
            <a:r>
              <a:rPr lang="cs-CZ" dirty="0" err="1" smtClean="0"/>
              <a:t>Fe</a:t>
            </a:r>
            <a:r>
              <a:rPr lang="cs-CZ" dirty="0" smtClean="0"/>
              <a:t> a </a:t>
            </a:r>
            <a:r>
              <a:rPr lang="cs-CZ" dirty="0" err="1" smtClean="0"/>
              <a:t>Cu</a:t>
            </a:r>
            <a:endParaRPr lang="cs-CZ" dirty="0" smtClean="0"/>
          </a:p>
          <a:p>
            <a:r>
              <a:rPr lang="cs-CZ" dirty="0" smtClean="0"/>
              <a:t>Nedoporučuje se </a:t>
            </a:r>
            <a:br>
              <a:rPr lang="cs-CZ" dirty="0" smtClean="0"/>
            </a:br>
            <a:r>
              <a:rPr lang="cs-CZ" dirty="0" smtClean="0"/>
              <a:t>příjem </a:t>
            </a:r>
            <a:r>
              <a:rPr lang="cs-CZ" dirty="0" err="1" smtClean="0"/>
              <a:t>Zn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nad 25 mg/den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68887"/>
            <a:ext cx="25622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– výskyt v potravinách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Dobrým zdrojem </a:t>
            </a:r>
            <a:r>
              <a:rPr lang="cs-CZ" dirty="0" err="1" smtClean="0"/>
              <a:t>Zn</a:t>
            </a:r>
            <a:r>
              <a:rPr lang="cs-CZ" dirty="0" smtClean="0"/>
              <a:t> je hovězí, vepřové a drůbeží maso, plody moře, vejce, mléko a sýry</a:t>
            </a:r>
          </a:p>
          <a:p>
            <a:r>
              <a:rPr lang="cs-CZ" dirty="0" smtClean="0"/>
              <a:t>Z rostlinných zdrojů celozrnné obiloviny, luštěniny, ořechy a semena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5193" r="10778" b="8164"/>
          <a:stretch/>
        </p:blipFill>
        <p:spPr>
          <a:xfrm>
            <a:off x="1619672" y="4221088"/>
            <a:ext cx="3657600" cy="24384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909680" cy="21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Železo – výskyt v lidském těle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Celkové množství </a:t>
            </a:r>
            <a:r>
              <a:rPr lang="cs-CZ" dirty="0" err="1" smtClean="0"/>
              <a:t>Fe</a:t>
            </a:r>
            <a:r>
              <a:rPr lang="cs-CZ" dirty="0" smtClean="0"/>
              <a:t> v lidském těle je 3 až 5 g</a:t>
            </a:r>
          </a:p>
          <a:p>
            <a:r>
              <a:rPr lang="cs-CZ" dirty="0" smtClean="0"/>
              <a:t>Výskyt lze rozdělit do dvou skupin</a:t>
            </a:r>
          </a:p>
          <a:p>
            <a:pPr lvl="2"/>
            <a:r>
              <a:rPr lang="cs-CZ" dirty="0" smtClean="0"/>
              <a:t>Hemové železo – hemoglobin, myoglobin, cytochromy…</a:t>
            </a:r>
          </a:p>
          <a:p>
            <a:pPr lvl="2"/>
            <a:r>
              <a:rPr lang="cs-CZ" dirty="0" err="1" smtClean="0"/>
              <a:t>Nehemové</a:t>
            </a:r>
            <a:r>
              <a:rPr lang="cs-CZ" dirty="0" smtClean="0"/>
              <a:t> železo – </a:t>
            </a:r>
            <a:r>
              <a:rPr lang="cs-CZ" dirty="0" err="1" smtClean="0"/>
              <a:t>transferrin</a:t>
            </a:r>
            <a:r>
              <a:rPr lang="cs-CZ" dirty="0" smtClean="0"/>
              <a:t>, </a:t>
            </a:r>
            <a:r>
              <a:rPr lang="cs-CZ" dirty="0" err="1" smtClean="0"/>
              <a:t>ferritin</a:t>
            </a:r>
            <a:r>
              <a:rPr lang="cs-CZ" dirty="0" smtClean="0"/>
              <a:t>, </a:t>
            </a:r>
            <a:r>
              <a:rPr lang="cs-CZ" dirty="0" err="1" smtClean="0"/>
              <a:t>hemosiderin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Nejvyšší procentuální zastoupení je v hemoglobinu (60-70 %), dále zásobní železo (7-15 %), v myoglobinu (3-5 %), enzymy (10 %)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2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– výskyt v potravinách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Vlivem technických opatření při zpracování potravin a přípravě stravy může dojít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potravin s vysokým obsahem </a:t>
            </a:r>
            <a:r>
              <a:rPr lang="cs-CZ" dirty="0" err="1"/>
              <a:t>Zn</a:t>
            </a:r>
            <a:r>
              <a:rPr lang="cs-CZ" dirty="0"/>
              <a:t> ke snížení</a:t>
            </a:r>
          </a:p>
          <a:p>
            <a:r>
              <a:rPr lang="cs-CZ" dirty="0"/>
              <a:t>Vařením nebo skladováním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nižším pH nebo vařením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vody </a:t>
            </a:r>
            <a:r>
              <a:rPr lang="cs-CZ" dirty="0"/>
              <a:t>v nádobách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galvanotechnicky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potažených </a:t>
            </a:r>
            <a:r>
              <a:rPr lang="cs-CZ" dirty="0" err="1"/>
              <a:t>Zn</a:t>
            </a:r>
            <a:r>
              <a:rPr lang="cs-CZ" dirty="0"/>
              <a:t> může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naopak </a:t>
            </a:r>
            <a:r>
              <a:rPr lang="cs-CZ" dirty="0"/>
              <a:t>obsah </a:t>
            </a:r>
            <a:r>
              <a:rPr lang="cs-CZ" dirty="0" err="1"/>
              <a:t>Zn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stoupat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5905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– výskyt v potravinách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Syrové ústřice – 39,3 mg/100 g (USA)</a:t>
            </a:r>
          </a:p>
          <a:p>
            <a:r>
              <a:rPr lang="cs-CZ" dirty="0" smtClean="0"/>
              <a:t>Hovězí maso – 9 mg/100 g</a:t>
            </a:r>
          </a:p>
          <a:p>
            <a:r>
              <a:rPr lang="cs-CZ" dirty="0" smtClean="0"/>
              <a:t>Vepřové maso – 5,72 mg/100 g</a:t>
            </a:r>
          </a:p>
          <a:p>
            <a:r>
              <a:rPr lang="cs-CZ" dirty="0" smtClean="0"/>
              <a:t>Pšenice – 3,6 mg/100 g</a:t>
            </a:r>
          </a:p>
          <a:p>
            <a:r>
              <a:rPr lang="cs-CZ" dirty="0" smtClean="0"/>
              <a:t>Sója – 3,6 mg/100 g</a:t>
            </a:r>
          </a:p>
          <a:p>
            <a:r>
              <a:rPr lang="cs-CZ" dirty="0" smtClean="0"/>
              <a:t>Eidam – 3,45 mg/100 g</a:t>
            </a:r>
          </a:p>
          <a:p>
            <a:r>
              <a:rPr lang="cs-CZ" dirty="0" smtClean="0"/>
              <a:t>Čočka – 3,2 mg/100 g</a:t>
            </a:r>
          </a:p>
          <a:p>
            <a:r>
              <a:rPr lang="cs-CZ" dirty="0" smtClean="0"/>
              <a:t>Hrách – 2,9 mg/100 g</a:t>
            </a:r>
          </a:p>
          <a:p>
            <a:r>
              <a:rPr lang="cs-CZ" dirty="0" smtClean="0"/>
              <a:t>Vejce – 1,29 mg/100g (USA)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483768" cy="2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Zinek – 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Zinek přispívá k normálnímu metabolismu kyselin a zásad.</a:t>
            </a:r>
          </a:p>
          <a:p>
            <a:r>
              <a:rPr lang="cs-CZ" dirty="0" smtClean="0"/>
              <a:t>Zinek přispívá k normálnímu metabolismu sacharidů.</a:t>
            </a:r>
          </a:p>
          <a:p>
            <a:r>
              <a:rPr lang="cs-CZ" dirty="0" smtClean="0"/>
              <a:t>Zinek přispívá k normálním rozpoznávacím funkcím.</a:t>
            </a:r>
          </a:p>
          <a:p>
            <a:r>
              <a:rPr lang="cs-CZ" dirty="0" smtClean="0"/>
              <a:t>Zinek přispívá k normální syntéze DNA.</a:t>
            </a:r>
          </a:p>
        </p:txBody>
      </p:sp>
    </p:spTree>
    <p:extLst>
      <p:ext uri="{BB962C8B-B14F-4D97-AF65-F5344CB8AC3E}">
        <p14:creationId xmlns:p14="http://schemas.microsoft.com/office/powerpoint/2010/main" val="8911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– zdravotní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Zinek přispívá k normální plodnosti a reprodukci.</a:t>
            </a:r>
          </a:p>
          <a:p>
            <a:r>
              <a:rPr lang="cs-CZ" dirty="0" smtClean="0"/>
              <a:t>Zinek přispívá k normálnímu metabolismu </a:t>
            </a:r>
            <a:r>
              <a:rPr lang="cs-CZ" dirty="0" err="1" smtClean="0"/>
              <a:t>makroživin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Zinek přispívá k normálnímu metabolismu mastných kyselin.</a:t>
            </a:r>
          </a:p>
          <a:p>
            <a:r>
              <a:rPr lang="cs-CZ" dirty="0" smtClean="0"/>
              <a:t>Zinek přispívá k normálnímu metabolismu vitaminu 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– zdravotní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Zinek přispívá k normální syntéze bílkovin.</a:t>
            </a:r>
          </a:p>
          <a:p>
            <a:r>
              <a:rPr lang="cs-CZ" dirty="0" smtClean="0"/>
              <a:t>Zinek přispívá k udržení normálního stavu kostí.</a:t>
            </a:r>
          </a:p>
          <a:p>
            <a:r>
              <a:rPr lang="cs-CZ" dirty="0" smtClean="0"/>
              <a:t>Zinek přispívá k udržení normálního stavu vlasů.</a:t>
            </a:r>
          </a:p>
          <a:p>
            <a:r>
              <a:rPr lang="cs-CZ" dirty="0" smtClean="0"/>
              <a:t>Zinek přispívá k udržení normálního stavu nehtů.</a:t>
            </a:r>
          </a:p>
          <a:p>
            <a:r>
              <a:rPr lang="cs-CZ" dirty="0" smtClean="0"/>
              <a:t>Zinek přispívá k udržení normálního stavu pokožky.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0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 – zdravotní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Zinek přispívá k udržení normálního hladiny testosteronu v krvi.</a:t>
            </a:r>
          </a:p>
          <a:p>
            <a:r>
              <a:rPr lang="cs-CZ" dirty="0" smtClean="0"/>
              <a:t>Zinek přispívá k udržení normálního stavu zraku.</a:t>
            </a:r>
          </a:p>
          <a:p>
            <a:r>
              <a:rPr lang="cs-CZ" dirty="0" smtClean="0"/>
              <a:t>Zinek přispívá k normální funkci imunitního systému.</a:t>
            </a:r>
          </a:p>
          <a:p>
            <a:r>
              <a:rPr lang="cs-CZ" dirty="0" smtClean="0"/>
              <a:t>Zinek přispívá k ochraně buněk před oxidativním stresem.</a:t>
            </a:r>
          </a:p>
          <a:p>
            <a:r>
              <a:rPr lang="cs-CZ" dirty="0" smtClean="0"/>
              <a:t>Zinek se podílí na procesu dělení buněk.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1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406640" cy="1472184"/>
          </a:xfrm>
        </p:spPr>
        <p:txBody>
          <a:bodyPr/>
          <a:lstStyle/>
          <a:p>
            <a:pPr algn="ctr"/>
            <a:r>
              <a:rPr lang="cs-CZ" sz="6600" dirty="0" smtClean="0"/>
              <a:t>Řešení</a:t>
            </a:r>
            <a:r>
              <a:rPr lang="cs-CZ" dirty="0" smtClean="0"/>
              <a:t> </a:t>
            </a:r>
            <a:r>
              <a:rPr lang="cs-CZ" sz="6600" dirty="0" smtClean="0"/>
              <a:t>tajenek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1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Tajenka č. 1 - řešení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740909"/>
              </p:ext>
            </p:extLst>
          </p:nvPr>
        </p:nvGraphicFramePr>
        <p:xfrm>
          <a:off x="1331640" y="1628802"/>
          <a:ext cx="7602804" cy="460851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88100"/>
                <a:gridCol w="220481"/>
                <a:gridCol w="439442"/>
                <a:gridCol w="390785"/>
                <a:gridCol w="521552"/>
                <a:gridCol w="521552"/>
                <a:gridCol w="422716"/>
                <a:gridCol w="453127"/>
                <a:gridCol w="453127"/>
                <a:gridCol w="521552"/>
                <a:gridCol w="453127"/>
                <a:gridCol w="453127"/>
                <a:gridCol w="401429"/>
                <a:gridCol w="453127"/>
                <a:gridCol w="445525"/>
                <a:gridCol w="521552"/>
                <a:gridCol w="442483"/>
              </a:tblGrid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F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E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Ó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R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R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U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M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G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Tajenka č. 2 - řešení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26900"/>
              </p:ext>
            </p:extLst>
          </p:nvPr>
        </p:nvGraphicFramePr>
        <p:xfrm>
          <a:off x="1115616" y="1700808"/>
          <a:ext cx="7818837" cy="424847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0294"/>
                <a:gridCol w="195589"/>
                <a:gridCol w="460024"/>
                <a:gridCol w="460024"/>
                <a:gridCol w="344235"/>
                <a:gridCol w="373964"/>
                <a:gridCol w="373964"/>
                <a:gridCol w="400565"/>
                <a:gridCol w="400565"/>
                <a:gridCol w="394306"/>
                <a:gridCol w="460024"/>
                <a:gridCol w="460024"/>
                <a:gridCol w="460024"/>
                <a:gridCol w="400565"/>
                <a:gridCol w="389612"/>
                <a:gridCol w="394306"/>
                <a:gridCol w="394306"/>
                <a:gridCol w="344235"/>
                <a:gridCol w="337976"/>
                <a:gridCol w="344235"/>
              </a:tblGrid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M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T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A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L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O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N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Z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Y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M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I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N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C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U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M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G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DASTYCH, Milan a Petr BREINEK. </a:t>
            </a:r>
            <a:r>
              <a:rPr lang="cs-CZ" i="1" dirty="0"/>
              <a:t>Klinická biochemie: bakalářský obor Zdravotní laborant</a:t>
            </a:r>
            <a:r>
              <a:rPr lang="cs-CZ" dirty="0"/>
              <a:t>. 1. vyd. Brno: Masarykova univerzita, 2008, 232 s. ISBN 978-80-210-4572-9.</a:t>
            </a:r>
            <a:endParaRPr lang="cs-CZ" dirty="0" smtClean="0"/>
          </a:p>
          <a:p>
            <a:r>
              <a:rPr lang="cs-CZ" dirty="0" smtClean="0"/>
              <a:t>KASPER</a:t>
            </a:r>
            <a:r>
              <a:rPr lang="cs-CZ" dirty="0"/>
              <a:t>, Heinrich. </a:t>
            </a:r>
            <a:r>
              <a:rPr lang="cs-CZ" i="1" dirty="0"/>
              <a:t>Výživa v medicíně a dietetika</a:t>
            </a:r>
            <a:r>
              <a:rPr lang="cs-CZ" dirty="0"/>
              <a:t>. 1. české vyd. Praha: </a:t>
            </a:r>
            <a:r>
              <a:rPr lang="cs-CZ" dirty="0" err="1"/>
              <a:t>Grada</a:t>
            </a:r>
            <a:r>
              <a:rPr lang="cs-CZ" dirty="0"/>
              <a:t>, 2015, </a:t>
            </a:r>
            <a:r>
              <a:rPr lang="cs-CZ" dirty="0" err="1"/>
              <a:t>xiii</a:t>
            </a:r>
            <a:r>
              <a:rPr lang="cs-CZ" dirty="0"/>
              <a:t>, 572 s. ISBN 978-80-247-4533-6</a:t>
            </a:r>
            <a:r>
              <a:rPr lang="cs-CZ" dirty="0" smtClean="0"/>
              <a:t>.</a:t>
            </a:r>
          </a:p>
          <a:p>
            <a:r>
              <a:rPr lang="cs-CZ" i="1" dirty="0"/>
              <a:t>Referenční hodnoty pro příjem živin</a:t>
            </a:r>
            <a:r>
              <a:rPr lang="cs-CZ" dirty="0"/>
              <a:t>. V ČR 1. vyd. Praha: Společnost pro výživu, 2011, 192 s. ISBN 9788025469873.</a:t>
            </a:r>
            <a:endParaRPr lang="cs-CZ" dirty="0" smtClean="0"/>
          </a:p>
          <a:p>
            <a:r>
              <a:rPr lang="cs-CZ" dirty="0"/>
              <a:t>VELÍŠEK, Jan. </a:t>
            </a:r>
            <a:r>
              <a:rPr lang="cs-CZ" i="1" dirty="0"/>
              <a:t>Chemie potravin</a:t>
            </a:r>
            <a:r>
              <a:rPr lang="cs-CZ" dirty="0"/>
              <a:t>. Vyd. 2. </a:t>
            </a:r>
            <a:r>
              <a:rPr lang="cs-CZ" dirty="0" err="1"/>
              <a:t>upr</a:t>
            </a:r>
            <a:r>
              <a:rPr lang="cs-CZ" dirty="0"/>
              <a:t>. Tábor: OSSIS, 2002, </a:t>
            </a:r>
            <a:r>
              <a:rPr lang="cs-CZ" dirty="0" err="1"/>
              <a:t>xv</a:t>
            </a:r>
            <a:r>
              <a:rPr lang="cs-CZ" dirty="0"/>
              <a:t>, 303 s. ISBN 80-86659-01-1.</a:t>
            </a:r>
            <a:endParaRPr lang="cs-CZ" dirty="0" smtClean="0"/>
          </a:p>
          <a:p>
            <a:r>
              <a:rPr lang="cs-CZ" dirty="0"/>
              <a:t>ZADÁK, Zdeněk. </a:t>
            </a:r>
            <a:r>
              <a:rPr lang="cs-CZ" i="1" dirty="0"/>
              <a:t>Výživa v intenzivní péči</a:t>
            </a:r>
            <a:r>
              <a:rPr lang="cs-CZ" dirty="0"/>
              <a:t>. 2.,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2008, 542 s., [5] s. barev. obr. </a:t>
            </a:r>
            <a:r>
              <a:rPr lang="cs-CZ" dirty="0" err="1"/>
              <a:t>příl</a:t>
            </a:r>
            <a:r>
              <a:rPr lang="cs-CZ" dirty="0"/>
              <a:t>. ISBN 978-80-247-2844-5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Prezentace (Mgr. Jana Stávková, MVDr. Halina Matějová, </a:t>
            </a:r>
            <a:r>
              <a:rPr lang="cs-CZ" sz="3100" dirty="0"/>
              <a:t>Ing. Bc. et Bc. Aneta </a:t>
            </a:r>
            <a:r>
              <a:rPr lang="cs-CZ" sz="3100" dirty="0" err="1" smtClean="0"/>
              <a:t>Pohořalá</a:t>
            </a:r>
            <a:r>
              <a:rPr lang="cs-CZ" sz="3100" dirty="0" smtClean="0"/>
              <a:t>, </a:t>
            </a:r>
            <a:r>
              <a:rPr lang="cs-CZ" sz="3100" dirty="0"/>
              <a:t>doc. MUDr. Miroslav </a:t>
            </a:r>
            <a:r>
              <a:rPr lang="cs-CZ" sz="3100" dirty="0" err="1"/>
              <a:t>Tomíška</a:t>
            </a:r>
            <a:r>
              <a:rPr lang="cs-CZ" sz="3100" dirty="0"/>
              <a:t>, CSc</a:t>
            </a:r>
            <a:r>
              <a:rPr lang="cs-CZ" sz="3100" dirty="0" smtClean="0"/>
              <a:t>.)</a:t>
            </a:r>
          </a:p>
          <a:p>
            <a:r>
              <a:rPr lang="cs-CZ" sz="3100" dirty="0" smtClean="0">
                <a:hlinkClick r:id="rId3"/>
              </a:rPr>
              <a:t>www.nutridatabaze.cz</a:t>
            </a:r>
            <a:r>
              <a:rPr lang="cs-CZ" sz="3100" dirty="0"/>
              <a:t>, http://ndb.nal.usda.gov/</a:t>
            </a:r>
          </a:p>
          <a:p>
            <a:endParaRPr lang="cs-CZ" sz="3100" dirty="0"/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196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-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Transport kyslíku krevním řečištěm (hemoglobin)</a:t>
            </a:r>
          </a:p>
          <a:p>
            <a:r>
              <a:rPr lang="cs-CZ" dirty="0" smtClean="0"/>
              <a:t>Skladování kyslíku ve svalové tkáni (hemoglobin, myoglobin)</a:t>
            </a:r>
          </a:p>
          <a:p>
            <a:r>
              <a:rPr lang="cs-CZ" dirty="0" smtClean="0"/>
              <a:t>Katalýza oxidačně-redukčních reakcí (enzymy)</a:t>
            </a:r>
          </a:p>
          <a:p>
            <a:r>
              <a:rPr lang="cs-CZ" dirty="0" smtClean="0"/>
              <a:t>Přenášení elektronů (</a:t>
            </a:r>
            <a:r>
              <a:rPr lang="cs-CZ" dirty="0" err="1" smtClean="0"/>
              <a:t>FeS</a:t>
            </a:r>
            <a:r>
              <a:rPr lang="cs-CZ" dirty="0" smtClean="0"/>
              <a:t>-proteiny,…)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Železo – transport a zásobní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Transferrin</a:t>
            </a:r>
            <a:endParaRPr lang="cs-CZ" dirty="0" smtClean="0"/>
          </a:p>
          <a:p>
            <a:pPr lvl="2"/>
            <a:r>
              <a:rPr lang="cs-CZ" dirty="0" smtClean="0"/>
              <a:t>Transportní forma železa,  obsahuje Fe</a:t>
            </a:r>
            <a:r>
              <a:rPr lang="cs-CZ" baseline="30000" dirty="0" smtClean="0"/>
              <a:t>3+</a:t>
            </a:r>
          </a:p>
          <a:p>
            <a:r>
              <a:rPr lang="cs-CZ" dirty="0" smtClean="0"/>
              <a:t>Zásobní formy</a:t>
            </a:r>
          </a:p>
          <a:p>
            <a:pPr lvl="2"/>
            <a:r>
              <a:rPr lang="cs-CZ" dirty="0" err="1" smtClean="0"/>
              <a:t>Hemosiderin</a:t>
            </a:r>
            <a:r>
              <a:rPr lang="cs-CZ" dirty="0"/>
              <a:t> </a:t>
            </a:r>
            <a:r>
              <a:rPr lang="cs-CZ" dirty="0" smtClean="0"/>
              <a:t>(35 % </a:t>
            </a:r>
            <a:br>
              <a:rPr lang="cs-CZ" dirty="0" smtClean="0"/>
            </a:br>
            <a:r>
              <a:rPr lang="cs-CZ" dirty="0" smtClean="0"/>
              <a:t>tvoří </a:t>
            </a:r>
            <a:r>
              <a:rPr lang="cs-CZ" dirty="0" err="1" smtClean="0"/>
              <a:t>Fe</a:t>
            </a:r>
            <a:r>
              <a:rPr lang="cs-CZ" dirty="0" smtClean="0"/>
              <a:t>) a </a:t>
            </a:r>
            <a:r>
              <a:rPr lang="cs-CZ" dirty="0" err="1" smtClean="0"/>
              <a:t>ferritin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(23 % tvoří </a:t>
            </a:r>
            <a:r>
              <a:rPr lang="cs-CZ" dirty="0" err="1" smtClean="0"/>
              <a:t>Fe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Vyskytují se ve slezině, </a:t>
            </a:r>
            <a:br>
              <a:rPr lang="cs-CZ" dirty="0" smtClean="0"/>
            </a:br>
            <a:r>
              <a:rPr lang="cs-CZ" dirty="0" smtClean="0"/>
              <a:t>játrech a kostní dřeni</a:t>
            </a:r>
          </a:p>
          <a:p>
            <a:pPr lvl="2"/>
            <a:r>
              <a:rPr lang="cs-CZ" dirty="0" smtClean="0"/>
              <a:t>Železo je ve formě Fe</a:t>
            </a:r>
            <a:r>
              <a:rPr lang="cs-CZ" baseline="30000" dirty="0" smtClean="0"/>
              <a:t>3+</a:t>
            </a:r>
          </a:p>
          <a:p>
            <a:pPr lvl="2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3456384" cy="25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- vstřebávání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trávicího traktu se vstřebává 5 až 15 %</a:t>
            </a:r>
          </a:p>
          <a:p>
            <a:r>
              <a:rPr lang="cs-CZ" dirty="0" smtClean="0"/>
              <a:t>Vstřebatelnost železa je regulována (koncentrací sérového </a:t>
            </a:r>
            <a:r>
              <a:rPr lang="cs-CZ" dirty="0" err="1" smtClean="0"/>
              <a:t>ferritinu</a:t>
            </a:r>
            <a:r>
              <a:rPr lang="cs-CZ" dirty="0" smtClean="0"/>
              <a:t>), při nedostatku může stoupnout až </a:t>
            </a:r>
            <a:br>
              <a:rPr lang="cs-CZ" dirty="0" smtClean="0"/>
            </a:br>
            <a:r>
              <a:rPr lang="cs-CZ" dirty="0" smtClean="0"/>
              <a:t>na 30-60 %</a:t>
            </a:r>
          </a:p>
          <a:p>
            <a:r>
              <a:rPr lang="cs-CZ" dirty="0" smtClean="0"/>
              <a:t>Regulace je řízena hormonem </a:t>
            </a:r>
            <a:r>
              <a:rPr lang="cs-CZ" dirty="0" err="1" smtClean="0"/>
              <a:t>hepcidinem</a:t>
            </a:r>
            <a:r>
              <a:rPr lang="cs-CZ" dirty="0" smtClean="0"/>
              <a:t> (nadbytek </a:t>
            </a:r>
            <a:r>
              <a:rPr lang="cs-CZ" dirty="0" err="1" smtClean="0"/>
              <a:t>Fe</a:t>
            </a:r>
            <a:r>
              <a:rPr lang="cs-CZ" dirty="0" smtClean="0"/>
              <a:t> -&gt; vyšší hladina </a:t>
            </a:r>
            <a:r>
              <a:rPr lang="cs-CZ" dirty="0" err="1" smtClean="0"/>
              <a:t>hepcidinu</a:t>
            </a:r>
            <a:r>
              <a:rPr lang="cs-CZ" dirty="0" smtClean="0"/>
              <a:t> -&gt; snížené vstřebávání </a:t>
            </a:r>
            <a:r>
              <a:rPr lang="cs-CZ" dirty="0" err="1" smtClean="0"/>
              <a:t>Fe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Nejvíce železa se vstřebává v horní části dvanáctníku díky nízkému 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5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- vstřebávání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Nehemové</a:t>
            </a:r>
            <a:r>
              <a:rPr lang="cs-CZ" dirty="0" smtClean="0"/>
              <a:t> </a:t>
            </a:r>
            <a:r>
              <a:rPr lang="cs-CZ" dirty="0" err="1" smtClean="0"/>
              <a:t>Fe</a:t>
            </a:r>
            <a:endParaRPr lang="cs-CZ" dirty="0"/>
          </a:p>
          <a:p>
            <a:pPr lvl="2"/>
            <a:r>
              <a:rPr lang="cs-CZ" dirty="0" smtClean="0"/>
              <a:t>0,1 až 35 %</a:t>
            </a:r>
          </a:p>
          <a:p>
            <a:pPr lvl="2"/>
            <a:r>
              <a:rPr lang="cs-CZ" dirty="0" smtClean="0"/>
              <a:t>Resorpce Fe</a:t>
            </a:r>
            <a:r>
              <a:rPr lang="cs-CZ" baseline="30000" dirty="0" smtClean="0"/>
              <a:t>2+ </a:t>
            </a:r>
            <a:r>
              <a:rPr lang="cs-CZ" dirty="0" smtClean="0"/>
              <a:t>probíhá snadněji než Fe</a:t>
            </a:r>
            <a:r>
              <a:rPr lang="cs-CZ" baseline="30000" dirty="0" smtClean="0"/>
              <a:t>3+</a:t>
            </a:r>
          </a:p>
          <a:p>
            <a:pPr lvl="2"/>
            <a:r>
              <a:rPr lang="cs-CZ" dirty="0" smtClean="0"/>
              <a:t>Při dostatečných zásobách je absorpce minimální, při nedostatku se absorpce zvýší až na hodnoty hemového </a:t>
            </a:r>
            <a:r>
              <a:rPr lang="cs-CZ" dirty="0" err="1" smtClean="0"/>
              <a:t>Fe</a:t>
            </a:r>
            <a:endParaRPr lang="cs-CZ" dirty="0" smtClean="0"/>
          </a:p>
          <a:p>
            <a:r>
              <a:rPr lang="cs-CZ" dirty="0" smtClean="0"/>
              <a:t>Hemové </a:t>
            </a:r>
            <a:r>
              <a:rPr lang="cs-CZ" dirty="0" err="1" smtClean="0"/>
              <a:t>Fe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Mnohem vyšší vstřebatelnost než </a:t>
            </a:r>
            <a:r>
              <a:rPr lang="cs-CZ" dirty="0" err="1" smtClean="0"/>
              <a:t>nehemové</a:t>
            </a:r>
            <a:r>
              <a:rPr lang="cs-CZ" dirty="0" smtClean="0"/>
              <a:t> </a:t>
            </a:r>
            <a:r>
              <a:rPr lang="cs-CZ" dirty="0" err="1" smtClean="0"/>
              <a:t>Fe</a:t>
            </a:r>
            <a:endParaRPr lang="cs-CZ" dirty="0" smtClean="0"/>
          </a:p>
          <a:p>
            <a:pPr lvl="2"/>
            <a:r>
              <a:rPr lang="cs-CZ" dirty="0" smtClean="0"/>
              <a:t>20 až 50 %</a:t>
            </a:r>
          </a:p>
          <a:p>
            <a:pPr lvl="2"/>
            <a:r>
              <a:rPr lang="cs-CZ" dirty="0" smtClean="0"/>
              <a:t>Absorpce střevní sliznicí jako porfyrinový komplex, uvnitř slizničních buněk se z vazby na porfyrin uvolňuje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46" y="189472"/>
            <a:ext cx="2021210" cy="22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Železo – faktory ovlivňující vstřebávání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Vstřebatelnost zvyšuje:</a:t>
            </a:r>
          </a:p>
          <a:p>
            <a:pPr lvl="2"/>
            <a:r>
              <a:rPr lang="cs-CZ" dirty="0" smtClean="0"/>
              <a:t>Vitamin C, organické kyseliny (citrónová, mléčná, jablečná), vitamin A, aminokyseliny - histidin, lysin, cystein… (zejména z masa – </a:t>
            </a:r>
            <a:r>
              <a:rPr lang="cs-CZ" dirty="0" err="1" smtClean="0"/>
              <a:t>meat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8999"/>
            <a:ext cx="4968552" cy="31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5749</TotalTime>
  <Words>1963</Words>
  <Application>Microsoft Office PowerPoint</Application>
  <PresentationFormat>Předvádění na obrazovce (4:3)</PresentationFormat>
  <Paragraphs>624</Paragraphs>
  <Slides>50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Calibri</vt:lpstr>
      <vt:lpstr>Gill Sans MT</vt:lpstr>
      <vt:lpstr>Times New Roman</vt:lpstr>
      <vt:lpstr>Verdana</vt:lpstr>
      <vt:lpstr>Wingdings 2</vt:lpstr>
      <vt:lpstr>Slunovrat</vt:lpstr>
      <vt:lpstr>Mikroelementy</vt:lpstr>
      <vt:lpstr>Minerální látky</vt:lpstr>
      <vt:lpstr>Železo</vt:lpstr>
      <vt:lpstr>Železo – výskyt v lidském těle</vt:lpstr>
      <vt:lpstr>Železo - funkce</vt:lpstr>
      <vt:lpstr>Železo – transport a zásobní formy</vt:lpstr>
      <vt:lpstr>Železo - vstřebávání</vt:lpstr>
      <vt:lpstr>Železo - vstřebávání</vt:lpstr>
      <vt:lpstr>Železo – faktory ovlivňující vstřebávání</vt:lpstr>
      <vt:lpstr>Železo – faktory ovlivňující vstřebávání</vt:lpstr>
      <vt:lpstr>Železo - Metabolismus</vt:lpstr>
      <vt:lpstr>Železo – doporučení WHO (2001)</vt:lpstr>
      <vt:lpstr>Železo – denní ztráty</vt:lpstr>
      <vt:lpstr>Prezentace aplikace PowerPoint</vt:lpstr>
      <vt:lpstr>Železo – nedostatek</vt:lpstr>
      <vt:lpstr>Železo – rizikové skupiny</vt:lpstr>
      <vt:lpstr>Železo – přípravky obsahující Fe</vt:lpstr>
      <vt:lpstr>Železo – nadbytek</vt:lpstr>
      <vt:lpstr>Železo – výskyt v potravinách</vt:lpstr>
      <vt:lpstr>Prezentace aplikace PowerPoint</vt:lpstr>
      <vt:lpstr>Železo – výskyt v potravinách</vt:lpstr>
      <vt:lpstr>Železo – zdravotní tvrzení</vt:lpstr>
      <vt:lpstr>Železo – zdravotní tvrzení</vt:lpstr>
      <vt:lpstr>Železo – zdravotní tvrzení</vt:lpstr>
      <vt:lpstr>Zinek</vt:lpstr>
      <vt:lpstr>Zinek – výskyt v lidském těle</vt:lpstr>
      <vt:lpstr>Zinek - funkce</vt:lpstr>
      <vt:lpstr>Zinek - funkce</vt:lpstr>
      <vt:lpstr>Zinek - funkce</vt:lpstr>
      <vt:lpstr>Zinek - vstřebávání</vt:lpstr>
      <vt:lpstr>Zinek – faktory ovlivňující vstřebávání</vt:lpstr>
      <vt:lpstr>Zinek - metabolismus</vt:lpstr>
      <vt:lpstr>Prezentace aplikace PowerPoint</vt:lpstr>
      <vt:lpstr>Zinek - nedostatek</vt:lpstr>
      <vt:lpstr>Zinek – predispozice k deficitu</vt:lpstr>
      <vt:lpstr>Zinek – přípravky obsahující Zn</vt:lpstr>
      <vt:lpstr>Zinek - nadbytek</vt:lpstr>
      <vt:lpstr>Zinek - nadbytek</vt:lpstr>
      <vt:lpstr>Zinek – výskyt v potravinách</vt:lpstr>
      <vt:lpstr>Zinek – výskyt v potravinách</vt:lpstr>
      <vt:lpstr>Zinek – výskyt v potravinách</vt:lpstr>
      <vt:lpstr>Zinek – zdravotní tvrzení</vt:lpstr>
      <vt:lpstr>Zinek – zdravotní tvrzení</vt:lpstr>
      <vt:lpstr>Zinek – zdravotní tvrzení</vt:lpstr>
      <vt:lpstr>Zinek – zdravotní tvrzení</vt:lpstr>
      <vt:lpstr>Řešení tajenek</vt:lpstr>
      <vt:lpstr>Tajenka č. 1 - řešení</vt:lpstr>
      <vt:lpstr>Tajenka č. 2 - řešení</vt:lpstr>
      <vt:lpstr>Použité zdroje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Mikronutrienty</dc:title>
  <dc:creator>Libor</dc:creator>
  <cp:lastModifiedBy>Halina Matějová</cp:lastModifiedBy>
  <cp:revision>86</cp:revision>
  <cp:lastPrinted>2015-11-13T06:02:27Z</cp:lastPrinted>
  <dcterms:created xsi:type="dcterms:W3CDTF">2015-11-09T14:03:29Z</dcterms:created>
  <dcterms:modified xsi:type="dcterms:W3CDTF">2016-01-05T16:04:02Z</dcterms:modified>
</cp:coreProperties>
</file>