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1" r:id="rId3"/>
    <p:sldId id="273" r:id="rId4"/>
    <p:sldId id="257" r:id="rId5"/>
    <p:sldId id="272" r:id="rId6"/>
    <p:sldId id="258" r:id="rId7"/>
    <p:sldId id="278" r:id="rId8"/>
    <p:sldId id="259" r:id="rId9"/>
    <p:sldId id="262" r:id="rId10"/>
    <p:sldId id="260" r:id="rId11"/>
    <p:sldId id="263" r:id="rId12"/>
    <p:sldId id="264" r:id="rId13"/>
    <p:sldId id="269" r:id="rId14"/>
    <p:sldId id="265" r:id="rId15"/>
    <p:sldId id="266" r:id="rId16"/>
    <p:sldId id="267" r:id="rId17"/>
    <p:sldId id="268" r:id="rId18"/>
    <p:sldId id="277" r:id="rId19"/>
    <p:sldId id="274" r:id="rId20"/>
    <p:sldId id="275" r:id="rId21"/>
    <p:sldId id="270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9" autoAdjust="0"/>
    <p:restoredTop sz="65171" autoAdjust="0"/>
  </p:normalViewPr>
  <p:slideViewPr>
    <p:cSldViewPr snapToGrid="0">
      <p:cViewPr varScale="1">
        <p:scale>
          <a:sx n="51" d="100"/>
          <a:sy n="51" d="100"/>
        </p:scale>
        <p:origin x="14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F6B6-6CBD-47AB-B347-38ACE93B8F39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A15B-1CBC-4FF9-8886-C352FF027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32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281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5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9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1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49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9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033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76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66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10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84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64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536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17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33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86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8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55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86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04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93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A15B-1CBC-4FF9-8886-C352FF0272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98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05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2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09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85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3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64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6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6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D38087-77AA-4A7D-BD03-86F9DCF2A71E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5903FF-1DA2-42CE-9D9E-B66ADE07AF1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05898" cy="1463040"/>
          </a:xfrm>
        </p:spPr>
        <p:txBody>
          <a:bodyPr/>
          <a:lstStyle/>
          <a:p>
            <a:r>
              <a:rPr lang="cs-CZ" dirty="0" smtClean="0"/>
              <a:t>Voda</a:t>
            </a:r>
            <a:br>
              <a:rPr lang="cs-CZ" dirty="0" smtClean="0"/>
            </a:br>
            <a:r>
              <a:rPr lang="cs-CZ" dirty="0" smtClean="0"/>
              <a:t>Pitný režim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12233" y="4960137"/>
            <a:ext cx="3491345" cy="146304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Monika Crhová (</a:t>
            </a:r>
            <a:r>
              <a:rPr lang="cs-CZ" sz="2200" dirty="0" smtClean="0"/>
              <a:t>monika.crhova@seznam.cz)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206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bilance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Příjem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Nápoje: 1000-2000 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Potrava: 1000 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Oxidace živin: 300 ml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Výdej vody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5414174" cy="33415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Moč</a:t>
            </a:r>
            <a:r>
              <a:rPr lang="cs-CZ" sz="3200" dirty="0"/>
              <a:t>: </a:t>
            </a:r>
            <a:r>
              <a:rPr lang="cs-CZ" sz="3200" dirty="0" smtClean="0"/>
              <a:t>1500 ml (60 %)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Kůže: 600-800 ml </a:t>
            </a:r>
            <a:r>
              <a:rPr lang="cs-CZ" sz="3200" dirty="0" smtClean="0"/>
              <a:t>(20 %)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</a:t>
            </a:r>
            <a:r>
              <a:rPr lang="cs-CZ" sz="3200" dirty="0"/>
              <a:t>2000 </a:t>
            </a:r>
            <a:r>
              <a:rPr lang="cs-CZ" sz="3200" dirty="0" smtClean="0"/>
              <a:t>ml /</a:t>
            </a:r>
            <a:r>
              <a:rPr lang="cs-CZ" sz="3200" dirty="0"/>
              <a:t>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Plíce: 400 </a:t>
            </a:r>
            <a:r>
              <a:rPr lang="cs-CZ" sz="3200" dirty="0" smtClean="0"/>
              <a:t>ml (15 %)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Stolice: </a:t>
            </a:r>
            <a:r>
              <a:rPr lang="cs-CZ" sz="3200" dirty="0" smtClean="0"/>
              <a:t>100 ml (5 %)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4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Individuální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3200" dirty="0" smtClean="0"/>
              <a:t>Hmotnost, věk, pohlaví,  tělesná aktivita, složení potravy, teplota a vlhkost prostředí, </a:t>
            </a:r>
            <a:r>
              <a:rPr lang="cs-CZ" sz="3200" dirty="0"/>
              <a:t>těhotenství a </a:t>
            </a:r>
            <a:r>
              <a:rPr lang="cs-CZ" sz="3200" dirty="0" smtClean="0"/>
              <a:t>kojení, zdravotní stav, léky….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Kojenci: 110 ml/kg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Děti: 40 ml/kg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Dospělí: 30-35 ml/kg- na ideální hmotnost, včetně vody z potravin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661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Dehydratace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Snížení celkového množství tělesné vody o víc než 1 %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>
                <a:latin typeface="Calibri" panose="020F0502020204030204" pitchFamily="34" charset="0"/>
              </a:rPr>
              <a:t>↑ výdej, ↓ příjem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cs-CZ" sz="3200" dirty="0" smtClean="0"/>
              <a:t> Projevy: žízeň, suchost sliznice, kůže, nevolnost, únava, závratě, problematické dýchání, chůze, zmatenost, křeče, poruchy smyslového vnímání, …smrt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586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12149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Polévky 80-90 %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Ovoce, </a:t>
            </a:r>
            <a:r>
              <a:rPr lang="cs-CZ" sz="3200" smtClean="0"/>
              <a:t>zelenina 80-95 </a:t>
            </a:r>
            <a:r>
              <a:rPr lang="cs-CZ" sz="3200" dirty="0" smtClean="0"/>
              <a:t>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Mléčné výrobky 40-90 %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Vařené obiloviny 65-70 %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Pečivo 30-40 %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Maso 70 %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6458322" y="6488668"/>
            <a:ext cx="5292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http://www.outlawfitnesshq.com/water-for-weight-loss/</a:t>
            </a:r>
          </a:p>
        </p:txBody>
      </p:sp>
      <p:pic>
        <p:nvPicPr>
          <p:cNvPr id="4098" name="Picture 2" descr="http://www.outlawfitnesshq.com/wp-content/uploads/2013/01/4093bd5df61fa151977623251fffa23e-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53" y="476023"/>
            <a:ext cx="2705871" cy="59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Pitný režim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Vhodné nápoje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Voda z vodovodu, balená- kojenecká, pramenitá, slabě mineralizovaná - 50-500 mg/l (Rajec</a:t>
            </a:r>
            <a:r>
              <a:rPr lang="cs-CZ" sz="3200" dirty="0"/>
              <a:t>, Dobrá </a:t>
            </a:r>
            <a:r>
              <a:rPr lang="cs-CZ" sz="3200" dirty="0" smtClean="0"/>
              <a:t>voda…)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Slabé ovocné, bylinné čaje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Ovocné a zeleninové šťávy- ředěné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525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Pitný režim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Nápoje vhodné občas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Středně- 500-1500 mg/l (Magnesia, </a:t>
            </a:r>
            <a:r>
              <a:rPr lang="cs-CZ" sz="3200" dirty="0" err="1" smtClean="0"/>
              <a:t>Mattoni</a:t>
            </a:r>
            <a:r>
              <a:rPr lang="cs-CZ" sz="3200" dirty="0" smtClean="0"/>
              <a:t>…) a silně mineralizované vody-1500- 5000 mg/l (Poděbradka, Hanácká Kyselka…)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Vody sycené CO</a:t>
            </a:r>
            <a:r>
              <a:rPr lang="cs-CZ" sz="2800" dirty="0" smtClean="0"/>
              <a:t>2</a:t>
            </a:r>
            <a:r>
              <a:rPr lang="cs-CZ" sz="3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Mléko, mléčné výrobky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2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Pitný režim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Nevhodné nápoje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Kolové nápoje, limonády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Ochucené vody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Energetické nápoje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Alkohol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Káva ??</a:t>
            </a:r>
            <a:endParaRPr lang="cs-CZ" sz="3200" dirty="0"/>
          </a:p>
        </p:txBody>
      </p:sp>
      <p:pic>
        <p:nvPicPr>
          <p:cNvPr id="3074" name="Picture 2" descr="http://www.ghanahealthdiary.com/wp-content/uploads/2015/04/soft-drinks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06" y="2542187"/>
            <a:ext cx="5642381" cy="29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62757" y="6488668"/>
            <a:ext cx="542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http://www.ghanahealthdiary.com/soft-drink-consumers/</a:t>
            </a:r>
          </a:p>
        </p:txBody>
      </p:sp>
    </p:spTree>
    <p:extLst>
      <p:ext uri="{BB962C8B-B14F-4D97-AF65-F5344CB8AC3E}">
        <p14:creationId xmlns:p14="http://schemas.microsoft.com/office/powerpoint/2010/main" val="20306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Pitný režim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318636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Pravidelnost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Teplota nápoje</a:t>
            </a:r>
          </a:p>
          <a:p>
            <a:pPr marL="0" indent="0">
              <a:buNone/>
            </a:pPr>
            <a:r>
              <a:rPr lang="cs-CZ" sz="3200" dirty="0" smtClean="0"/>
              <a:t> 16 °C a víc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pic>
        <p:nvPicPr>
          <p:cNvPr id="5124" name="Picture 4" descr="http://fayettewoman.com/wp-content/uploads/2012/01/beverage_pyramid_nestl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8" y="1796477"/>
            <a:ext cx="6969703" cy="45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029514" y="6488668"/>
            <a:ext cx="416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http://fayettewoman.com/drink-health.html</a:t>
            </a:r>
          </a:p>
        </p:txBody>
      </p:sp>
    </p:spTree>
    <p:extLst>
      <p:ext uri="{BB962C8B-B14F-4D97-AF65-F5344CB8AC3E}">
        <p14:creationId xmlns:p14="http://schemas.microsoft.com/office/powerpoint/2010/main" val="40450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3" b="18043"/>
          <a:stretch>
            <a:fillRect/>
          </a:stretch>
        </p:blipFill>
        <p:spPr>
          <a:xfrm>
            <a:off x="3175" y="0"/>
            <a:ext cx="12188825" cy="4572000"/>
          </a:xfrm>
        </p:spPr>
      </p:pic>
    </p:spTree>
    <p:extLst>
      <p:ext uri="{BB962C8B-B14F-4D97-AF65-F5344CB8AC3E}">
        <p14:creationId xmlns:p14="http://schemas.microsoft.com/office/powerpoint/2010/main" val="42169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29156" cy="38808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800" dirty="0" smtClean="0"/>
              <a:t>Kolik procent z celkové vody na zemi tvoří pitná voda?</a:t>
            </a:r>
            <a:endParaRPr lang="cs-CZ" sz="3800" dirty="0"/>
          </a:p>
          <a:p>
            <a:pPr marL="173736" lvl="1" indent="0">
              <a:buNone/>
            </a:pPr>
            <a:r>
              <a:rPr lang="cs-CZ" sz="3300" dirty="0" smtClean="0">
                <a:solidFill>
                  <a:schemeClr val="accent1"/>
                </a:solidFill>
              </a:rPr>
              <a:t>a) </a:t>
            </a:r>
            <a:r>
              <a:rPr lang="cs-CZ" sz="3300" dirty="0" smtClean="0"/>
              <a:t>10 %	</a:t>
            </a:r>
            <a:r>
              <a:rPr lang="cs-CZ" sz="3300" dirty="0" smtClean="0">
                <a:solidFill>
                  <a:schemeClr val="accent1"/>
                </a:solidFill>
              </a:rPr>
              <a:t>b) </a:t>
            </a:r>
            <a:r>
              <a:rPr lang="cs-CZ" sz="3300" dirty="0" smtClean="0"/>
              <a:t>1 %	</a:t>
            </a:r>
            <a:r>
              <a:rPr lang="cs-CZ" sz="3300" b="1" dirty="0" smtClean="0">
                <a:solidFill>
                  <a:srgbClr val="C00000"/>
                </a:solidFill>
              </a:rPr>
              <a:t>c) 0,3 %</a:t>
            </a:r>
          </a:p>
          <a:p>
            <a:pPr marL="173736" lvl="1" indent="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800" dirty="0" smtClean="0"/>
              <a:t>Kolik vody obsahuje tělo 70 kg dospělého člověka?</a:t>
            </a:r>
          </a:p>
          <a:p>
            <a:pPr marL="688086" lvl="1" indent="-514350">
              <a:buAutoNum type="alphaLcParenR"/>
            </a:pPr>
            <a:r>
              <a:rPr lang="cs-CZ" sz="3300" b="1" dirty="0" smtClean="0">
                <a:solidFill>
                  <a:srgbClr val="C00000"/>
                </a:solidFill>
              </a:rPr>
              <a:t>42 l= 60 %</a:t>
            </a:r>
            <a:r>
              <a:rPr lang="cs-CZ" sz="3300" dirty="0" smtClean="0"/>
              <a:t>	</a:t>
            </a:r>
            <a:r>
              <a:rPr lang="cs-CZ" sz="3300" dirty="0" smtClean="0">
                <a:solidFill>
                  <a:schemeClr val="accent1"/>
                </a:solidFill>
              </a:rPr>
              <a:t>b) </a:t>
            </a:r>
            <a:r>
              <a:rPr lang="cs-CZ" sz="3300" dirty="0" smtClean="0"/>
              <a:t>35 l	</a:t>
            </a:r>
            <a:r>
              <a:rPr lang="cs-CZ" sz="3300" dirty="0" smtClean="0">
                <a:solidFill>
                  <a:schemeClr val="accent1"/>
                </a:solidFill>
              </a:rPr>
              <a:t>c) </a:t>
            </a:r>
            <a:r>
              <a:rPr lang="cs-CZ" sz="3300" dirty="0" smtClean="0"/>
              <a:t>50 l</a:t>
            </a:r>
          </a:p>
          <a:p>
            <a:pPr marL="688086" lvl="1" indent="-514350">
              <a:buAutoNum type="alphaLcParenR"/>
            </a:pPr>
            <a:endParaRPr lang="cs-CZ" sz="2800" dirty="0"/>
          </a:p>
          <a:p>
            <a:pPr marL="514350" indent="-514350">
              <a:buFont typeface="Tw Cen MT" panose="020B0602020104020603" pitchFamily="34" charset="0"/>
              <a:buAutoNum type="arabicPeriod"/>
            </a:pPr>
            <a:r>
              <a:rPr lang="cs-CZ" sz="3800" dirty="0"/>
              <a:t>Uveďte alespoň 2 funkce vody v lidském </a:t>
            </a:r>
            <a:r>
              <a:rPr lang="cs-CZ" sz="3800" dirty="0" smtClean="0"/>
              <a:t>těle</a:t>
            </a:r>
            <a:r>
              <a:rPr lang="cs-CZ" sz="3800" dirty="0"/>
              <a:t>:</a:t>
            </a:r>
            <a:endParaRPr lang="cs-CZ" sz="3800" dirty="0" smtClean="0"/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300" b="1" dirty="0" smtClean="0">
                <a:solidFill>
                  <a:srgbClr val="C00000"/>
                </a:solidFill>
              </a:rPr>
              <a:t>Metabolismus, </a:t>
            </a:r>
            <a:r>
              <a:rPr lang="cs-CZ" sz="3300" b="1" dirty="0">
                <a:solidFill>
                  <a:srgbClr val="C00000"/>
                </a:solidFill>
              </a:rPr>
              <a:t>p</a:t>
            </a:r>
            <a:r>
              <a:rPr lang="cs-CZ" sz="3300" b="1" dirty="0" smtClean="0">
                <a:solidFill>
                  <a:srgbClr val="C00000"/>
                </a:solidFill>
              </a:rPr>
              <a:t>rostředí , </a:t>
            </a:r>
            <a:r>
              <a:rPr lang="cs-CZ" sz="3300" b="1" dirty="0">
                <a:solidFill>
                  <a:srgbClr val="C00000"/>
                </a:solidFill>
              </a:rPr>
              <a:t>p</a:t>
            </a:r>
            <a:r>
              <a:rPr lang="cs-CZ" sz="3300" b="1" dirty="0" smtClean="0">
                <a:solidFill>
                  <a:srgbClr val="C00000"/>
                </a:solidFill>
              </a:rPr>
              <a:t>řenos </a:t>
            </a:r>
            <a:r>
              <a:rPr lang="cs-CZ" sz="3300" b="1" dirty="0">
                <a:solidFill>
                  <a:srgbClr val="C00000"/>
                </a:solidFill>
              </a:rPr>
              <a:t>živin </a:t>
            </a:r>
            <a:r>
              <a:rPr lang="cs-CZ" sz="3300" b="1" dirty="0" smtClean="0">
                <a:solidFill>
                  <a:srgbClr val="C00000"/>
                </a:solidFill>
              </a:rPr>
              <a:t>, odvod </a:t>
            </a:r>
            <a:r>
              <a:rPr lang="cs-CZ" sz="3300" b="1" dirty="0">
                <a:solidFill>
                  <a:srgbClr val="C00000"/>
                </a:solidFill>
              </a:rPr>
              <a:t>odpadních </a:t>
            </a:r>
            <a:r>
              <a:rPr lang="cs-CZ" sz="3300" b="1" dirty="0" smtClean="0">
                <a:solidFill>
                  <a:srgbClr val="C00000"/>
                </a:solidFill>
              </a:rPr>
              <a:t>produktů termoregulace, ochrana</a:t>
            </a:r>
            <a:endParaRPr lang="cs-CZ" sz="3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dirty="0" smtClean="0"/>
          </a:p>
          <a:p>
            <a:pPr marL="514350" indent="-514350">
              <a:buFont typeface="Tw Cen MT" panose="020B0602020104020603" pitchFamily="34" charset="0"/>
              <a:buAutoNum type="arabicPeriod"/>
            </a:pPr>
            <a:endParaRPr lang="cs-CZ" sz="3200" dirty="0"/>
          </a:p>
          <a:p>
            <a:pPr marL="514350" indent="-514350">
              <a:buAutoNum type="arabicPeriod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014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Kolik procent z celkové vody na zemi tvoří pitná voda ? </a:t>
            </a:r>
            <a:endParaRPr lang="cs-CZ" sz="3200" dirty="0"/>
          </a:p>
          <a:p>
            <a:pPr marL="173736" lvl="1" indent="0">
              <a:buNone/>
            </a:pPr>
            <a:r>
              <a:rPr lang="cs-CZ" sz="2800" dirty="0" smtClean="0">
                <a:solidFill>
                  <a:schemeClr val="accent1"/>
                </a:solidFill>
              </a:rPr>
              <a:t>a) </a:t>
            </a:r>
            <a:r>
              <a:rPr lang="cs-CZ" sz="2800" dirty="0" smtClean="0"/>
              <a:t>10 %	</a:t>
            </a:r>
            <a:r>
              <a:rPr lang="cs-CZ" sz="2800" dirty="0" smtClean="0">
                <a:solidFill>
                  <a:schemeClr val="accent1"/>
                </a:solidFill>
              </a:rPr>
              <a:t>b) </a:t>
            </a:r>
            <a:r>
              <a:rPr lang="cs-CZ" sz="2800" dirty="0" smtClean="0"/>
              <a:t>1 %	</a:t>
            </a:r>
            <a:r>
              <a:rPr lang="cs-CZ" sz="2800" dirty="0" smtClean="0">
                <a:solidFill>
                  <a:schemeClr val="accent1"/>
                </a:solidFill>
              </a:rPr>
              <a:t>c) </a:t>
            </a:r>
            <a:r>
              <a:rPr lang="cs-CZ" sz="2800" dirty="0" smtClean="0"/>
              <a:t>0,3 %</a:t>
            </a:r>
          </a:p>
          <a:p>
            <a:pPr marL="688086" lvl="1" indent="-514350">
              <a:buFont typeface="+mj-lt"/>
              <a:buAutoNum type="alphaLcParenR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Kolik vody obsahuje tělo 70 kg dospělého člověka?</a:t>
            </a:r>
          </a:p>
          <a:p>
            <a:pPr marL="688086" lvl="1" indent="-514350">
              <a:buAutoNum type="alphaLcParenR"/>
            </a:pPr>
            <a:r>
              <a:rPr lang="cs-CZ" sz="2800" dirty="0" smtClean="0"/>
              <a:t>42 l	</a:t>
            </a:r>
            <a:r>
              <a:rPr lang="cs-CZ" sz="2800" dirty="0" smtClean="0">
                <a:solidFill>
                  <a:schemeClr val="accent1"/>
                </a:solidFill>
              </a:rPr>
              <a:t>b) </a:t>
            </a:r>
            <a:r>
              <a:rPr lang="cs-CZ" sz="2800" dirty="0" smtClean="0"/>
              <a:t>35 l	</a:t>
            </a:r>
            <a:r>
              <a:rPr lang="cs-CZ" sz="2800" dirty="0" smtClean="0">
                <a:solidFill>
                  <a:schemeClr val="accent1"/>
                </a:solidFill>
              </a:rPr>
              <a:t>c) </a:t>
            </a:r>
            <a:r>
              <a:rPr lang="cs-CZ" sz="2800" dirty="0" smtClean="0"/>
              <a:t>50 l</a:t>
            </a:r>
          </a:p>
          <a:p>
            <a:pPr marL="173736" lvl="1" indent="0">
              <a:buNone/>
            </a:pP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3200" dirty="0" smtClean="0"/>
              <a:t>Uveďte alespoň 2 funkce vody v lidském těle.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704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15095"/>
            <a:ext cx="9720072" cy="1499616"/>
          </a:xfrm>
        </p:spPr>
        <p:txBody>
          <a:bodyPr/>
          <a:lstStyle/>
          <a:p>
            <a:r>
              <a:rPr lang="cs-CZ" dirty="0" smtClean="0"/>
              <a:t>Správné odpovědi </a:t>
            </a:r>
            <a:r>
              <a:rPr lang="cs-CZ" dirty="0" err="1" smtClean="0"/>
              <a:t>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43741"/>
            <a:ext cx="10225119" cy="4827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sz="3200" dirty="0"/>
              <a:t>Kolika procenty se ledviny podílejí na vylučování vody?</a:t>
            </a:r>
          </a:p>
          <a:p>
            <a:pPr marL="173736" lvl="1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a) </a:t>
            </a:r>
            <a:r>
              <a:rPr lang="cs-CZ" sz="2800" b="1" dirty="0" smtClean="0">
                <a:solidFill>
                  <a:srgbClr val="C00000"/>
                </a:solidFill>
              </a:rPr>
              <a:t>60 </a:t>
            </a:r>
            <a:r>
              <a:rPr lang="cs-CZ" sz="2800" b="1" dirty="0">
                <a:solidFill>
                  <a:srgbClr val="C00000"/>
                </a:solidFill>
              </a:rPr>
              <a:t>% </a:t>
            </a:r>
            <a:r>
              <a:rPr lang="cs-CZ" sz="2800" dirty="0"/>
              <a:t>	</a:t>
            </a:r>
            <a:r>
              <a:rPr lang="cs-CZ" sz="2800" dirty="0" smtClean="0"/>
              <a:t>		b) 70 %</a:t>
            </a:r>
            <a:r>
              <a:rPr lang="cs-CZ" sz="2800" dirty="0"/>
              <a:t>		</a:t>
            </a:r>
            <a:r>
              <a:rPr lang="cs-CZ" sz="2800" dirty="0">
                <a:solidFill>
                  <a:schemeClr val="accent1"/>
                </a:solidFill>
              </a:rPr>
              <a:t>c) </a:t>
            </a:r>
            <a:r>
              <a:rPr lang="cs-CZ" sz="2800" dirty="0" smtClean="0"/>
              <a:t>80 %</a:t>
            </a:r>
            <a:endParaRPr lang="cs-CZ" sz="2800" dirty="0"/>
          </a:p>
          <a:p>
            <a:pPr marL="173736" lvl="1" indent="0">
              <a:lnSpc>
                <a:spcPct val="110000"/>
              </a:lnSpc>
              <a:buNone/>
            </a:pPr>
            <a:endParaRPr lang="cs-CZ" sz="2800" dirty="0"/>
          </a:p>
          <a:p>
            <a:pPr marL="514350" indent="-514350">
              <a:buFont typeface="+mj-lt"/>
              <a:buAutoNum type="arabicPeriod" startAt="5"/>
            </a:pPr>
            <a:r>
              <a:rPr lang="cs-CZ" sz="3200" dirty="0" smtClean="0"/>
              <a:t>Která z následujících potravin obsahuje nejvíce vody?</a:t>
            </a:r>
          </a:p>
          <a:p>
            <a:pPr marL="173736" lvl="1" indent="0"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a)</a:t>
            </a:r>
            <a:r>
              <a:rPr lang="cs-CZ" sz="2800" dirty="0" smtClean="0"/>
              <a:t> mléko- </a:t>
            </a:r>
            <a:r>
              <a:rPr lang="cs-CZ" sz="2800" dirty="0" smtClean="0">
                <a:solidFill>
                  <a:schemeClr val="accent2"/>
                </a:solidFill>
              </a:rPr>
              <a:t>86-8 % </a:t>
            </a:r>
            <a:r>
              <a:rPr lang="cs-CZ" sz="2800" dirty="0" smtClean="0"/>
              <a:t>	</a:t>
            </a:r>
            <a:r>
              <a:rPr lang="cs-CZ" sz="2800" b="1" dirty="0" smtClean="0">
                <a:solidFill>
                  <a:srgbClr val="C00000"/>
                </a:solidFill>
              </a:rPr>
              <a:t>b) okurka</a:t>
            </a:r>
            <a:r>
              <a:rPr lang="cs-CZ" sz="2800" dirty="0" smtClean="0">
                <a:solidFill>
                  <a:srgbClr val="C00000"/>
                </a:solidFill>
              </a:rPr>
              <a:t>-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95 %</a:t>
            </a:r>
            <a:r>
              <a:rPr lang="cs-CZ" sz="2800" dirty="0" smtClean="0"/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c) </a:t>
            </a:r>
            <a:r>
              <a:rPr lang="cs-CZ" sz="2800" dirty="0" smtClean="0"/>
              <a:t>rybí maso- </a:t>
            </a:r>
            <a:r>
              <a:rPr lang="cs-CZ" sz="2800" dirty="0" smtClean="0">
                <a:solidFill>
                  <a:schemeClr val="accent1"/>
                </a:solidFill>
              </a:rPr>
              <a:t>83 %</a:t>
            </a:r>
          </a:p>
          <a:p>
            <a:pPr marL="688086" lvl="1" indent="-514350"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AutoNum type="arabicPeriod" startAt="5"/>
            </a:pPr>
            <a:r>
              <a:rPr lang="cs-CZ" sz="3200" dirty="0" smtClean="0"/>
              <a:t>Uveďte důvod proč jsou soft-</a:t>
            </a:r>
            <a:r>
              <a:rPr lang="cs-CZ" sz="3200" dirty="0" err="1" smtClean="0"/>
              <a:t>drinks</a:t>
            </a:r>
            <a:r>
              <a:rPr lang="cs-CZ" sz="3200" dirty="0" smtClean="0"/>
              <a:t> nevhodnou součástí pitného režimu?</a:t>
            </a:r>
          </a:p>
          <a:p>
            <a:pPr marL="173736" lvl="1" indent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Jednoduché sacharidy</a:t>
            </a:r>
            <a:r>
              <a:rPr lang="cs-CZ" sz="2800" b="1" smtClean="0">
                <a:solidFill>
                  <a:srgbClr val="C00000"/>
                </a:solidFill>
              </a:rPr>
              <a:t>, sladidla</a:t>
            </a:r>
            <a:r>
              <a:rPr lang="cs-CZ" sz="2800" b="1" dirty="0" smtClean="0">
                <a:solidFill>
                  <a:srgbClr val="C00000"/>
                </a:solidFill>
              </a:rPr>
              <a:t>, kofein, kyselina fosforečná...</a:t>
            </a:r>
          </a:p>
          <a:p>
            <a:pPr marL="173736" lvl="1" indent="0">
              <a:buNone/>
            </a:pPr>
            <a:endParaRPr lang="cs-CZ" sz="2800" dirty="0" smtClean="0"/>
          </a:p>
          <a:p>
            <a:pPr marL="514350" indent="-514350">
              <a:buAutoNum type="arabicPeriod" startAt="5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151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dirty="0"/>
              <a:t> ROKYTA, Richard. </a:t>
            </a:r>
            <a:r>
              <a:rPr lang="cs-CZ" sz="3200" i="1" dirty="0"/>
              <a:t>Fyziologie pro bakalářská studia v medicíně, ošetřovatelství, přírodovědných, pedagogických a tělovýchovných oborech</a:t>
            </a:r>
            <a:r>
              <a:rPr lang="cs-CZ" sz="3200" dirty="0"/>
              <a:t>. </a:t>
            </a:r>
            <a:r>
              <a:rPr lang="cs-CZ" sz="3200" dirty="0" smtClean="0"/>
              <a:t>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FUJÁKOVÁ</a:t>
            </a:r>
            <a:r>
              <a:rPr lang="cs-CZ" sz="3200" dirty="0"/>
              <a:t>, Tereza. </a:t>
            </a:r>
            <a:r>
              <a:rPr lang="cs-CZ" sz="3200" i="1" dirty="0"/>
              <a:t>Je dobré býti o vodě</a:t>
            </a:r>
            <a:r>
              <a:rPr lang="cs-CZ" sz="3200" dirty="0"/>
              <a:t> [online]. Diplomová práce. Brno, </a:t>
            </a:r>
            <a:r>
              <a:rPr lang="cs-CZ" sz="3200" dirty="0" smtClean="0"/>
              <a:t>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DOSTÁLOVÁ, Jana, Pavel KADLEC. </a:t>
            </a:r>
            <a:r>
              <a:rPr lang="cs-CZ" sz="3200" i="1" dirty="0" smtClean="0"/>
              <a:t>Potravinářské zbožíznalství: technologie potravin</a:t>
            </a:r>
            <a:r>
              <a:rPr lang="cs-CZ" sz="3200" dirty="0" smtClean="0"/>
              <a:t>. Ostrava: </a:t>
            </a:r>
            <a:r>
              <a:rPr lang="cs-CZ" sz="3200" dirty="0" err="1" smtClean="0"/>
              <a:t>Key</a:t>
            </a:r>
            <a:r>
              <a:rPr lang="cs-CZ" sz="3200" dirty="0" smtClean="0"/>
              <a:t> </a:t>
            </a:r>
            <a:r>
              <a:rPr lang="cs-CZ" sz="3200" dirty="0" err="1" smtClean="0"/>
              <a:t>Publishing</a:t>
            </a:r>
            <a:r>
              <a:rPr lang="cs-CZ" sz="3200" dirty="0" smtClean="0"/>
              <a:t>, 2014. </a:t>
            </a:r>
          </a:p>
        </p:txBody>
      </p:sp>
    </p:spTree>
    <p:extLst>
      <p:ext uri="{BB962C8B-B14F-4D97-AF65-F5344CB8AC3E}">
        <p14:creationId xmlns:p14="http://schemas.microsoft.com/office/powerpoint/2010/main" val="20541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 flipH="1">
            <a:off x="8144539" y="3623021"/>
            <a:ext cx="3530009" cy="3071812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 !</a:t>
            </a:r>
            <a:endParaRPr lang="cs-CZ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88" y="181751"/>
            <a:ext cx="5209953" cy="6513082"/>
          </a:xfrm>
        </p:spPr>
      </p:pic>
    </p:spTree>
    <p:extLst>
      <p:ext uri="{BB962C8B-B14F-4D97-AF65-F5344CB8AC3E}">
        <p14:creationId xmlns:p14="http://schemas.microsoft.com/office/powerpoint/2010/main" val="2014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test </a:t>
            </a:r>
            <a:r>
              <a:rPr lang="cs-CZ" dirty="0" err="1" smtClean="0"/>
              <a:t>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sz="3200" dirty="0" smtClean="0"/>
              <a:t>Kolika procenty se ledviny podílejí na vylučování vody?</a:t>
            </a:r>
          </a:p>
          <a:p>
            <a:pPr marL="688086" lvl="1" indent="-514350">
              <a:buAutoNum type="alphaLcParenR"/>
            </a:pPr>
            <a:r>
              <a:rPr lang="cs-CZ" sz="2800" dirty="0" smtClean="0"/>
              <a:t>60 </a:t>
            </a:r>
            <a:r>
              <a:rPr lang="cs-CZ" sz="2800" dirty="0"/>
              <a:t>%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chemeClr val="accent1"/>
                </a:solidFill>
              </a:rPr>
              <a:t>b) </a:t>
            </a:r>
            <a:r>
              <a:rPr lang="cs-CZ" sz="2800" dirty="0"/>
              <a:t>70 </a:t>
            </a:r>
            <a:r>
              <a:rPr lang="cs-CZ" sz="2800" dirty="0" smtClean="0"/>
              <a:t>%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chemeClr val="accent1"/>
                </a:solidFill>
              </a:rPr>
              <a:t>c) </a:t>
            </a:r>
            <a:r>
              <a:rPr lang="cs-CZ" sz="2800" dirty="0" smtClean="0"/>
              <a:t>80 %</a:t>
            </a:r>
          </a:p>
          <a:p>
            <a:pPr marL="173736" lvl="1" indent="0">
              <a:buNone/>
            </a:pPr>
            <a:endParaRPr lang="cs-CZ" sz="2800" dirty="0"/>
          </a:p>
          <a:p>
            <a:pPr marL="514350" indent="-514350">
              <a:buAutoNum type="arabicPeriod" startAt="4"/>
            </a:pPr>
            <a:r>
              <a:rPr lang="cs-CZ" sz="3200" dirty="0" smtClean="0"/>
              <a:t>Která z následujících potravin obsahuje nejvíce vody?</a:t>
            </a:r>
          </a:p>
          <a:p>
            <a:pPr marL="688086" lvl="1" indent="-514350">
              <a:buAutoNum type="alphaLcParenR"/>
            </a:pPr>
            <a:r>
              <a:rPr lang="cs-CZ" sz="2800" dirty="0" smtClean="0"/>
              <a:t>mléko		</a:t>
            </a:r>
            <a:r>
              <a:rPr lang="cs-CZ" sz="2800" dirty="0" smtClean="0">
                <a:solidFill>
                  <a:schemeClr val="accent1"/>
                </a:solidFill>
              </a:rPr>
              <a:t>b) </a:t>
            </a:r>
            <a:r>
              <a:rPr lang="cs-CZ" sz="2800" dirty="0" smtClean="0"/>
              <a:t>okurka		</a:t>
            </a:r>
            <a:r>
              <a:rPr lang="cs-CZ" sz="2800" dirty="0" smtClean="0">
                <a:solidFill>
                  <a:schemeClr val="accent1"/>
                </a:solidFill>
              </a:rPr>
              <a:t>c) </a:t>
            </a:r>
            <a:r>
              <a:rPr lang="cs-CZ" sz="2800" dirty="0" smtClean="0"/>
              <a:t>rybí maso</a:t>
            </a:r>
          </a:p>
          <a:p>
            <a:pPr marL="173736" lvl="1" indent="0">
              <a:buNone/>
            </a:pPr>
            <a:endParaRPr lang="cs-CZ" sz="2800" dirty="0"/>
          </a:p>
          <a:p>
            <a:pPr marL="514350" indent="-514350">
              <a:buAutoNum type="arabicPeriod" startAt="4"/>
            </a:pPr>
            <a:r>
              <a:rPr lang="cs-CZ" sz="3200" dirty="0" smtClean="0"/>
              <a:t>Uveďte důvod proč jsou soft-</a:t>
            </a:r>
            <a:r>
              <a:rPr lang="cs-CZ" sz="3200" dirty="0" err="1" smtClean="0"/>
              <a:t>drinks</a:t>
            </a:r>
            <a:r>
              <a:rPr lang="cs-CZ" sz="3200" dirty="0" smtClean="0"/>
              <a:t> nevhodnou součástí pitného režimu?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439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35126"/>
            <a:ext cx="9720073" cy="437423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Základní podmínka života (světlo, teplo, vzduch, voda, živiny)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Hydrosféra= </a:t>
            </a:r>
            <a:r>
              <a:rPr lang="cs-CZ" sz="3200" dirty="0"/>
              <a:t>veškerá voda na Zemi</a:t>
            </a: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71 % povrchu země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3 % sladká voda, 97 % slaná voda (moře, oceán)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0,3 % pitná voda, 68 % ledovce, 30 % podzemní voda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8 % světové populace žije v nedostatku pitné vody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až 3 miliony lidí ročně zemře v důsledku nedostatku pitné vody</a:t>
            </a:r>
          </a:p>
        </p:txBody>
      </p:sp>
    </p:spTree>
    <p:extLst>
      <p:ext uri="{BB962C8B-B14F-4D97-AF65-F5344CB8AC3E}">
        <p14:creationId xmlns:p14="http://schemas.microsoft.com/office/powerpoint/2010/main" val="34596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3.bp.blogspot.com/-dZoTjKAgIag/TZy4rsC-ZgI/AAAAAAAAAOY/lxqYVM5B8uA/s1600/access_to_safe_drinkint_wa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2" y="729216"/>
            <a:ext cx="11711748" cy="6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615070" y="6488668"/>
            <a:ext cx="8846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http://catencio-sdm2009.blogspot.cz/2011/04/showergy-mit-product-providing-water.html</a:t>
            </a:r>
          </a:p>
        </p:txBody>
      </p:sp>
    </p:spTree>
    <p:extLst>
      <p:ext uri="{BB962C8B-B14F-4D97-AF65-F5344CB8AC3E}">
        <p14:creationId xmlns:p14="http://schemas.microsoft.com/office/powerpoint/2010/main" val="32047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tělo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45- 85 % </a:t>
            </a:r>
            <a:r>
              <a:rPr lang="cs-CZ" sz="3200" dirty="0"/>
              <a:t>voda (85 % kojenec, 75 % dítě, 63 % muž, </a:t>
            </a:r>
            <a:r>
              <a:rPr lang="cs-CZ" sz="3200" dirty="0" smtClean="0"/>
              <a:t>		53 </a:t>
            </a:r>
            <a:r>
              <a:rPr lang="cs-CZ" sz="3200" dirty="0"/>
              <a:t>% </a:t>
            </a:r>
            <a:r>
              <a:rPr lang="cs-CZ" sz="3200" dirty="0" smtClean="0"/>
              <a:t>žena, </a:t>
            </a:r>
            <a:r>
              <a:rPr lang="cs-CZ" sz="3200" dirty="0"/>
              <a:t>45 % </a:t>
            </a:r>
            <a:r>
              <a:rPr lang="cs-CZ" sz="3200" dirty="0" smtClean="0"/>
              <a:t>obézní)</a:t>
            </a:r>
          </a:p>
          <a:p>
            <a:pPr marL="0" indent="0">
              <a:buNone/>
            </a:pP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Intracelulární (40 %)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Extracelulární (20 %)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3200" dirty="0" smtClean="0"/>
              <a:t>Intersticiální (15 %)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 Intravazální (5 %)- krevní plazma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689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4hinitiative.com/sites/default/files/embedprint/figure2_bi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8" y="478890"/>
            <a:ext cx="10271050" cy="63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92297" y="6488668"/>
            <a:ext cx="429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http://www.h4hinitiative.com/book/print/68</a:t>
            </a:r>
          </a:p>
        </p:txBody>
      </p:sp>
    </p:spTree>
    <p:extLst>
      <p:ext uri="{BB962C8B-B14F-4D97-AF65-F5344CB8AC3E}">
        <p14:creationId xmlns:p14="http://schemas.microsoft.com/office/powerpoint/2010/main" val="7193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dirty="0"/>
              <a:t>Metabolismus- reaktant i produkt</a:t>
            </a: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P</a:t>
            </a:r>
            <a:r>
              <a:rPr lang="cs-CZ" sz="3200" dirty="0" smtClean="0"/>
              <a:t>rostředí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Přenos živin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Odvod odpadních produktů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Termoregulace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Ochrana- </a:t>
            </a:r>
            <a:r>
              <a:rPr lang="cs-CZ" sz="3200" dirty="0"/>
              <a:t>mozek, mícha, plod</a:t>
            </a:r>
            <a:endParaRPr lang="cs-CZ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Ohebnost kloubů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373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6365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Ledviny, KVS, GIT, 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Hypotalamus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err="1" smtClean="0"/>
              <a:t>Osmosenzory</a:t>
            </a:r>
            <a:r>
              <a:rPr lang="cs-CZ" sz="3200" dirty="0" smtClean="0"/>
              <a:t>, objemové senzory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b="1" dirty="0" smtClean="0"/>
              <a:t>Hormony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u="sng" dirty="0" smtClean="0"/>
              <a:t>ADH-</a:t>
            </a:r>
            <a:r>
              <a:rPr lang="cs-CZ" sz="3200" dirty="0" smtClean="0"/>
              <a:t> zpětná resorpce vody v ledvinách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u="sng" dirty="0" smtClean="0"/>
              <a:t>Renin-</a:t>
            </a:r>
            <a:r>
              <a:rPr lang="cs-CZ" sz="3200" dirty="0" smtClean="0"/>
              <a:t> </a:t>
            </a:r>
            <a:r>
              <a:rPr lang="cs-CZ" sz="3200" dirty="0" err="1" smtClean="0"/>
              <a:t>angiotenzin</a:t>
            </a:r>
            <a:r>
              <a:rPr lang="cs-CZ" sz="3200" dirty="0" smtClean="0"/>
              <a:t>- aldosteron- </a:t>
            </a:r>
            <a:r>
              <a:rPr lang="cs-CZ" sz="3200" dirty="0"/>
              <a:t>zpětná resorpce Na a pasivně </a:t>
            </a:r>
            <a:r>
              <a:rPr lang="cs-CZ" sz="3200" dirty="0" smtClean="0"/>
              <a:t>vody </a:t>
            </a:r>
            <a:r>
              <a:rPr lang="cs-CZ" sz="3200" dirty="0"/>
              <a:t>v ledvinách </a:t>
            </a:r>
            <a:endParaRPr lang="cs-CZ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u="sng" dirty="0" err="1" smtClean="0"/>
              <a:t>Natriuretické</a:t>
            </a:r>
            <a:r>
              <a:rPr lang="cs-CZ" sz="3200" u="sng" dirty="0" smtClean="0"/>
              <a:t> peptidy</a:t>
            </a:r>
            <a:r>
              <a:rPr lang="cs-CZ" sz="3200" dirty="0" smtClean="0"/>
              <a:t>- </a:t>
            </a:r>
            <a:r>
              <a:rPr lang="cs-CZ" sz="3200" dirty="0" err="1"/>
              <a:t>ihibice</a:t>
            </a:r>
            <a:r>
              <a:rPr lang="cs-CZ" sz="3200" dirty="0"/>
              <a:t> zpětné resorpce </a:t>
            </a:r>
            <a:r>
              <a:rPr lang="cs-CZ" sz="3200" dirty="0" smtClean="0"/>
              <a:t>Na v ledvinách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057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1381</TotalTime>
  <Words>655</Words>
  <Application>Microsoft Office PowerPoint</Application>
  <PresentationFormat>Širokoúhlá obrazovka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 3</vt:lpstr>
      <vt:lpstr>Integrál</vt:lpstr>
      <vt:lpstr>Voda Pitný režim</vt:lpstr>
      <vt:lpstr>Úvodní test</vt:lpstr>
      <vt:lpstr>Úvodní test ii.</vt:lpstr>
      <vt:lpstr>Voda</vt:lpstr>
      <vt:lpstr>Prezentace aplikace PowerPoint</vt:lpstr>
      <vt:lpstr>Lidské tělo</vt:lpstr>
      <vt:lpstr>Prezentace aplikace PowerPoint</vt:lpstr>
      <vt:lpstr>Funkce</vt:lpstr>
      <vt:lpstr>Regulace</vt:lpstr>
      <vt:lpstr>Vodní bilance</vt:lpstr>
      <vt:lpstr>Potřeba</vt:lpstr>
      <vt:lpstr>Dehydratace</vt:lpstr>
      <vt:lpstr>Voda v potravinách</vt:lpstr>
      <vt:lpstr>Pitný režim</vt:lpstr>
      <vt:lpstr>Pitný režim II.</vt:lpstr>
      <vt:lpstr>Pitný režim III.</vt:lpstr>
      <vt:lpstr>Pitný režim IV.</vt:lpstr>
      <vt:lpstr>Dotazy?</vt:lpstr>
      <vt:lpstr>Správné odpovědi</vt:lpstr>
      <vt:lpstr>Správné odpovědi ii.</vt:lpstr>
      <vt:lpstr>Literatura</vt:lpstr>
      <vt:lpstr>Děkuji za pozornost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Pitný režim</dc:title>
  <dc:creator>Já</dc:creator>
  <cp:lastModifiedBy>Halina Matějová</cp:lastModifiedBy>
  <cp:revision>83</cp:revision>
  <dcterms:created xsi:type="dcterms:W3CDTF">2015-09-06T13:42:51Z</dcterms:created>
  <dcterms:modified xsi:type="dcterms:W3CDTF">2016-01-05T15:58:31Z</dcterms:modified>
</cp:coreProperties>
</file>