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8" r:id="rId9"/>
    <p:sldId id="262" r:id="rId10"/>
    <p:sldId id="265" r:id="rId11"/>
    <p:sldId id="291" r:id="rId12"/>
    <p:sldId id="290" r:id="rId13"/>
    <p:sldId id="267" r:id="rId14"/>
    <p:sldId id="292" r:id="rId15"/>
    <p:sldId id="294" r:id="rId16"/>
    <p:sldId id="293" r:id="rId17"/>
    <p:sldId id="295" r:id="rId18"/>
    <p:sldId id="269" r:id="rId19"/>
    <p:sldId id="270" r:id="rId20"/>
    <p:sldId id="286" r:id="rId21"/>
    <p:sldId id="271" r:id="rId22"/>
    <p:sldId id="272" r:id="rId23"/>
    <p:sldId id="273" r:id="rId24"/>
    <p:sldId id="274" r:id="rId25"/>
    <p:sldId id="287" r:id="rId26"/>
    <p:sldId id="289" r:id="rId27"/>
    <p:sldId id="296" r:id="rId28"/>
    <p:sldId id="275" r:id="rId29"/>
    <p:sldId id="276" r:id="rId30"/>
    <p:sldId id="277" r:id="rId31"/>
    <p:sldId id="279" r:id="rId32"/>
    <p:sldId id="297" r:id="rId33"/>
    <p:sldId id="280" r:id="rId34"/>
    <p:sldId id="281" r:id="rId35"/>
    <p:sldId id="283" r:id="rId36"/>
    <p:sldId id="282" r:id="rId37"/>
    <p:sldId id="298" r:id="rId38"/>
    <p:sldId id="285" r:id="rId39"/>
    <p:sldId id="264" r:id="rId40"/>
    <p:sldId id="284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484" autoAdjust="0"/>
  </p:normalViewPr>
  <p:slideViewPr>
    <p:cSldViewPr>
      <p:cViewPr varScale="1">
        <p:scale>
          <a:sx n="67" d="100"/>
          <a:sy n="67" d="100"/>
        </p:scale>
        <p:origin x="16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47AE0-F50F-4EF5-9C2E-D7387A5A1978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7A4E4-014D-41C7-AEF4-9E4AD2D369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98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Vit A: játra telecí, hovězí, vepřová, kuřecí, tresčí, vejce mrkev, máslo, petržel</a:t>
            </a:r>
            <a:r>
              <a:rPr lang="cs-CZ" baseline="0" dirty="0" smtClean="0"/>
              <a:t> nať, kapusta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89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Krvácivá nemoc novorozenců (</a:t>
            </a:r>
            <a:r>
              <a:rPr lang="cs-CZ" dirty="0" err="1" smtClean="0"/>
              <a:t>hemo</a:t>
            </a:r>
            <a:r>
              <a:rPr lang="cs-CZ" baseline="0" dirty="0" smtClean="0"/>
              <a:t> :</a:t>
            </a:r>
            <a:r>
              <a:rPr lang="cs-CZ" dirty="0" smtClean="0"/>
              <a:t>Etiologie přechodného deficitu vitaminu K v je multifaktoriální (nedostatečný </a:t>
            </a:r>
            <a:r>
              <a:rPr lang="cs-CZ" dirty="0" err="1" smtClean="0"/>
              <a:t>transplacentární</a:t>
            </a:r>
            <a:r>
              <a:rPr lang="cs-CZ" dirty="0" smtClean="0"/>
              <a:t> transport,nízký obsah vitaminu K v mateřském mléce a nedostatečná endogenní syntéza střevní florou v prvých týdnech života jsou považovány za hlavní příčiny tohoto deficitu)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23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Vit A: polárníci</a:t>
            </a:r>
            <a:r>
              <a:rPr lang="cs-CZ" baseline="0" dirty="0" smtClean="0"/>
              <a:t> konzumovali játra ledních medvědů a arktických zvířat obsahují extrémně vysoké dávky – předávkování (akutní otrava- nevolnost, zvracení, bolest hlavy)</a:t>
            </a:r>
          </a:p>
          <a:p>
            <a:r>
              <a:rPr lang="cs-CZ" baseline="0" dirty="0" smtClean="0"/>
              <a:t>Ovoce a zel- předávkování nehrozí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68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 GIT přenášen v VLDL nebo </a:t>
            </a:r>
            <a:r>
              <a:rPr lang="cs-CZ" dirty="0" err="1" smtClean="0"/>
              <a:t>chylomikronech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7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80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Receptory pro vit D: </a:t>
            </a:r>
            <a:r>
              <a:rPr lang="el-GR" dirty="0" smtClean="0">
                <a:cs typeface="Arial" charset="0"/>
              </a:rPr>
              <a:t>mononukleární b. pankreatu, žaludku,</a:t>
            </a:r>
            <a:r>
              <a:rPr lang="cs-CZ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kůže, ale i v některých nádorech</a:t>
            </a:r>
            <a:endParaRPr lang="cs-CZ" dirty="0" smtClean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VDR ovlivňuje transkripci několika stovek genů – 5 % lidského genomu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04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Jaterní dysfunkce – zhoršení transportu a utilizace vitaminu, regionální enteritida, tropická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sprue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malabsorbce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08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latin typeface="Times New Roman" pitchFamily="18" charset="0"/>
              </a:rPr>
              <a:t>Reguluje expresi řady </a:t>
            </a:r>
            <a:r>
              <a:rPr lang="cs-CZ" dirty="0" err="1" smtClean="0">
                <a:latin typeface="Times New Roman" pitchFamily="18" charset="0"/>
              </a:rPr>
              <a:t>proz</a:t>
            </a:r>
            <a:r>
              <a:rPr lang="cs-CZ" dirty="0" err="1" smtClean="0"/>
              <a:t>á</a:t>
            </a:r>
            <a:r>
              <a:rPr lang="cs-CZ" dirty="0" err="1" smtClean="0">
                <a:latin typeface="Times New Roman" pitchFamily="18" charset="0"/>
              </a:rPr>
              <a:t>nětlivých</a:t>
            </a:r>
            <a:r>
              <a:rPr lang="cs-CZ" dirty="0" smtClean="0">
                <a:latin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</a:rPr>
              <a:t>cytokinů</a:t>
            </a:r>
            <a:r>
              <a:rPr lang="cs-CZ" dirty="0" smtClean="0">
                <a:latin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Times New Roman" pitchFamily="18" charset="0"/>
                <a:cs typeface="Arial" charset="0"/>
              </a:rPr>
              <a:t>Nadměrný přívod - hyperkalcémie, hyperkalciurie</a:t>
            </a:r>
            <a:r>
              <a:rPr lang="cs-CZ" dirty="0" smtClean="0">
                <a:latin typeface="Times New Roman" pitchFamily="18" charset="0"/>
                <a:cs typeface="Arial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Arial" charset="0"/>
              </a:rPr>
              <a:t>nausea</a:t>
            </a:r>
            <a:r>
              <a:rPr lang="cs-CZ" dirty="0" smtClean="0">
                <a:latin typeface="Times New Roman" pitchFamily="18" charset="0"/>
                <a:cs typeface="Arial" charset="0"/>
              </a:rPr>
              <a:t>, zvracení, slabost) </a:t>
            </a:r>
            <a:endParaRPr lang="el-GR" dirty="0" smtClean="0"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latin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48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Times New Roman" pitchFamily="18" charset="0"/>
                <a:cs typeface="Arial" charset="0"/>
              </a:rPr>
              <a:t>S</a:t>
            </a:r>
            <a:r>
              <a:rPr lang="el-GR" sz="1200" dirty="0" smtClean="0">
                <a:latin typeface="Times New Roman" pitchFamily="18" charset="0"/>
                <a:cs typeface="Arial" charset="0"/>
              </a:rPr>
              <a:t>érové hodnoty pod 25 nmol/l </a:t>
            </a:r>
            <a:r>
              <a:rPr lang="cs-CZ" sz="1200" dirty="0" smtClean="0">
                <a:latin typeface="Times New Roman" pitchFamily="18" charset="0"/>
                <a:cs typeface="Arial" charset="0"/>
              </a:rPr>
              <a:t>–</a:t>
            </a:r>
            <a:r>
              <a:rPr lang="el-GR" sz="1200" dirty="0" smtClean="0">
                <a:latin typeface="Times New Roman" pitchFamily="18" charset="0"/>
                <a:cs typeface="Arial" charset="0"/>
              </a:rPr>
              <a:t> deficit</a:t>
            </a:r>
            <a:endParaRPr lang="cs-CZ" sz="1200" dirty="0" smtClean="0"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Times New Roman" pitchFamily="18" charset="0"/>
                <a:cs typeface="Arial" charset="0"/>
              </a:rPr>
              <a:t>P</a:t>
            </a:r>
            <a:r>
              <a:rPr lang="el-GR" sz="1200" dirty="0" smtClean="0">
                <a:latin typeface="Times New Roman" pitchFamily="18" charset="0"/>
                <a:cs typeface="Arial" charset="0"/>
              </a:rPr>
              <a:t>lazmatická hladina vit.</a:t>
            </a:r>
            <a:r>
              <a:rPr lang="cs-CZ" sz="1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l-GR" sz="1200" dirty="0" smtClean="0">
                <a:latin typeface="Times New Roman" pitchFamily="18" charset="0"/>
                <a:cs typeface="Arial" charset="0"/>
              </a:rPr>
              <a:t>D  je plasmatická hladina 25- hydroxyvitaminu D = 20 - 150 nmol/l normální hodnoty</a:t>
            </a:r>
            <a:r>
              <a:rPr lang="cs-CZ" sz="1200" dirty="0" smtClean="0">
                <a:latin typeface="Times New Roman" pitchFamily="18" charset="0"/>
                <a:cs typeface="Arial" charset="0"/>
              </a:rPr>
              <a:t> </a:t>
            </a:r>
            <a:endParaRPr lang="el-GR" sz="1200" dirty="0" smtClean="0">
              <a:latin typeface="Times New Roman" pitchFamily="18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Times New Roman" pitchFamily="18" charset="0"/>
                <a:cs typeface="Arial" charset="0"/>
              </a:rPr>
              <a:t>Horní </a:t>
            </a:r>
            <a:r>
              <a:rPr lang="cs-CZ" sz="1200" dirty="0" err="1" smtClean="0">
                <a:latin typeface="Times New Roman" pitchFamily="18" charset="0"/>
                <a:cs typeface="Arial" charset="0"/>
              </a:rPr>
              <a:t>litmit</a:t>
            </a:r>
            <a:r>
              <a:rPr lang="cs-CZ" sz="1200" dirty="0" smtClean="0">
                <a:latin typeface="Times New Roman" pitchFamily="18" charset="0"/>
                <a:cs typeface="Arial" charset="0"/>
              </a:rPr>
              <a:t> přijmu pro vit D</a:t>
            </a:r>
            <a:r>
              <a:rPr lang="cs-CZ" sz="1200" baseline="0" dirty="0" smtClean="0">
                <a:latin typeface="Times New Roman" pitchFamily="18" charset="0"/>
                <a:cs typeface="Arial" charset="0"/>
              </a:rPr>
              <a:t> 100 </a:t>
            </a:r>
            <a:r>
              <a:rPr lang="cs-CZ" sz="1200" baseline="0" dirty="0" err="1" smtClean="0">
                <a:latin typeface="Times New Roman" pitchFamily="18" charset="0"/>
                <a:cs typeface="Arial" charset="0"/>
              </a:rPr>
              <a:t>ug</a:t>
            </a:r>
            <a:r>
              <a:rPr lang="cs-CZ" sz="1200" baseline="0" dirty="0" smtClean="0">
                <a:latin typeface="Times New Roman" pitchFamily="18" charset="0"/>
                <a:cs typeface="Arial" charset="0"/>
              </a:rPr>
              <a:t> dle EFSA</a:t>
            </a:r>
            <a:endParaRPr lang="cs-CZ" sz="1200" dirty="0" smtClean="0">
              <a:latin typeface="Times New Roman" pitchFamily="18" charset="0"/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123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Nebezpečné jsou výkyvy vit K – u </a:t>
            </a:r>
            <a:r>
              <a:rPr lang="cs-CZ" dirty="0" err="1" smtClean="0"/>
              <a:t>warfarinu</a:t>
            </a:r>
            <a:r>
              <a:rPr lang="cs-CZ" baseline="0" dirty="0" smtClean="0"/>
              <a:t> ( jíst vit K můžou, jen nedělat excesy) kontrola </a:t>
            </a:r>
            <a:r>
              <a:rPr lang="cs-CZ" baseline="0" dirty="0" err="1" smtClean="0"/>
              <a:t>Quick</a:t>
            </a:r>
            <a:r>
              <a:rPr lang="cs-CZ" baseline="0" dirty="0" smtClean="0"/>
              <a:t> test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7A4E4-014D-41C7-AEF4-9E4AD2D3699C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81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AF4B73-1423-4C79-B237-8B9558766CEE}" type="datetimeFigureOut">
              <a:rPr lang="cs-CZ" smtClean="0"/>
              <a:pPr/>
              <a:t>6.1.2016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E1A736-0C6E-4D9E-83BD-628266EA7F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net.cz/" TargetMode="External"/><Relationship Id="rId2" Type="http://schemas.openxmlformats.org/officeDocument/2006/relationships/hyperlink" Target="http://www.nutridatabaze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itam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56992"/>
            <a:ext cx="3312368" cy="273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algn="l"/>
            <a:r>
              <a:rPr lang="cs-CZ" dirty="0" smtClean="0"/>
              <a:t>Bc. Monika </a:t>
            </a:r>
            <a:r>
              <a:rPr lang="cs-CZ" dirty="0" err="1" smtClean="0"/>
              <a:t>Špinlerová</a:t>
            </a:r>
            <a:r>
              <a:rPr lang="cs-CZ" dirty="0" smtClean="0"/>
              <a:t>, 2015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Vitaminy rozpustné v tucích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Vitamin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živočišných potravinách jako retinol a rostlinných ve formě provitaminu </a:t>
            </a:r>
            <a:r>
              <a:rPr lang="el-GR" dirty="0" smtClean="0"/>
              <a:t>β</a:t>
            </a:r>
            <a:r>
              <a:rPr lang="cs-CZ" dirty="0" smtClean="0"/>
              <a:t>-karotenu</a:t>
            </a:r>
          </a:p>
          <a:p>
            <a:r>
              <a:rPr lang="cs-CZ" b="1" dirty="0" smtClean="0"/>
              <a:t>Funkce: </a:t>
            </a:r>
            <a:r>
              <a:rPr lang="cs-CZ" dirty="0" smtClean="0"/>
              <a:t>stabilizace membrán, dozrávání a diferenciace epitelů, integrita kůže a sliznic, keratinizace, podpora imunitních reakcí, tvorbu hlenu, metabolismus kostí a zubů,vývoj placenty, spermatogeneze, </a:t>
            </a:r>
            <a:r>
              <a:rPr lang="cs-CZ" dirty="0" err="1" smtClean="0"/>
              <a:t>prekurzor</a:t>
            </a:r>
            <a:r>
              <a:rPr lang="cs-CZ" dirty="0" smtClean="0"/>
              <a:t> </a:t>
            </a:r>
            <a:r>
              <a:rPr lang="cs-CZ" dirty="0" err="1" smtClean="0"/>
              <a:t>rhodopsinu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Vitamin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DDD </a:t>
            </a:r>
            <a:r>
              <a:rPr lang="cs-CZ" dirty="0" smtClean="0"/>
              <a:t>pro dospělé podle DACH  je </a:t>
            </a:r>
            <a:r>
              <a:rPr lang="cs-CZ" b="1" dirty="0" smtClean="0"/>
              <a:t>0,8-1 mg</a:t>
            </a:r>
          </a:p>
          <a:p>
            <a:r>
              <a:rPr lang="cs-CZ" dirty="0" smtClean="0"/>
              <a:t>Jak uhradit DDD? 20 g jater, 110 g vajec, 150 g másla.</a:t>
            </a:r>
          </a:p>
          <a:p>
            <a:r>
              <a:rPr lang="cs-CZ" dirty="0" smtClean="0"/>
              <a:t>Deficit: při poruchách resorpce tuků (např. </a:t>
            </a:r>
            <a:r>
              <a:rPr lang="cs-CZ" dirty="0" err="1" smtClean="0"/>
              <a:t>celiakie</a:t>
            </a:r>
            <a:r>
              <a:rPr lang="cs-CZ" dirty="0" smtClean="0"/>
              <a:t>, poruchy funkce pankreatu)</a:t>
            </a:r>
          </a:p>
          <a:p>
            <a:r>
              <a:rPr lang="cs-CZ" dirty="0" smtClean="0"/>
              <a:t>Nedostatek vit v rozvojových zemích.</a:t>
            </a:r>
          </a:p>
          <a:p>
            <a:r>
              <a:rPr lang="cs-CZ" dirty="0" smtClean="0"/>
              <a:t>DDD těhotné – nezvyšovat, potřeba kolem 0,8 mg</a:t>
            </a:r>
          </a:p>
          <a:p>
            <a:endParaRPr lang="cs-CZ" dirty="0"/>
          </a:p>
        </p:txBody>
      </p:sp>
      <p:pic>
        <p:nvPicPr>
          <p:cNvPr id="4" name="Obrázek 3" descr="Rama Multivita_500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437112"/>
            <a:ext cx="2520280" cy="1800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</a:t>
            </a:r>
            <a:r>
              <a:rPr lang="cs-CZ" dirty="0" smtClean="0"/>
              <a:t>-karoten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antioxidační účinek</a:t>
            </a:r>
          </a:p>
          <a:p>
            <a:r>
              <a:rPr lang="cs-CZ" b="1" dirty="0" smtClean="0"/>
              <a:t>DDD 4-16 mg </a:t>
            </a:r>
            <a:r>
              <a:rPr lang="cs-CZ" dirty="0" smtClean="0"/>
              <a:t>(ochrana před oxidací DNA, bílkovin?)</a:t>
            </a:r>
          </a:p>
          <a:p>
            <a:r>
              <a:rPr lang="cs-CZ" dirty="0" smtClean="0"/>
              <a:t>Stavba a regenerace buněk, tvorba kůže, sliznic – důležitý v těhotenství. Oční barvivo pro ostré vidění a proti šerosleposti.</a:t>
            </a:r>
          </a:p>
          <a:p>
            <a:r>
              <a:rPr lang="cs-CZ" dirty="0" smtClean="0"/>
              <a:t>Úhrada: 35 g mrkve,120 g meruněk, 400 g broskví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mrk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25144"/>
            <a:ext cx="3048000" cy="14954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Hypovitaminóza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Xeroftalmie (šeroslepost),</a:t>
            </a:r>
            <a:r>
              <a:rPr lang="cs-CZ" sz="2400" i="1" dirty="0" smtClean="0"/>
              <a:t> </a:t>
            </a:r>
            <a:r>
              <a:rPr lang="cs-CZ" sz="2400" dirty="0" err="1" smtClean="0"/>
              <a:t>xerosis</a:t>
            </a:r>
            <a:r>
              <a:rPr lang="cs-CZ" sz="2400" dirty="0" smtClean="0"/>
              <a:t> </a:t>
            </a:r>
            <a:r>
              <a:rPr lang="cs-CZ" sz="2400" dirty="0" err="1" smtClean="0"/>
              <a:t>conjunctivae</a:t>
            </a:r>
            <a:r>
              <a:rPr lang="cs-CZ" sz="2400" dirty="0" smtClean="0"/>
              <a:t> (spojivky schnou a hrubnou), změknutí rohovky (</a:t>
            </a:r>
            <a:r>
              <a:rPr lang="cs-CZ" sz="2400" dirty="0" err="1" smtClean="0"/>
              <a:t>keratomalácie</a:t>
            </a:r>
            <a:r>
              <a:rPr lang="cs-CZ" sz="2400" dirty="0" smtClean="0"/>
              <a:t>) a ulcerace hojící se jizvou.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  <a:p>
            <a:endParaRPr lang="cs-CZ" sz="2400" dirty="0"/>
          </a:p>
        </p:txBody>
      </p:sp>
      <p:pic>
        <p:nvPicPr>
          <p:cNvPr id="4" name="Obrázek 3" descr="2011_0001_524_szemesz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08920"/>
            <a:ext cx="6120680" cy="237626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Hypovitaminóza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 smtClean="0"/>
              <a:t>Porucha imunity,snížená odolnost k infekcím Změny epitelu různých orgánů 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Hypervitaminóza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err="1" smtClean="0"/>
              <a:t>Pseudoikterus</a:t>
            </a:r>
            <a:r>
              <a:rPr lang="cs-CZ" sz="2400" b="1" dirty="0" smtClean="0"/>
              <a:t> - </a:t>
            </a:r>
            <a:r>
              <a:rPr lang="cs-CZ" sz="2400" dirty="0" smtClean="0"/>
              <a:t>neškodný – žluté zbarvení kůže</a:t>
            </a:r>
          </a:p>
          <a:p>
            <a:endParaRPr lang="cs-CZ" sz="2400" dirty="0" smtClean="0"/>
          </a:p>
          <a:p>
            <a:r>
              <a:rPr lang="cs-CZ" sz="2400" dirty="0" smtClean="0"/>
              <a:t>Akutní otrava u polárníků – konzumace jater polárních medvědů a zvířat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Vitamin A v těhotenství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 smtClean="0"/>
              <a:t>Kyselina </a:t>
            </a:r>
            <a:r>
              <a:rPr lang="cs-CZ" sz="2800" dirty="0" err="1" smtClean="0"/>
              <a:t>retinová</a:t>
            </a:r>
            <a:r>
              <a:rPr lang="cs-CZ" sz="2800" dirty="0" smtClean="0"/>
              <a:t> je teratogenní (poškozuje plod)– pozor na vysoké dávky u těhotných a kojících</a:t>
            </a:r>
          </a:p>
          <a:p>
            <a:r>
              <a:rPr lang="cs-CZ" sz="2800" dirty="0" smtClean="0"/>
              <a:t>Těhotné by proto v průběhu prvního trimestru těhotenství neměly konzumovat játra (nejbohatší zdroj vitaminu A)</a:t>
            </a:r>
          </a:p>
          <a:p>
            <a:r>
              <a:rPr lang="cs-CZ" sz="2800" dirty="0" smtClean="0"/>
              <a:t>Užívat doplňky stravy pro těhotné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Vitamin A přispívá k normálnímu metabolismu železa</a:t>
            </a:r>
          </a:p>
          <a:p>
            <a:r>
              <a:rPr lang="cs-CZ" dirty="0" smtClean="0"/>
              <a:t>Vitamin A přispívá k udržení normálního stavu sliznic</a:t>
            </a:r>
          </a:p>
          <a:p>
            <a:r>
              <a:rPr lang="cs-CZ" dirty="0" smtClean="0"/>
              <a:t>Vitamin A přispívá k udržení normálního stavu pokožky</a:t>
            </a:r>
          </a:p>
          <a:p>
            <a:r>
              <a:rPr lang="cs-CZ" dirty="0" smtClean="0"/>
              <a:t>Vitamin A přispívá k udržení normálního stavu zraku</a:t>
            </a:r>
          </a:p>
          <a:p>
            <a:r>
              <a:rPr lang="cs-CZ" dirty="0" smtClean="0"/>
              <a:t>Vitamin A přispívá k normální funkci imunitního systému</a:t>
            </a:r>
          </a:p>
          <a:p>
            <a:r>
              <a:rPr lang="cs-CZ" dirty="0" smtClean="0"/>
              <a:t>Vitamin A se podílí na procesu specializace buněk</a:t>
            </a:r>
            <a:endParaRPr lang="cs-CZ" dirty="0"/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vitamind1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769" y="404664"/>
            <a:ext cx="8914231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Metabolismus vit 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D2 (ergokalciferol) je rostlinného a D3 (cholekalciferol) živočišného původu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 kůži vzniká D3 působením UVB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Biologická aktivace v játrech enzymem 25-hydroxylázou) na 25-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hydroxycholekalciferol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(25OHD,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kalcidiol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),ten se mění v ledvinách (enzymem 1-hydroxylázou) na 1,25-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dihydrocholekalciferol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25OHD je hl. forma, ve které vit D cirkuluje vázán na DBP( vitamin 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binding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protein) - transport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 otázek na rozehřátí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72400" cy="4572000"/>
          </a:xfrm>
        </p:spPr>
        <p:txBody>
          <a:bodyPr/>
          <a:lstStyle/>
          <a:p>
            <a:r>
              <a:rPr lang="cs-CZ" dirty="0" smtClean="0"/>
              <a:t>Co je to vitamin?</a:t>
            </a:r>
          </a:p>
          <a:p>
            <a:r>
              <a:rPr lang="cs-CZ" dirty="0" smtClean="0"/>
              <a:t>Umíte vyjmenovat vitaminy rozpustné v tucích? </a:t>
            </a:r>
          </a:p>
          <a:p>
            <a:r>
              <a:rPr lang="cs-CZ" dirty="0" smtClean="0"/>
              <a:t>Funkce vitaminů?</a:t>
            </a:r>
          </a:p>
          <a:p>
            <a:r>
              <a:rPr lang="cs-CZ" dirty="0" smtClean="0"/>
              <a:t>Jak nazýváme nedostatek a přebytek vitaminu?</a:t>
            </a:r>
          </a:p>
          <a:p>
            <a:r>
              <a:rPr lang="cs-CZ" dirty="0" smtClean="0"/>
              <a:t>Které dokáže tělo syntetizovat?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otaz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645024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it-D-metabolism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84008"/>
            <a:ext cx="8280920" cy="621069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Vitamin 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Homeostáza</a:t>
            </a:r>
            <a:r>
              <a:rPr lang="cs-CZ" dirty="0" smtClean="0"/>
              <a:t> Ca a P, růst a diferenciace buněk</a:t>
            </a:r>
          </a:p>
          <a:p>
            <a:r>
              <a:rPr lang="cs-CZ" dirty="0" smtClean="0">
                <a:cs typeface="Arial" charset="0"/>
              </a:rPr>
              <a:t>R</a:t>
            </a:r>
            <a:r>
              <a:rPr lang="el-GR" dirty="0" smtClean="0">
                <a:cs typeface="Arial" charset="0"/>
              </a:rPr>
              <a:t>eceptory pro vit. D</a:t>
            </a:r>
            <a:r>
              <a:rPr lang="cs-CZ" dirty="0" smtClean="0">
                <a:cs typeface="Arial" charset="0"/>
              </a:rPr>
              <a:t> (VDR)</a:t>
            </a:r>
            <a:r>
              <a:rPr lang="el-GR" dirty="0" smtClean="0">
                <a:cs typeface="Arial" charset="0"/>
              </a:rPr>
              <a:t> -</a:t>
            </a:r>
            <a:r>
              <a:rPr lang="cs-CZ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mozek,</a:t>
            </a:r>
            <a:r>
              <a:rPr lang="cs-CZ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prs</a:t>
            </a:r>
            <a:r>
              <a:rPr lang="cs-CZ" dirty="0" smtClean="0">
                <a:cs typeface="Arial" charset="0"/>
              </a:rPr>
              <a:t>ní žlázy</a:t>
            </a:r>
            <a:r>
              <a:rPr lang="el-GR" dirty="0" smtClean="0">
                <a:cs typeface="Arial" charset="0"/>
              </a:rPr>
              <a:t>,</a:t>
            </a:r>
            <a:r>
              <a:rPr lang="cs-CZ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gonády</a:t>
            </a:r>
          </a:p>
          <a:p>
            <a:pPr lvl="0"/>
            <a:r>
              <a:rPr lang="cs-CZ" dirty="0" smtClean="0"/>
              <a:t>Zvýšení zpětného vstřebávání fosfátu (proti funkci parathormonu) v ledvinách</a:t>
            </a:r>
          </a:p>
          <a:p>
            <a:r>
              <a:rPr lang="cs-CZ" dirty="0" smtClean="0"/>
              <a:t> Potenciální preventivní a terapeutické úloha vit. D v souvislosti s celou řadou onemocnění (nádorová a autoimunitní onemocnění včetně diabetu 1. typu, diabetu 2. typu, kardiovaskulární onemocněními, hypertenze, infekční onemocnění,…)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Hypovitaminóza, nedostatek vit.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Nedostatek: osteomalacie, ↓ sérové Ca, P, bolest kostí,  svalová slabost, špatná imunita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Nedostatek v dětství – rachitis (křivice)</a:t>
            </a:r>
          </a:p>
          <a:p>
            <a:pPr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Rachitis,_stages_of_development_for_children_Wellcome_M0003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08920"/>
            <a:ext cx="3168352" cy="37956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Hypovitaminóza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Chronické onemocnění ledvin, menší expozice slunečním zářením, malnutrice, zvýšený katabolismus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Kardiovaskulární onemocnění, arteriální hypertenze,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endoteliální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dysfunkce, vznik DM 2.typu</a:t>
            </a:r>
          </a:p>
          <a:p>
            <a:endParaRPr lang="cs-CZ" dirty="0"/>
          </a:p>
        </p:txBody>
      </p:sp>
      <p:pic>
        <p:nvPicPr>
          <p:cNvPr id="4" name="Obrázek 3" descr="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717032"/>
            <a:ext cx="3056756" cy="214429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Podle DACH je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DDD od 1 roku 20µg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1 µg cholekalciferolu = 40 IU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Zdroje: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olej z tresčích jater, rybí tuk, máslo, vejce, mléčné výrobky, houby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Vznik v kůži po ozáření UV paprsky – syntéza v kůži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Doplňky stravy -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Vigantol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l-GR" dirty="0" smtClean="0">
              <a:latin typeface="Times New Roman" pitchFamily="18" charset="0"/>
              <a:cs typeface="Arial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mleko-p-1-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6789" y="4581128"/>
            <a:ext cx="3027211" cy="17728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Nedostatek až polovina populace!</a:t>
            </a:r>
            <a:br>
              <a:rPr lang="cs-CZ" dirty="0" smtClean="0"/>
            </a:br>
            <a:r>
              <a:rPr lang="cs-CZ" dirty="0" smtClean="0"/>
              <a:t>Kdo je ohrožen? </a:t>
            </a:r>
            <a:endParaRPr lang="cs-CZ" dirty="0"/>
          </a:p>
        </p:txBody>
      </p:sp>
      <p:pic>
        <p:nvPicPr>
          <p:cNvPr id="4" name="Zástupný symbol pro obsah 3" descr="op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80446"/>
            <a:ext cx="5669269" cy="403935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syntézu vit 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Život ve městě – vysoké budovy, sklo</a:t>
            </a:r>
          </a:p>
          <a:p>
            <a:r>
              <a:rPr lang="cs-CZ" dirty="0" smtClean="0"/>
              <a:t>Zeměpisná šířka, </a:t>
            </a:r>
            <a:r>
              <a:rPr lang="cs-CZ" dirty="0" err="1" smtClean="0"/>
              <a:t>fototyp</a:t>
            </a:r>
            <a:endParaRPr lang="cs-CZ" dirty="0" smtClean="0"/>
          </a:p>
          <a:p>
            <a:r>
              <a:rPr lang="cs-CZ" dirty="0" smtClean="0"/>
              <a:t>Roční období</a:t>
            </a:r>
          </a:p>
          <a:p>
            <a:r>
              <a:rPr lang="cs-CZ" dirty="0" smtClean="0"/>
              <a:t>Ochranné krémy, denní doba </a:t>
            </a:r>
          </a:p>
          <a:p>
            <a:r>
              <a:rPr lang="cs-CZ" dirty="0" smtClean="0"/>
              <a:t>Onemocnění jater a ledvin</a:t>
            </a:r>
          </a:p>
          <a:p>
            <a:r>
              <a:rPr lang="cs-CZ" dirty="0" smtClean="0"/>
              <a:t>Seniorský věk – snížená syntéza v kůži, zhoršená renální aktivace</a:t>
            </a:r>
          </a:p>
          <a:p>
            <a:r>
              <a:rPr lang="cs-CZ" dirty="0" smtClean="0"/>
              <a:t>Oblečení, pokrývky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Vitamin D přispívá k normálnímu vstřebávání/využití vápníku a fosforu</a:t>
            </a:r>
          </a:p>
          <a:p>
            <a:r>
              <a:rPr lang="cs-CZ" dirty="0" smtClean="0"/>
              <a:t>Vitamin D přispívá k normální hladině vápníku v krvi</a:t>
            </a:r>
          </a:p>
          <a:p>
            <a:r>
              <a:rPr lang="cs-CZ" dirty="0" smtClean="0"/>
              <a:t>Vitamin D přispívá k udržení normálního stavu kostí</a:t>
            </a:r>
          </a:p>
          <a:p>
            <a:r>
              <a:rPr lang="cs-CZ" dirty="0" smtClean="0"/>
              <a:t>Vitamin D přispívá k udržení normální činnosti svalů</a:t>
            </a:r>
          </a:p>
          <a:p>
            <a:r>
              <a:rPr lang="cs-CZ" dirty="0" smtClean="0"/>
              <a:t>Vitamin D přispívá k udržení normálního stavu zubů</a:t>
            </a:r>
          </a:p>
          <a:p>
            <a:r>
              <a:rPr lang="cs-CZ" dirty="0" smtClean="0"/>
              <a:t>Vitamin D přispívá k normální funkci imunitního systému</a:t>
            </a:r>
          </a:p>
          <a:p>
            <a:r>
              <a:rPr lang="cs-CZ" dirty="0" smtClean="0"/>
              <a:t>Vitamin D se podílí na procesu dělení buněk</a:t>
            </a:r>
            <a:endParaRPr lang="cs-CZ" dirty="0"/>
          </a:p>
        </p:txBody>
      </p:sp>
    </p:spTree>
  </p:cSld>
  <p:clrMapOvr>
    <a:masterClrMapping/>
  </p:clrMapOvr>
  <p:transition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0223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sz="2700" dirty="0"/>
          </a:p>
        </p:txBody>
      </p:sp>
      <p:pic>
        <p:nvPicPr>
          <p:cNvPr id="4" name="Zástupný symbol pro obsah 3" descr="vitamin-e-foods-735-350-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559807" cy="388793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Vitamin 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Forma 9 derivátů </a:t>
            </a:r>
            <a:r>
              <a:rPr lang="cs-CZ" dirty="0" err="1" smtClean="0">
                <a:latin typeface="Times New Roman" pitchFamily="18" charset="0"/>
              </a:rPr>
              <a:t>char</a:t>
            </a:r>
            <a:r>
              <a:rPr lang="cs-CZ" dirty="0" smtClean="0">
                <a:latin typeface="Times New Roman" pitchFamily="18" charset="0"/>
              </a:rPr>
              <a:t>. tokoferolů a </a:t>
            </a:r>
            <a:r>
              <a:rPr lang="cs-CZ" dirty="0" err="1" smtClean="0">
                <a:latin typeface="Times New Roman" pitchFamily="18" charset="0"/>
              </a:rPr>
              <a:t>tokotrienolů</a:t>
            </a:r>
            <a:endParaRPr lang="cs-CZ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Biologicky nejaktivnější forma - alfa tokoferol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Inhibuje </a:t>
            </a:r>
            <a:r>
              <a:rPr lang="cs-CZ" dirty="0" err="1" smtClean="0">
                <a:latin typeface="Times New Roman" pitchFamily="18" charset="0"/>
              </a:rPr>
              <a:t>peroxidaci</a:t>
            </a:r>
            <a:r>
              <a:rPr lang="cs-CZ" dirty="0" smtClean="0">
                <a:latin typeface="Times New Roman" pitchFamily="18" charset="0"/>
              </a:rPr>
              <a:t> lipidů, chrání celistvost všech buněčných membrán, ochrana DNA, bílkovin  před oxidačním poškozením – </a:t>
            </a:r>
            <a:r>
              <a:rPr lang="cs-CZ" b="1" dirty="0" smtClean="0">
                <a:latin typeface="Times New Roman" pitchFamily="18" charset="0"/>
              </a:rPr>
              <a:t>antioxidant</a:t>
            </a:r>
            <a:r>
              <a:rPr lang="cs-CZ" dirty="0" smtClean="0">
                <a:latin typeface="Times New Roman" pitchFamily="18" charset="0"/>
              </a:rPr>
              <a:t>!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Deficit - </a:t>
            </a:r>
            <a:r>
              <a:rPr lang="cs-CZ" dirty="0" err="1" smtClean="0">
                <a:latin typeface="Times New Roman" pitchFamily="18" charset="0"/>
              </a:rPr>
              <a:t>chron</a:t>
            </a:r>
            <a:r>
              <a:rPr lang="cs-CZ" dirty="0" smtClean="0">
                <a:latin typeface="Times New Roman" pitchFamily="18" charset="0"/>
              </a:rPr>
              <a:t>. pankreatitida, cystická fibróza, </a:t>
            </a:r>
            <a:r>
              <a:rPr lang="cs-CZ" dirty="0" err="1" smtClean="0">
                <a:latin typeface="Times New Roman" pitchFamily="18" charset="0"/>
              </a:rPr>
              <a:t>sy</a:t>
            </a:r>
            <a:r>
              <a:rPr lang="cs-CZ" dirty="0" smtClean="0">
                <a:latin typeface="Times New Roman" pitchFamily="18" charset="0"/>
              </a:rPr>
              <a:t> krátkého střeva, poruchy plodnosti (vitamin plodnosti)</a:t>
            </a:r>
          </a:p>
          <a:p>
            <a:pPr>
              <a:defRPr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Zdroje: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rostlinné oleje, olej z pšeničních klíčků, arašídy, celozrnné výrobky, listová zelenina, mandle, slunečnicová semena, mandle, lískové ořechy, tresčí játra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Co je vitamin: nízkomolekulární organická esenciální látka, </a:t>
            </a:r>
            <a:r>
              <a:rPr lang="cs-CZ" dirty="0" err="1" smtClean="0"/>
              <a:t>mikronutrient</a:t>
            </a:r>
            <a:r>
              <a:rPr lang="cs-CZ" dirty="0" smtClean="0"/>
              <a:t>.</a:t>
            </a:r>
          </a:p>
          <a:p>
            <a:r>
              <a:rPr lang="cs-CZ" dirty="0" smtClean="0"/>
              <a:t>Vitaminy rozpustné v tucích: A, D, E, K</a:t>
            </a:r>
          </a:p>
          <a:p>
            <a:r>
              <a:rPr lang="cs-CZ" dirty="0" smtClean="0"/>
              <a:t>Funkce vitaminů: katalyzátory biochemických reakcí, antioxidační látky,hormonálně aktivní látky, podílejí se na metabolismu bílkovin, sacharidů a tuků, </a:t>
            </a:r>
            <a:r>
              <a:rPr lang="cs-CZ" dirty="0" err="1" smtClean="0"/>
              <a:t>kofaktory</a:t>
            </a:r>
            <a:r>
              <a:rPr lang="cs-CZ" dirty="0" smtClean="0"/>
              <a:t>, koenzymy.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otaz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Deficit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latin typeface="Times New Roman" pitchFamily="18" charset="0"/>
                <a:sym typeface="Symbol" pitchFamily="18" charset="2"/>
              </a:rPr>
              <a:t>Dlouhodobý deficit – myopatie - kosterní svalstvo, svalové nekrózy</a:t>
            </a:r>
          </a:p>
          <a:p>
            <a:pPr>
              <a:defRPr/>
            </a:pPr>
            <a:r>
              <a:rPr lang="cs-CZ" dirty="0" smtClean="0">
                <a:latin typeface="Times New Roman" pitchFamily="18" charset="0"/>
                <a:sym typeface="Symbol" pitchFamily="18" charset="2"/>
              </a:rPr>
              <a:t>Vysoký příjem - poruchy funkce </a:t>
            </a:r>
            <a:r>
              <a:rPr lang="cs-CZ" dirty="0" err="1" smtClean="0">
                <a:latin typeface="Times New Roman" pitchFamily="18" charset="0"/>
                <a:sym typeface="Symbol" pitchFamily="18" charset="2"/>
              </a:rPr>
              <a:t>neutrofilů</a:t>
            </a:r>
            <a:r>
              <a:rPr lang="cs-CZ" dirty="0" smtClean="0">
                <a:latin typeface="Times New Roman" pitchFamily="18" charset="0"/>
                <a:sym typeface="Symbol" pitchFamily="18" charset="2"/>
              </a:rPr>
              <a:t>, poruchy koagulace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DDD podle DACH </a:t>
            </a:r>
            <a:r>
              <a:rPr lang="cs-CZ" b="1" dirty="0" smtClean="0"/>
              <a:t>10–14 mg ekvivalentů alfa tokoferolu (TE)</a:t>
            </a:r>
          </a:p>
          <a:p>
            <a:r>
              <a:rPr lang="cs-CZ" dirty="0" smtClean="0"/>
              <a:t>1 UI = 0,67 mg alfa tokoferolu</a:t>
            </a:r>
          </a:p>
          <a:p>
            <a:r>
              <a:rPr lang="cs-CZ" dirty="0" smtClean="0"/>
              <a:t>Jak uhradit? 80 g sojové mouky, 100 g vlašských ořechů, 350 g ovesných vloček, 200 g hrachu nebo máku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Vitamin E přispívá k ochraně buněk před oxidativním stresem</a:t>
            </a:r>
            <a:endParaRPr lang="cs-CZ" dirty="0"/>
          </a:p>
        </p:txBody>
      </p:sp>
    </p:spTree>
  </p:cSld>
  <p:clrMapOvr>
    <a:masterClrMapping/>
  </p:clrMapOvr>
  <p:transition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ctr"/>
            <a:endParaRPr lang="cs-CZ" sz="2700" dirty="0"/>
          </a:p>
        </p:txBody>
      </p:sp>
      <p:pic>
        <p:nvPicPr>
          <p:cNvPr id="4" name="Zástupný symbol pro obsah 3" descr="vitamin 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8064896" cy="388843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Vitamin 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smtClean="0">
                <a:latin typeface="Times New Roman" charset="0"/>
              </a:rPr>
              <a:t>Fylochinon - K1 - zelené rostliny (zabudovaný do chlorofylu)</a:t>
            </a:r>
          </a:p>
          <a:p>
            <a:pPr>
              <a:defRPr/>
            </a:pPr>
            <a:r>
              <a:rPr lang="cs-CZ" dirty="0" err="1" smtClean="0">
                <a:latin typeface="Times New Roman" charset="0"/>
              </a:rPr>
              <a:t>Menachinon</a:t>
            </a:r>
            <a:r>
              <a:rPr lang="cs-CZ" dirty="0" smtClean="0">
                <a:latin typeface="Times New Roman" charset="0"/>
              </a:rPr>
              <a:t> –K2 - syntéza střevní mikroflórou, mineralizace kostí</a:t>
            </a:r>
          </a:p>
          <a:p>
            <a:pPr>
              <a:defRPr/>
            </a:pPr>
            <a:r>
              <a:rPr lang="cs-CZ" dirty="0" smtClean="0">
                <a:latin typeface="Times New Roman" charset="0"/>
              </a:rPr>
              <a:t>K3 - menadion</a:t>
            </a:r>
          </a:p>
          <a:p>
            <a:pPr>
              <a:defRPr/>
            </a:pPr>
            <a:r>
              <a:rPr lang="cs-CZ" dirty="0" smtClean="0">
                <a:latin typeface="Times New Roman" charset="0"/>
              </a:rPr>
              <a:t>Funkce v </a:t>
            </a:r>
            <a:r>
              <a:rPr lang="cs-CZ" dirty="0" err="1" smtClean="0">
                <a:latin typeface="Times New Roman" charset="0"/>
              </a:rPr>
              <a:t>karboxylaci</a:t>
            </a:r>
            <a:r>
              <a:rPr lang="cs-CZ" dirty="0" smtClean="0">
                <a:latin typeface="Times New Roman" charset="0"/>
              </a:rPr>
              <a:t>  koagulačních faktorů protrombinu  a  II,VII, IX, X a protisrážlivých proteinu C a S (! </a:t>
            </a:r>
            <a:r>
              <a:rPr lang="cs-CZ" dirty="0" err="1" smtClean="0">
                <a:latin typeface="Times New Roman" charset="0"/>
              </a:rPr>
              <a:t>Warfarin</a:t>
            </a:r>
            <a:r>
              <a:rPr lang="cs-CZ" dirty="0" smtClean="0">
                <a:latin typeface="Times New Roman" charset="0"/>
              </a:rPr>
              <a:t>)</a:t>
            </a:r>
          </a:p>
          <a:p>
            <a:pPr>
              <a:defRPr/>
            </a:pPr>
            <a:r>
              <a:rPr lang="cs-CZ" dirty="0" smtClean="0">
                <a:latin typeface="Times New Roman" charset="0"/>
              </a:rPr>
              <a:t>Metabolismus kostí: usnadňuje vazbu vápníku v kostní </a:t>
            </a:r>
            <a:r>
              <a:rPr lang="cs-CZ" dirty="0" err="1" smtClean="0">
                <a:latin typeface="Times New Roman" charset="0"/>
              </a:rPr>
              <a:t>hydroxyapatitové</a:t>
            </a:r>
            <a:r>
              <a:rPr lang="cs-CZ" dirty="0" smtClean="0">
                <a:latin typeface="Times New Roman" charset="0"/>
              </a:rPr>
              <a:t> matrix </a:t>
            </a:r>
          </a:p>
          <a:p>
            <a:pPr>
              <a:defRPr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Zdroje: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zelená listová zelenina, brokolice, syntéza střevními bakteriemi, sýr, vaječný žloutek , špenát, zelí , růžičková kapusta</a:t>
            </a:r>
            <a:endParaRPr lang="cs-CZ" dirty="0" smtClean="0">
              <a:latin typeface="Times New Roman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Deficit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Deficit: při různých onemocněních (malabsorpce, cystická fibróza, </a:t>
            </a:r>
            <a:r>
              <a:rPr lang="cs-CZ" dirty="0" err="1" smtClean="0">
                <a:latin typeface="Times New Roman" pitchFamily="18" charset="0"/>
              </a:rPr>
              <a:t>celiakie</a:t>
            </a:r>
            <a:r>
              <a:rPr lang="cs-CZ" dirty="0" smtClean="0">
                <a:latin typeface="Times New Roman" pitchFamily="18" charset="0"/>
              </a:rPr>
              <a:t>, ulcerózní kolitida, regionální enteritidy, </a:t>
            </a:r>
            <a:r>
              <a:rPr lang="cs-CZ" dirty="0" err="1" smtClean="0">
                <a:latin typeface="Times New Roman" pitchFamily="18" charset="0"/>
              </a:rPr>
              <a:t>cholestáza</a:t>
            </a:r>
            <a:r>
              <a:rPr lang="cs-CZ" dirty="0" smtClean="0">
                <a:latin typeface="Times New Roman" pitchFamily="18" charset="0"/>
              </a:rPr>
              <a:t> a jaterní onemocnění)</a:t>
            </a:r>
          </a:p>
          <a:p>
            <a:pPr>
              <a:buNone/>
              <a:defRPr/>
            </a:pPr>
            <a:endParaRPr lang="cs-CZ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Krvácení u novorozenců – </a:t>
            </a:r>
            <a:r>
              <a:rPr lang="cs-CZ" dirty="0" err="1" smtClean="0">
                <a:latin typeface="Times New Roman" pitchFamily="18" charset="0"/>
              </a:rPr>
              <a:t>hemorhagická</a:t>
            </a:r>
            <a:r>
              <a:rPr lang="cs-CZ" dirty="0" smtClean="0">
                <a:latin typeface="Times New Roman" pitchFamily="18" charset="0"/>
              </a:rPr>
              <a:t> diatéza </a:t>
            </a:r>
            <a:r>
              <a:rPr lang="cs-CZ" dirty="0" err="1" smtClean="0">
                <a:latin typeface="Times New Roman" pitchFamily="18" charset="0"/>
              </a:rPr>
              <a:t>Suplementace</a:t>
            </a:r>
            <a:r>
              <a:rPr lang="cs-CZ" dirty="0" smtClean="0">
                <a:latin typeface="Times New Roman" pitchFamily="18" charset="0"/>
              </a:rPr>
              <a:t> po porodu injekčně</a:t>
            </a:r>
          </a:p>
          <a:p>
            <a:pPr>
              <a:defRPr/>
            </a:pPr>
            <a:endParaRPr lang="cs-CZ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cs-CZ" dirty="0" smtClean="0">
                <a:latin typeface="Times New Roman" pitchFamily="18" charset="0"/>
              </a:rPr>
              <a:t>Nedostatek – porucha srážlivosti krve (porucha syntézy střevní mikroflórou), riziko krvácení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-819472"/>
            <a:ext cx="5259772" cy="7048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 rot="20612142">
            <a:off x="93642" y="978508"/>
            <a:ext cx="5431118" cy="969496"/>
          </a:xfrm>
        </p:spPr>
        <p:txBody>
          <a:bodyPr>
            <a:spAutoFit/>
          </a:bodyPr>
          <a:lstStyle/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DDD 50-80 µg</a:t>
            </a:r>
            <a:endParaRPr lang="cs-CZ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Vitamin K přispívá k normální srážlivosti krve</a:t>
            </a:r>
          </a:p>
          <a:p>
            <a:r>
              <a:rPr lang="cs-CZ" dirty="0" smtClean="0"/>
              <a:t>Vitamin K přispívá k udržení normálního stavu kostí</a:t>
            </a:r>
            <a:endParaRPr lang="cs-CZ" dirty="0"/>
          </a:p>
        </p:txBody>
      </p:sp>
    </p:spTree>
  </p:cSld>
  <p:clrMapOvr>
    <a:masterClrMapping/>
  </p:clrMapOvr>
  <p:transition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 </a:t>
            </a:r>
            <a:endParaRPr lang="cs-CZ" dirty="0"/>
          </a:p>
        </p:txBody>
      </p:sp>
      <p:pic>
        <p:nvPicPr>
          <p:cNvPr id="4" name="Zástupný symbol pro obsah 3" descr="čtyřlístek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7270076" cy="346194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Zdroje,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Vitaminy a minerální látky - ZDN [Internet]. [citován 20. září 2015]. Dostupné z: http://zdravi.e15.cz/</a:t>
            </a:r>
            <a:r>
              <a:rPr lang="cs-CZ" dirty="0" err="1" smtClean="0"/>
              <a:t>clanek</a:t>
            </a:r>
            <a:r>
              <a:rPr lang="cs-CZ" dirty="0" smtClean="0"/>
              <a:t>/</a:t>
            </a:r>
            <a:r>
              <a:rPr lang="cs-CZ" dirty="0" err="1" smtClean="0"/>
              <a:t>priloha</a:t>
            </a:r>
            <a:r>
              <a:rPr lang="cs-CZ" dirty="0" smtClean="0"/>
              <a:t>-</a:t>
            </a:r>
            <a:r>
              <a:rPr lang="cs-CZ" dirty="0" err="1" smtClean="0"/>
              <a:t>pacientske</a:t>
            </a:r>
            <a:r>
              <a:rPr lang="cs-CZ" dirty="0" smtClean="0"/>
              <a:t>-listy/vitaminy-a-</a:t>
            </a:r>
            <a:r>
              <a:rPr lang="cs-CZ" dirty="0" err="1" smtClean="0"/>
              <a:t>mineralni</a:t>
            </a:r>
            <a:r>
              <a:rPr lang="cs-CZ" dirty="0" smtClean="0"/>
              <a:t>-</a:t>
            </a:r>
            <a:r>
              <a:rPr lang="cs-CZ" dirty="0" err="1" smtClean="0"/>
              <a:t>latky</a:t>
            </a:r>
            <a:r>
              <a:rPr lang="cs-CZ" dirty="0" smtClean="0"/>
              <a:t>-449809</a:t>
            </a:r>
          </a:p>
          <a:p>
            <a:r>
              <a:rPr lang="cs-CZ" dirty="0" smtClean="0"/>
              <a:t>2. 	Hanzl. Prevence krvácení z nedostatku vitaminu K (krvácivé nemoci novorozenců) [Internet]. [citován 20. září 2015]. Dostupné z: http://www.neonatologie.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fileadmin</a:t>
            </a:r>
            <a:r>
              <a:rPr lang="cs-CZ" dirty="0" smtClean="0"/>
              <a:t>/user_</a:t>
            </a:r>
            <a:r>
              <a:rPr lang="cs-CZ" dirty="0" err="1" smtClean="0"/>
              <a:t>upload</a:t>
            </a:r>
            <a:r>
              <a:rPr lang="cs-CZ" dirty="0" smtClean="0"/>
              <a:t>/</a:t>
            </a:r>
            <a:r>
              <a:rPr lang="cs-CZ" dirty="0" err="1" smtClean="0"/>
              <a:t>Doporuceni</a:t>
            </a:r>
            <a:r>
              <a:rPr lang="cs-CZ" dirty="0" smtClean="0"/>
              <a:t>_CNEOS/Vitamin_K_2010.pdf</a:t>
            </a:r>
          </a:p>
          <a:p>
            <a:r>
              <a:rPr lang="cs-CZ" dirty="0" smtClean="0"/>
              <a:t>3. 	</a:t>
            </a:r>
            <a:r>
              <a:rPr lang="cs-CZ" dirty="0" err="1" smtClean="0"/>
              <a:t>Toulová</a:t>
            </a:r>
            <a:r>
              <a:rPr lang="cs-CZ" dirty="0" smtClean="0"/>
              <a:t>. Riziko malnutrice u pacientů hospitalizovaných v Nemocnici Milosrdných bratří [Internet]. 2012 [citován 20. září 2015]. Dostupné z: http://is.muni.cz/th/143036/lf_b/diplomova_prace-Miroslava_Toulova.pdf</a:t>
            </a:r>
          </a:p>
          <a:p>
            <a:r>
              <a:rPr lang="cs-CZ" dirty="0" smtClean="0"/>
              <a:t>4. 	Zdeněk Zadák a kolektiv. Geriatrie a gerontologie.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 a.s.; 2004. 864 p. </a:t>
            </a:r>
          </a:p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nutridatabaze.cz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foodnet.cz</a:t>
            </a:r>
            <a:r>
              <a:rPr lang="cs-CZ" dirty="0" smtClean="0"/>
              <a:t> – zdravotní tvrzení</a:t>
            </a:r>
          </a:p>
          <a:p>
            <a:r>
              <a:rPr lang="cs-CZ" dirty="0" err="1" smtClean="0"/>
              <a:t>Hlúbik</a:t>
            </a:r>
            <a:r>
              <a:rPr lang="cs-CZ" dirty="0" smtClean="0"/>
              <a:t> </a:t>
            </a:r>
            <a:r>
              <a:rPr lang="cs-CZ" smtClean="0"/>
              <a:t>- Vitamíny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 nazýváme nedostatek a přebytek vitaminu? hypovitaminóza, hypervitaminóza</a:t>
            </a:r>
          </a:p>
          <a:p>
            <a:r>
              <a:rPr lang="cs-CZ" dirty="0" smtClean="0"/>
              <a:t>Které dokáže tělo syntetizovat? Vit D, Vit K, vit A</a:t>
            </a:r>
          </a:p>
          <a:p>
            <a:pPr>
              <a:buNone/>
            </a:pPr>
            <a:endParaRPr lang="cs-CZ" dirty="0" smtClean="0"/>
          </a:p>
          <a:p>
            <a:endParaRPr lang="en-US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Pomotané řádky </a:t>
            </a:r>
            <a:r>
              <a:rPr lang="cs-CZ" dirty="0" smtClean="0">
                <a:sym typeface="Wingdings" pitchFamily="2" charset="2"/>
              </a:rPr>
              <a:t>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323528" y="0"/>
          <a:ext cx="8147248" cy="682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72610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Zdroj a funkce</a:t>
                      </a:r>
                      <a:endParaRPr lang="cs-CZ" dirty="0"/>
                    </a:p>
                  </a:txBody>
                  <a:tcPr/>
                </a:tc>
              </a:tr>
              <a:tr h="126659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</a:t>
                      </a:r>
                      <a:r>
                        <a:rPr lang="cs-CZ" baseline="0" dirty="0" smtClean="0"/>
                        <a:t> 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mléčné výrobky, rybí tuk, vejce,</a:t>
                      </a:r>
                      <a:r>
                        <a:rPr lang="cs-CZ" baseline="0" dirty="0" smtClean="0"/>
                        <a:t> tresčí játra</a:t>
                      </a:r>
                    </a:p>
                    <a:p>
                      <a:r>
                        <a:rPr lang="cs-CZ" dirty="0" smtClean="0"/>
                        <a:t>podpora resorpce a utilizace vápníku a fosforu, zachování kostní substance</a:t>
                      </a:r>
                      <a:endParaRPr lang="cs-CZ" dirty="0"/>
                    </a:p>
                  </a:txBody>
                  <a:tcPr/>
                </a:tc>
              </a:tr>
              <a:tr h="155888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</a:t>
                      </a:r>
                      <a:r>
                        <a:rPr lang="cs-CZ" baseline="0" dirty="0" smtClean="0"/>
                        <a:t> 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rostlinné oleje, olej z pšeničných klíčků, arašídy, celozrnné výrobky, listová zelenina</a:t>
                      </a:r>
                    </a:p>
                    <a:p>
                      <a:r>
                        <a:rPr lang="cs-CZ" dirty="0" smtClean="0"/>
                        <a:t>antioxidant nenasycených mastných kyselin </a:t>
                      </a:r>
                      <a:endParaRPr lang="cs-CZ" dirty="0"/>
                    </a:p>
                  </a:txBody>
                  <a:tcPr/>
                </a:tc>
              </a:tr>
              <a:tr h="185117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játra, žloutek, rybí tuk, vejce, kapusta mléčné</a:t>
                      </a:r>
                      <a:r>
                        <a:rPr lang="cs-CZ" baseline="0" dirty="0" smtClean="0"/>
                        <a:t> výrobky, zelená a žlutá zelenina, ovoce</a:t>
                      </a:r>
                    </a:p>
                    <a:p>
                      <a:r>
                        <a:rPr lang="cs-CZ" dirty="0" smtClean="0"/>
                        <a:t>produkce rodopsinu (oční purpur), stavba a udržování epitelu (kůže, sliznice), zvýšení rezistence k infekcím, růst, reprodukce </a:t>
                      </a:r>
                      <a:endParaRPr lang="cs-CZ" dirty="0"/>
                    </a:p>
                  </a:txBody>
                  <a:tcPr/>
                </a:tc>
              </a:tr>
              <a:tr h="126659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 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sýr, vaječný žloutek,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listová zelenina</a:t>
                      </a:r>
                    </a:p>
                    <a:p>
                      <a:r>
                        <a:rPr lang="cs-CZ" dirty="0" smtClean="0"/>
                        <a:t>aktivuje tvorbu koagulačních faktorů (V, VII, IX, X)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611560" y="188641"/>
          <a:ext cx="8229600" cy="623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879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Zdroj a funkce</a:t>
                      </a:r>
                      <a:r>
                        <a:rPr lang="en-US" dirty="0" smtClean="0"/>
                        <a:t> </a:t>
                      </a:r>
                      <a:r>
                        <a:rPr lang="cs-CZ" dirty="0" smtClean="0"/>
                        <a:t>(správné řešení)</a:t>
                      </a:r>
                      <a:endParaRPr lang="cs-CZ" dirty="0"/>
                    </a:p>
                  </a:txBody>
                  <a:tcPr/>
                </a:tc>
              </a:tr>
              <a:tr h="182148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</a:t>
                      </a:r>
                      <a:r>
                        <a:rPr lang="cs-CZ" baseline="0" dirty="0" smtClean="0"/>
                        <a:t> 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játra, žloutek, rybí tuk, mléčné</a:t>
                      </a:r>
                      <a:r>
                        <a:rPr lang="cs-CZ" baseline="0" dirty="0" smtClean="0"/>
                        <a:t> výrobky, zelená a žlutá zelenina, ovoce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produkce rodopsinu (oční purpur), stavba a udržování epitelu (kůže, sliznice), zvýšení rezistence k infekcím, růst, reprodukce</a:t>
                      </a:r>
                    </a:p>
                  </a:txBody>
                  <a:tcPr/>
                </a:tc>
              </a:tr>
              <a:tr h="124627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</a:t>
                      </a:r>
                      <a:r>
                        <a:rPr lang="cs-CZ" baseline="0" dirty="0" smtClean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mléčné výrobky, rybí tuk, vejce,</a:t>
                      </a:r>
                      <a:r>
                        <a:rPr lang="cs-CZ" baseline="0" dirty="0" smtClean="0"/>
                        <a:t> tresčí játra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podpora resorpce a utilizace vápníku a fosforu, zachování kostní substance</a:t>
                      </a:r>
                    </a:p>
                  </a:txBody>
                  <a:tcPr/>
                </a:tc>
              </a:tr>
              <a:tr h="15338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</a:t>
                      </a:r>
                      <a:r>
                        <a:rPr lang="cs-CZ" baseline="0" dirty="0" smtClean="0"/>
                        <a:t> 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rostlinné oleje, olej z pšeničných klíčků, arašídy, celozrnné výrobky, listová zelenina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antioxidant nenasycených mastných kyselin</a:t>
                      </a:r>
                    </a:p>
                  </a:txBody>
                  <a:tcPr/>
                </a:tc>
              </a:tr>
              <a:tr h="124627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Vitamin 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sýr, vaječný žloutek, zelená listová zelenina</a:t>
                      </a:r>
                    </a:p>
                    <a:p>
                      <a:r>
                        <a:rPr lang="cs-CZ" dirty="0" smtClean="0"/>
                        <a:t>aktivuje tvorbu koagulačních faktorů (V, VII, IX, X)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Vitaminy rozpustné v tucích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Množství potřebné k zajištění normálních fyziologických funkcí člověka je závislé na mnoha faktorech jako je věk, pohlaví, zdravotní stav, životní styl, pracovní aktivita atd.</a:t>
            </a:r>
          </a:p>
          <a:p>
            <a:r>
              <a:rPr lang="cs-CZ" dirty="0" smtClean="0"/>
              <a:t>V nadbytku mohou být i toxické.</a:t>
            </a:r>
          </a:p>
          <a:p>
            <a:r>
              <a:rPr lang="cs-CZ" dirty="0" smtClean="0"/>
              <a:t>Ukládány do tkání.</a:t>
            </a:r>
            <a:endParaRPr lang="cs-CZ" dirty="0"/>
          </a:p>
        </p:txBody>
      </p:sp>
      <p:pic>
        <p:nvPicPr>
          <p:cNvPr id="4" name="Obrázek 3" descr="tu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068960"/>
            <a:ext cx="2448272" cy="326857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trochu teorie …</a:t>
            </a:r>
            <a:endParaRPr lang="cs-CZ" dirty="0"/>
          </a:p>
        </p:txBody>
      </p:sp>
      <p:pic>
        <p:nvPicPr>
          <p:cNvPr id="4" name="Zástupný symbol pro obsah 3" descr="vitami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480720" cy="537321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167906" cy="41679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Vitamin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Zahrnuje retinol, </a:t>
            </a:r>
            <a:r>
              <a:rPr lang="cs-CZ" dirty="0" err="1" smtClean="0"/>
              <a:t>retinal</a:t>
            </a:r>
            <a:r>
              <a:rPr lang="cs-CZ" dirty="0" smtClean="0"/>
              <a:t> a </a:t>
            </a:r>
            <a:r>
              <a:rPr lang="cs-CZ" dirty="0" err="1" smtClean="0"/>
              <a:t>kys</a:t>
            </a:r>
            <a:r>
              <a:rPr lang="cs-CZ" dirty="0" smtClean="0"/>
              <a:t>. </a:t>
            </a:r>
            <a:r>
              <a:rPr lang="cs-CZ" dirty="0" err="1" smtClean="0"/>
              <a:t>retinovou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 err="1" smtClean="0"/>
              <a:t>org</a:t>
            </a:r>
            <a:r>
              <a:rPr lang="cs-CZ" dirty="0" smtClean="0"/>
              <a:t>. z  </a:t>
            </a:r>
            <a:r>
              <a:rPr lang="el-GR" b="1" dirty="0" smtClean="0"/>
              <a:t>β-</a:t>
            </a:r>
            <a:r>
              <a:rPr lang="cs-CZ" b="1" dirty="0" smtClean="0"/>
              <a:t>karotenu (provitamin A) </a:t>
            </a:r>
            <a:r>
              <a:rPr lang="cs-CZ" dirty="0" smtClean="0"/>
              <a:t>i jiných karotenoidů</a:t>
            </a:r>
          </a:p>
          <a:p>
            <a:r>
              <a:rPr lang="cs-CZ" dirty="0" smtClean="0"/>
              <a:t>K resorpci je nutná sekrece žluče. Karoten se transportuje do jater, kde se metabolizuje na vitamin A </a:t>
            </a:r>
            <a:r>
              <a:rPr lang="cs-CZ" dirty="0" err="1" smtClean="0"/>
              <a:t>a</a:t>
            </a:r>
            <a:r>
              <a:rPr lang="cs-CZ" dirty="0" smtClean="0"/>
              <a:t> ukládá do zásob </a:t>
            </a:r>
          </a:p>
          <a:p>
            <a:r>
              <a:rPr lang="cs-CZ" dirty="0" smtClean="0"/>
              <a:t> V krvi transport na RBG (retinol </a:t>
            </a:r>
            <a:r>
              <a:rPr lang="cs-CZ" dirty="0" err="1" smtClean="0"/>
              <a:t>binding</a:t>
            </a:r>
            <a:r>
              <a:rPr lang="cs-CZ" dirty="0" smtClean="0"/>
              <a:t> globulin)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2595</TotalTime>
  <Words>1394</Words>
  <Application>Microsoft Office PowerPoint</Application>
  <PresentationFormat>Předvádění na obrazovce (4:3)</PresentationFormat>
  <Paragraphs>205</Paragraphs>
  <Slides>40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Georgia</vt:lpstr>
      <vt:lpstr>Symbol</vt:lpstr>
      <vt:lpstr>Times New Roman</vt:lpstr>
      <vt:lpstr>Wingdings</vt:lpstr>
      <vt:lpstr>Wingdings 2</vt:lpstr>
      <vt:lpstr>Jmění</vt:lpstr>
      <vt:lpstr>Vitaminy rozpustné v tucích </vt:lpstr>
      <vt:lpstr>Pár otázek na rozehřátí</vt:lpstr>
      <vt:lpstr>Odpovědi</vt:lpstr>
      <vt:lpstr>Odpovědi</vt:lpstr>
      <vt:lpstr>Prezentace aplikace PowerPoint</vt:lpstr>
      <vt:lpstr>Prezentace aplikace PowerPoint</vt:lpstr>
      <vt:lpstr>Vitaminy rozpustné v tucích</vt:lpstr>
      <vt:lpstr>A teď trochu teorie …</vt:lpstr>
      <vt:lpstr>Vitamin A</vt:lpstr>
      <vt:lpstr>Vitamin A</vt:lpstr>
      <vt:lpstr>Vitamin A</vt:lpstr>
      <vt:lpstr>β-karoten</vt:lpstr>
      <vt:lpstr>Hypovitaminóza </vt:lpstr>
      <vt:lpstr>Hypovitaminóza</vt:lpstr>
      <vt:lpstr>Hypervitaminóza</vt:lpstr>
      <vt:lpstr>Vitamin A v těhotenství </vt:lpstr>
      <vt:lpstr>Zdravotní tvrzení</vt:lpstr>
      <vt:lpstr>Prezentace aplikace PowerPoint</vt:lpstr>
      <vt:lpstr>Metabolismus vit D</vt:lpstr>
      <vt:lpstr>Prezentace aplikace PowerPoint</vt:lpstr>
      <vt:lpstr>Vitamin D</vt:lpstr>
      <vt:lpstr>Hypovitaminóza, nedostatek vit.</vt:lpstr>
      <vt:lpstr>Hypovitaminóza</vt:lpstr>
      <vt:lpstr>Doporučení</vt:lpstr>
      <vt:lpstr>Nedostatek až polovina populace! Kdo je ohrožen? </vt:lpstr>
      <vt:lpstr>Faktory ovlivňující syntézu vit D</vt:lpstr>
      <vt:lpstr>Zdravotní tvrzení</vt:lpstr>
      <vt:lpstr> </vt:lpstr>
      <vt:lpstr>Vitamin E</vt:lpstr>
      <vt:lpstr>Deficit </vt:lpstr>
      <vt:lpstr>Doporučení</vt:lpstr>
      <vt:lpstr>Zdravotní tvrzení</vt:lpstr>
      <vt:lpstr>Prezentace aplikace PowerPoint</vt:lpstr>
      <vt:lpstr>Vitamin K </vt:lpstr>
      <vt:lpstr>Deficit</vt:lpstr>
      <vt:lpstr>Prezentace aplikace PowerPoint</vt:lpstr>
      <vt:lpstr>Zdravotní tvrzení</vt:lpstr>
      <vt:lpstr>Děkuji za pozornost </vt:lpstr>
      <vt:lpstr>Zdroje, literatura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Vitamíny rozpustné v tucích</dc:title>
  <dc:creator>Monika</dc:creator>
  <cp:lastModifiedBy>Halina Matějová</cp:lastModifiedBy>
  <cp:revision>227</cp:revision>
  <dcterms:created xsi:type="dcterms:W3CDTF">2015-09-07T06:54:14Z</dcterms:created>
  <dcterms:modified xsi:type="dcterms:W3CDTF">2016-01-06T10:57:51Z</dcterms:modified>
</cp:coreProperties>
</file>