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86" r:id="rId3"/>
    <p:sldId id="288" r:id="rId4"/>
    <p:sldId id="295" r:id="rId5"/>
    <p:sldId id="289" r:id="rId6"/>
    <p:sldId id="290" r:id="rId7"/>
    <p:sldId id="291" r:id="rId8"/>
    <p:sldId id="292" r:id="rId9"/>
    <p:sldId id="293" r:id="rId10"/>
    <p:sldId id="294" r:id="rId11"/>
    <p:sldId id="296" r:id="rId12"/>
    <p:sldId id="29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276" y="-564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28.2.2013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28.2.2013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Cvanová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28.2.2013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28.2.2013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28.2.2013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767606"/>
            <a:ext cx="7772400" cy="1077218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III. Kontingenční tabulky v </a:t>
            </a: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Excelu</a:t>
            </a:r>
            <a:endParaRPr lang="cs-CZ" sz="3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print"/>
          <a:srcRect l="26250" t="31080" r="13376" b="52960"/>
          <a:stretch>
            <a:fillRect/>
          </a:stretch>
        </p:blipFill>
        <p:spPr bwMode="auto">
          <a:xfrm>
            <a:off x="539552" y="5301208"/>
            <a:ext cx="82809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nastavení II.</a:t>
            </a:r>
            <a:endParaRPr lang="cs-CZ" dirty="0"/>
          </a:p>
        </p:txBody>
      </p:sp>
      <p:sp>
        <p:nvSpPr>
          <p:cNvPr id="140309" name="AutoShape 21"/>
          <p:cNvSpPr>
            <a:spLocks noChangeArrowheads="1"/>
          </p:cNvSpPr>
          <p:nvPr/>
        </p:nvSpPr>
        <p:spPr bwMode="auto">
          <a:xfrm rot="20667707">
            <a:off x="3568050" y="4026186"/>
            <a:ext cx="1800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313" name="AutoShape 25"/>
          <p:cNvSpPr>
            <a:spLocks noChangeArrowheads="1"/>
          </p:cNvSpPr>
          <p:nvPr/>
        </p:nvSpPr>
        <p:spPr bwMode="auto">
          <a:xfrm rot="8910888">
            <a:off x="7484223" y="5357096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 l="72449" t="38639" r="4459" b="18019"/>
          <a:stretch>
            <a:fillRect/>
          </a:stretch>
        </p:blipFill>
        <p:spPr bwMode="auto">
          <a:xfrm>
            <a:off x="179512" y="1412776"/>
            <a:ext cx="3167336" cy="37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3491880" y="4777988"/>
            <a:ext cx="1008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Aktualizace dat</a:t>
            </a:r>
            <a:endParaRPr lang="cs-CZ" sz="1400" dirty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 cstate="print"/>
          <a:srcRect l="28350" t="56279" r="45925" b="27761"/>
          <a:stretch>
            <a:fillRect/>
          </a:stretch>
        </p:blipFill>
        <p:spPr bwMode="auto">
          <a:xfrm>
            <a:off x="2699792" y="1556792"/>
            <a:ext cx="35283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004048" y="1340800"/>
            <a:ext cx="1728000" cy="28800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tabulka</a:t>
            </a:r>
            <a:endParaRPr lang="cs-CZ" sz="1400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 l="48824" t="44519" r="25976" b="18521"/>
          <a:stretch>
            <a:fillRect/>
          </a:stretch>
        </p:blipFill>
        <p:spPr bwMode="auto">
          <a:xfrm>
            <a:off x="5508104" y="1844824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bdélník 29"/>
          <p:cNvSpPr/>
          <p:nvPr/>
        </p:nvSpPr>
        <p:spPr>
          <a:xfrm>
            <a:off x="5652120" y="2672944"/>
            <a:ext cx="1728192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812360" y="3501008"/>
            <a:ext cx="1008000" cy="7560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Způsob sumarizace položky</a:t>
            </a:r>
            <a:endParaRPr lang="cs-CZ" sz="1400" dirty="0"/>
          </a:p>
        </p:txBody>
      </p:sp>
      <p:sp>
        <p:nvSpPr>
          <p:cNvPr id="140315" name="AutoShape 27"/>
          <p:cNvSpPr>
            <a:spLocks noChangeArrowheads="1"/>
          </p:cNvSpPr>
          <p:nvPr/>
        </p:nvSpPr>
        <p:spPr bwMode="auto">
          <a:xfrm rot="11732176">
            <a:off x="7668344" y="2963527"/>
            <a:ext cx="865187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8100488" y="4633972"/>
            <a:ext cx="864000" cy="52322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Možnosti tabulky</a:t>
            </a:r>
            <a:endParaRPr lang="cs-CZ" sz="1400" dirty="0"/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5436096" y="4777988"/>
            <a:ext cx="1152000" cy="52322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graf</a:t>
            </a:r>
            <a:endParaRPr lang="cs-CZ" sz="1400" dirty="0"/>
          </a:p>
        </p:txBody>
      </p:sp>
      <p:sp>
        <p:nvSpPr>
          <p:cNvPr id="32" name="AutoShape 26"/>
          <p:cNvSpPr>
            <a:spLocks noChangeArrowheads="1"/>
          </p:cNvSpPr>
          <p:nvPr/>
        </p:nvSpPr>
        <p:spPr bwMode="auto">
          <a:xfrm rot="3149393">
            <a:off x="6216908" y="5385628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314" name="AutoShape 26"/>
          <p:cNvSpPr>
            <a:spLocks noChangeArrowheads="1"/>
          </p:cNvSpPr>
          <p:nvPr/>
        </p:nvSpPr>
        <p:spPr bwMode="auto">
          <a:xfrm rot="3149393">
            <a:off x="4137236" y="5533401"/>
            <a:ext cx="792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Aktualizace dat v kontingenční tabulce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Při změně dat v tabulce se zdrojovými daty </a:t>
            </a:r>
            <a:r>
              <a:rPr lang="cs-CZ" b="1" dirty="0" smtClean="0">
                <a:solidFill>
                  <a:srgbClr val="FF0000"/>
                </a:solidFill>
              </a:rPr>
              <a:t>nedojde </a:t>
            </a:r>
            <a:r>
              <a:rPr lang="cs-CZ" dirty="0" smtClean="0"/>
              <a:t>automaticky k aktualizaci dat v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kontingenční tabulce.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Musíte provést aktualizaci dat.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Stůjte kdekoliv v kontingenční tabulce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Na kartě </a:t>
            </a:r>
            <a:r>
              <a:rPr lang="cs-CZ" b="1" dirty="0" smtClean="0"/>
              <a:t>Možnosti</a:t>
            </a:r>
            <a:r>
              <a:rPr lang="cs-CZ" dirty="0" smtClean="0"/>
              <a:t> ve skupině </a:t>
            </a:r>
            <a:r>
              <a:rPr lang="cs-CZ" b="1" dirty="0" smtClean="0"/>
              <a:t>Data</a:t>
            </a:r>
            <a:r>
              <a:rPr lang="cs-CZ" dirty="0" smtClean="0"/>
              <a:t> klikněte na </a:t>
            </a:r>
            <a:r>
              <a:rPr lang="cs-CZ" b="1" dirty="0" smtClean="0"/>
              <a:t>Aktualizovat </a:t>
            </a:r>
            <a:r>
              <a:rPr lang="cs-CZ" dirty="0" smtClean="0"/>
              <a:t>(Alt+F5), nebo na </a:t>
            </a:r>
            <a:r>
              <a:rPr lang="cs-CZ" b="1" dirty="0" smtClean="0"/>
              <a:t>Aktualizovat vše </a:t>
            </a:r>
            <a:r>
              <a:rPr lang="cs-CZ" dirty="0" smtClean="0"/>
              <a:t>(Ctrl+Alt+F5)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Rozložení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Po vytvoření se kontingenční tabulka zobrazí v tzv. </a:t>
            </a:r>
            <a:r>
              <a:rPr lang="cs-CZ" b="1" dirty="0" smtClean="0"/>
              <a:t>kompaktním formátu</a:t>
            </a:r>
            <a:r>
              <a:rPr lang="cs-CZ" dirty="0" smtClean="0"/>
              <a:t>. Lze ji zobrazit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ale i ve formě </a:t>
            </a:r>
            <a:r>
              <a:rPr lang="cs-CZ" b="1" dirty="0" smtClean="0"/>
              <a:t>tabulky</a:t>
            </a:r>
            <a:r>
              <a:rPr lang="cs-CZ" dirty="0" smtClean="0"/>
              <a:t>, nebo ve formě </a:t>
            </a:r>
            <a:r>
              <a:rPr lang="cs-CZ" b="1" dirty="0" smtClean="0"/>
              <a:t>osnovy</a:t>
            </a:r>
            <a:r>
              <a:rPr lang="cs-CZ" dirty="0" smtClean="0"/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Stůjte kdekoliv v kontingenční tabulce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Na kartě </a:t>
            </a:r>
            <a:r>
              <a:rPr lang="cs-CZ" b="1" dirty="0" smtClean="0"/>
              <a:t>Návrh </a:t>
            </a:r>
            <a:r>
              <a:rPr lang="cs-CZ" dirty="0" smtClean="0"/>
              <a:t>vyberte tlačítko Rozložení sestavy a volbu </a:t>
            </a:r>
            <a:r>
              <a:rPr lang="cs-CZ" b="1" dirty="0" smtClean="0"/>
              <a:t>Zobrazit ve formě osnovy nebo zobrazit ve formě tabulky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Kompaktní formát- </a:t>
            </a:r>
            <a:r>
              <a:rPr lang="cs-CZ" dirty="0" smtClean="0"/>
              <a:t>uspořádání tabulky aby zabírala co nejméně místa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Forma osnovy- </a:t>
            </a:r>
            <a:r>
              <a:rPr lang="cs-CZ" dirty="0" smtClean="0"/>
              <a:t>řádková pole nižší úrovně je od vyšších úrovní odsazena, řádky nejsou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odděleny čarami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Forma tabulky- </a:t>
            </a:r>
            <a:r>
              <a:rPr lang="cs-CZ" dirty="0" smtClean="0"/>
              <a:t>klasická forma tabulky, pole nižší úrovně jsou v dalším sloupci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81335"/>
            <a:ext cx="8534400" cy="987425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Kontingenční tabulky v Excelu</a:t>
            </a:r>
            <a:b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264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692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 + d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 + 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 + c + d = N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539552" y="4321904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92224" y="4417596"/>
          <a:ext cx="7475503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0000"/>
                <a:gridCol w="1296000"/>
                <a:gridCol w="1296000"/>
                <a:gridCol w="1296000"/>
                <a:gridCol w="1247503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do 1</a:t>
                      </a:r>
                      <a:r>
                        <a:rPr lang="cs-CZ" baseline="0" dirty="0" smtClean="0"/>
                        <a:t> týdne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r>
                        <a:rPr lang="cs-CZ" baseline="0" dirty="0" smtClean="0"/>
                        <a:t> – 2 týdny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nad 2 týdny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Základní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Středoškolské</a:t>
                      </a:r>
                      <a:r>
                        <a:rPr lang="cs-CZ" baseline="0" dirty="0" smtClean="0"/>
                        <a:t>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32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18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Vysokoškolské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92224" y="3933056"/>
            <a:ext cx="7668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Hodnocení </a:t>
            </a:r>
            <a:r>
              <a:rPr lang="cs-CZ" b="1" dirty="0" smtClean="0"/>
              <a:t>nesmyslného</a:t>
            </a:r>
            <a:r>
              <a:rPr lang="cs-CZ" dirty="0" smtClean="0"/>
              <a:t> vztahu: dosažené vzdělání a doba strávená v nemocnici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 dat a příprava dat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Kontingenční tabulka se dá vytvořit: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</a:t>
            </a:r>
            <a:r>
              <a:rPr lang="cs-CZ" dirty="0" smtClean="0"/>
              <a:t> tabulky v daném sešitě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</a:t>
            </a:r>
            <a:r>
              <a:rPr lang="cs-CZ" dirty="0" smtClean="0"/>
              <a:t> dat z jiného sešitu Excelu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</a:t>
            </a:r>
            <a:r>
              <a:rPr lang="cs-CZ" dirty="0" smtClean="0"/>
              <a:t> externích dat (např. MS Access)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</a:t>
            </a:r>
            <a:r>
              <a:rPr lang="cs-CZ" dirty="0" smtClean="0"/>
              <a:t>e sloučených dat z více oblastí- z různých listů nebo různých sešitů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</a:t>
            </a:r>
            <a:r>
              <a:rPr lang="cs-CZ" dirty="0" smtClean="0"/>
              <a:t> jiné kontingenční tabulky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Data musí být uspořádána formou standardního databázového seznamu: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V prvním řádku: názvy polí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Další řádky: data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b="1" dirty="0" smtClean="0">
                <a:solidFill>
                  <a:srgbClr val="FF0000"/>
                </a:solidFill>
              </a:rPr>
              <a:t>Seznam nesmí obsahovat prázdné řádky 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b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Nejlepší je využít na data pro kontingenční tabulku funkce </a:t>
            </a:r>
            <a:r>
              <a:rPr lang="cs-CZ" b="1" dirty="0" smtClean="0"/>
              <a:t>Formátovat jako tabulku </a:t>
            </a:r>
            <a:r>
              <a:rPr lang="cs-CZ" dirty="0" smtClean="0"/>
              <a:t>na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kartě </a:t>
            </a:r>
            <a:r>
              <a:rPr lang="cs-CZ" b="1" dirty="0" smtClean="0"/>
              <a:t>Domů</a:t>
            </a:r>
            <a:r>
              <a:rPr lang="cs-CZ" dirty="0" smtClean="0"/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</a:t>
            </a:r>
            <a:r>
              <a:rPr lang="cs-CZ" dirty="0" smtClean="0"/>
              <a:t>tabulka I.</a:t>
            </a:r>
            <a:endParaRPr lang="cs-CZ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 dirty="0"/>
              <a:t>Umožňuje snadno vytvářet sumarizace dat ve smyslu počty hodnot, průměry, minima, maxima </a:t>
            </a:r>
            <a:r>
              <a:rPr lang="cs-CZ" sz="1400" dirty="0" smtClean="0"/>
              <a:t>atd.</a:t>
            </a:r>
            <a:br>
              <a:rPr lang="cs-CZ" sz="1400" dirty="0" smtClean="0"/>
            </a:br>
            <a:r>
              <a:rPr lang="cs-CZ" sz="1400" dirty="0" smtClean="0"/>
              <a:t>v </a:t>
            </a:r>
            <a:r>
              <a:rPr lang="cs-CZ" sz="1400" dirty="0"/>
              <a:t>kombinacích kategorií (např. počet jedinců různých druhů na různých lokalitách)</a:t>
            </a:r>
          </a:p>
          <a:p>
            <a:r>
              <a:rPr lang="cs-CZ" sz="1400" dirty="0"/>
              <a:t>Automaticky je vybrána souvislá oblast dat (</a:t>
            </a:r>
            <a:r>
              <a:rPr lang="cs-CZ" sz="1400" dirty="0" smtClean="0"/>
              <a:t>obdobně </a:t>
            </a:r>
            <a:r>
              <a:rPr lang="cs-CZ" sz="1400" dirty="0"/>
              <a:t>jako v případě automatického filtru)</a:t>
            </a:r>
          </a:p>
        </p:txBody>
      </p:sp>
      <p:graphicFrame>
        <p:nvGraphicFramePr>
          <p:cNvPr id="137220" name="Object 4"/>
          <p:cNvGraphicFramePr>
            <a:graphicFrameLocks noChangeAspect="1"/>
          </p:cNvGraphicFramePr>
          <p:nvPr/>
        </p:nvGraphicFramePr>
        <p:xfrm>
          <a:off x="684213" y="2420938"/>
          <a:ext cx="1811337" cy="2089150"/>
        </p:xfrm>
        <a:graphic>
          <a:graphicData uri="http://schemas.openxmlformats.org/presentationml/2006/ole">
            <p:oleObj spid="_x0000_s40962" name="Image" r:id="rId3" imgW="3822222" imgH="4406349" progId="">
              <p:embed/>
            </p:oleObj>
          </a:graphicData>
        </a:graphic>
      </p:graphicFrame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2492375"/>
            <a:ext cx="3311525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5232400"/>
            <a:ext cx="37909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941888"/>
            <a:ext cx="3024188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092950" y="2565400"/>
            <a:ext cx="1727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Zdroj dat (kromě Excelu i např. externí databáze)</a:t>
            </a:r>
          </a:p>
        </p:txBody>
      </p:sp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2592388" y="3860800"/>
            <a:ext cx="827087" cy="325438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 rot="10800000">
            <a:off x="6445250" y="2781300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7092950" y="2565400"/>
            <a:ext cx="1727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Zdroj dat (kromě Excelu i např. externí databáze)</a:t>
            </a:r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 rot="10800000">
            <a:off x="6518275" y="3716338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7165975" y="3700463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Graf nebo tabulka</a:t>
            </a:r>
          </a:p>
        </p:txBody>
      </p:sp>
      <p:sp>
        <p:nvSpPr>
          <p:cNvPr id="137230" name="AutoShape 14"/>
          <p:cNvSpPr>
            <a:spLocks noChangeArrowheads="1"/>
          </p:cNvSpPr>
          <p:nvPr/>
        </p:nvSpPr>
        <p:spPr bwMode="auto">
          <a:xfrm rot="5400000">
            <a:off x="5021262" y="4814888"/>
            <a:ext cx="360363" cy="325438"/>
          </a:xfrm>
          <a:prstGeom prst="rightArrow">
            <a:avLst>
              <a:gd name="adj1" fmla="val 50000"/>
              <a:gd name="adj2" fmla="val 276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6659563" y="4797425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Zdrojová oblast dat</a:t>
            </a:r>
          </a:p>
        </p:txBody>
      </p:sp>
      <p:sp>
        <p:nvSpPr>
          <p:cNvPr id="137232" name="AutoShape 16"/>
          <p:cNvSpPr>
            <a:spLocks noChangeArrowheads="1"/>
          </p:cNvSpPr>
          <p:nvPr/>
        </p:nvSpPr>
        <p:spPr bwMode="auto">
          <a:xfrm rot="8316076">
            <a:off x="6300788" y="5229225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3" name="AutoShape 17"/>
          <p:cNvSpPr>
            <a:spLocks noChangeArrowheads="1"/>
          </p:cNvSpPr>
          <p:nvPr/>
        </p:nvSpPr>
        <p:spPr bwMode="auto">
          <a:xfrm rot="10800000">
            <a:off x="3419475" y="5589588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900113" y="4652963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Umístění </a:t>
            </a:r>
          </a:p>
        </p:txBody>
      </p:sp>
      <p:sp>
        <p:nvSpPr>
          <p:cNvPr id="137235" name="AutoShape 19"/>
          <p:cNvSpPr>
            <a:spLocks noChangeArrowheads="1"/>
          </p:cNvSpPr>
          <p:nvPr/>
        </p:nvSpPr>
        <p:spPr bwMode="auto">
          <a:xfrm rot="5400000">
            <a:off x="1278732" y="4995069"/>
            <a:ext cx="431800" cy="325437"/>
          </a:xfrm>
          <a:prstGeom prst="rightArrow">
            <a:avLst>
              <a:gd name="adj1" fmla="val 50000"/>
              <a:gd name="adj2" fmla="val 331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6" name="Text Box 20"/>
          <p:cNvSpPr txBox="1">
            <a:spLocks noChangeArrowheads="1"/>
          </p:cNvSpPr>
          <p:nvPr/>
        </p:nvSpPr>
        <p:spPr bwMode="auto">
          <a:xfrm>
            <a:off x="1331913" y="6237288"/>
            <a:ext cx="2735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Rozvržení a vlastnosti tabulek</a:t>
            </a:r>
          </a:p>
        </p:txBody>
      </p:sp>
      <p:sp>
        <p:nvSpPr>
          <p:cNvPr id="137237" name="AutoShape 21"/>
          <p:cNvSpPr>
            <a:spLocks noChangeArrowheads="1"/>
          </p:cNvSpPr>
          <p:nvPr/>
        </p:nvSpPr>
        <p:spPr bwMode="auto">
          <a:xfrm rot="13584778">
            <a:off x="931863" y="6197600"/>
            <a:ext cx="438150" cy="215900"/>
          </a:xfrm>
          <a:prstGeom prst="rightArrow">
            <a:avLst>
              <a:gd name="adj1" fmla="val 50000"/>
              <a:gd name="adj2" fmla="val 507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592358" y="1969676"/>
            <a:ext cx="136306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</a:t>
            </a:r>
            <a:br>
              <a:rPr kumimoji="1" lang="cs-CZ" sz="1400" b="0" i="0" dirty="0" smtClean="0"/>
            </a:br>
            <a:r>
              <a:rPr kumimoji="1" lang="cs-CZ" sz="1400" b="0" i="0" dirty="0" smtClean="0"/>
              <a:t>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rozvržení I.</a:t>
            </a:r>
            <a:endParaRPr lang="cs-CZ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/>
              <a:t>Nastavit rozvržení kontingenčních tabulek je možné dvěma způsoby, zde představený postup je obsažen v Excel 97,2000 i XP (speciální dialog), druhou možností je obdobná specifikace přímo v listu Excelu (2000, XP)</a:t>
            </a:r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978150"/>
            <a:ext cx="3960812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337050"/>
            <a:ext cx="26574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5956300" y="3248025"/>
            <a:ext cx="26479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parametry, které je možné zobrazit (hlavičky sloupců databázové tabulky)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252413" y="2520950"/>
            <a:ext cx="4679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tzv. stránka = tabulky podle zde nastaveného kritéria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179388" y="4410075"/>
            <a:ext cx="113665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parametry na řádcích</a:t>
            </a:r>
          </a:p>
        </p:txBody>
      </p:sp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4716463" y="2536825"/>
            <a:ext cx="1641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parametry sloupců</a:t>
            </a:r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2771775" y="5705475"/>
            <a:ext cx="2193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parametry dat</a:t>
            </a:r>
          </a:p>
          <a:p>
            <a:r>
              <a:rPr lang="cs-CZ" sz="1400"/>
              <a:t>    a možnosti sumarizace</a:t>
            </a:r>
          </a:p>
        </p:txBody>
      </p:sp>
      <p:sp>
        <p:nvSpPr>
          <p:cNvPr id="138253" name="AutoShape 13"/>
          <p:cNvSpPr>
            <a:spLocks noChangeArrowheads="1"/>
          </p:cNvSpPr>
          <p:nvPr/>
        </p:nvSpPr>
        <p:spPr bwMode="auto">
          <a:xfrm rot="3794439">
            <a:off x="1059657" y="3275806"/>
            <a:ext cx="1225550" cy="325437"/>
          </a:xfrm>
          <a:prstGeom prst="rightArrow">
            <a:avLst>
              <a:gd name="adj1" fmla="val 50000"/>
              <a:gd name="adj2" fmla="val 941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4" name="AutoShape 14"/>
          <p:cNvSpPr>
            <a:spLocks noChangeArrowheads="1"/>
          </p:cNvSpPr>
          <p:nvPr/>
        </p:nvSpPr>
        <p:spPr bwMode="auto">
          <a:xfrm rot="8548961">
            <a:off x="3190875" y="3305175"/>
            <a:ext cx="1800225" cy="247650"/>
          </a:xfrm>
          <a:prstGeom prst="rightArrow">
            <a:avLst>
              <a:gd name="adj1" fmla="val 50000"/>
              <a:gd name="adj2" fmla="val 1817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5" name="AutoShape 15"/>
          <p:cNvSpPr>
            <a:spLocks noChangeArrowheads="1"/>
          </p:cNvSpPr>
          <p:nvPr/>
        </p:nvSpPr>
        <p:spPr bwMode="auto">
          <a:xfrm>
            <a:off x="1187450" y="4516438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6" name="AutoShape 16"/>
          <p:cNvSpPr>
            <a:spLocks noChangeArrowheads="1"/>
          </p:cNvSpPr>
          <p:nvPr/>
        </p:nvSpPr>
        <p:spPr bwMode="auto">
          <a:xfrm rot="16200000">
            <a:off x="2502694" y="4966494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7" name="AutoShape 17"/>
          <p:cNvSpPr>
            <a:spLocks noChangeArrowheads="1"/>
          </p:cNvSpPr>
          <p:nvPr/>
        </p:nvSpPr>
        <p:spPr bwMode="auto">
          <a:xfrm>
            <a:off x="4932363" y="5884863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8" name="AutoShape 18"/>
          <p:cNvSpPr>
            <a:spLocks noChangeArrowheads="1"/>
          </p:cNvSpPr>
          <p:nvPr/>
        </p:nvSpPr>
        <p:spPr bwMode="auto">
          <a:xfrm rot="8854210">
            <a:off x="4787900" y="3868738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9" name="Line 19"/>
          <p:cNvSpPr>
            <a:spLocks noChangeShapeType="1"/>
          </p:cNvSpPr>
          <p:nvPr/>
        </p:nvSpPr>
        <p:spPr bwMode="auto">
          <a:xfrm flipH="1">
            <a:off x="3635375" y="46402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8260" name="Line 20"/>
          <p:cNvSpPr>
            <a:spLocks noChangeShapeType="1"/>
          </p:cNvSpPr>
          <p:nvPr/>
        </p:nvSpPr>
        <p:spPr bwMode="auto">
          <a:xfrm flipH="1">
            <a:off x="3635375" y="48561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8261" name="Line 21"/>
          <p:cNvSpPr>
            <a:spLocks noChangeShapeType="1"/>
          </p:cNvSpPr>
          <p:nvPr/>
        </p:nvSpPr>
        <p:spPr bwMode="auto">
          <a:xfrm flipH="1">
            <a:off x="3635375" y="42084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8262" name="Line 22"/>
          <p:cNvSpPr>
            <a:spLocks noChangeShapeType="1"/>
          </p:cNvSpPr>
          <p:nvPr/>
        </p:nvSpPr>
        <p:spPr bwMode="auto">
          <a:xfrm flipH="1">
            <a:off x="3635375" y="44243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592358" y="2185700"/>
            <a:ext cx="136306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</a:t>
            </a:r>
            <a:br>
              <a:rPr kumimoji="1" lang="cs-CZ" sz="1400" b="0" i="0" dirty="0" smtClean="0"/>
            </a:br>
            <a:r>
              <a:rPr kumimoji="1" lang="cs-CZ" sz="1400" b="0" i="0" dirty="0" smtClean="0"/>
              <a:t>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výsledek I.</a:t>
            </a:r>
            <a:endParaRPr lang="cs-CZ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 dirty="0"/>
              <a:t>Výsledkem analýzy je tabulka vynášející proti sobě hodnoty řádkových a sloupcových parametrů kontingenční tabulky (např. taxony proti lokalitám, jde o seznamy hodnot obsažených v jednotlivých sloupcích), na průsečíku je zobrazena vybraná sumární charakteristika vybraných dat (průměr, suma, počet atd.)</a:t>
            </a:r>
          </a:p>
          <a:p>
            <a:r>
              <a:rPr lang="cs-CZ" sz="1400" dirty="0"/>
              <a:t>Tabulku v této formě je možné nadále editovat co se týče formátu i obsažených dat</a:t>
            </a:r>
          </a:p>
        </p:txBody>
      </p:sp>
      <p:graphicFrame>
        <p:nvGraphicFramePr>
          <p:cNvPr id="139268" name="Object 4"/>
          <p:cNvGraphicFramePr>
            <a:graphicFrameLocks noChangeAspect="1"/>
          </p:cNvGraphicFramePr>
          <p:nvPr/>
        </p:nvGraphicFramePr>
        <p:xfrm>
          <a:off x="2339975" y="2924175"/>
          <a:ext cx="4679950" cy="3144838"/>
        </p:xfrm>
        <a:graphic>
          <a:graphicData uri="http://schemas.openxmlformats.org/presentationml/2006/ole">
            <p:oleObj spid="_x0000_s41986" name="Image" r:id="rId3" imgW="9676190" imgH="6501587" progId="">
              <p:embed/>
            </p:oleObj>
          </a:graphicData>
        </a:graphic>
      </p:graphicFrame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2339975" y="6148388"/>
            <a:ext cx="2982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Panel nástrojů kontingenční tabulky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7070725" y="4708525"/>
            <a:ext cx="2181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Seznam polí tabulky</a:t>
            </a: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179388" y="2995613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Roletky položek tabulky</a:t>
            </a: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179388" y="5013325"/>
            <a:ext cx="1855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Automatický souhrn</a:t>
            </a:r>
          </a:p>
        </p:txBody>
      </p:sp>
      <p:sp>
        <p:nvSpPr>
          <p:cNvPr id="139273" name="AutoShape 9"/>
          <p:cNvSpPr>
            <a:spLocks noChangeArrowheads="1"/>
          </p:cNvSpPr>
          <p:nvPr/>
        </p:nvSpPr>
        <p:spPr bwMode="auto">
          <a:xfrm>
            <a:off x="1908175" y="5041900"/>
            <a:ext cx="720725" cy="287338"/>
          </a:xfrm>
          <a:prstGeom prst="rightArrow">
            <a:avLst>
              <a:gd name="adj1" fmla="val 50000"/>
              <a:gd name="adj2" fmla="val 627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4" name="AutoShape 10"/>
          <p:cNvSpPr>
            <a:spLocks noChangeArrowheads="1"/>
          </p:cNvSpPr>
          <p:nvPr/>
        </p:nvSpPr>
        <p:spPr bwMode="auto">
          <a:xfrm rot="16200000">
            <a:off x="3095625" y="5768975"/>
            <a:ext cx="503238" cy="287338"/>
          </a:xfrm>
          <a:prstGeom prst="rightArrow">
            <a:avLst>
              <a:gd name="adj1" fmla="val 50000"/>
              <a:gd name="adj2" fmla="val 43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5" name="AutoShape 11"/>
          <p:cNvSpPr>
            <a:spLocks noChangeArrowheads="1"/>
          </p:cNvSpPr>
          <p:nvPr/>
        </p:nvSpPr>
        <p:spPr bwMode="auto">
          <a:xfrm rot="10800000">
            <a:off x="6588125" y="4724400"/>
            <a:ext cx="503238" cy="287338"/>
          </a:xfrm>
          <a:prstGeom prst="rightArrow">
            <a:avLst>
              <a:gd name="adj1" fmla="val 50000"/>
              <a:gd name="adj2" fmla="val 43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6" name="AutoShape 12"/>
          <p:cNvSpPr>
            <a:spLocks noChangeArrowheads="1"/>
          </p:cNvSpPr>
          <p:nvPr/>
        </p:nvSpPr>
        <p:spPr bwMode="auto">
          <a:xfrm rot="2189478">
            <a:off x="2173288" y="3276600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7" name="AutoShape 13"/>
          <p:cNvSpPr>
            <a:spLocks noChangeArrowheads="1"/>
          </p:cNvSpPr>
          <p:nvPr/>
        </p:nvSpPr>
        <p:spPr bwMode="auto">
          <a:xfrm rot="3311418">
            <a:off x="1943100" y="3536951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592358" y="2329716"/>
            <a:ext cx="136306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</a:t>
            </a:r>
            <a:br>
              <a:rPr kumimoji="1" lang="cs-CZ" sz="1400" b="0" i="0" dirty="0" smtClean="0"/>
            </a:br>
            <a:r>
              <a:rPr kumimoji="1" lang="cs-CZ" sz="1400" b="0" i="0" dirty="0" smtClean="0"/>
              <a:t>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7325" t="38320" r="52751" b="27240"/>
          <a:stretch>
            <a:fillRect/>
          </a:stretch>
        </p:blipFill>
        <p:spPr bwMode="auto">
          <a:xfrm>
            <a:off x="3491880" y="2132856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</a:t>
            </a:r>
            <a:r>
              <a:rPr lang="cs-CZ" dirty="0" smtClean="0"/>
              <a:t>tabulka II.</a:t>
            </a:r>
            <a:endParaRPr lang="cs-CZ" dirty="0"/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596336" y="2492896"/>
            <a:ext cx="1476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Zdroj dat (kromě Excelu i např. externí databáze)</a:t>
            </a:r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 rot="10800000">
            <a:off x="6948636" y="2455490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691680" y="4005064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Graf nebo tabulka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7956376" y="3212976"/>
            <a:ext cx="1115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/>
              <a:t>Zdrojová oblast dat</a:t>
            </a:r>
          </a:p>
        </p:txBody>
      </p:sp>
      <p:sp>
        <p:nvSpPr>
          <p:cNvPr id="137232" name="AutoShape 16"/>
          <p:cNvSpPr>
            <a:spLocks noChangeArrowheads="1"/>
          </p:cNvSpPr>
          <p:nvPr/>
        </p:nvSpPr>
        <p:spPr bwMode="auto">
          <a:xfrm rot="11984753">
            <a:off x="7339969" y="3133135"/>
            <a:ext cx="647700" cy="288000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7596336" y="3700264"/>
            <a:ext cx="1152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 smtClean="0"/>
              <a:t>Umístění tabulky </a:t>
            </a:r>
            <a:endParaRPr lang="cs-CZ" sz="1400" dirty="0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12075" t="14280" r="67450" b="68080"/>
          <a:stretch>
            <a:fillRect/>
          </a:stretch>
        </p:blipFill>
        <p:spPr bwMode="auto">
          <a:xfrm>
            <a:off x="251520" y="2132856"/>
            <a:ext cx="28083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2411760" y="2996952"/>
            <a:ext cx="827087" cy="325438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1295712" y="2168896"/>
            <a:ext cx="684000" cy="288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 rot="13811098">
            <a:off x="1196125" y="3619226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auto">
          <a:xfrm rot="10800000">
            <a:off x="6948636" y="3679626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5796136" y="4581160"/>
            <a:ext cx="756000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l="50924" t="32760" r="31226" b="21881"/>
          <a:stretch>
            <a:fillRect/>
          </a:stretch>
        </p:blipFill>
        <p:spPr bwMode="auto">
          <a:xfrm>
            <a:off x="6516216" y="2420888"/>
            <a:ext cx="24482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rozvržení II.</a:t>
            </a:r>
            <a:endParaRPr lang="cs-CZ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36749" t="29400" r="27551" b="5921"/>
          <a:stretch>
            <a:fillRect/>
          </a:stretch>
        </p:blipFill>
        <p:spPr bwMode="auto">
          <a:xfrm>
            <a:off x="159346" y="1313384"/>
            <a:ext cx="48965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223778" y="5842917"/>
            <a:ext cx="972000" cy="515938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na řádcích</a:t>
            </a: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2231840" y="5949280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471605" y="5949280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dat</a:t>
            </a:r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 rot="10800000">
            <a:off x="4499993" y="5986715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471605" y="4941168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ve sloupcích</a:t>
            </a:r>
            <a:endParaRPr lang="cs-CZ" sz="1400" dirty="0"/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 rot="10800000">
            <a:off x="4499993" y="5085214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76056" y="1844824"/>
            <a:ext cx="2647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parametry, které je možné zobrazit </a:t>
            </a:r>
            <a:r>
              <a:rPr lang="cs-CZ" sz="1400" dirty="0" smtClean="0"/>
              <a:t>v kontingenční tabulce</a:t>
            </a:r>
            <a:endParaRPr lang="cs-CZ" sz="1400" dirty="0"/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auto">
          <a:xfrm rot="10800000">
            <a:off x="4464484" y="1594228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18"/>
          <p:cNvSpPr>
            <a:spLocks noChangeArrowheads="1"/>
          </p:cNvSpPr>
          <p:nvPr/>
        </p:nvSpPr>
        <p:spPr bwMode="auto">
          <a:xfrm rot="7658442">
            <a:off x="3398567" y="4472222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4139952" y="3913311"/>
            <a:ext cx="468000" cy="307777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filtr</a:t>
            </a:r>
            <a:endParaRPr lang="cs-CZ" sz="1400" dirty="0"/>
          </a:p>
        </p:txBody>
      </p:sp>
      <p:sp>
        <p:nvSpPr>
          <p:cNvPr id="36" name="Obdélník 35"/>
          <p:cNvSpPr/>
          <p:nvPr/>
        </p:nvSpPr>
        <p:spPr>
          <a:xfrm>
            <a:off x="6624850" y="317699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6624304" y="386107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V="1">
            <a:off x="8316416" y="4365104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7308850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V="1">
            <a:off x="8388424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871</TotalTime>
  <Words>690</Words>
  <Application>Microsoft Office PowerPoint</Application>
  <PresentationFormat>Předvádění na obrazovce (4:3)</PresentationFormat>
  <Paragraphs>163</Paragraphs>
  <Slides>12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01_Klin_dat_upravyM</vt:lpstr>
      <vt:lpstr>Image</vt:lpstr>
      <vt:lpstr> III. Kontingenční tabulky v Excelu</vt:lpstr>
      <vt:lpstr>Kontingenční tabulky v Excelu  Ukázka kontingenční tabulky</vt:lpstr>
      <vt:lpstr>Ukázka kontingenční tabulky</vt:lpstr>
      <vt:lpstr>Zdroj dat a příprava dat</vt:lpstr>
      <vt:lpstr>Kontingenční tabulka I.</vt:lpstr>
      <vt:lpstr>Kontingenční tabulky – rozvržení I.</vt:lpstr>
      <vt:lpstr>Kontingenční tabulky – výsledek I.</vt:lpstr>
      <vt:lpstr>Kontingenční tabulka II.</vt:lpstr>
      <vt:lpstr>Kontingenční tabulky – rozvržení II.</vt:lpstr>
      <vt:lpstr>Kontingenční tabulky – nastavení II.</vt:lpstr>
      <vt:lpstr>Aktualizace dat v kontingenční tabulce</vt:lpstr>
      <vt:lpstr>Rozložení kontingenční tabulky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III. Vzorce v excelu</dc:title>
  <dc:creator>cvanova</dc:creator>
  <cp:lastModifiedBy>maluskova</cp:lastModifiedBy>
  <cp:revision>39</cp:revision>
  <dcterms:created xsi:type="dcterms:W3CDTF">2011-03-10T15:44:21Z</dcterms:created>
  <dcterms:modified xsi:type="dcterms:W3CDTF">2013-02-28T06:39:48Z</dcterms:modified>
</cp:coreProperties>
</file>