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C333D-4941-471C-9168-3DA22D898779}" type="datetimeFigureOut">
              <a:rPr lang="cs-CZ" smtClean="0"/>
              <a:t>31.5.2015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897A0-36EE-42EA-BE2A-420DAF18F86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AA17AD7-313A-43A7-97B6-88EEDD996826}" type="slidenum">
              <a:rPr lang="cs-CZ" sz="1200" b="0" i="0"/>
              <a:pPr algn="r"/>
              <a:t>14</a:t>
            </a:fld>
            <a:endParaRPr lang="cs-CZ" sz="1200" b="0" i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731D63E-9D8C-4452-8A99-7768B3902AAF}" type="slidenum">
              <a:rPr lang="cs-CZ" sz="1200" b="0" i="0"/>
              <a:pPr algn="r"/>
              <a:t>15</a:t>
            </a:fld>
            <a:endParaRPr lang="cs-CZ" sz="1200" b="0" i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41700AB-9ECA-43AA-AFB4-56D138B6927A}" type="slidenum">
              <a:rPr lang="cs-CZ" sz="1200" b="0" i="0"/>
              <a:pPr algn="r"/>
              <a:t>16</a:t>
            </a:fld>
            <a:endParaRPr lang="cs-CZ" sz="1200" b="0" i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ED18B26-C2FF-4CD5-A960-BD08DF3ED6E5}" type="slidenum">
              <a:rPr lang="cs-CZ" sz="1200" b="0" i="0"/>
              <a:pPr algn="r"/>
              <a:t>17</a:t>
            </a:fld>
            <a:endParaRPr lang="cs-CZ" sz="1200" b="0" i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BB60D1-81EE-4D19-AD7D-D25D0AC9AC4B}" type="slidenum">
              <a:rPr lang="cs-CZ" sz="1200" b="0" i="0"/>
              <a:pPr algn="r"/>
              <a:t>22</a:t>
            </a:fld>
            <a:endParaRPr lang="cs-CZ" sz="1200" b="0" i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2FF42-199B-46BE-9C33-ED76DA67B85B}" type="datetime1">
              <a:rPr lang="cs-CZ"/>
              <a:pPr>
                <a:defRPr/>
              </a:pPr>
              <a:t>31.5.2015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0EFA79F-C278-468D-AC97-667650A76304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DE549-4D5D-4D8B-A384-52ADFE4C5AD0}" type="datetime1">
              <a:rPr lang="cs-CZ"/>
              <a:pPr>
                <a:defRPr/>
              </a:pPr>
              <a:t>31.5.2015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D6220-0874-42B4-930C-A96F2879B9A4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E56AF-AB1C-482E-8EDB-E510A8EB138B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1ADC9-CF45-4639-AD72-3A481A1CBDA1}" type="datetime1">
              <a:rPr lang="cs-CZ"/>
              <a:pPr>
                <a:defRPr/>
              </a:pPr>
              <a:t>31.5.2015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F0C7-3DEB-4CD4-9319-580CF16CEBA6}" type="datetime1">
              <a:rPr lang="cs-CZ"/>
              <a:pPr>
                <a:defRPr/>
              </a:pPr>
              <a:t>31.5.2015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112C4-7821-4F3D-8A5B-083E26493E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F45497-B3B7-4F58-902C-685FB30CC0B4}" type="datetime1">
              <a:rPr lang="cs-CZ"/>
              <a:pPr>
                <a:defRPr/>
              </a:pPr>
              <a:t>31.5.2015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>
                <a:solidFill>
                  <a:srgbClr val="607B7C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FF313E-BF42-46DF-B334-626395B37374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4110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4111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4112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Graf_aplikace_Microsoft_Office_Excel1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Normální rozdělení a ověření normality 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Modelová rozdělení</a:t>
            </a:r>
            <a:endParaRPr lang="cs-CZ" sz="2400" b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46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0588"/>
            <a:ext cx="7772400" cy="73818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Normalita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4819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7772400" cy="1143000"/>
          </a:xfrm>
          <a:noFill/>
        </p:spPr>
        <p:txBody>
          <a:bodyPr/>
          <a:lstStyle/>
          <a:p>
            <a:r>
              <a:rPr lang="cs-CZ" b="0" i="1" smtClean="0"/>
              <a:t>Stručný přehled modelových rozložení II.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138113" y="852488"/>
            <a:ext cx="1601787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Rozložení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739900" y="852488"/>
            <a:ext cx="2808288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4548188" y="852488"/>
            <a:ext cx="4429125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138113" y="1406525"/>
            <a:ext cx="1601787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cs-CZ" sz="2000" i="0">
              <a:solidFill>
                <a:srgbClr val="CC0000"/>
              </a:solidFill>
            </a:endParaRPr>
          </a:p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Beta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1739900" y="1406525"/>
            <a:ext cx="2808288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Parametry distribuční funkce: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a</a:t>
            </a:r>
            <a:r>
              <a:rPr lang="cs-CZ" i="0"/>
              <a:t> - parametr tvaru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b</a:t>
            </a:r>
            <a:r>
              <a:rPr lang="cs-CZ" i="0"/>
              <a:t> - parametr rozsahu hodnot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4548188" y="1406525"/>
            <a:ext cx="4429125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Pravděpodobnostní funkce pro proměnnou omezenou rozsahem do intervalu [0; 1]. Je matematicky komplikovanější, ale velmi flexibilní při popisu změn hodnot proměnné</a:t>
            </a:r>
          </a:p>
          <a:p>
            <a:pPr eaLnBrk="0" hangingPunct="0"/>
            <a:r>
              <a:rPr lang="cs-CZ" sz="1600" b="0" i="0"/>
              <a:t>v ohraničeném intervalu.</a:t>
            </a: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138113" y="2913063"/>
            <a:ext cx="1601787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Studentovo</a:t>
            </a:r>
          </a:p>
        </p:txBody>
      </p:sp>
      <p:sp>
        <p:nvSpPr>
          <p:cNvPr id="34827" name="Text Box 10"/>
          <p:cNvSpPr txBox="1">
            <a:spLocks noChangeArrowheads="1"/>
          </p:cNvSpPr>
          <p:nvPr/>
        </p:nvSpPr>
        <p:spPr bwMode="auto">
          <a:xfrm>
            <a:off x="1739900" y="2913063"/>
            <a:ext cx="2808288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  <a:p>
            <a:pPr eaLnBrk="0" hangingPunct="0"/>
            <a:r>
              <a:rPr lang="cs-CZ" i="0"/>
              <a:t>Průměr </a:t>
            </a:r>
          </a:p>
          <a:p>
            <a:pPr eaLnBrk="0" hangingPunct="0"/>
            <a:r>
              <a:rPr lang="cs-CZ" i="0"/>
              <a:t>Rozptyl</a:t>
            </a:r>
          </a:p>
        </p:txBody>
      </p:sp>
      <p:sp>
        <p:nvSpPr>
          <p:cNvPr id="34828" name="Text Box 11"/>
          <p:cNvSpPr txBox="1">
            <a:spLocks noChangeArrowheads="1"/>
          </p:cNvSpPr>
          <p:nvPr/>
        </p:nvSpPr>
        <p:spPr bwMode="auto">
          <a:xfrm>
            <a:off x="4548188" y="2913063"/>
            <a:ext cx="4429125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Simuluje normální rozložení pro menší vzorky čísel. Pro větší soubory (n &gt; 100) se limitně blíží k normálnímu rozložení.</a:t>
            </a:r>
          </a:p>
        </p:txBody>
      </p:sp>
      <p:sp>
        <p:nvSpPr>
          <p:cNvPr id="34829" name="Text Box 12"/>
          <p:cNvSpPr txBox="1">
            <a:spLocks noChangeArrowheads="1"/>
          </p:cNvSpPr>
          <p:nvPr/>
        </p:nvSpPr>
        <p:spPr bwMode="auto">
          <a:xfrm>
            <a:off x="138113" y="4230688"/>
            <a:ext cx="1752600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Pearsonovo</a:t>
            </a:r>
          </a:p>
        </p:txBody>
      </p:sp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1739900" y="4230688"/>
            <a:ext cx="2808288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4548188" y="4230688"/>
            <a:ext cx="4429125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Slouží především k porovnání četností jevů ve dvou a více kategoriích. </a:t>
            </a:r>
          </a:p>
          <a:p>
            <a:pPr eaLnBrk="0" hangingPunct="0"/>
            <a:r>
              <a:rPr lang="cs-CZ" sz="1600" b="0" i="0"/>
              <a:t>Používá se k modelování rozložení odhadu rozptylu normálně rozložených dat.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138113" y="5549900"/>
            <a:ext cx="1752600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Fisher-Snedecorovo</a:t>
            </a:r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1739900" y="5549900"/>
            <a:ext cx="2808288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Dvojí stupně volnosti - uvažuje velikost dvou vzorků</a:t>
            </a:r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4548188" y="5549900"/>
            <a:ext cx="4429125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Používá se k testování hodnot průměrů - F test pro porovnání dvou výběrových rozptylů; F test, ANOVA atd.</a:t>
            </a:r>
          </a:p>
        </p:txBody>
      </p:sp>
      <p:sp>
        <p:nvSpPr>
          <p:cNvPr id="34835" name="Rectangle 18"/>
          <p:cNvSpPr>
            <a:spLocks/>
          </p:cNvSpPr>
          <p:nvPr/>
        </p:nvSpPr>
        <p:spPr bwMode="auto">
          <a:xfrm>
            <a:off x="838200" y="152400"/>
            <a:ext cx="77724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cs-CZ" sz="3300" i="0">
                <a:solidFill>
                  <a:srgbClr val="7B9899"/>
                </a:solidFill>
                <a:latin typeface="Calibri" pitchFamily="34" charset="0"/>
              </a:rPr>
              <a:t>Stručný přehled modelových rozložení II.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365125"/>
            <a:ext cx="8713787" cy="760413"/>
          </a:xfrm>
          <a:noFill/>
        </p:spPr>
        <p:txBody>
          <a:bodyPr/>
          <a:lstStyle/>
          <a:p>
            <a:r>
              <a:rPr lang="cs-CZ" smtClean="0"/>
              <a:t>Log-normální rozložení jako častý model reálných znaků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05175" y="1576388"/>
            <a:ext cx="2514600" cy="1428750"/>
            <a:chOff x="64" y="136"/>
            <a:chExt cx="255" cy="204"/>
          </a:xfrm>
        </p:grpSpPr>
        <p:sp>
          <p:nvSpPr>
            <p:cNvPr id="35897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898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45" name="Freeform 6"/>
          <p:cNvSpPr>
            <a:spLocks/>
          </p:cNvSpPr>
          <p:nvPr/>
        </p:nvSpPr>
        <p:spPr bwMode="auto">
          <a:xfrm>
            <a:off x="3343275" y="1681163"/>
            <a:ext cx="2352675" cy="1323975"/>
          </a:xfrm>
          <a:custGeom>
            <a:avLst/>
            <a:gdLst>
              <a:gd name="T0" fmla="*/ 0 w 247"/>
              <a:gd name="T1" fmla="*/ 2147483647 h 139"/>
              <a:gd name="T2" fmla="*/ 2147483647 w 247"/>
              <a:gd name="T3" fmla="*/ 2147483647 h 139"/>
              <a:gd name="T4" fmla="*/ 2147483647 w 247"/>
              <a:gd name="T5" fmla="*/ 2147483647 h 139"/>
              <a:gd name="T6" fmla="*/ 2147483647 w 247"/>
              <a:gd name="T7" fmla="*/ 2147483647 h 139"/>
              <a:gd name="T8" fmla="*/ 2147483647 w 247"/>
              <a:gd name="T9" fmla="*/ 2147483647 h 139"/>
              <a:gd name="T10" fmla="*/ 2147483647 w 247"/>
              <a:gd name="T11" fmla="*/ 2147483647 h 139"/>
              <a:gd name="T12" fmla="*/ 2147483647 w 247"/>
              <a:gd name="T13" fmla="*/ 2147483647 h 139"/>
              <a:gd name="T14" fmla="*/ 2147483647 w 247"/>
              <a:gd name="T15" fmla="*/ 2147483647 h 139"/>
              <a:gd name="T16" fmla="*/ 2147483647 w 247"/>
              <a:gd name="T17" fmla="*/ 2147483647 h 1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7"/>
              <a:gd name="T28" fmla="*/ 0 h 139"/>
              <a:gd name="T29" fmla="*/ 247 w 247"/>
              <a:gd name="T30" fmla="*/ 139 h 1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7" h="139">
                <a:moveTo>
                  <a:pt x="0" y="139"/>
                </a:moveTo>
                <a:cubicBezTo>
                  <a:pt x="1" y="130"/>
                  <a:pt x="5" y="100"/>
                  <a:pt x="8" y="83"/>
                </a:cubicBezTo>
                <a:cubicBezTo>
                  <a:pt x="11" y="68"/>
                  <a:pt x="13" y="51"/>
                  <a:pt x="16" y="38"/>
                </a:cubicBezTo>
                <a:cubicBezTo>
                  <a:pt x="19" y="25"/>
                  <a:pt x="20" y="13"/>
                  <a:pt x="24" y="8"/>
                </a:cubicBezTo>
                <a:cubicBezTo>
                  <a:pt x="28" y="3"/>
                  <a:pt x="34" y="0"/>
                  <a:pt x="40" y="11"/>
                </a:cubicBezTo>
                <a:cubicBezTo>
                  <a:pt x="46" y="22"/>
                  <a:pt x="54" y="57"/>
                  <a:pt x="63" y="73"/>
                </a:cubicBezTo>
                <a:cubicBezTo>
                  <a:pt x="72" y="89"/>
                  <a:pt x="84" y="100"/>
                  <a:pt x="96" y="108"/>
                </a:cubicBezTo>
                <a:cubicBezTo>
                  <a:pt x="108" y="116"/>
                  <a:pt x="109" y="117"/>
                  <a:pt x="134" y="120"/>
                </a:cubicBezTo>
                <a:cubicBezTo>
                  <a:pt x="159" y="123"/>
                  <a:pt x="224" y="127"/>
                  <a:pt x="247" y="129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2590800" y="1576388"/>
            <a:ext cx="781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>
                <a:latin typeface="Symbol" pitchFamily="18" charset="2"/>
              </a:rPr>
              <a:t>j </a:t>
            </a:r>
            <a:r>
              <a:rPr lang="cs-CZ" sz="2000" i="0"/>
              <a:t>(x)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3143250" y="3109913"/>
            <a:ext cx="1123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Medián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5648325" y="3024188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4171950" y="3109913"/>
            <a:ext cx="1104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Průměr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 rot="-2749107">
            <a:off x="3543301" y="2919412"/>
            <a:ext cx="169862" cy="169863"/>
            <a:chOff x="591" y="221"/>
            <a:chExt cx="100" cy="101"/>
          </a:xfrm>
        </p:grpSpPr>
        <p:sp>
          <p:nvSpPr>
            <p:cNvPr id="35895" name="Line 1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896" name="Line 1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-2749107">
            <a:off x="4419601" y="2919412"/>
            <a:ext cx="169862" cy="169863"/>
            <a:chOff x="591" y="221"/>
            <a:chExt cx="100" cy="101"/>
          </a:xfrm>
        </p:grpSpPr>
        <p:sp>
          <p:nvSpPr>
            <p:cNvPr id="35893" name="Line 15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894" name="Line 16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2" name="Text Box 17"/>
          <p:cNvSpPr txBox="1">
            <a:spLocks noChangeArrowheads="1"/>
          </p:cNvSpPr>
          <p:nvPr/>
        </p:nvSpPr>
        <p:spPr bwMode="auto">
          <a:xfrm>
            <a:off x="1676400" y="3556000"/>
            <a:ext cx="5562600" cy="80962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U asymetrických rozložení je medián velmi vhodným alternativním ukazatelem středu</a:t>
            </a:r>
          </a:p>
        </p:txBody>
      </p:sp>
      <p:sp>
        <p:nvSpPr>
          <p:cNvPr id="35853" name="Text Box 18"/>
          <p:cNvSpPr txBox="1">
            <a:spLocks noChangeArrowheads="1"/>
          </p:cNvSpPr>
          <p:nvPr/>
        </p:nvSpPr>
        <p:spPr bwMode="auto">
          <a:xfrm>
            <a:off x="4076700" y="6065838"/>
            <a:ext cx="25527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Průměr - těžiště osy x</a:t>
            </a:r>
          </a:p>
        </p:txBody>
      </p:sp>
      <p:sp>
        <p:nvSpPr>
          <p:cNvPr id="35854" name="Text Box 19"/>
          <p:cNvSpPr txBox="1">
            <a:spLocks noChangeArrowheads="1"/>
          </p:cNvSpPr>
          <p:nvPr/>
        </p:nvSpPr>
        <p:spPr bwMode="auto">
          <a:xfrm>
            <a:off x="3581400" y="4703763"/>
            <a:ext cx="32289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Medián - frekvenční střed</a:t>
            </a:r>
          </a:p>
        </p:txBody>
      </p:sp>
      <p:sp>
        <p:nvSpPr>
          <p:cNvPr id="35855" name="Line 20"/>
          <p:cNvSpPr>
            <a:spLocks noChangeShapeType="1"/>
          </p:cNvSpPr>
          <p:nvPr/>
        </p:nvSpPr>
        <p:spPr bwMode="auto">
          <a:xfrm flipV="1">
            <a:off x="2590800" y="5665788"/>
            <a:ext cx="3228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56" name="Text Box 21"/>
          <p:cNvSpPr txBox="1">
            <a:spLocks noChangeArrowheads="1"/>
          </p:cNvSpPr>
          <p:nvPr/>
        </p:nvSpPr>
        <p:spPr bwMode="auto">
          <a:xfrm>
            <a:off x="5848350" y="5656263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35857" name="Oval 22"/>
          <p:cNvSpPr>
            <a:spLocks noChangeArrowheads="1"/>
          </p:cNvSpPr>
          <p:nvPr/>
        </p:nvSpPr>
        <p:spPr bwMode="auto">
          <a:xfrm>
            <a:off x="2667000" y="55705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58" name="Oval 23"/>
          <p:cNvSpPr>
            <a:spLocks noChangeArrowheads="1"/>
          </p:cNvSpPr>
          <p:nvPr/>
        </p:nvSpPr>
        <p:spPr bwMode="auto">
          <a:xfrm>
            <a:off x="2676525" y="540861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59" name="Oval 24"/>
          <p:cNvSpPr>
            <a:spLocks noChangeArrowheads="1"/>
          </p:cNvSpPr>
          <p:nvPr/>
        </p:nvSpPr>
        <p:spPr bwMode="auto">
          <a:xfrm>
            <a:off x="2752725" y="524668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60" name="Oval 25"/>
          <p:cNvSpPr>
            <a:spLocks noChangeArrowheads="1"/>
          </p:cNvSpPr>
          <p:nvPr/>
        </p:nvSpPr>
        <p:spPr bwMode="auto">
          <a:xfrm>
            <a:off x="2857500" y="510381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61" name="Oval 26"/>
          <p:cNvSpPr>
            <a:spLocks noChangeArrowheads="1"/>
          </p:cNvSpPr>
          <p:nvPr/>
        </p:nvSpPr>
        <p:spPr bwMode="auto">
          <a:xfrm>
            <a:off x="2790825" y="497998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62" name="Oval 27"/>
          <p:cNvSpPr>
            <a:spLocks noChangeArrowheads="1"/>
          </p:cNvSpPr>
          <p:nvPr/>
        </p:nvSpPr>
        <p:spPr bwMode="auto">
          <a:xfrm>
            <a:off x="2905125" y="481806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63" name="Oval 28"/>
          <p:cNvSpPr>
            <a:spLocks noChangeArrowheads="1"/>
          </p:cNvSpPr>
          <p:nvPr/>
        </p:nvSpPr>
        <p:spPr bwMode="auto">
          <a:xfrm>
            <a:off x="2790825" y="46942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64" name="Oval 29"/>
          <p:cNvSpPr>
            <a:spLocks noChangeArrowheads="1"/>
          </p:cNvSpPr>
          <p:nvPr/>
        </p:nvSpPr>
        <p:spPr bwMode="auto">
          <a:xfrm>
            <a:off x="2895600" y="456088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65" name="Oval 30"/>
          <p:cNvSpPr>
            <a:spLocks noChangeArrowheads="1"/>
          </p:cNvSpPr>
          <p:nvPr/>
        </p:nvSpPr>
        <p:spPr bwMode="auto">
          <a:xfrm>
            <a:off x="2838450" y="443706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66" name="Oval 31"/>
          <p:cNvSpPr>
            <a:spLocks noChangeArrowheads="1"/>
          </p:cNvSpPr>
          <p:nvPr/>
        </p:nvSpPr>
        <p:spPr bwMode="auto">
          <a:xfrm>
            <a:off x="2895600" y="53419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67" name="Oval 32"/>
          <p:cNvSpPr>
            <a:spLocks noChangeArrowheads="1"/>
          </p:cNvSpPr>
          <p:nvPr/>
        </p:nvSpPr>
        <p:spPr bwMode="auto">
          <a:xfrm>
            <a:off x="3009900" y="54943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68" name="Oval 33"/>
          <p:cNvSpPr>
            <a:spLocks noChangeArrowheads="1"/>
          </p:cNvSpPr>
          <p:nvPr/>
        </p:nvSpPr>
        <p:spPr bwMode="auto">
          <a:xfrm>
            <a:off x="3019425" y="517048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69" name="Oval 34"/>
          <p:cNvSpPr>
            <a:spLocks noChangeArrowheads="1"/>
          </p:cNvSpPr>
          <p:nvPr/>
        </p:nvSpPr>
        <p:spPr bwMode="auto">
          <a:xfrm>
            <a:off x="3162300" y="521811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70" name="Oval 35"/>
          <p:cNvSpPr>
            <a:spLocks noChangeArrowheads="1"/>
          </p:cNvSpPr>
          <p:nvPr/>
        </p:nvSpPr>
        <p:spPr bwMode="auto">
          <a:xfrm>
            <a:off x="3086100" y="494188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71" name="Oval 36"/>
          <p:cNvSpPr>
            <a:spLocks noChangeArrowheads="1"/>
          </p:cNvSpPr>
          <p:nvPr/>
        </p:nvSpPr>
        <p:spPr bwMode="auto">
          <a:xfrm>
            <a:off x="3333750" y="508476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72" name="Oval 37"/>
          <p:cNvSpPr>
            <a:spLocks noChangeArrowheads="1"/>
          </p:cNvSpPr>
          <p:nvPr/>
        </p:nvSpPr>
        <p:spPr bwMode="auto">
          <a:xfrm>
            <a:off x="3390900" y="540861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73" name="Oval 38"/>
          <p:cNvSpPr>
            <a:spLocks noChangeArrowheads="1"/>
          </p:cNvSpPr>
          <p:nvPr/>
        </p:nvSpPr>
        <p:spPr bwMode="auto">
          <a:xfrm>
            <a:off x="3543300" y="55705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74" name="Oval 39"/>
          <p:cNvSpPr>
            <a:spLocks noChangeArrowheads="1"/>
          </p:cNvSpPr>
          <p:nvPr/>
        </p:nvSpPr>
        <p:spPr bwMode="auto">
          <a:xfrm>
            <a:off x="3667125" y="529431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75" name="Oval 40"/>
          <p:cNvSpPr>
            <a:spLocks noChangeArrowheads="1"/>
          </p:cNvSpPr>
          <p:nvPr/>
        </p:nvSpPr>
        <p:spPr bwMode="auto">
          <a:xfrm>
            <a:off x="3752850" y="55705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76" name="Oval 41"/>
          <p:cNvSpPr>
            <a:spLocks noChangeArrowheads="1"/>
          </p:cNvSpPr>
          <p:nvPr/>
        </p:nvSpPr>
        <p:spPr bwMode="auto">
          <a:xfrm>
            <a:off x="3924300" y="542766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77" name="Oval 42"/>
          <p:cNvSpPr>
            <a:spLocks noChangeArrowheads="1"/>
          </p:cNvSpPr>
          <p:nvPr/>
        </p:nvSpPr>
        <p:spPr bwMode="auto">
          <a:xfrm>
            <a:off x="3962400" y="55705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78" name="Oval 43"/>
          <p:cNvSpPr>
            <a:spLocks noChangeArrowheads="1"/>
          </p:cNvSpPr>
          <p:nvPr/>
        </p:nvSpPr>
        <p:spPr bwMode="auto">
          <a:xfrm>
            <a:off x="3171825" y="544671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79" name="AutoShape 44"/>
          <p:cNvSpPr>
            <a:spLocks noChangeArrowheads="1"/>
          </p:cNvSpPr>
          <p:nvPr/>
        </p:nvSpPr>
        <p:spPr bwMode="auto">
          <a:xfrm rot="-8331793">
            <a:off x="3124200" y="5313363"/>
            <a:ext cx="538163" cy="287337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80" name="AutoShape 45"/>
          <p:cNvSpPr>
            <a:spLocks noChangeArrowheads="1"/>
          </p:cNvSpPr>
          <p:nvPr/>
        </p:nvSpPr>
        <p:spPr bwMode="auto">
          <a:xfrm rot="-1485">
            <a:off x="3962400" y="5837238"/>
            <a:ext cx="600075" cy="209550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81" name="Oval 46"/>
          <p:cNvSpPr>
            <a:spLocks noChangeArrowheads="1"/>
          </p:cNvSpPr>
          <p:nvPr/>
        </p:nvSpPr>
        <p:spPr bwMode="auto">
          <a:xfrm>
            <a:off x="4019550" y="528478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82" name="Oval 47"/>
          <p:cNvSpPr>
            <a:spLocks noChangeArrowheads="1"/>
          </p:cNvSpPr>
          <p:nvPr/>
        </p:nvSpPr>
        <p:spPr bwMode="auto">
          <a:xfrm>
            <a:off x="4114800" y="55705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83" name="Oval 48"/>
          <p:cNvSpPr>
            <a:spLocks noChangeArrowheads="1"/>
          </p:cNvSpPr>
          <p:nvPr/>
        </p:nvSpPr>
        <p:spPr bwMode="auto">
          <a:xfrm>
            <a:off x="4276725" y="54181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84" name="Oval 49"/>
          <p:cNvSpPr>
            <a:spLocks noChangeArrowheads="1"/>
          </p:cNvSpPr>
          <p:nvPr/>
        </p:nvSpPr>
        <p:spPr bwMode="auto">
          <a:xfrm>
            <a:off x="4314825" y="55705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85" name="Oval 50"/>
          <p:cNvSpPr>
            <a:spLocks noChangeArrowheads="1"/>
          </p:cNvSpPr>
          <p:nvPr/>
        </p:nvSpPr>
        <p:spPr bwMode="auto">
          <a:xfrm>
            <a:off x="5229225" y="539908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86" name="Oval 51"/>
          <p:cNvSpPr>
            <a:spLocks noChangeArrowheads="1"/>
          </p:cNvSpPr>
          <p:nvPr/>
        </p:nvSpPr>
        <p:spPr bwMode="auto">
          <a:xfrm>
            <a:off x="5133975" y="555148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87" name="Oval 52"/>
          <p:cNvSpPr>
            <a:spLocks noChangeArrowheads="1"/>
          </p:cNvSpPr>
          <p:nvPr/>
        </p:nvSpPr>
        <p:spPr bwMode="auto">
          <a:xfrm>
            <a:off x="5334000" y="551338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88" name="Oval 53"/>
          <p:cNvSpPr>
            <a:spLocks noChangeArrowheads="1"/>
          </p:cNvSpPr>
          <p:nvPr/>
        </p:nvSpPr>
        <p:spPr bwMode="auto">
          <a:xfrm>
            <a:off x="5467350" y="554196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89" name="Oval 54"/>
          <p:cNvSpPr>
            <a:spLocks noChangeArrowheads="1"/>
          </p:cNvSpPr>
          <p:nvPr/>
        </p:nvSpPr>
        <p:spPr bwMode="auto">
          <a:xfrm>
            <a:off x="5648325" y="558006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90" name="Oval 55"/>
          <p:cNvSpPr>
            <a:spLocks noChangeArrowheads="1"/>
          </p:cNvSpPr>
          <p:nvPr/>
        </p:nvSpPr>
        <p:spPr bwMode="auto">
          <a:xfrm>
            <a:off x="5543550" y="538956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91" name="Oval 56"/>
          <p:cNvSpPr>
            <a:spLocks noChangeArrowheads="1"/>
          </p:cNvSpPr>
          <p:nvPr/>
        </p:nvSpPr>
        <p:spPr bwMode="auto">
          <a:xfrm>
            <a:off x="5486400" y="52276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92" name="Oval 57"/>
          <p:cNvSpPr>
            <a:spLocks noChangeArrowheads="1"/>
          </p:cNvSpPr>
          <p:nvPr/>
        </p:nvSpPr>
        <p:spPr bwMode="auto">
          <a:xfrm>
            <a:off x="5410200" y="53800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512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93700"/>
            <a:ext cx="8207375" cy="755650"/>
          </a:xfrm>
          <a:noFill/>
        </p:spPr>
        <p:txBody>
          <a:bodyPr/>
          <a:lstStyle/>
          <a:p>
            <a:r>
              <a:rPr lang="cs-CZ" smtClean="0"/>
              <a:t>Log-normální rozložení lze jednoduše transformovat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04900" y="1489075"/>
            <a:ext cx="2514600" cy="1428750"/>
            <a:chOff x="64" y="136"/>
            <a:chExt cx="255" cy="204"/>
          </a:xfrm>
        </p:grpSpPr>
        <p:sp>
          <p:nvSpPr>
            <p:cNvPr id="5172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3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26" name="Freeform 6"/>
          <p:cNvSpPr>
            <a:spLocks/>
          </p:cNvSpPr>
          <p:nvPr/>
        </p:nvSpPr>
        <p:spPr bwMode="auto">
          <a:xfrm>
            <a:off x="1160463" y="1597025"/>
            <a:ext cx="2374900" cy="1304925"/>
          </a:xfrm>
          <a:custGeom>
            <a:avLst/>
            <a:gdLst>
              <a:gd name="T0" fmla="*/ 0 w 1496"/>
              <a:gd name="T1" fmla="*/ 2147483647 h 822"/>
              <a:gd name="T2" fmla="*/ 2147483647 w 1496"/>
              <a:gd name="T3" fmla="*/ 2147483647 h 822"/>
              <a:gd name="T4" fmla="*/ 2147483647 w 1496"/>
              <a:gd name="T5" fmla="*/ 2147483647 h 822"/>
              <a:gd name="T6" fmla="*/ 2147483647 w 1496"/>
              <a:gd name="T7" fmla="*/ 2147483647 h 822"/>
              <a:gd name="T8" fmla="*/ 2147483647 w 1496"/>
              <a:gd name="T9" fmla="*/ 2147483647 h 822"/>
              <a:gd name="T10" fmla="*/ 2147483647 w 1496"/>
              <a:gd name="T11" fmla="*/ 2147483647 h 822"/>
              <a:gd name="T12" fmla="*/ 2147483647 w 1496"/>
              <a:gd name="T13" fmla="*/ 2147483647 h 822"/>
              <a:gd name="T14" fmla="*/ 2147483647 w 1496"/>
              <a:gd name="T15" fmla="*/ 2147483647 h 822"/>
              <a:gd name="T16" fmla="*/ 2147483647 w 1496"/>
              <a:gd name="T17" fmla="*/ 2147483647 h 8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6"/>
              <a:gd name="T28" fmla="*/ 0 h 822"/>
              <a:gd name="T29" fmla="*/ 1496 w 1496"/>
              <a:gd name="T30" fmla="*/ 822 h 8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6" h="822">
                <a:moveTo>
                  <a:pt x="0" y="822"/>
                </a:moveTo>
                <a:cubicBezTo>
                  <a:pt x="5" y="770"/>
                  <a:pt x="24" y="605"/>
                  <a:pt x="37" y="502"/>
                </a:cubicBezTo>
                <a:cubicBezTo>
                  <a:pt x="50" y="399"/>
                  <a:pt x="62" y="283"/>
                  <a:pt x="77" y="203"/>
                </a:cubicBezTo>
                <a:cubicBezTo>
                  <a:pt x="92" y="123"/>
                  <a:pt x="104" y="44"/>
                  <a:pt x="129" y="22"/>
                </a:cubicBezTo>
                <a:cubicBezTo>
                  <a:pt x="154" y="0"/>
                  <a:pt x="189" y="0"/>
                  <a:pt x="229" y="70"/>
                </a:cubicBezTo>
                <a:cubicBezTo>
                  <a:pt x="269" y="140"/>
                  <a:pt x="313" y="346"/>
                  <a:pt x="367" y="442"/>
                </a:cubicBezTo>
                <a:cubicBezTo>
                  <a:pt x="421" y="538"/>
                  <a:pt x="493" y="604"/>
                  <a:pt x="565" y="652"/>
                </a:cubicBezTo>
                <a:cubicBezTo>
                  <a:pt x="637" y="700"/>
                  <a:pt x="638" y="696"/>
                  <a:pt x="793" y="724"/>
                </a:cubicBezTo>
                <a:cubicBezTo>
                  <a:pt x="948" y="752"/>
                  <a:pt x="1350" y="802"/>
                  <a:pt x="1496" y="822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" y="1260475"/>
            <a:ext cx="723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f(x)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62000" y="3022600"/>
            <a:ext cx="1219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Medián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448050" y="2946400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971675" y="3022600"/>
            <a:ext cx="1228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 rot="-2749107">
            <a:off x="1343025" y="2832100"/>
            <a:ext cx="171450" cy="171450"/>
            <a:chOff x="591" y="221"/>
            <a:chExt cx="100" cy="101"/>
          </a:xfrm>
        </p:grpSpPr>
        <p:sp>
          <p:nvSpPr>
            <p:cNvPr id="5170" name="Line 1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1" name="Line 1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-2749107">
            <a:off x="2219325" y="2832100"/>
            <a:ext cx="171450" cy="171450"/>
            <a:chOff x="591" y="221"/>
            <a:chExt cx="100" cy="101"/>
          </a:xfrm>
        </p:grpSpPr>
        <p:sp>
          <p:nvSpPr>
            <p:cNvPr id="5168" name="Line 15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9" name="Line 16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33" name="Text Box 17"/>
          <p:cNvSpPr txBox="1">
            <a:spLocks noChangeArrowheads="1"/>
          </p:cNvSpPr>
          <p:nvPr/>
        </p:nvSpPr>
        <p:spPr bwMode="auto">
          <a:xfrm>
            <a:off x="4648200" y="1260475"/>
            <a:ext cx="714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f(x)</a:t>
            </a:r>
          </a:p>
        </p:txBody>
      </p:sp>
      <p:sp>
        <p:nvSpPr>
          <p:cNvPr id="5134" name="Text Box 18"/>
          <p:cNvSpPr txBox="1">
            <a:spLocks noChangeArrowheads="1"/>
          </p:cNvSpPr>
          <p:nvPr/>
        </p:nvSpPr>
        <p:spPr bwMode="auto">
          <a:xfrm>
            <a:off x="4953000" y="3470275"/>
            <a:ext cx="1238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Medián</a:t>
            </a:r>
          </a:p>
        </p:txBody>
      </p:sp>
      <p:sp>
        <p:nvSpPr>
          <p:cNvPr id="5135" name="Text Box 19"/>
          <p:cNvSpPr txBox="1">
            <a:spLocks noChangeArrowheads="1"/>
          </p:cNvSpPr>
          <p:nvPr/>
        </p:nvSpPr>
        <p:spPr bwMode="auto">
          <a:xfrm>
            <a:off x="7543800" y="2936875"/>
            <a:ext cx="10096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ln (x)</a:t>
            </a:r>
          </a:p>
        </p:txBody>
      </p:sp>
      <p:sp>
        <p:nvSpPr>
          <p:cNvPr id="5136" name="Text Box 20"/>
          <p:cNvSpPr txBox="1">
            <a:spLocks noChangeArrowheads="1"/>
          </p:cNvSpPr>
          <p:nvPr/>
        </p:nvSpPr>
        <p:spPr bwMode="auto">
          <a:xfrm>
            <a:off x="6705600" y="3470275"/>
            <a:ext cx="1371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 rot="-2749107">
            <a:off x="6400800" y="2822575"/>
            <a:ext cx="171450" cy="171450"/>
            <a:chOff x="591" y="221"/>
            <a:chExt cx="100" cy="101"/>
          </a:xfrm>
        </p:grpSpPr>
        <p:sp>
          <p:nvSpPr>
            <p:cNvPr id="5166" name="Line 2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7" name="Line 2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5138" name="AutoShape 24"/>
          <p:cNvCxnSpPr>
            <a:cxnSpLocks noChangeShapeType="1"/>
            <a:stCxn id="5134" idx="0"/>
            <a:endCxn id="5167" idx="1"/>
          </p:cNvCxnSpPr>
          <p:nvPr/>
        </p:nvCxnSpPr>
        <p:spPr bwMode="auto">
          <a:xfrm flipV="1">
            <a:off x="5572125" y="2978150"/>
            <a:ext cx="846138" cy="492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139" name="AutoShape 25"/>
          <p:cNvCxnSpPr>
            <a:cxnSpLocks noChangeShapeType="1"/>
            <a:stCxn id="5136" idx="0"/>
            <a:endCxn id="5166" idx="1"/>
          </p:cNvCxnSpPr>
          <p:nvPr/>
        </p:nvCxnSpPr>
        <p:spPr bwMode="auto">
          <a:xfrm flipH="1" flipV="1">
            <a:off x="6554788" y="2976563"/>
            <a:ext cx="836612" cy="4937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140" name="Text Box 26"/>
          <p:cNvSpPr txBox="1">
            <a:spLocks noChangeArrowheads="1"/>
          </p:cNvSpPr>
          <p:nvPr/>
        </p:nvSpPr>
        <p:spPr bwMode="auto">
          <a:xfrm>
            <a:off x="6172200" y="3470275"/>
            <a:ext cx="781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=</a:t>
            </a:r>
          </a:p>
        </p:txBody>
      </p:sp>
      <p:sp>
        <p:nvSpPr>
          <p:cNvPr id="5141" name="Rectangle 27"/>
          <p:cNvSpPr>
            <a:spLocks noChangeArrowheads="1"/>
          </p:cNvSpPr>
          <p:nvPr/>
        </p:nvSpPr>
        <p:spPr bwMode="auto">
          <a:xfrm>
            <a:off x="3352800" y="1946275"/>
            <a:ext cx="1828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Y = Ln [X]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257800" y="1489075"/>
            <a:ext cx="2514600" cy="1428750"/>
            <a:chOff x="64" y="136"/>
            <a:chExt cx="255" cy="204"/>
          </a:xfrm>
        </p:grpSpPr>
        <p:sp>
          <p:nvSpPr>
            <p:cNvPr id="5164" name="Line 29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5" name="Line 30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43" name="Line 31"/>
          <p:cNvSpPr>
            <a:spLocks noChangeShapeType="1"/>
          </p:cNvSpPr>
          <p:nvPr/>
        </p:nvSpPr>
        <p:spPr bwMode="auto">
          <a:xfrm flipV="1">
            <a:off x="5314950" y="2830513"/>
            <a:ext cx="161925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4" name="Freeform 32"/>
          <p:cNvSpPr>
            <a:spLocks/>
          </p:cNvSpPr>
          <p:nvPr/>
        </p:nvSpPr>
        <p:spPr bwMode="auto">
          <a:xfrm>
            <a:off x="5476875" y="2798763"/>
            <a:ext cx="171450" cy="31750"/>
          </a:xfrm>
          <a:custGeom>
            <a:avLst/>
            <a:gdLst>
              <a:gd name="T0" fmla="*/ 0 w 108"/>
              <a:gd name="T1" fmla="*/ 2147483647 h 20"/>
              <a:gd name="T2" fmla="*/ 2147483647 w 108"/>
              <a:gd name="T3" fmla="*/ 2147483647 h 20"/>
              <a:gd name="T4" fmla="*/ 2147483647 w 108"/>
              <a:gd name="T5" fmla="*/ 0 h 20"/>
              <a:gd name="T6" fmla="*/ 0 60000 65536"/>
              <a:gd name="T7" fmla="*/ 0 60000 65536"/>
              <a:gd name="T8" fmla="*/ 0 60000 65536"/>
              <a:gd name="T9" fmla="*/ 0 w 108"/>
              <a:gd name="T10" fmla="*/ 0 h 20"/>
              <a:gd name="T11" fmla="*/ 108 w 108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20">
                <a:moveTo>
                  <a:pt x="0" y="20"/>
                </a:moveTo>
                <a:lnTo>
                  <a:pt x="54" y="14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5" name="Freeform 33"/>
          <p:cNvSpPr>
            <a:spLocks/>
          </p:cNvSpPr>
          <p:nvPr/>
        </p:nvSpPr>
        <p:spPr bwMode="auto">
          <a:xfrm>
            <a:off x="5648325" y="2722563"/>
            <a:ext cx="161925" cy="76200"/>
          </a:xfrm>
          <a:custGeom>
            <a:avLst/>
            <a:gdLst>
              <a:gd name="T0" fmla="*/ 0 w 102"/>
              <a:gd name="T1" fmla="*/ 2147483647 h 48"/>
              <a:gd name="T2" fmla="*/ 2147483647 w 102"/>
              <a:gd name="T3" fmla="*/ 2147483647 h 48"/>
              <a:gd name="T4" fmla="*/ 2147483647 w 102"/>
              <a:gd name="T5" fmla="*/ 0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48"/>
                </a:moveTo>
                <a:lnTo>
                  <a:pt x="54" y="28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6" name="Freeform 34"/>
          <p:cNvSpPr>
            <a:spLocks/>
          </p:cNvSpPr>
          <p:nvPr/>
        </p:nvSpPr>
        <p:spPr bwMode="auto">
          <a:xfrm>
            <a:off x="5810250" y="2571750"/>
            <a:ext cx="161925" cy="150813"/>
          </a:xfrm>
          <a:custGeom>
            <a:avLst/>
            <a:gdLst>
              <a:gd name="T0" fmla="*/ 0 w 102"/>
              <a:gd name="T1" fmla="*/ 2147483647 h 95"/>
              <a:gd name="T2" fmla="*/ 2147483647 w 102"/>
              <a:gd name="T3" fmla="*/ 2147483647 h 95"/>
              <a:gd name="T4" fmla="*/ 2147483647 w 102"/>
              <a:gd name="T5" fmla="*/ 0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95"/>
                </a:moveTo>
                <a:lnTo>
                  <a:pt x="48" y="54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7" name="Freeform 35"/>
          <p:cNvSpPr>
            <a:spLocks/>
          </p:cNvSpPr>
          <p:nvPr/>
        </p:nvSpPr>
        <p:spPr bwMode="auto">
          <a:xfrm>
            <a:off x="5972175" y="2322513"/>
            <a:ext cx="161925" cy="249237"/>
          </a:xfrm>
          <a:custGeom>
            <a:avLst/>
            <a:gdLst>
              <a:gd name="T0" fmla="*/ 0 w 102"/>
              <a:gd name="T1" fmla="*/ 2147483647 h 157"/>
              <a:gd name="T2" fmla="*/ 2147483647 w 102"/>
              <a:gd name="T3" fmla="*/ 2147483647 h 157"/>
              <a:gd name="T4" fmla="*/ 2147483647 w 102"/>
              <a:gd name="T5" fmla="*/ 0 h 157"/>
              <a:gd name="T6" fmla="*/ 0 60000 65536"/>
              <a:gd name="T7" fmla="*/ 0 60000 65536"/>
              <a:gd name="T8" fmla="*/ 0 60000 65536"/>
              <a:gd name="T9" fmla="*/ 0 w 102"/>
              <a:gd name="T10" fmla="*/ 0 h 157"/>
              <a:gd name="T11" fmla="*/ 102 w 102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57">
                <a:moveTo>
                  <a:pt x="0" y="157"/>
                </a:moveTo>
                <a:lnTo>
                  <a:pt x="48" y="89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8" name="Freeform 36"/>
          <p:cNvSpPr>
            <a:spLocks/>
          </p:cNvSpPr>
          <p:nvPr/>
        </p:nvSpPr>
        <p:spPr bwMode="auto">
          <a:xfrm>
            <a:off x="6134100" y="1976438"/>
            <a:ext cx="171450" cy="346075"/>
          </a:xfrm>
          <a:custGeom>
            <a:avLst/>
            <a:gdLst>
              <a:gd name="T0" fmla="*/ 0 w 108"/>
              <a:gd name="T1" fmla="*/ 2147483647 h 218"/>
              <a:gd name="T2" fmla="*/ 2147483647 w 108"/>
              <a:gd name="T3" fmla="*/ 2147483647 h 218"/>
              <a:gd name="T4" fmla="*/ 2147483647 w 108"/>
              <a:gd name="T5" fmla="*/ 2147483647 h 218"/>
              <a:gd name="T6" fmla="*/ 2147483647 w 108"/>
              <a:gd name="T7" fmla="*/ 2147483647 h 218"/>
              <a:gd name="T8" fmla="*/ 2147483647 w 108"/>
              <a:gd name="T9" fmla="*/ 2147483647 h 218"/>
              <a:gd name="T10" fmla="*/ 2147483647 w 108"/>
              <a:gd name="T11" fmla="*/ 0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"/>
              <a:gd name="T19" fmla="*/ 0 h 218"/>
              <a:gd name="T20" fmla="*/ 108 w 108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" h="218">
                <a:moveTo>
                  <a:pt x="0" y="218"/>
                </a:moveTo>
                <a:lnTo>
                  <a:pt x="24" y="164"/>
                </a:lnTo>
                <a:lnTo>
                  <a:pt x="54" y="103"/>
                </a:lnTo>
                <a:lnTo>
                  <a:pt x="84" y="48"/>
                </a:lnTo>
                <a:lnTo>
                  <a:pt x="96" y="21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9" name="Freeform 37"/>
          <p:cNvSpPr>
            <a:spLocks/>
          </p:cNvSpPr>
          <p:nvPr/>
        </p:nvSpPr>
        <p:spPr bwMode="auto">
          <a:xfrm>
            <a:off x="6305550" y="1879600"/>
            <a:ext cx="161925" cy="96838"/>
          </a:xfrm>
          <a:custGeom>
            <a:avLst/>
            <a:gdLst>
              <a:gd name="T0" fmla="*/ 0 w 102"/>
              <a:gd name="T1" fmla="*/ 2147483647 h 61"/>
              <a:gd name="T2" fmla="*/ 2147483647 w 102"/>
              <a:gd name="T3" fmla="*/ 2147483647 h 61"/>
              <a:gd name="T4" fmla="*/ 2147483647 w 102"/>
              <a:gd name="T5" fmla="*/ 2147483647 h 61"/>
              <a:gd name="T6" fmla="*/ 2147483647 w 102"/>
              <a:gd name="T7" fmla="*/ 0 h 61"/>
              <a:gd name="T8" fmla="*/ 2147483647 w 102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61"/>
                </a:moveTo>
                <a:lnTo>
                  <a:pt x="24" y="34"/>
                </a:lnTo>
                <a:lnTo>
                  <a:pt x="54" y="14"/>
                </a:lnTo>
                <a:lnTo>
                  <a:pt x="78" y="0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0" name="Freeform 38"/>
          <p:cNvSpPr>
            <a:spLocks/>
          </p:cNvSpPr>
          <p:nvPr/>
        </p:nvSpPr>
        <p:spPr bwMode="auto">
          <a:xfrm>
            <a:off x="6467475" y="1879600"/>
            <a:ext cx="161925" cy="96838"/>
          </a:xfrm>
          <a:custGeom>
            <a:avLst/>
            <a:gdLst>
              <a:gd name="T0" fmla="*/ 0 w 102"/>
              <a:gd name="T1" fmla="*/ 0 h 61"/>
              <a:gd name="T2" fmla="*/ 2147483647 w 102"/>
              <a:gd name="T3" fmla="*/ 0 h 61"/>
              <a:gd name="T4" fmla="*/ 2147483647 w 102"/>
              <a:gd name="T5" fmla="*/ 2147483647 h 61"/>
              <a:gd name="T6" fmla="*/ 2147483647 w 102"/>
              <a:gd name="T7" fmla="*/ 2147483647 h 61"/>
              <a:gd name="T8" fmla="*/ 2147483647 w 10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0"/>
                </a:moveTo>
                <a:lnTo>
                  <a:pt x="24" y="0"/>
                </a:lnTo>
                <a:lnTo>
                  <a:pt x="48" y="14"/>
                </a:lnTo>
                <a:lnTo>
                  <a:pt x="78" y="34"/>
                </a:lnTo>
                <a:lnTo>
                  <a:pt x="102" y="61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1" name="Freeform 39"/>
          <p:cNvSpPr>
            <a:spLocks/>
          </p:cNvSpPr>
          <p:nvPr/>
        </p:nvSpPr>
        <p:spPr bwMode="auto">
          <a:xfrm>
            <a:off x="6629400" y="1976438"/>
            <a:ext cx="161925" cy="346075"/>
          </a:xfrm>
          <a:custGeom>
            <a:avLst/>
            <a:gdLst>
              <a:gd name="T0" fmla="*/ 0 w 102"/>
              <a:gd name="T1" fmla="*/ 0 h 218"/>
              <a:gd name="T2" fmla="*/ 2147483647 w 102"/>
              <a:gd name="T3" fmla="*/ 2147483647 h 218"/>
              <a:gd name="T4" fmla="*/ 2147483647 w 102"/>
              <a:gd name="T5" fmla="*/ 2147483647 h 218"/>
              <a:gd name="T6" fmla="*/ 2147483647 w 102"/>
              <a:gd name="T7" fmla="*/ 2147483647 h 218"/>
              <a:gd name="T8" fmla="*/ 2147483647 w 102"/>
              <a:gd name="T9" fmla="*/ 2147483647 h 218"/>
              <a:gd name="T10" fmla="*/ 2147483647 w 102"/>
              <a:gd name="T11" fmla="*/ 2147483647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2"/>
              <a:gd name="T19" fmla="*/ 0 h 218"/>
              <a:gd name="T20" fmla="*/ 102 w 102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2" h="218">
                <a:moveTo>
                  <a:pt x="0" y="0"/>
                </a:moveTo>
                <a:lnTo>
                  <a:pt x="12" y="21"/>
                </a:lnTo>
                <a:lnTo>
                  <a:pt x="24" y="48"/>
                </a:lnTo>
                <a:lnTo>
                  <a:pt x="48" y="103"/>
                </a:lnTo>
                <a:lnTo>
                  <a:pt x="78" y="164"/>
                </a:lnTo>
                <a:lnTo>
                  <a:pt x="102" y="21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2" name="Freeform 40"/>
          <p:cNvSpPr>
            <a:spLocks/>
          </p:cNvSpPr>
          <p:nvPr/>
        </p:nvSpPr>
        <p:spPr bwMode="auto">
          <a:xfrm>
            <a:off x="6791325" y="2322513"/>
            <a:ext cx="171450" cy="249237"/>
          </a:xfrm>
          <a:custGeom>
            <a:avLst/>
            <a:gdLst>
              <a:gd name="T0" fmla="*/ 0 w 108"/>
              <a:gd name="T1" fmla="*/ 0 h 157"/>
              <a:gd name="T2" fmla="*/ 2147483647 w 108"/>
              <a:gd name="T3" fmla="*/ 2147483647 h 157"/>
              <a:gd name="T4" fmla="*/ 2147483647 w 108"/>
              <a:gd name="T5" fmla="*/ 2147483647 h 157"/>
              <a:gd name="T6" fmla="*/ 0 60000 65536"/>
              <a:gd name="T7" fmla="*/ 0 60000 65536"/>
              <a:gd name="T8" fmla="*/ 0 60000 65536"/>
              <a:gd name="T9" fmla="*/ 0 w 108"/>
              <a:gd name="T10" fmla="*/ 0 h 157"/>
              <a:gd name="T11" fmla="*/ 108 w 10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157">
                <a:moveTo>
                  <a:pt x="0" y="0"/>
                </a:moveTo>
                <a:lnTo>
                  <a:pt x="54" y="89"/>
                </a:lnTo>
                <a:lnTo>
                  <a:pt x="108" y="157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3" name="Freeform 41"/>
          <p:cNvSpPr>
            <a:spLocks/>
          </p:cNvSpPr>
          <p:nvPr/>
        </p:nvSpPr>
        <p:spPr bwMode="auto">
          <a:xfrm>
            <a:off x="6962775" y="2571750"/>
            <a:ext cx="161925" cy="150813"/>
          </a:xfrm>
          <a:custGeom>
            <a:avLst/>
            <a:gdLst>
              <a:gd name="T0" fmla="*/ 0 w 102"/>
              <a:gd name="T1" fmla="*/ 0 h 95"/>
              <a:gd name="T2" fmla="*/ 2147483647 w 102"/>
              <a:gd name="T3" fmla="*/ 2147483647 h 95"/>
              <a:gd name="T4" fmla="*/ 2147483647 w 102"/>
              <a:gd name="T5" fmla="*/ 2147483647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0"/>
                </a:moveTo>
                <a:lnTo>
                  <a:pt x="54" y="54"/>
                </a:lnTo>
                <a:lnTo>
                  <a:pt x="102" y="95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4" name="Freeform 42"/>
          <p:cNvSpPr>
            <a:spLocks/>
          </p:cNvSpPr>
          <p:nvPr/>
        </p:nvSpPr>
        <p:spPr bwMode="auto">
          <a:xfrm>
            <a:off x="7124700" y="2722563"/>
            <a:ext cx="161925" cy="76200"/>
          </a:xfrm>
          <a:custGeom>
            <a:avLst/>
            <a:gdLst>
              <a:gd name="T0" fmla="*/ 0 w 102"/>
              <a:gd name="T1" fmla="*/ 0 h 48"/>
              <a:gd name="T2" fmla="*/ 2147483647 w 102"/>
              <a:gd name="T3" fmla="*/ 2147483647 h 48"/>
              <a:gd name="T4" fmla="*/ 2147483647 w 102"/>
              <a:gd name="T5" fmla="*/ 2147483647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0"/>
                </a:moveTo>
                <a:lnTo>
                  <a:pt x="48" y="28"/>
                </a:lnTo>
                <a:lnTo>
                  <a:pt x="102" y="4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5" name="Freeform 43"/>
          <p:cNvSpPr>
            <a:spLocks/>
          </p:cNvSpPr>
          <p:nvPr/>
        </p:nvSpPr>
        <p:spPr bwMode="auto">
          <a:xfrm>
            <a:off x="7286625" y="2798763"/>
            <a:ext cx="161925" cy="31750"/>
          </a:xfrm>
          <a:custGeom>
            <a:avLst/>
            <a:gdLst>
              <a:gd name="T0" fmla="*/ 0 w 102"/>
              <a:gd name="T1" fmla="*/ 0 h 20"/>
              <a:gd name="T2" fmla="*/ 2147483647 w 102"/>
              <a:gd name="T3" fmla="*/ 2147483647 h 20"/>
              <a:gd name="T4" fmla="*/ 2147483647 w 102"/>
              <a:gd name="T5" fmla="*/ 2147483647 h 20"/>
              <a:gd name="T6" fmla="*/ 0 60000 65536"/>
              <a:gd name="T7" fmla="*/ 0 60000 65536"/>
              <a:gd name="T8" fmla="*/ 0 60000 65536"/>
              <a:gd name="T9" fmla="*/ 0 w 102"/>
              <a:gd name="T10" fmla="*/ 0 h 20"/>
              <a:gd name="T11" fmla="*/ 102 w 102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20">
                <a:moveTo>
                  <a:pt x="0" y="0"/>
                </a:moveTo>
                <a:lnTo>
                  <a:pt x="48" y="14"/>
                </a:lnTo>
                <a:lnTo>
                  <a:pt x="102" y="2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6" name="Line 44"/>
          <p:cNvSpPr>
            <a:spLocks noChangeShapeType="1"/>
          </p:cNvSpPr>
          <p:nvPr/>
        </p:nvSpPr>
        <p:spPr bwMode="auto">
          <a:xfrm>
            <a:off x="7448550" y="2830513"/>
            <a:ext cx="171450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7" name="Line 45"/>
          <p:cNvSpPr>
            <a:spLocks noChangeShapeType="1"/>
          </p:cNvSpPr>
          <p:nvPr/>
        </p:nvSpPr>
        <p:spPr bwMode="auto">
          <a:xfrm flipV="1">
            <a:off x="3505200" y="2479675"/>
            <a:ext cx="1447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58" name="Oval 46"/>
          <p:cNvSpPr>
            <a:spLocks noChangeArrowheads="1"/>
          </p:cNvSpPr>
          <p:nvPr/>
        </p:nvSpPr>
        <p:spPr bwMode="auto">
          <a:xfrm>
            <a:off x="4772025" y="4600575"/>
            <a:ext cx="1704975" cy="1266825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GB" sz="2000" b="0" i="0"/>
          </a:p>
        </p:txBody>
      </p:sp>
      <p:sp>
        <p:nvSpPr>
          <p:cNvPr id="5159" name="Rectangle 47"/>
          <p:cNvSpPr>
            <a:spLocks noChangeArrowheads="1"/>
          </p:cNvSpPr>
          <p:nvPr/>
        </p:nvSpPr>
        <p:spPr bwMode="auto">
          <a:xfrm>
            <a:off x="4876800" y="5876925"/>
            <a:ext cx="3733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solidFill>
                  <a:srgbClr val="CC0000"/>
                </a:solidFill>
                <a:latin typeface="Symbol" pitchFamily="18" charset="2"/>
              </a:rPr>
              <a:t>`</a:t>
            </a:r>
            <a:r>
              <a:rPr lang="cs-CZ" sz="2400" i="0">
                <a:solidFill>
                  <a:srgbClr val="CC0000"/>
                </a:solidFill>
              </a:rPr>
              <a:t>Y ± Standardní chyba</a:t>
            </a:r>
          </a:p>
        </p:txBody>
      </p:sp>
      <p:sp>
        <p:nvSpPr>
          <p:cNvPr id="5160" name="Rectangle 48"/>
          <p:cNvSpPr>
            <a:spLocks noChangeArrowheads="1"/>
          </p:cNvSpPr>
          <p:nvPr/>
        </p:nvSpPr>
        <p:spPr bwMode="auto">
          <a:xfrm>
            <a:off x="457200" y="5029200"/>
            <a:ext cx="4114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EXP (Y) = Geometrický průměr X</a:t>
            </a:r>
          </a:p>
        </p:txBody>
      </p:sp>
      <p:sp>
        <p:nvSpPr>
          <p:cNvPr id="5161" name="AutoShape 49"/>
          <p:cNvSpPr>
            <a:spLocks noChangeArrowheads="1"/>
          </p:cNvSpPr>
          <p:nvPr/>
        </p:nvSpPr>
        <p:spPr bwMode="auto">
          <a:xfrm rot="7571176">
            <a:off x="5795963" y="4005262"/>
            <a:ext cx="819150" cy="485775"/>
          </a:xfrm>
          <a:prstGeom prst="notchedRightArrow">
            <a:avLst>
              <a:gd name="adj1" fmla="val 50000"/>
              <a:gd name="adj2" fmla="val 4215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62" name="AutoShape 50"/>
          <p:cNvSpPr>
            <a:spLocks noChangeArrowheads="1"/>
          </p:cNvSpPr>
          <p:nvPr/>
        </p:nvSpPr>
        <p:spPr bwMode="auto">
          <a:xfrm rot="-9001486">
            <a:off x="3713163" y="5516563"/>
            <a:ext cx="1219200" cy="561975"/>
          </a:xfrm>
          <a:prstGeom prst="notchedRightArrow">
            <a:avLst>
              <a:gd name="adj1" fmla="val 50000"/>
              <a:gd name="adj2" fmla="val 5423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63" name="AutoShape 51"/>
          <p:cNvSpPr>
            <a:spLocks noChangeArrowheads="1"/>
          </p:cNvSpPr>
          <p:nvPr/>
        </p:nvSpPr>
        <p:spPr bwMode="auto">
          <a:xfrm rot="-4552966">
            <a:off x="466725" y="3952875"/>
            <a:ext cx="1228725" cy="485775"/>
          </a:xfrm>
          <a:prstGeom prst="notchedRightArrow">
            <a:avLst>
              <a:gd name="adj1" fmla="val 50000"/>
              <a:gd name="adj2" fmla="val 63235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5122" name="Object 52"/>
          <p:cNvGraphicFramePr>
            <a:graphicFrameLocks noChangeAspect="1"/>
          </p:cNvGraphicFramePr>
          <p:nvPr/>
        </p:nvGraphicFramePr>
        <p:xfrm>
          <a:off x="4876800" y="4724400"/>
          <a:ext cx="1447800" cy="990600"/>
        </p:xfrm>
        <a:graphic>
          <a:graphicData uri="http://schemas.openxmlformats.org/presentationml/2006/ole">
            <p:oleObj spid="_x0000_s12290" name="Rovnice" r:id="rId3" imgW="60948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1945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3350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Princip statistického testování hypotéz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Pojmy statistických testů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Normalita dat a její význam pro testování</a:t>
            </a:r>
          </a:p>
        </p:txBody>
      </p:sp>
      <p:sp>
        <p:nvSpPr>
          <p:cNvPr id="1946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0588"/>
            <a:ext cx="7772400" cy="738187"/>
          </a:xfrm>
          <a:noFill/>
        </p:spPr>
        <p:txBody>
          <a:bodyPr>
            <a:spAutoFit/>
          </a:bodyPr>
          <a:lstStyle/>
          <a:p>
            <a:r>
              <a:rPr lang="cs-CZ" sz="4200" smtClean="0">
                <a:solidFill>
                  <a:schemeClr val="accent1"/>
                </a:solidFill>
                <a:latin typeface="Arial" charset="0"/>
              </a:rPr>
              <a:t> Základy testování hypotéz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Princip testování hypotéz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539750" y="3222625"/>
            <a:ext cx="19812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i="0">
                <a:latin typeface="Verdana" pitchFamily="34" charset="0"/>
              </a:rPr>
              <a:t>Cílová </a:t>
            </a:r>
          </a:p>
          <a:p>
            <a:pPr algn="ctr" eaLnBrk="0" hangingPunct="0"/>
            <a:r>
              <a:rPr lang="cs-CZ" sz="1600" i="0">
                <a:latin typeface="Verdana" pitchFamily="34" charset="0"/>
              </a:rPr>
              <a:t>populace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274763" y="5708650"/>
            <a:ext cx="1138237" cy="6286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Vzorek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3563938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Reprezentativnost ?</a:t>
            </a:r>
          </a:p>
        </p:txBody>
      </p:sp>
      <p:sp>
        <p:nvSpPr>
          <p:cNvPr id="20487" name="Freeform 6"/>
          <p:cNvSpPr>
            <a:spLocks/>
          </p:cNvSpPr>
          <p:nvPr/>
        </p:nvSpPr>
        <p:spPr bwMode="auto">
          <a:xfrm>
            <a:off x="684213" y="4076700"/>
            <a:ext cx="1657350" cy="1296988"/>
          </a:xfrm>
          <a:custGeom>
            <a:avLst/>
            <a:gdLst>
              <a:gd name="T0" fmla="*/ 2147483647 w 222"/>
              <a:gd name="T1" fmla="*/ 2147483647 h 175"/>
              <a:gd name="T2" fmla="*/ 2147483647 w 222"/>
              <a:gd name="T3" fmla="*/ 0 h 175"/>
              <a:gd name="T4" fmla="*/ 2147483647 w 222"/>
              <a:gd name="T5" fmla="*/ 2147483647 h 175"/>
              <a:gd name="T6" fmla="*/ 2147483647 w 222"/>
              <a:gd name="T7" fmla="*/ 2147483647 h 175"/>
              <a:gd name="T8" fmla="*/ 2147483647 w 222"/>
              <a:gd name="T9" fmla="*/ 2147483647 h 175"/>
              <a:gd name="T10" fmla="*/ 2147483647 w 222"/>
              <a:gd name="T11" fmla="*/ 2147483647 h 175"/>
              <a:gd name="T12" fmla="*/ 2147483647 w 222"/>
              <a:gd name="T13" fmla="*/ 2147483647 h 175"/>
              <a:gd name="T14" fmla="*/ 0 w 222"/>
              <a:gd name="T15" fmla="*/ 2147483647 h 175"/>
              <a:gd name="T16" fmla="*/ 2147483647 w 222"/>
              <a:gd name="T17" fmla="*/ 2147483647 h 175"/>
              <a:gd name="T18" fmla="*/ 2147483647 w 222"/>
              <a:gd name="T19" fmla="*/ 2147483647 h 175"/>
              <a:gd name="T20" fmla="*/ 2147483647 w 222"/>
              <a:gd name="T21" fmla="*/ 2147483647 h 175"/>
              <a:gd name="T22" fmla="*/ 2147483647 w 222"/>
              <a:gd name="T23" fmla="*/ 2147483647 h 175"/>
              <a:gd name="T24" fmla="*/ 2147483647 w 222"/>
              <a:gd name="T25" fmla="*/ 2147483647 h 175"/>
              <a:gd name="T26" fmla="*/ 2147483647 w 222"/>
              <a:gd name="T27" fmla="*/ 2147483647 h 175"/>
              <a:gd name="T28" fmla="*/ 2147483647 w 222"/>
              <a:gd name="T29" fmla="*/ 2147483647 h 175"/>
              <a:gd name="T30" fmla="*/ 2147483647 w 222"/>
              <a:gd name="T31" fmla="*/ 2147483647 h 175"/>
              <a:gd name="T32" fmla="*/ 2147483647 w 222"/>
              <a:gd name="T33" fmla="*/ 2147483647 h 175"/>
              <a:gd name="T34" fmla="*/ 2147483647 w 222"/>
              <a:gd name="T35" fmla="*/ 2147483647 h 175"/>
              <a:gd name="T36" fmla="*/ 2147483647 w 222"/>
              <a:gd name="T37" fmla="*/ 2147483647 h 175"/>
              <a:gd name="T38" fmla="*/ 2147483647 w 222"/>
              <a:gd name="T39" fmla="*/ 2147483647 h 175"/>
              <a:gd name="T40" fmla="*/ 2147483647 w 222"/>
              <a:gd name="T41" fmla="*/ 2147483647 h 175"/>
              <a:gd name="T42" fmla="*/ 2147483647 w 222"/>
              <a:gd name="T43" fmla="*/ 2147483647 h 175"/>
              <a:gd name="T44" fmla="*/ 2147483647 w 222"/>
              <a:gd name="T45" fmla="*/ 2147483647 h 175"/>
              <a:gd name="T46" fmla="*/ 2147483647 w 222"/>
              <a:gd name="T47" fmla="*/ 2147483647 h 17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2"/>
              <a:gd name="T73" fmla="*/ 0 h 175"/>
              <a:gd name="T74" fmla="*/ 222 w 222"/>
              <a:gd name="T75" fmla="*/ 175 h 17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2" h="175">
                <a:moveTo>
                  <a:pt x="122" y="8"/>
                </a:moveTo>
                <a:cubicBezTo>
                  <a:pt x="117" y="5"/>
                  <a:pt x="112" y="1"/>
                  <a:pt x="106" y="0"/>
                </a:cubicBezTo>
                <a:cubicBezTo>
                  <a:pt x="83" y="2"/>
                  <a:pt x="83" y="17"/>
                  <a:pt x="66" y="21"/>
                </a:cubicBezTo>
                <a:cubicBezTo>
                  <a:pt x="55" y="32"/>
                  <a:pt x="35" y="24"/>
                  <a:pt x="19" y="27"/>
                </a:cubicBezTo>
                <a:cubicBezTo>
                  <a:pt x="16" y="34"/>
                  <a:pt x="11" y="40"/>
                  <a:pt x="7" y="47"/>
                </a:cubicBezTo>
                <a:cubicBezTo>
                  <a:pt x="5" y="60"/>
                  <a:pt x="5" y="59"/>
                  <a:pt x="8" y="78"/>
                </a:cubicBezTo>
                <a:cubicBezTo>
                  <a:pt x="8" y="80"/>
                  <a:pt x="11" y="84"/>
                  <a:pt x="11" y="84"/>
                </a:cubicBezTo>
                <a:cubicBezTo>
                  <a:pt x="8" y="96"/>
                  <a:pt x="3" y="106"/>
                  <a:pt x="0" y="118"/>
                </a:cubicBezTo>
                <a:cubicBezTo>
                  <a:pt x="5" y="175"/>
                  <a:pt x="23" y="143"/>
                  <a:pt x="112" y="144"/>
                </a:cubicBezTo>
                <a:cubicBezTo>
                  <a:pt x="117" y="149"/>
                  <a:pt x="122" y="155"/>
                  <a:pt x="128" y="158"/>
                </a:cubicBezTo>
                <a:cubicBezTo>
                  <a:pt x="139" y="157"/>
                  <a:pt x="149" y="156"/>
                  <a:pt x="160" y="154"/>
                </a:cubicBezTo>
                <a:cubicBezTo>
                  <a:pt x="163" y="153"/>
                  <a:pt x="168" y="152"/>
                  <a:pt x="168" y="152"/>
                </a:cubicBezTo>
                <a:cubicBezTo>
                  <a:pt x="176" y="146"/>
                  <a:pt x="184" y="139"/>
                  <a:pt x="191" y="131"/>
                </a:cubicBezTo>
                <a:cubicBezTo>
                  <a:pt x="197" y="124"/>
                  <a:pt x="197" y="117"/>
                  <a:pt x="206" y="114"/>
                </a:cubicBezTo>
                <a:cubicBezTo>
                  <a:pt x="208" y="108"/>
                  <a:pt x="218" y="101"/>
                  <a:pt x="222" y="94"/>
                </a:cubicBezTo>
                <a:cubicBezTo>
                  <a:pt x="221" y="85"/>
                  <a:pt x="222" y="76"/>
                  <a:pt x="220" y="68"/>
                </a:cubicBezTo>
                <a:cubicBezTo>
                  <a:pt x="219" y="64"/>
                  <a:pt x="212" y="66"/>
                  <a:pt x="210" y="63"/>
                </a:cubicBezTo>
                <a:cubicBezTo>
                  <a:pt x="206" y="58"/>
                  <a:pt x="204" y="51"/>
                  <a:pt x="199" y="48"/>
                </a:cubicBezTo>
                <a:cubicBezTo>
                  <a:pt x="198" y="45"/>
                  <a:pt x="197" y="43"/>
                  <a:pt x="194" y="42"/>
                </a:cubicBezTo>
                <a:cubicBezTo>
                  <a:pt x="190" y="35"/>
                  <a:pt x="187" y="28"/>
                  <a:pt x="183" y="21"/>
                </a:cubicBezTo>
                <a:cubicBezTo>
                  <a:pt x="181" y="14"/>
                  <a:pt x="178" y="11"/>
                  <a:pt x="175" y="5"/>
                </a:cubicBezTo>
                <a:cubicBezTo>
                  <a:pt x="168" y="7"/>
                  <a:pt x="161" y="8"/>
                  <a:pt x="154" y="10"/>
                </a:cubicBezTo>
                <a:cubicBezTo>
                  <a:pt x="140" y="9"/>
                  <a:pt x="147" y="10"/>
                  <a:pt x="140" y="7"/>
                </a:cubicBezTo>
                <a:cubicBezTo>
                  <a:pt x="134" y="8"/>
                  <a:pt x="127" y="11"/>
                  <a:pt x="122" y="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2051050" y="4941888"/>
            <a:ext cx="366713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1476375" y="4508500"/>
            <a:ext cx="55245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2000" b="0" i="0">
              <a:latin typeface="Verdana" pitchFamily="34" charset="0"/>
            </a:endParaRPr>
          </a:p>
        </p:txBody>
      </p:sp>
      <p:sp>
        <p:nvSpPr>
          <p:cNvPr id="20490" name="AutoShape 9"/>
          <p:cNvSpPr>
            <a:spLocks noChangeArrowheads="1"/>
          </p:cNvSpPr>
          <p:nvPr/>
        </p:nvSpPr>
        <p:spPr bwMode="auto">
          <a:xfrm>
            <a:off x="2555875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3563938" y="3213100"/>
            <a:ext cx="1600200" cy="685800"/>
          </a:xfrm>
          <a:prstGeom prst="flowChartAlternateProcess">
            <a:avLst/>
          </a:prstGeom>
          <a:noFill/>
          <a:ln w="317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Závěr ?</a:t>
            </a:r>
          </a:p>
          <a:p>
            <a:pPr algn="ctr" eaLnBrk="0" hangingPunct="0"/>
            <a:r>
              <a:rPr lang="cs-CZ" b="0" i="0">
                <a:latin typeface="Verdana" pitchFamily="34" charset="0"/>
              </a:rPr>
              <a:t>Interpretace</a:t>
            </a:r>
          </a:p>
        </p:txBody>
      </p:sp>
      <p:sp>
        <p:nvSpPr>
          <p:cNvPr id="20492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412875"/>
            <a:ext cx="8039100" cy="1612900"/>
          </a:xfrm>
          <a:noFill/>
        </p:spPr>
        <p:txBody>
          <a:bodyPr/>
          <a:lstStyle/>
          <a:p>
            <a:pPr eaLnBrk="1" hangingPunct="1"/>
            <a:r>
              <a:rPr lang="cs-CZ" sz="1800" b="1" smtClean="0"/>
              <a:t>Formulace hypotézy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Výběr cílové populace a z ní reprezentativního vzorku</a:t>
            </a:r>
          </a:p>
          <a:p>
            <a:pPr eaLnBrk="1" hangingPunct="1"/>
            <a:r>
              <a:rPr lang="cs-CZ" sz="1800" b="1" smtClean="0"/>
              <a:t>Měření sledovaných parametrů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Použití odpovídajícího </a:t>
            </a:r>
            <a:r>
              <a:rPr lang="en-US" sz="1800" b="1" smtClean="0"/>
              <a:t>test</a:t>
            </a:r>
            <a:r>
              <a:rPr lang="cs-CZ" sz="1800" b="1" smtClean="0"/>
              <a:t>u		závěr testu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Interpretace výsledků</a:t>
            </a:r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 flipH="1">
            <a:off x="1266825" y="4941888"/>
            <a:ext cx="209550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94" name="AutoShape 13"/>
          <p:cNvSpPr>
            <a:spLocks noChangeArrowheads="1"/>
          </p:cNvSpPr>
          <p:nvPr/>
        </p:nvSpPr>
        <p:spPr bwMode="auto">
          <a:xfrm>
            <a:off x="5867400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6804025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Měření parametrů</a:t>
            </a:r>
          </a:p>
        </p:txBody>
      </p:sp>
      <p:sp>
        <p:nvSpPr>
          <p:cNvPr id="20496" name="AutoShape 15"/>
          <p:cNvSpPr>
            <a:spLocks noChangeArrowheads="1"/>
          </p:cNvSpPr>
          <p:nvPr/>
        </p:nvSpPr>
        <p:spPr bwMode="auto">
          <a:xfrm rot="-5400000">
            <a:off x="7451725" y="5013325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6732588" y="4167188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Testy hypotéz</a:t>
            </a:r>
          </a:p>
        </p:txBody>
      </p:sp>
      <p:sp>
        <p:nvSpPr>
          <p:cNvPr id="20498" name="AutoShape 17"/>
          <p:cNvSpPr>
            <a:spLocks noChangeArrowheads="1"/>
          </p:cNvSpPr>
          <p:nvPr/>
        </p:nvSpPr>
        <p:spPr bwMode="auto">
          <a:xfrm rot="-9594911">
            <a:off x="5429250" y="3683000"/>
            <a:ext cx="1441450" cy="466725"/>
          </a:xfrm>
          <a:prstGeom prst="notchedRightArrow">
            <a:avLst>
              <a:gd name="adj1" fmla="val 50000"/>
              <a:gd name="adj2" fmla="val 77211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9" name="AutoShape 18"/>
          <p:cNvSpPr>
            <a:spLocks noChangeArrowheads="1"/>
          </p:cNvSpPr>
          <p:nvPr/>
        </p:nvSpPr>
        <p:spPr bwMode="auto">
          <a:xfrm rot="10800000">
            <a:off x="2339975" y="3213100"/>
            <a:ext cx="898525" cy="647700"/>
          </a:xfrm>
          <a:prstGeom prst="notchedRightArrow">
            <a:avLst>
              <a:gd name="adj1" fmla="val 50000"/>
              <a:gd name="adj2" fmla="val 34681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cs-CZ" sz="1600" b="0" i="0">
                <a:latin typeface="Verdana" pitchFamily="34" charset="0"/>
              </a:rPr>
              <a:t>?</a:t>
            </a:r>
          </a:p>
        </p:txBody>
      </p:sp>
      <p:sp>
        <p:nvSpPr>
          <p:cNvPr id="20500" name="AutoShape 19"/>
          <p:cNvSpPr>
            <a:spLocks noChangeArrowheads="1"/>
          </p:cNvSpPr>
          <p:nvPr/>
        </p:nvSpPr>
        <p:spPr bwMode="auto">
          <a:xfrm>
            <a:off x="3708400" y="2492375"/>
            <a:ext cx="792163" cy="203200"/>
          </a:xfrm>
          <a:prstGeom prst="notchedRightArrow">
            <a:avLst>
              <a:gd name="adj1" fmla="val 50000"/>
              <a:gd name="adj2" fmla="val 97461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l" eaLnBrk="1" hangingPunct="1"/>
            <a:r>
              <a:rPr lang="cs-CZ" smtClean="0"/>
              <a:t>Statistické testování – základní pojmy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057275" y="1422400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Nulová hypotéza H</a:t>
            </a:r>
            <a:r>
              <a:rPr lang="cs-CZ" sz="2000" i="0" baseline="-25000">
                <a:latin typeface="Verdana" pitchFamily="34" charset="0"/>
              </a:rPr>
              <a:t>O</a:t>
            </a:r>
          </a:p>
        </p:txBody>
      </p:sp>
      <p:sp>
        <p:nvSpPr>
          <p:cNvPr id="1030" name="AutoShape 4"/>
          <p:cNvSpPr>
            <a:spLocks noChangeArrowheads="1"/>
          </p:cNvSpPr>
          <p:nvPr/>
        </p:nvSpPr>
        <p:spPr bwMode="auto">
          <a:xfrm>
            <a:off x="523875" y="15271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1057275" y="1997075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Alternativní hypotéza H</a:t>
            </a:r>
            <a:r>
              <a:rPr lang="cs-CZ" sz="2000" i="0" baseline="-25000">
                <a:latin typeface="Verdana" pitchFamily="34" charset="0"/>
              </a:rPr>
              <a:t>A</a:t>
            </a:r>
          </a:p>
        </p:txBody>
      </p:sp>
      <p:sp>
        <p:nvSpPr>
          <p:cNvPr id="1032" name="AutoShape 6"/>
          <p:cNvSpPr>
            <a:spLocks noChangeArrowheads="1"/>
          </p:cNvSpPr>
          <p:nvPr/>
        </p:nvSpPr>
        <p:spPr bwMode="auto">
          <a:xfrm>
            <a:off x="523875" y="21113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66800" y="2573338"/>
            <a:ext cx="3571875" cy="49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Testová statistika</a:t>
            </a:r>
          </a:p>
        </p:txBody>
      </p:sp>
      <p:sp>
        <p:nvSpPr>
          <p:cNvPr id="1034" name="AutoShape 8"/>
          <p:cNvSpPr>
            <a:spLocks noChangeArrowheads="1"/>
          </p:cNvSpPr>
          <p:nvPr/>
        </p:nvSpPr>
        <p:spPr bwMode="auto">
          <a:xfrm>
            <a:off x="523875" y="266858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1057275" y="4221163"/>
            <a:ext cx="5386388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Kritický obor testové statistiky</a:t>
            </a:r>
          </a:p>
        </p:txBody>
      </p:sp>
      <p:sp>
        <p:nvSpPr>
          <p:cNvPr id="1036" name="AutoShape 10"/>
          <p:cNvSpPr>
            <a:spLocks noChangeArrowheads="1"/>
          </p:cNvSpPr>
          <p:nvPr/>
        </p:nvSpPr>
        <p:spPr bwMode="auto">
          <a:xfrm>
            <a:off x="523875" y="436403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76375" y="4886325"/>
            <a:ext cx="3467100" cy="1371600"/>
            <a:chOff x="3192" y="1920"/>
            <a:chExt cx="2184" cy="864"/>
          </a:xfrm>
        </p:grpSpPr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3222" y="1920"/>
            <a:ext cx="2154" cy="636"/>
          </p:xfrm>
          <a:graphic>
            <a:graphicData uri="http://schemas.openxmlformats.org/presentationml/2006/ole">
              <p:oleObj spid="_x0000_s13314" name="Graf" r:id="rId4" imgW="4038840" imgH="1023840" progId="Excel.Chart.8">
                <p:embed/>
              </p:oleObj>
            </a:graphicData>
          </a:graphic>
        </p:graphicFrame>
        <p:sp>
          <p:nvSpPr>
            <p:cNvPr id="1053" name="Line 13"/>
            <p:cNvSpPr>
              <a:spLocks noChangeShapeType="1"/>
            </p:cNvSpPr>
            <p:nvPr/>
          </p:nvSpPr>
          <p:spPr bwMode="auto">
            <a:xfrm flipV="1">
              <a:off x="3198" y="1944"/>
              <a:ext cx="0" cy="6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4" name="Line 14"/>
            <p:cNvSpPr>
              <a:spLocks noChangeShapeType="1"/>
            </p:cNvSpPr>
            <p:nvPr/>
          </p:nvSpPr>
          <p:spPr bwMode="auto">
            <a:xfrm>
              <a:off x="3192" y="2556"/>
              <a:ext cx="211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5" name="Line 15"/>
            <p:cNvSpPr>
              <a:spLocks noChangeShapeType="1"/>
            </p:cNvSpPr>
            <p:nvPr/>
          </p:nvSpPr>
          <p:spPr bwMode="auto">
            <a:xfrm>
              <a:off x="4206" y="2532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Rectangle 16"/>
            <p:cNvSpPr>
              <a:spLocks noChangeArrowheads="1"/>
            </p:cNvSpPr>
            <p:nvPr/>
          </p:nvSpPr>
          <p:spPr bwMode="auto">
            <a:xfrm>
              <a:off x="4080" y="2568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0</a:t>
              </a:r>
            </a:p>
          </p:txBody>
        </p:sp>
        <p:sp>
          <p:nvSpPr>
            <p:cNvPr id="1057" name="Rectangle 17"/>
            <p:cNvSpPr>
              <a:spLocks noChangeArrowheads="1"/>
            </p:cNvSpPr>
            <p:nvPr/>
          </p:nvSpPr>
          <p:spPr bwMode="auto">
            <a:xfrm>
              <a:off x="5064" y="2556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T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-36513" y="3286125"/>
            <a:ext cx="7011988" cy="863600"/>
            <a:chOff x="1185" y="1389"/>
            <a:chExt cx="4417" cy="544"/>
          </a:xfrm>
        </p:grpSpPr>
        <p:sp>
          <p:nvSpPr>
            <p:cNvPr id="1049" name="Line 19"/>
            <p:cNvSpPr>
              <a:spLocks noChangeShapeType="1"/>
            </p:cNvSpPr>
            <p:nvPr/>
          </p:nvSpPr>
          <p:spPr bwMode="auto">
            <a:xfrm>
              <a:off x="3084" y="1661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0" name="Text Box 20"/>
            <p:cNvSpPr txBox="1">
              <a:spLocks noChangeArrowheads="1"/>
            </p:cNvSpPr>
            <p:nvPr/>
          </p:nvSpPr>
          <p:spPr bwMode="auto">
            <a:xfrm>
              <a:off x="3061" y="138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Pozorovaná hodnota – Očekávaná hodnota</a:t>
              </a:r>
            </a:p>
          </p:txBody>
        </p:sp>
        <p:sp>
          <p:nvSpPr>
            <p:cNvPr id="1051" name="Text Box 21"/>
            <p:cNvSpPr txBox="1">
              <a:spLocks noChangeArrowheads="1"/>
            </p:cNvSpPr>
            <p:nvPr/>
          </p:nvSpPr>
          <p:spPr bwMode="auto">
            <a:xfrm>
              <a:off x="3061" y="167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Variabilita dat</a:t>
              </a:r>
            </a:p>
          </p:txBody>
        </p:sp>
        <p:sp>
          <p:nvSpPr>
            <p:cNvPr id="1052" name="Text Box 22"/>
            <p:cNvSpPr txBox="1">
              <a:spLocks noChangeArrowheads="1"/>
            </p:cNvSpPr>
            <p:nvPr/>
          </p:nvSpPr>
          <p:spPr bwMode="auto">
            <a:xfrm>
              <a:off x="1185" y="1495"/>
              <a:ext cx="225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 i="0">
                  <a:latin typeface="Verdana" pitchFamily="34" charset="0"/>
                </a:rPr>
                <a:t>Testová statistika =</a:t>
              </a:r>
            </a:p>
          </p:txBody>
        </p:sp>
      </p:grpSp>
      <p:sp>
        <p:nvSpPr>
          <p:cNvPr id="1039" name="Text Box 23"/>
          <p:cNvSpPr txBox="1">
            <a:spLocks noChangeArrowheads="1"/>
          </p:cNvSpPr>
          <p:nvPr/>
        </p:nvSpPr>
        <p:spPr bwMode="auto">
          <a:xfrm>
            <a:off x="4946650" y="1420813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>
                <a:latin typeface="Verdana" pitchFamily="34" charset="0"/>
              </a:rPr>
              <a:t>H</a:t>
            </a:r>
            <a:r>
              <a:rPr lang="cs-CZ" sz="1400" b="0" i="0" baseline="-25000">
                <a:latin typeface="Verdana" pitchFamily="34" charset="0"/>
              </a:rPr>
              <a:t>O</a:t>
            </a:r>
            <a:r>
              <a:rPr lang="cs-CZ" sz="1400" b="0" i="0">
                <a:latin typeface="Verdana" pitchFamily="34" charset="0"/>
              </a:rPr>
              <a:t>: sledovaný efekt je nulový</a:t>
            </a:r>
            <a:endParaRPr lang="cs-CZ" sz="1400" b="0" i="0" baseline="-25000">
              <a:latin typeface="Verdana" pitchFamily="34" charset="0"/>
            </a:endParaRPr>
          </a:p>
        </p:txBody>
      </p:sp>
      <p:sp>
        <p:nvSpPr>
          <p:cNvPr id="1040" name="Text Box 24"/>
          <p:cNvSpPr txBox="1">
            <a:spLocks noChangeArrowheads="1"/>
          </p:cNvSpPr>
          <p:nvPr/>
        </p:nvSpPr>
        <p:spPr bwMode="auto">
          <a:xfrm>
            <a:off x="4946650" y="1995488"/>
            <a:ext cx="4197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>
                <a:latin typeface="Verdana" pitchFamily="34" charset="0"/>
              </a:rPr>
              <a:t>H</a:t>
            </a:r>
            <a:r>
              <a:rPr lang="cs-CZ" sz="1400" b="0" i="0" baseline="-25000">
                <a:latin typeface="Verdana" pitchFamily="34" charset="0"/>
              </a:rPr>
              <a:t>A</a:t>
            </a:r>
            <a:r>
              <a:rPr lang="cs-CZ" sz="1400" b="0" i="0">
                <a:latin typeface="Verdana" pitchFamily="34" charset="0"/>
              </a:rPr>
              <a:t>: sledovaný efekt je různý mezi skupinami</a:t>
            </a:r>
            <a:endParaRPr lang="cs-CZ" sz="1400" b="0" i="0" baseline="-25000">
              <a:latin typeface="Verdana" pitchFamily="34" charset="0"/>
            </a:endParaRPr>
          </a:p>
        </p:txBody>
      </p:sp>
      <p:sp>
        <p:nvSpPr>
          <p:cNvPr id="1041" name="Line 25"/>
          <p:cNvSpPr>
            <a:spLocks noChangeShapeType="1"/>
          </p:cNvSpPr>
          <p:nvPr/>
        </p:nvSpPr>
        <p:spPr bwMode="auto">
          <a:xfrm>
            <a:off x="4211638" y="557530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2" name="Line 27"/>
          <p:cNvSpPr>
            <a:spLocks noChangeShapeType="1"/>
          </p:cNvSpPr>
          <p:nvPr/>
        </p:nvSpPr>
        <p:spPr bwMode="auto">
          <a:xfrm>
            <a:off x="4211638" y="5838825"/>
            <a:ext cx="288925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3" name="Line 28"/>
          <p:cNvSpPr>
            <a:spLocks noChangeShapeType="1"/>
          </p:cNvSpPr>
          <p:nvPr/>
        </p:nvSpPr>
        <p:spPr bwMode="auto">
          <a:xfrm>
            <a:off x="44275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4" name="Line 29"/>
          <p:cNvSpPr>
            <a:spLocks noChangeShapeType="1"/>
          </p:cNvSpPr>
          <p:nvPr/>
        </p:nvSpPr>
        <p:spPr bwMode="auto">
          <a:xfrm>
            <a:off x="46434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5" name="Line 30"/>
          <p:cNvSpPr>
            <a:spLocks noChangeShapeType="1"/>
          </p:cNvSpPr>
          <p:nvPr/>
        </p:nvSpPr>
        <p:spPr bwMode="auto">
          <a:xfrm>
            <a:off x="4251325" y="582295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6" name="Text Box 32"/>
          <p:cNvSpPr txBox="1">
            <a:spLocks noChangeArrowheads="1"/>
          </p:cNvSpPr>
          <p:nvPr/>
        </p:nvSpPr>
        <p:spPr bwMode="auto">
          <a:xfrm>
            <a:off x="6905625" y="3582988"/>
            <a:ext cx="1770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0">
                <a:latin typeface="Verdana" pitchFamily="34" charset="0"/>
              </a:rPr>
              <a:t>*   Velikost vzorku</a:t>
            </a:r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auto">
          <a:xfrm>
            <a:off x="5795963" y="4383088"/>
            <a:ext cx="3097212" cy="180022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r>
              <a:rPr lang="cs-CZ" sz="1600" i="0">
                <a:solidFill>
                  <a:schemeClr val="hlink"/>
                </a:solidFill>
                <a:latin typeface="Verdana" pitchFamily="34" charset="0"/>
              </a:rPr>
              <a:t>Statistické testování odpovídá na otázku zda je pozorovaný rozdíl náhodný či nikoliv</a:t>
            </a:r>
            <a:r>
              <a:rPr lang="en-US" sz="1600" i="0">
                <a:solidFill>
                  <a:schemeClr val="hlink"/>
                </a:solidFill>
                <a:latin typeface="Verdana" pitchFamily="34" charset="0"/>
              </a:rPr>
              <a:t>.</a:t>
            </a:r>
            <a:r>
              <a:rPr lang="cs-CZ" sz="1600" i="0">
                <a:solidFill>
                  <a:schemeClr val="hlink"/>
                </a:solidFill>
                <a:latin typeface="Verdana" pitchFamily="34" charset="0"/>
              </a:rPr>
              <a:t> K odpovědi na otázku je využit statistický model – testová statistika. </a:t>
            </a:r>
            <a:endParaRPr lang="en-US" sz="1600" b="0" i="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1048" name="Freeform 34"/>
          <p:cNvSpPr>
            <a:spLocks/>
          </p:cNvSpPr>
          <p:nvPr/>
        </p:nvSpPr>
        <p:spPr bwMode="auto">
          <a:xfrm>
            <a:off x="7077075" y="3527425"/>
            <a:ext cx="1465263" cy="280988"/>
          </a:xfrm>
          <a:custGeom>
            <a:avLst/>
            <a:gdLst>
              <a:gd name="T0" fmla="*/ 0 w 923"/>
              <a:gd name="T1" fmla="*/ 2147483647 h 177"/>
              <a:gd name="T2" fmla="*/ 2147483647 w 923"/>
              <a:gd name="T3" fmla="*/ 2147483647 h 177"/>
              <a:gd name="T4" fmla="*/ 2147483647 w 923"/>
              <a:gd name="T5" fmla="*/ 2147483647 h 177"/>
              <a:gd name="T6" fmla="*/ 2147483647 w 923"/>
              <a:gd name="T7" fmla="*/ 0 h 177"/>
              <a:gd name="T8" fmla="*/ 2147483647 w 923"/>
              <a:gd name="T9" fmla="*/ 0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3"/>
              <a:gd name="T16" fmla="*/ 0 h 177"/>
              <a:gd name="T17" fmla="*/ 923 w 923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3" h="177">
                <a:moveTo>
                  <a:pt x="0" y="49"/>
                </a:moveTo>
                <a:lnTo>
                  <a:pt x="34" y="60"/>
                </a:lnTo>
                <a:lnTo>
                  <a:pt x="76" y="177"/>
                </a:lnTo>
                <a:lnTo>
                  <a:pt x="76" y="0"/>
                </a:lnTo>
                <a:lnTo>
                  <a:pt x="92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l" eaLnBrk="1" hangingPunct="1"/>
            <a:r>
              <a:rPr lang="cs-CZ" smtClean="0"/>
              <a:t>Možné chyby při testování hypotéz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327400" y="2349500"/>
            <a:ext cx="2613025" cy="35242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Závěr testu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348038" y="2852738"/>
            <a:ext cx="1173162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nezamítáme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4706938" y="2852738"/>
            <a:ext cx="1233487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zamítáme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3602038" y="45672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β</a:t>
            </a:r>
            <a:endParaRPr lang="cs-CZ" sz="2800" i="0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4730750" y="45481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β</a:t>
            </a: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3602038" y="37480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α</a:t>
            </a: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4730750" y="37290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α</a:t>
            </a:r>
            <a:endParaRPr lang="cs-CZ" sz="2800" i="0"/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 rot="-5400000">
            <a:off x="1265238" y="4367213"/>
            <a:ext cx="1800225" cy="37147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Skutečnost</a:t>
            </a:r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 flipH="1">
            <a:off x="4597400" y="3465513"/>
            <a:ext cx="11113" cy="2124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17" name="Line 12"/>
          <p:cNvSpPr>
            <a:spLocks noChangeShapeType="1"/>
          </p:cNvSpPr>
          <p:nvPr/>
        </p:nvSpPr>
        <p:spPr bwMode="auto">
          <a:xfrm>
            <a:off x="3394075" y="4471988"/>
            <a:ext cx="24225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 rot="-5400000">
            <a:off x="2466975" y="3670301"/>
            <a:ext cx="771525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H</a:t>
            </a:r>
            <a:r>
              <a:rPr lang="cs-CZ" sz="1400" i="0" baseline="-25000">
                <a:latin typeface="Verdana" pitchFamily="34" charset="0"/>
              </a:rPr>
              <a:t>0</a:t>
            </a:r>
            <a:endParaRPr lang="cs-CZ" sz="1400" i="0">
              <a:latin typeface="Verdana" pitchFamily="34" charset="0"/>
            </a:endParaRPr>
          </a:p>
          <a:p>
            <a:pPr algn="ctr" eaLnBrk="0" hangingPunct="0"/>
            <a:r>
              <a:rPr lang="cs-CZ" sz="1400" i="0">
                <a:latin typeface="Verdana" pitchFamily="34" charset="0"/>
              </a:rPr>
              <a:t>Platí</a:t>
            </a:r>
          </a:p>
        </p:txBody>
      </p:sp>
      <p:sp>
        <p:nvSpPr>
          <p:cNvPr id="21519" name="Text Box 14"/>
          <p:cNvSpPr txBox="1">
            <a:spLocks noChangeArrowheads="1"/>
          </p:cNvSpPr>
          <p:nvPr/>
        </p:nvSpPr>
        <p:spPr bwMode="auto">
          <a:xfrm rot="-5400000">
            <a:off x="2395538" y="4627563"/>
            <a:ext cx="914400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H</a:t>
            </a:r>
            <a:r>
              <a:rPr lang="cs-CZ" sz="1400" i="0" baseline="-25000">
                <a:latin typeface="Verdana" pitchFamily="34" charset="0"/>
              </a:rPr>
              <a:t>0</a:t>
            </a:r>
            <a:endParaRPr lang="cs-CZ" sz="1400" i="0">
              <a:latin typeface="Verdana" pitchFamily="34" charset="0"/>
            </a:endParaRPr>
          </a:p>
          <a:p>
            <a:pPr algn="ctr" eaLnBrk="0" hangingPunct="0"/>
            <a:r>
              <a:rPr lang="cs-CZ" sz="1400" i="0">
                <a:latin typeface="Verdana" pitchFamily="34" charset="0"/>
              </a:rPr>
              <a:t>Neplatí</a:t>
            </a:r>
          </a:p>
        </p:txBody>
      </p:sp>
      <p:sp>
        <p:nvSpPr>
          <p:cNvPr id="21520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84313"/>
            <a:ext cx="8534400" cy="895350"/>
          </a:xfrm>
          <a:noFill/>
        </p:spPr>
        <p:txBody>
          <a:bodyPr/>
          <a:lstStyle/>
          <a:p>
            <a:pPr eaLnBrk="1" hangingPunct="1"/>
            <a:r>
              <a:rPr lang="cs-CZ" sz="1800" b="1" smtClean="0"/>
              <a:t>I přes dostatečnou velikost vzorku a kvalitní design experimentu se můžeme při rozhodnutí o zamítnutí/nezamítnutí nulové hypotézy dopustit chyby.</a:t>
            </a:r>
          </a:p>
        </p:txBody>
      </p:sp>
      <p:sp>
        <p:nvSpPr>
          <p:cNvPr id="21521" name="Rectangle 16"/>
          <p:cNvSpPr>
            <a:spLocks noChangeArrowheads="1"/>
          </p:cNvSpPr>
          <p:nvPr/>
        </p:nvSpPr>
        <p:spPr bwMode="auto">
          <a:xfrm>
            <a:off x="755650" y="2493963"/>
            <a:ext cx="22320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1522" name="Rectangle 17"/>
          <p:cNvSpPr>
            <a:spLocks noChangeArrowheads="1"/>
          </p:cNvSpPr>
          <p:nvPr/>
        </p:nvSpPr>
        <p:spPr bwMode="auto">
          <a:xfrm>
            <a:off x="6011863" y="5661025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1523" name="Rectangle 18"/>
          <p:cNvSpPr>
            <a:spLocks noChangeArrowheads="1"/>
          </p:cNvSpPr>
          <p:nvPr/>
        </p:nvSpPr>
        <p:spPr bwMode="auto">
          <a:xfrm>
            <a:off x="971550" y="5876925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Chyba II. druhu</a:t>
            </a: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6588125" y="2997200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Chyba I. druhu</a:t>
            </a:r>
          </a:p>
        </p:txBody>
      </p:sp>
      <p:sp>
        <p:nvSpPr>
          <p:cNvPr id="21525" name="Line 20"/>
          <p:cNvSpPr>
            <a:spLocks noChangeShapeType="1"/>
          </p:cNvSpPr>
          <p:nvPr/>
        </p:nvSpPr>
        <p:spPr bwMode="auto">
          <a:xfrm flipV="1">
            <a:off x="2987675" y="5157788"/>
            <a:ext cx="936625" cy="7921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6" name="Line 21"/>
          <p:cNvSpPr>
            <a:spLocks noChangeShapeType="1"/>
          </p:cNvSpPr>
          <p:nvPr/>
        </p:nvSpPr>
        <p:spPr bwMode="auto">
          <a:xfrm flipH="1">
            <a:off x="5508625" y="3429000"/>
            <a:ext cx="1655763" cy="576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7" name="Line 22"/>
          <p:cNvSpPr>
            <a:spLocks noChangeShapeType="1"/>
          </p:cNvSpPr>
          <p:nvPr/>
        </p:nvSpPr>
        <p:spPr bwMode="auto">
          <a:xfrm flipH="1" flipV="1">
            <a:off x="5653088" y="5013325"/>
            <a:ext cx="1079500" cy="576263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8" name="Line 23"/>
          <p:cNvSpPr>
            <a:spLocks noChangeShapeType="1"/>
          </p:cNvSpPr>
          <p:nvPr/>
        </p:nvSpPr>
        <p:spPr bwMode="auto">
          <a:xfrm>
            <a:off x="2051050" y="2852738"/>
            <a:ext cx="1512888" cy="936625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l" eaLnBrk="1" hangingPunct="1"/>
            <a:r>
              <a:rPr lang="cs-CZ" smtClean="0"/>
              <a:t>Význam chyb při testování hypotéz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398588" y="16287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latin typeface="Verdana" pitchFamily="34" charset="0"/>
              </a:rPr>
              <a:t>Pravděpodobnost chyby 1. druhu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731963" y="2359025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532188" y="2473325"/>
            <a:ext cx="542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 nesprávného zamítnutí nulové hypotézy</a:t>
            </a:r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2522538" y="2406650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1398588" y="31400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latin typeface="Verdana" pitchFamily="34" charset="0"/>
              </a:rPr>
              <a:t>Pravděpodobnost chyby 2. druhu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1731963" y="3924300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3532188" y="4005263"/>
            <a:ext cx="5448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 nerozpoznání neplatné nulové hypotézy</a:t>
            </a:r>
          </a:p>
        </p:txBody>
      </p:sp>
      <p:sp>
        <p:nvSpPr>
          <p:cNvPr id="22539" name="AutoShape 10"/>
          <p:cNvSpPr>
            <a:spLocks noChangeArrowheads="1"/>
          </p:cNvSpPr>
          <p:nvPr/>
        </p:nvSpPr>
        <p:spPr bwMode="auto">
          <a:xfrm>
            <a:off x="2522538" y="39385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1398588" y="4716463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latin typeface="Verdana" pitchFamily="34" charset="0"/>
              </a:rPr>
              <a:t>Síla testu</a:t>
            </a:r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>
            <a:off x="1731963" y="5481638"/>
            <a:ext cx="7715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</a:rPr>
              <a:t>1-</a:t>
            </a:r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2542" name="Text Box 13"/>
          <p:cNvSpPr txBox="1">
            <a:spLocks noChangeArrowheads="1"/>
          </p:cNvSpPr>
          <p:nvPr/>
        </p:nvSpPr>
        <p:spPr bwMode="auto">
          <a:xfrm>
            <a:off x="3532188" y="5419725"/>
            <a:ext cx="54483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Pravděpodobnostně vyjádřená schopnost rozpoznat neplatnost hypotézy</a:t>
            </a:r>
          </a:p>
        </p:txBody>
      </p:sp>
      <p:sp>
        <p:nvSpPr>
          <p:cNvPr id="22543" name="AutoShape 14"/>
          <p:cNvSpPr>
            <a:spLocks noChangeArrowheads="1"/>
          </p:cNvSpPr>
          <p:nvPr/>
        </p:nvSpPr>
        <p:spPr bwMode="auto">
          <a:xfrm>
            <a:off x="2522538" y="55006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4" name="AutoShape 15"/>
          <p:cNvSpPr>
            <a:spLocks noChangeArrowheads="1"/>
          </p:cNvSpPr>
          <p:nvPr/>
        </p:nvSpPr>
        <p:spPr bwMode="auto">
          <a:xfrm>
            <a:off x="827088" y="17335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5" name="AutoShape 16"/>
          <p:cNvSpPr>
            <a:spLocks noChangeArrowheads="1"/>
          </p:cNvSpPr>
          <p:nvPr/>
        </p:nvSpPr>
        <p:spPr bwMode="auto">
          <a:xfrm>
            <a:off x="827088" y="32448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6" name="AutoShape 17"/>
          <p:cNvSpPr>
            <a:spLocks noChangeArrowheads="1"/>
          </p:cNvSpPr>
          <p:nvPr/>
        </p:nvSpPr>
        <p:spPr bwMode="auto">
          <a:xfrm>
            <a:off x="827088" y="4821238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Způsoby testování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cs-CZ" sz="2000" b="1" dirty="0" smtClean="0"/>
              <a:t>Testování H</a:t>
            </a:r>
            <a:r>
              <a:rPr lang="cs-CZ" sz="2000" b="1" baseline="-25000" dirty="0" smtClean="0"/>
              <a:t>0 </a:t>
            </a:r>
            <a:r>
              <a:rPr lang="cs-CZ" sz="2000" b="1" dirty="0" smtClean="0"/>
              <a:t> proti H</a:t>
            </a:r>
            <a:r>
              <a:rPr lang="cs-CZ" sz="2000" b="1" baseline="-25000" dirty="0" smtClean="0"/>
              <a:t>A </a:t>
            </a:r>
            <a:r>
              <a:rPr lang="cs-CZ" sz="2000" b="1" dirty="0" smtClean="0"/>
              <a:t>na hladině významnosti</a:t>
            </a:r>
            <a:r>
              <a:rPr lang="el-GR" sz="2000" b="1" dirty="0" smtClean="0"/>
              <a:t> α</a:t>
            </a:r>
            <a:r>
              <a:rPr lang="cs-CZ" sz="2000" b="1" dirty="0" smtClean="0"/>
              <a:t> můžeme provést třemi různými  způsoby:</a:t>
            </a:r>
            <a:r>
              <a:rPr lang="cs-CZ" sz="2000" b="1" baseline="-25000" dirty="0" smtClean="0"/>
              <a:t> </a:t>
            </a: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endParaRPr lang="cs-CZ" sz="2000" b="1" baseline="-250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b="1" dirty="0" smtClean="0"/>
              <a:t>Kritický obor (označení W) neboli obor zamítnutí  H</a:t>
            </a:r>
            <a:r>
              <a:rPr lang="cs-CZ" sz="2000" b="1" baseline="-25000" dirty="0" smtClean="0"/>
              <a:t>0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b="1" dirty="0" smtClean="0"/>
              <a:t>Interval spolehlivosti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b="1" dirty="0" smtClean="0"/>
              <a:t>P-hodnota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cs-CZ" sz="2000" dirty="0" smtClean="0"/>
          </a:p>
          <a:p>
            <a:pPr>
              <a:buFont typeface="Wingdings 2" pitchFamily="18" charset="2"/>
              <a:buNone/>
              <a:defRPr/>
            </a:pPr>
            <a:endParaRPr lang="cs-CZ" sz="2000" baseline="-25000" dirty="0" smtClean="0"/>
          </a:p>
          <a:p>
            <a:pPr>
              <a:buFont typeface="Wingdings 2" pitchFamily="18" charset="2"/>
              <a:buNone/>
              <a:defRPr/>
            </a:pPr>
            <a:endParaRPr lang="cs-CZ" sz="2000" dirty="0"/>
          </a:p>
        </p:txBody>
      </p:sp>
      <p:sp>
        <p:nvSpPr>
          <p:cNvPr id="23556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P-hodnota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Významnost hypotézy hodnotíme dle získané tzv.  </a:t>
            </a:r>
            <a:r>
              <a:rPr lang="cs-CZ" sz="2000" b="1" i="1" u="sng" dirty="0" smtClean="0"/>
              <a:t>p-hodnoty</a:t>
            </a:r>
            <a:r>
              <a:rPr lang="cs-CZ" sz="2000" u="sng" dirty="0" smtClean="0"/>
              <a:t>, která vyjadřuje pravděpodobnost, s jakou číselné realizace výběru podporují H</a:t>
            </a:r>
            <a:r>
              <a:rPr lang="cs-CZ" sz="2000" u="sng" baseline="-25000" dirty="0" smtClean="0"/>
              <a:t>0</a:t>
            </a:r>
            <a:r>
              <a:rPr lang="cs-CZ" sz="2000" u="sng" dirty="0" smtClean="0"/>
              <a:t>, je-li pravdivá.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porovnáme s </a:t>
            </a:r>
            <a:r>
              <a:rPr lang="el-GR" sz="2000" dirty="0" smtClean="0"/>
              <a:t>α (</a:t>
            </a:r>
            <a:r>
              <a:rPr lang="cs-CZ" sz="2000" b="1" i="1" dirty="0" smtClean="0"/>
              <a:t>hladina významnosti</a:t>
            </a:r>
            <a:r>
              <a:rPr lang="cs-CZ" sz="2000" dirty="0" smtClean="0"/>
              <a:t>, stanovujeme ji na 0,05, tzn., že připouštíme 5% chybu testu, tedy, že zamítneme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ačkoliv ve skutečnosti platí).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získáme při testování hypotéz ve statistickém softwaru.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Je-li p-hodnota  ≤ </a:t>
            </a:r>
            <a:r>
              <a:rPr lang="el-GR" sz="2000" dirty="0" smtClean="0"/>
              <a:t>α, </a:t>
            </a:r>
            <a:r>
              <a:rPr lang="cs-CZ" sz="2000" dirty="0" smtClean="0"/>
              <a:t>pak 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 a přijímáme H</a:t>
            </a:r>
            <a:r>
              <a:rPr lang="cs-CZ" sz="2000" baseline="-25000" dirty="0" smtClean="0"/>
              <a:t>A</a:t>
            </a:r>
            <a:r>
              <a:rPr lang="cs-CZ" sz="2000" dirty="0" smtClean="0"/>
              <a:t>.</a:t>
            </a:r>
          </a:p>
          <a:p>
            <a:pPr>
              <a:defRPr/>
            </a:pPr>
            <a:r>
              <a:rPr lang="cs-CZ" sz="2000" dirty="0" smtClean="0"/>
              <a:t>Je-li p-hodnota &gt; </a:t>
            </a:r>
            <a:r>
              <a:rPr lang="el-GR" sz="2000" dirty="0" smtClean="0"/>
              <a:t>α, </a:t>
            </a:r>
            <a:r>
              <a:rPr lang="cs-CZ" sz="2000" dirty="0" smtClean="0"/>
              <a:t>pak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nezamítáme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.</a:t>
            </a:r>
          </a:p>
          <a:p>
            <a:pPr>
              <a:defRPr/>
            </a:pPr>
            <a:endParaRPr lang="cs-CZ" sz="2000" dirty="0" smtClean="0"/>
          </a:p>
          <a:p>
            <a:pPr marL="0">
              <a:buFont typeface="Wingdings 2" pitchFamily="18" charset="2"/>
              <a:buNone/>
              <a:defRPr/>
            </a:pPr>
            <a:r>
              <a:rPr lang="cs-CZ" sz="2000" dirty="0" smtClean="0"/>
              <a:t>P-hodnota vyjadřuje pravděpodobnost za platnosti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s níž bychom získali stejnou nebo extrémnější hodnotu testové statistiky.</a:t>
            </a:r>
            <a:endParaRPr lang="cs-CZ" sz="2000" dirty="0"/>
          </a:p>
        </p:txBody>
      </p:sp>
      <p:sp>
        <p:nvSpPr>
          <p:cNvPr id="24580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0825" y="3501008"/>
            <a:ext cx="8569325" cy="1368425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/>
          <a:lstStyle/>
          <a:p>
            <a:r>
              <a:rPr lang="cs-CZ" dirty="0" smtClean="0"/>
              <a:t>Normální rozdělení I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 smtClean="0">
                <a:solidFill>
                  <a:srgbClr val="646B86"/>
                </a:solidFill>
                <a:cs typeface="Arial" charset="0"/>
              </a:rPr>
              <a:t>                                    </a:t>
            </a:r>
            <a:endParaRPr lang="cs-CZ" sz="15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3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Nejklasičtějším modelovým rozložením, od něhož je odvozena celá řada statistických analýz je tzv. normální rozložení, známé též jako </a:t>
            </a: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Gaussova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křivka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2000" dirty="0" smtClean="0"/>
              <a:t>Popisuje rozdělení pravděpodobnosti spojité náhodné veličiny: např. výška v populaci, chyba měření…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2000" dirty="0" smtClean="0"/>
              <a:t>Je kompletně popsáno dvěma parametry: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μ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střední hodnota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b="1" dirty="0" smtClean="0"/>
              <a:t>     </a:t>
            </a:r>
            <a:r>
              <a:rPr lang="el-GR" sz="2000" b="1" dirty="0" smtClean="0"/>
              <a:t>σ</a:t>
            </a:r>
            <a:r>
              <a:rPr lang="cs-CZ" sz="2000" b="1" baseline="30000" dirty="0" smtClean="0"/>
              <a:t>2 </a:t>
            </a:r>
            <a:r>
              <a:rPr lang="cs-CZ" sz="2000" b="1" dirty="0" smtClean="0"/>
              <a:t>– rozptyl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Označení: </a:t>
            </a: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N(</a:t>
            </a:r>
            <a:r>
              <a:rPr lang="el-GR" sz="2000" b="1" dirty="0" smtClean="0"/>
              <a:t>μ</a:t>
            </a:r>
            <a:r>
              <a:rPr lang="cs-CZ" sz="2000" b="1" dirty="0" smtClean="0"/>
              <a:t>, </a:t>
            </a:r>
            <a:r>
              <a:rPr lang="el-GR" sz="2000" b="1" dirty="0" smtClean="0"/>
              <a:t>σ</a:t>
            </a:r>
            <a:r>
              <a:rPr lang="cs-CZ" sz="2000" b="1" baseline="30000" dirty="0" smtClean="0"/>
              <a:t>2</a:t>
            </a: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kumimoji="0" lang="cs-CZ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kumimoji="0" lang="cs-CZ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2000" u="sng" dirty="0" smtClean="0">
                <a:solidFill>
                  <a:srgbClr val="FF0000"/>
                </a:solidFill>
              </a:rPr>
              <a:t>Normalita je klíčovým předpokladem řady statistických metod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 ověření normality existuje řada testů a grafických metod</a:t>
            </a:r>
          </a:p>
        </p:txBody>
      </p:sp>
      <p:pic>
        <p:nvPicPr>
          <p:cNvPr id="10246" name="Picture 6" descr="Soubor:Normal Distribution PDF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032348"/>
            <a:ext cx="41148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560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Parametrické vs. neparametrické testy</a:t>
            </a:r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323850" y="1317625"/>
            <a:ext cx="8424863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i="0">
                <a:latin typeface="Verdana" pitchFamily="34" charset="0"/>
              </a:rPr>
              <a:t>Parametrické testy</a:t>
            </a:r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323850" y="3789363"/>
            <a:ext cx="8424863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i="0">
                <a:latin typeface="Verdana" pitchFamily="34" charset="0"/>
              </a:rPr>
              <a:t>Neparametrické testy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468313" y="1747838"/>
            <a:ext cx="86756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Mají předpoklady o rozložení vstupujících dat (např. </a:t>
            </a:r>
            <a:r>
              <a:rPr lang="cs-CZ" sz="2000" b="0" i="0" u="sng"/>
              <a:t>normální rozložení</a:t>
            </a:r>
            <a:r>
              <a:rPr lang="cs-CZ" sz="2000" b="0" i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Při stejném N a dodržení předpokladů mají vyšší sílu testu než testy neparametrické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>
                <a:solidFill>
                  <a:srgbClr val="FF0000"/>
                </a:solidFill>
              </a:rPr>
              <a:t>Pokud nejsou dodrženy předpoklady parametrických testů, potom jejich síla testu prudce klesá a výsledek testu může být zcela chybný a nesmyslný 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395288" y="4292600"/>
            <a:ext cx="86756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Nemají předpoklady o rozložení vstupujících dat, lze je tedy použít i při asymetrickém rozložení, odlehlých hodnotách, či nedetekovatelném rozložení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Snížená síla těchto testů je způsobena redukcí informační hodnoty původních dat, kdy neparametrické testy nevyužívají původní hodnoty, ale nejčastěji pouze jejich pořadí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One-sample vs. two sample testy</a:t>
            </a:r>
          </a:p>
        </p:txBody>
      </p:sp>
      <p:sp>
        <p:nvSpPr>
          <p:cNvPr id="26628" name="AutoShape 3"/>
          <p:cNvSpPr>
            <a:spLocks noChangeArrowheads="1"/>
          </p:cNvSpPr>
          <p:nvPr/>
        </p:nvSpPr>
        <p:spPr bwMode="auto">
          <a:xfrm>
            <a:off x="395288" y="1328738"/>
            <a:ext cx="8424862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i="0">
                <a:latin typeface="Verdana" pitchFamily="34" charset="0"/>
              </a:rPr>
              <a:t>Jedno-výběrové testy (one-sample)</a:t>
            </a:r>
          </a:p>
        </p:txBody>
      </p:sp>
      <p:sp>
        <p:nvSpPr>
          <p:cNvPr id="26629" name="AutoShape 4"/>
          <p:cNvSpPr>
            <a:spLocks noChangeArrowheads="1"/>
          </p:cNvSpPr>
          <p:nvPr/>
        </p:nvSpPr>
        <p:spPr bwMode="auto">
          <a:xfrm>
            <a:off x="395288" y="3776663"/>
            <a:ext cx="8424862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i="0">
                <a:latin typeface="Verdana" pitchFamily="34" charset="0"/>
              </a:rPr>
              <a:t>Dvou-výběrové testy (two-sample)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468313" y="1758950"/>
            <a:ext cx="86756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Srovnávají jeden vzorek (one sample, jednovýběrové testy) s referenční hodnotou (popřípadě se statistickým parametrem cílové populace)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V testu je tedy srovnáváno rozložení hodnot (vzorek) s jediným číslem (referenční hodnota, hodnota cílové populace)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Otázka položená v testu může být vztažena k průměru, rozptylu, podílu hodnot i dalším statistickým parametrům popisujícím vzorek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395288" y="4206875"/>
            <a:ext cx="867568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Srovnávají navzájem dva vzorky (two sample, dvouvýběrové testy)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V testu jsou srovnávány dvě rozložení hodnot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Otázka položená v testu může být opět vztažena k průměru, rozptylu, podílu hodnot i dalším statistickým parametrům popisujícím vzorek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Kromě testů pro dvě skupiny hodnot existují samozřejmě i testy pro více skupin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Nepárový vs. párový design</a:t>
            </a:r>
          </a:p>
        </p:txBody>
      </p:sp>
      <p:sp>
        <p:nvSpPr>
          <p:cNvPr id="2053" name="AutoShape 3"/>
          <p:cNvSpPr>
            <a:spLocks noChangeArrowheads="1"/>
          </p:cNvSpPr>
          <p:nvPr/>
        </p:nvSpPr>
        <p:spPr bwMode="auto">
          <a:xfrm>
            <a:off x="395288" y="1228725"/>
            <a:ext cx="8424862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i="0">
                <a:latin typeface="Verdana" pitchFamily="34" charset="0"/>
              </a:rPr>
              <a:t>Nepárový design</a:t>
            </a:r>
          </a:p>
        </p:txBody>
      </p:sp>
      <p:sp>
        <p:nvSpPr>
          <p:cNvPr id="2054" name="AutoShape 4"/>
          <p:cNvSpPr>
            <a:spLocks noChangeArrowheads="1"/>
          </p:cNvSpPr>
          <p:nvPr/>
        </p:nvSpPr>
        <p:spPr bwMode="auto">
          <a:xfrm>
            <a:off x="395288" y="3502025"/>
            <a:ext cx="8424862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i="0">
                <a:latin typeface="Verdana" pitchFamily="34" charset="0"/>
              </a:rPr>
              <a:t>Párový design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68313" y="1876425"/>
            <a:ext cx="554355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Skupiny srovnávaných dat jsou na sobě zcela nezávislé (též nezávislý, independent design), např. lidé z různých zemí, nezávislé skupiny pacientů s odlišnou léčbou atd.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Při výpočtu je nezbytné brát v úvahu charakteristiky obou skupin dat</a:t>
            </a:r>
            <a:endParaRPr lang="cs-CZ" sz="1700" i="0">
              <a:latin typeface="Verdana" pitchFamily="34" charset="0"/>
            </a:endParaRP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466725" y="4005263"/>
            <a:ext cx="554513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Mezi objekty v srovnávaných skupinách existuje vazba, daná např. člověkem před a po operaci, reakce stejného kmene krys atd.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Vazba může být buď přímo dána nebo pouze předpokládána (v tom případě je nutné ji ověřit)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Test je v podstatě prováděn na diferencích skupin, nikoliv na jejich původních datech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6372225" y="1412875"/>
          <a:ext cx="2149475" cy="2232025"/>
        </p:xfrm>
        <a:graphic>
          <a:graphicData uri="http://schemas.openxmlformats.org/presentationml/2006/ole">
            <p:oleObj spid="_x0000_s14338" r:id="rId4" imgW="2950000" imgH="3070000" progId="Adobe.Illustrator.10">
              <p:embed/>
            </p:oleObj>
          </a:graphicData>
        </a:graphic>
      </p:graphicFrame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4703763"/>
            <a:ext cx="27368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Statistické testy a normalita dat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5763" y="1484313"/>
            <a:ext cx="8650287" cy="5545137"/>
          </a:xfrm>
        </p:spPr>
        <p:txBody>
          <a:bodyPr/>
          <a:lstStyle/>
          <a:p>
            <a:pPr eaLnBrk="1" hangingPunct="1"/>
            <a:r>
              <a:rPr lang="cs-CZ" sz="1600" b="1" smtClean="0"/>
              <a:t>Normalita dat je jedním z předpokladů tzv. parametrických testů (testů založených na předpokladu nějakého rozložení) – např. </a:t>
            </a:r>
            <a:r>
              <a:rPr lang="cs-CZ" sz="1600" i="1" smtClean="0"/>
              <a:t>t</a:t>
            </a:r>
            <a:r>
              <a:rPr lang="cs-CZ" sz="1600" smtClean="0"/>
              <a:t>-testy</a:t>
            </a:r>
          </a:p>
          <a:p>
            <a:pPr eaLnBrk="1" hangingPunct="1"/>
            <a:r>
              <a:rPr lang="cs-CZ" sz="1600" b="1" smtClean="0"/>
              <a:t>Pokud data nejsou normální, neodpovídají ani modelovému rozložení, které je použito pro výpočet (</a:t>
            </a:r>
            <a:r>
              <a:rPr lang="cs-CZ" sz="1600" b="1" i="1" smtClean="0"/>
              <a:t>t</a:t>
            </a:r>
            <a:r>
              <a:rPr lang="cs-CZ" sz="1600" b="1" smtClean="0"/>
              <a:t>-rozložení) a test tak může lhát</a:t>
            </a:r>
          </a:p>
          <a:p>
            <a:pPr eaLnBrk="1" hangingPunct="1"/>
            <a:endParaRPr lang="cs-CZ" sz="1600" b="1" smtClean="0"/>
          </a:p>
          <a:p>
            <a:pPr eaLnBrk="1" hangingPunct="1"/>
            <a:r>
              <a:rPr lang="cs-CZ" sz="1600" b="1" smtClean="0"/>
              <a:t>Řešením je tedy:</a:t>
            </a:r>
          </a:p>
          <a:p>
            <a:pPr lvl="1" eaLnBrk="1" hangingPunct="1"/>
            <a:r>
              <a:rPr lang="cs-CZ" sz="1500" smtClean="0"/>
              <a:t>Transformace dat</a:t>
            </a:r>
            <a:r>
              <a:rPr lang="cs-CZ" sz="1500" b="1" smtClean="0"/>
              <a:t> za účelem dosažení normality jejich rozložení</a:t>
            </a:r>
          </a:p>
          <a:p>
            <a:pPr lvl="1" eaLnBrk="1" hangingPunct="1"/>
            <a:r>
              <a:rPr lang="cs-CZ" sz="1500" smtClean="0"/>
              <a:t>Neparametrické testy</a:t>
            </a:r>
            <a:r>
              <a:rPr lang="cs-CZ" sz="1500" b="1" smtClean="0"/>
              <a:t> – tyto testy nemají žádné předpoklady o rozložení dat</a:t>
            </a:r>
          </a:p>
        </p:txBody>
      </p:sp>
      <p:graphicFrame>
        <p:nvGraphicFramePr>
          <p:cNvPr id="637956" name="Group 4"/>
          <p:cNvGraphicFramePr>
            <a:graphicFrameLocks noGrp="1"/>
          </p:cNvGraphicFramePr>
          <p:nvPr/>
        </p:nvGraphicFramePr>
        <p:xfrm>
          <a:off x="611188" y="3954463"/>
          <a:ext cx="8353425" cy="1963739"/>
        </p:xfrm>
        <a:graphic>
          <a:graphicData uri="http://schemas.openxmlformats.org/drawingml/2006/table">
            <a:tbl>
              <a:tblPr/>
              <a:tblGrid>
                <a:gridCol w="2957512"/>
                <a:gridCol w="2532063"/>
                <a:gridCol w="2863850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Typ srovnání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Parametrický test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Neparametrický test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nepárově: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Nepárový t-test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Mann Whitney test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Párový t-test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Wilcoxon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test, znaménkový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Více skupin nepárově: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ANOVA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Kruskal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Wallis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Korelace: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Pearsonův koeficient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Spearmanův koeficient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07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Testy normality</a:t>
            </a:r>
          </a:p>
        </p:txBody>
      </p:sp>
      <p:sp>
        <p:nvSpPr>
          <p:cNvPr id="3077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1493838"/>
            <a:ext cx="8534400" cy="4598987"/>
          </a:xfrm>
        </p:spPr>
        <p:txBody>
          <a:bodyPr/>
          <a:lstStyle/>
          <a:p>
            <a:r>
              <a:rPr lang="cs-CZ" sz="1400" smtClean="0"/>
              <a:t>Testy normality pracují s nulovou hypotézou, že není rozdíl mezi zpracovávaným rozložením a normálním rozložením. Vždy je ovšem dobré prohlédnout si i histogram, protože některé odchylky od normality, např. bimodalitu některé testy neodhalí.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79388" y="2708275"/>
          <a:ext cx="3600450" cy="2876550"/>
        </p:xfrm>
        <a:graphic>
          <a:graphicData uri="http://schemas.openxmlformats.org/presentationml/2006/ole">
            <p:oleObj spid="_x0000_s15362" name="Unknown" r:id="rId3" imgW="3599815" imgH="2879725" progId="STATISTICA.Graph">
              <p:embed/>
            </p:oleObj>
          </a:graphicData>
        </a:graphic>
      </p:graphicFrame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779838" y="2109788"/>
            <a:ext cx="5256212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cs-CZ" sz="1400" i="0">
                <a:latin typeface="Calibri" pitchFamily="34" charset="0"/>
              </a:rPr>
              <a:t>Test dobré shody</a:t>
            </a:r>
          </a:p>
          <a:p>
            <a:pPr>
              <a:spcBef>
                <a:spcPct val="20000"/>
              </a:spcBef>
            </a:pPr>
            <a:r>
              <a:rPr lang="cs-CZ" sz="1200" b="0" i="0">
                <a:latin typeface="Calibri" pitchFamily="34" charset="0"/>
              </a:rPr>
              <a:t>V testu dobré shody jsou data rozdělena do kategorií (obdobně jako při tvorbě histogramu), tyto intervaly jsou normalizovány (převedeny na normální rozložení) a podle obecných vzorců normálního rozložení jsou k nim dopočítány očekávané hodnoty v intervalech, pokud by rozložení bylo normální. Pozorované normalizované četnosti jsou poté srovnány s očekávanými četnostmi pomocí </a:t>
            </a:r>
            <a:r>
              <a:rPr lang="cs-CZ" sz="1200" b="0" i="0">
                <a:latin typeface="Calibri" pitchFamily="34" charset="0"/>
                <a:sym typeface="Symbol" pitchFamily="18" charset="2"/>
              </a:rPr>
              <a:t></a:t>
            </a:r>
            <a:r>
              <a:rPr lang="cs-CZ" sz="1200" b="0" i="0">
                <a:latin typeface="Calibri" pitchFamily="34" charset="0"/>
              </a:rPr>
              <a:t>2</a:t>
            </a:r>
            <a:r>
              <a:rPr lang="cs-CZ" sz="1200" b="0" i="0">
                <a:latin typeface="Calibri" pitchFamily="34" charset="0"/>
                <a:sym typeface="Symbol" pitchFamily="18" charset="2"/>
              </a:rPr>
              <a:t> testu dobré shody. Test dává dobré výsledky, ale je náročný na n, tedy množství dat, aby bylo možné vytvořit dostatečný počet tříd hodnot.</a:t>
            </a:r>
            <a:endParaRPr lang="cs-CZ" sz="1200" i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i="0">
                <a:latin typeface="Calibri" pitchFamily="34" charset="0"/>
                <a:sym typeface="Symbol" pitchFamily="18" charset="2"/>
              </a:rPr>
              <a:t>Kolgomorov Smirnov test</a:t>
            </a:r>
          </a:p>
          <a:p>
            <a:pPr>
              <a:spcBef>
                <a:spcPct val="20000"/>
              </a:spcBef>
            </a:pPr>
            <a:r>
              <a:rPr lang="cs-CZ" sz="1200" b="0" i="0">
                <a:latin typeface="Calibri" pitchFamily="34" charset="0"/>
                <a:sym typeface="Symbol" pitchFamily="18" charset="2"/>
              </a:rPr>
              <a:t>Tento test je často používán, dokáže dobře najít odlehlé hodnoty, ale počítá spíše se symetrií hodnot než přímo s normalitou. Jde o neparametrický test pro srovnání rozdílu dvou rozložení. Je založen na zjištění rozdílu mezi reálným kumulativním rozložením (vzorek) a teoretickým kumulativním rozložením. Měl by být počítán pouze v případě, že známe průměr a směrodatnou odchylku hypotetického rozložení, pokud tyto hodnoty neznáme, měla by být použita jeho modifikace – Lilieforsův test.</a:t>
            </a:r>
            <a:endParaRPr lang="cs-CZ" sz="1200" i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i="0">
                <a:latin typeface="Calibri" pitchFamily="34" charset="0"/>
                <a:sym typeface="Symbol" pitchFamily="18" charset="2"/>
              </a:rPr>
              <a:t>Shapiro-Wilk`s test</a:t>
            </a:r>
          </a:p>
          <a:p>
            <a:pPr>
              <a:spcBef>
                <a:spcPct val="20000"/>
              </a:spcBef>
            </a:pPr>
            <a:r>
              <a:rPr lang="cs-CZ" sz="1200" b="0" i="0">
                <a:latin typeface="Calibri" pitchFamily="34" charset="0"/>
                <a:sym typeface="Symbol" pitchFamily="18" charset="2"/>
              </a:rPr>
              <a:t>Jde o neparametrický test použitelný i při velmi malých n (10) s dobrou sílou testu, zvláště ve srovnání s alternativními typy testů, je zaměřen na testování symetrie.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/>
          <a:lstStyle/>
          <a:p>
            <a:r>
              <a:rPr lang="cs-CZ" dirty="0" smtClean="0"/>
              <a:t>Standardizované normální rozdělení</a:t>
            </a:r>
          </a:p>
        </p:txBody>
      </p:sp>
      <p:sp>
        <p:nvSpPr>
          <p:cNvPr id="1030" name="Oval 3"/>
          <p:cNvSpPr>
            <a:spLocks noChangeArrowheads="1"/>
          </p:cNvSpPr>
          <p:nvPr/>
        </p:nvSpPr>
        <p:spPr bwMode="auto">
          <a:xfrm>
            <a:off x="3779912" y="3933056"/>
            <a:ext cx="1409700" cy="819150"/>
          </a:xfrm>
          <a:prstGeom prst="ellipse">
            <a:avLst/>
          </a:prstGeom>
          <a:solidFill>
            <a:srgbClr val="FFCC99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5004048" y="4869160"/>
            <a:ext cx="2080617" cy="926182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395536" y="4869160"/>
            <a:ext cx="2676872" cy="933971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34" name="AutoShape 7"/>
          <p:cNvSpPr>
            <a:spLocks noChangeArrowheads="1"/>
          </p:cNvSpPr>
          <p:nvPr/>
        </p:nvSpPr>
        <p:spPr bwMode="auto">
          <a:xfrm rot="5400000">
            <a:off x="4283968" y="3356992"/>
            <a:ext cx="485775" cy="4857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2" name="Text Box 17"/>
          <p:cNvSpPr txBox="1">
            <a:spLocks noChangeArrowheads="1"/>
          </p:cNvSpPr>
          <p:nvPr/>
        </p:nvSpPr>
        <p:spPr bwMode="auto">
          <a:xfrm>
            <a:off x="7164288" y="4941168"/>
            <a:ext cx="1724025" cy="7620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solidFill>
                  <a:prstClr val="white"/>
                </a:solidFill>
                <a:latin typeface="Arial" charset="0"/>
                <a:cs typeface="Arial" charset="0"/>
              </a:rPr>
              <a:t>Tabelovaná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solidFill>
                  <a:prstClr val="white"/>
                </a:solidFill>
                <a:latin typeface="Arial" charset="0"/>
                <a:cs typeface="Arial" charset="0"/>
              </a:rPr>
              <a:t>podoba</a:t>
            </a:r>
          </a:p>
        </p:txBody>
      </p:sp>
      <p:grpSp>
        <p:nvGrpSpPr>
          <p:cNvPr id="40" name="Skupina 39"/>
          <p:cNvGrpSpPr/>
          <p:nvPr/>
        </p:nvGrpSpPr>
        <p:grpSpPr>
          <a:xfrm>
            <a:off x="3779912" y="4005064"/>
            <a:ext cx="1323975" cy="762000"/>
            <a:chOff x="5696297" y="3459088"/>
            <a:chExt cx="1323975" cy="762000"/>
          </a:xfrm>
        </p:grpSpPr>
        <p:sp>
          <p:nvSpPr>
            <p:cNvPr id="1046" name="Text Box 21"/>
            <p:cNvSpPr txBox="1">
              <a:spLocks noChangeArrowheads="1"/>
            </p:cNvSpPr>
            <p:nvPr/>
          </p:nvSpPr>
          <p:spPr bwMode="auto">
            <a:xfrm>
              <a:off x="5696297" y="3535288"/>
              <a:ext cx="72390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z =</a:t>
              </a:r>
              <a:r>
                <a:rPr lang="cs-CZ" sz="24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1047" name="Text Box 22"/>
            <p:cNvSpPr txBox="1">
              <a:spLocks noChangeArrowheads="1"/>
            </p:cNvSpPr>
            <p:nvPr/>
          </p:nvSpPr>
          <p:spPr bwMode="auto">
            <a:xfrm>
              <a:off x="6153497" y="3459088"/>
              <a:ext cx="8667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x - </a:t>
              </a:r>
              <a:r>
                <a:rPr lang="cs-CZ" b="1" dirty="0">
                  <a:solidFill>
                    <a:prstClr val="black"/>
                  </a:solidFill>
                  <a:latin typeface="Symbol" pitchFamily="18" charset="2"/>
                  <a:cs typeface="Arial" charset="0"/>
                </a:rPr>
                <a:t>m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b="1" dirty="0">
                  <a:solidFill>
                    <a:prstClr val="black"/>
                  </a:solidFill>
                  <a:latin typeface="Symbol" pitchFamily="18" charset="2"/>
                  <a:cs typeface="Arial" charset="0"/>
                </a:rPr>
                <a:t>s</a:t>
              </a:r>
            </a:p>
          </p:txBody>
        </p:sp>
        <p:sp>
          <p:nvSpPr>
            <p:cNvPr id="1050" name="Line 25"/>
            <p:cNvSpPr>
              <a:spLocks noChangeShapeType="1"/>
            </p:cNvSpPr>
            <p:nvPr/>
          </p:nvSpPr>
          <p:spPr bwMode="auto">
            <a:xfrm>
              <a:off x="6305897" y="3787701"/>
              <a:ext cx="6096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52" name="Line 27"/>
          <p:cNvSpPr>
            <a:spLocks noChangeShapeType="1"/>
          </p:cNvSpPr>
          <p:nvPr/>
        </p:nvSpPr>
        <p:spPr bwMode="auto">
          <a:xfrm>
            <a:off x="2267744" y="364502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6" name="Object 28"/>
          <p:cNvGraphicFramePr>
            <a:graphicFrameLocks noChangeAspect="1"/>
          </p:cNvGraphicFramePr>
          <p:nvPr/>
        </p:nvGraphicFramePr>
        <p:xfrm>
          <a:off x="467544" y="4869160"/>
          <a:ext cx="2573114" cy="817370"/>
        </p:xfrm>
        <a:graphic>
          <a:graphicData uri="http://schemas.openxmlformats.org/presentationml/2006/ole">
            <p:oleObj spid="_x0000_s3074" name="Rovnice" r:id="rId3" imgW="1396800" imgH="469800" progId="Equation.3">
              <p:embed/>
            </p:oleObj>
          </a:graphicData>
        </a:graphic>
      </p:graphicFrame>
      <p:graphicFrame>
        <p:nvGraphicFramePr>
          <p:cNvPr id="1027" name="Object 29"/>
          <p:cNvGraphicFramePr>
            <a:graphicFrameLocks noChangeAspect="1"/>
          </p:cNvGraphicFramePr>
          <p:nvPr/>
        </p:nvGraphicFramePr>
        <p:xfrm>
          <a:off x="5076056" y="4869160"/>
          <a:ext cx="1936601" cy="874594"/>
        </p:xfrm>
        <a:graphic>
          <a:graphicData uri="http://schemas.openxmlformats.org/presentationml/2006/ole">
            <p:oleObj spid="_x0000_s3075" name="Rovnice" r:id="rId4" imgW="1091880" imgH="469800" progId="Equation.3">
              <p:embed/>
            </p:oleObj>
          </a:graphicData>
        </a:graphic>
      </p:graphicFrame>
      <p:grpSp>
        <p:nvGrpSpPr>
          <p:cNvPr id="39" name="Skupina 38"/>
          <p:cNvGrpSpPr/>
          <p:nvPr/>
        </p:nvGrpSpPr>
        <p:grpSpPr>
          <a:xfrm>
            <a:off x="4932040" y="2325613"/>
            <a:ext cx="3543300" cy="1895475"/>
            <a:chOff x="179512" y="4629869"/>
            <a:chExt cx="3543300" cy="1895475"/>
          </a:xfrm>
        </p:grpSpPr>
        <p:sp>
          <p:nvSpPr>
            <p:cNvPr id="1038" name="Text Box 13"/>
            <p:cNvSpPr txBox="1">
              <a:spLocks noChangeArrowheads="1"/>
            </p:cNvSpPr>
            <p:nvPr/>
          </p:nvSpPr>
          <p:spPr bwMode="auto">
            <a:xfrm>
              <a:off x="2732212" y="4867994"/>
              <a:ext cx="99060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000" b="1">
                  <a:solidFill>
                    <a:prstClr val="black"/>
                  </a:solidFill>
                  <a:latin typeface="Arial" charset="0"/>
                  <a:cs typeface="Arial" charset="0"/>
                </a:rPr>
                <a:t>N (0,1)</a:t>
              </a:r>
            </a:p>
          </p:txBody>
        </p:sp>
        <p:sp>
          <p:nvSpPr>
            <p:cNvPr id="1039" name="Freeform 14" descr="Tmavý šikmo nahoru"/>
            <p:cNvSpPr>
              <a:spLocks/>
            </p:cNvSpPr>
            <p:nvPr/>
          </p:nvSpPr>
          <p:spPr bwMode="auto">
            <a:xfrm>
              <a:off x="931987" y="4934669"/>
              <a:ext cx="2324100" cy="1123950"/>
            </a:xfrm>
            <a:custGeom>
              <a:avLst/>
              <a:gdLst>
                <a:gd name="T0" fmla="*/ 0 w 244"/>
                <a:gd name="T1" fmla="*/ 2147483647 h 118"/>
                <a:gd name="T2" fmla="*/ 2147483647 w 244"/>
                <a:gd name="T3" fmla="*/ 2147483647 h 118"/>
                <a:gd name="T4" fmla="*/ 2147483647 w 244"/>
                <a:gd name="T5" fmla="*/ 2147483647 h 118"/>
                <a:gd name="T6" fmla="*/ 2147483647 w 244"/>
                <a:gd name="T7" fmla="*/ 2147483647 h 118"/>
                <a:gd name="T8" fmla="*/ 2147483647 w 244"/>
                <a:gd name="T9" fmla="*/ 0 h 118"/>
                <a:gd name="T10" fmla="*/ 2147483647 w 244"/>
                <a:gd name="T11" fmla="*/ 2147483647 h 118"/>
                <a:gd name="T12" fmla="*/ 2147483647 w 244"/>
                <a:gd name="T13" fmla="*/ 2147483647 h 118"/>
                <a:gd name="T14" fmla="*/ 2147483647 w 244"/>
                <a:gd name="T15" fmla="*/ 2147483647 h 118"/>
                <a:gd name="T16" fmla="*/ 2147483647 w 244"/>
                <a:gd name="T17" fmla="*/ 2147483647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4"/>
                <a:gd name="T28" fmla="*/ 0 h 118"/>
                <a:gd name="T29" fmla="*/ 244 w 244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4" h="118">
                  <a:moveTo>
                    <a:pt x="0" y="118"/>
                  </a:moveTo>
                  <a:cubicBezTo>
                    <a:pt x="6" y="115"/>
                    <a:pt x="28" y="110"/>
                    <a:pt x="39" y="100"/>
                  </a:cubicBezTo>
                  <a:cubicBezTo>
                    <a:pt x="50" y="90"/>
                    <a:pt x="59" y="72"/>
                    <a:pt x="68" y="59"/>
                  </a:cubicBezTo>
                  <a:cubicBezTo>
                    <a:pt x="77" y="46"/>
                    <a:pt x="82" y="31"/>
                    <a:pt x="92" y="21"/>
                  </a:cubicBezTo>
                  <a:cubicBezTo>
                    <a:pt x="102" y="11"/>
                    <a:pt x="115" y="0"/>
                    <a:pt x="127" y="0"/>
                  </a:cubicBezTo>
                  <a:cubicBezTo>
                    <a:pt x="139" y="0"/>
                    <a:pt x="154" y="11"/>
                    <a:pt x="163" y="20"/>
                  </a:cubicBezTo>
                  <a:cubicBezTo>
                    <a:pt x="172" y="29"/>
                    <a:pt x="172" y="44"/>
                    <a:pt x="179" y="57"/>
                  </a:cubicBezTo>
                  <a:cubicBezTo>
                    <a:pt x="186" y="70"/>
                    <a:pt x="193" y="86"/>
                    <a:pt x="204" y="96"/>
                  </a:cubicBezTo>
                  <a:cubicBezTo>
                    <a:pt x="215" y="106"/>
                    <a:pt x="236" y="113"/>
                    <a:pt x="244" y="117"/>
                  </a:cubicBezTo>
                </a:path>
              </a:pathLst>
            </a:custGeom>
            <a:pattFill prst="dkUpDiag">
              <a:fgClr>
                <a:srgbClr val="00FF00"/>
              </a:fgClr>
              <a:bgClr>
                <a:srgbClr val="FFFFFF"/>
              </a:bgClr>
            </a:patt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0" name="Text Box 15"/>
            <p:cNvSpPr txBox="1">
              <a:spLocks noChangeArrowheads="1"/>
            </p:cNvSpPr>
            <p:nvPr/>
          </p:nvSpPr>
          <p:spPr bwMode="auto">
            <a:xfrm>
              <a:off x="179512" y="4629869"/>
              <a:ext cx="8001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 b="1" dirty="0">
                  <a:solidFill>
                    <a:prstClr val="black"/>
                  </a:solidFill>
                  <a:latin typeface="Symbol" pitchFamily="18" charset="2"/>
                  <a:cs typeface="Arial" charset="0"/>
                </a:rPr>
                <a:t>j</a:t>
              </a:r>
              <a:r>
                <a:rPr lang="cs-CZ" sz="24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(z)</a:t>
              </a:r>
            </a:p>
          </p:txBody>
        </p:sp>
        <p:sp>
          <p:nvSpPr>
            <p:cNvPr id="1041" name="Text Box 16"/>
            <p:cNvSpPr txBox="1">
              <a:spLocks noChangeArrowheads="1"/>
            </p:cNvSpPr>
            <p:nvPr/>
          </p:nvSpPr>
          <p:spPr bwMode="auto">
            <a:xfrm>
              <a:off x="1932112" y="6134819"/>
              <a:ext cx="47625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 b="1">
                  <a:solidFill>
                    <a:prstClr val="black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1045" name="Text Box 20"/>
            <p:cNvSpPr txBox="1">
              <a:spLocks noChangeArrowheads="1"/>
            </p:cNvSpPr>
            <p:nvPr/>
          </p:nvSpPr>
          <p:spPr bwMode="auto">
            <a:xfrm>
              <a:off x="3265612" y="5991944"/>
              <a:ext cx="390525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 b="1">
                  <a:solidFill>
                    <a:prstClr val="black"/>
                  </a:solidFill>
                  <a:latin typeface="Arial" charset="0"/>
                  <a:cs typeface="Arial" charset="0"/>
                </a:rPr>
                <a:t>z</a:t>
              </a:r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903412" y="4629869"/>
              <a:ext cx="2514600" cy="1428750"/>
              <a:chOff x="64" y="136"/>
              <a:chExt cx="255" cy="204"/>
            </a:xfrm>
          </p:grpSpPr>
          <p:sp>
            <p:nvSpPr>
              <p:cNvPr id="1055" name="Line 31"/>
              <p:cNvSpPr>
                <a:spLocks noChangeShapeType="1"/>
              </p:cNvSpPr>
              <p:nvPr/>
            </p:nvSpPr>
            <p:spPr bwMode="auto">
              <a:xfrm>
                <a:off x="64" y="136"/>
                <a:ext cx="0" cy="20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b="1" i="1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6" name="Line 32"/>
              <p:cNvSpPr>
                <a:spLocks noChangeShapeType="1"/>
              </p:cNvSpPr>
              <p:nvPr/>
            </p:nvSpPr>
            <p:spPr bwMode="auto">
              <a:xfrm>
                <a:off x="64" y="340"/>
                <a:ext cx="25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b="1" i="1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38" name="Skupina 37"/>
          <p:cNvGrpSpPr>
            <a:grpSpLocks noChangeAspect="1"/>
          </p:cNvGrpSpPr>
          <p:nvPr/>
        </p:nvGrpSpPr>
        <p:grpSpPr>
          <a:xfrm>
            <a:off x="323528" y="2276872"/>
            <a:ext cx="3590925" cy="1872208"/>
            <a:chOff x="179512" y="1844824"/>
            <a:chExt cx="3590925" cy="1872208"/>
          </a:xfrm>
        </p:grpSpPr>
        <p:sp>
          <p:nvSpPr>
            <p:cNvPr id="1036" name="Text Box 11"/>
            <p:cNvSpPr txBox="1">
              <a:spLocks noChangeArrowheads="1"/>
            </p:cNvSpPr>
            <p:nvPr/>
          </p:nvSpPr>
          <p:spPr bwMode="auto">
            <a:xfrm>
              <a:off x="179512" y="1844824"/>
              <a:ext cx="8382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 b="1" dirty="0">
                  <a:solidFill>
                    <a:prstClr val="black"/>
                  </a:solidFill>
                  <a:latin typeface="Symbol" pitchFamily="18" charset="2"/>
                  <a:cs typeface="Arial" charset="0"/>
                </a:rPr>
                <a:t>j</a:t>
              </a:r>
              <a:r>
                <a:rPr lang="cs-CZ" sz="24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(x)</a:t>
              </a:r>
            </a:p>
          </p:txBody>
        </p:sp>
        <p:grpSp>
          <p:nvGrpSpPr>
            <p:cNvPr id="37" name="Skupina 36"/>
            <p:cNvGrpSpPr/>
            <p:nvPr/>
          </p:nvGrpSpPr>
          <p:grpSpPr>
            <a:xfrm>
              <a:off x="951037" y="1886347"/>
              <a:ext cx="2819400" cy="1830685"/>
              <a:chOff x="951037" y="692696"/>
              <a:chExt cx="2819400" cy="1830685"/>
            </a:xfrm>
          </p:grpSpPr>
          <p:sp>
            <p:nvSpPr>
              <p:cNvPr id="1033" name="Text Box 6"/>
              <p:cNvSpPr txBox="1">
                <a:spLocks noChangeArrowheads="1"/>
              </p:cNvSpPr>
              <p:nvPr/>
            </p:nvSpPr>
            <p:spPr bwMode="auto">
              <a:xfrm>
                <a:off x="2779837" y="930821"/>
                <a:ext cx="990600" cy="409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2000" b="1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N</a:t>
                </a:r>
                <a:r>
                  <a:rPr lang="cs-CZ" sz="20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 (</a:t>
                </a:r>
                <a:r>
                  <a:rPr lang="cs-CZ" sz="2000" b="1" dirty="0">
                    <a:solidFill>
                      <a:prstClr val="black"/>
                    </a:solidFill>
                    <a:latin typeface="Symbol" pitchFamily="18" charset="2"/>
                    <a:cs typeface="Arial" charset="0"/>
                  </a:rPr>
                  <a:t>m,s</a:t>
                </a:r>
                <a:r>
                  <a:rPr lang="cs-CZ" sz="20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)</a:t>
                </a:r>
              </a:p>
            </p:txBody>
          </p:sp>
          <p:grpSp>
            <p:nvGrpSpPr>
              <p:cNvPr id="2" name="Group 8"/>
              <p:cNvGrpSpPr>
                <a:grpSpLocks/>
              </p:cNvGrpSpPr>
              <p:nvPr/>
            </p:nvGrpSpPr>
            <p:grpSpPr bwMode="auto">
              <a:xfrm>
                <a:off x="951037" y="692696"/>
                <a:ext cx="2514600" cy="1428750"/>
                <a:chOff x="64" y="136"/>
                <a:chExt cx="255" cy="204"/>
              </a:xfrm>
            </p:grpSpPr>
            <p:sp>
              <p:nvSpPr>
                <p:cNvPr id="1057" name="Line 9"/>
                <p:cNvSpPr>
                  <a:spLocks noChangeShapeType="1"/>
                </p:cNvSpPr>
                <p:nvPr/>
              </p:nvSpPr>
              <p:spPr bwMode="auto">
                <a:xfrm>
                  <a:off x="64" y="136"/>
                  <a:ext cx="0" cy="20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cs-CZ" b="1" i="1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8" name="Line 10"/>
                <p:cNvSpPr>
                  <a:spLocks noChangeShapeType="1"/>
                </p:cNvSpPr>
                <p:nvPr/>
              </p:nvSpPr>
              <p:spPr bwMode="auto">
                <a:xfrm>
                  <a:off x="64" y="340"/>
                  <a:ext cx="255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cs-CZ" b="1" i="1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37" name="Text Box 12"/>
              <p:cNvSpPr txBox="1">
                <a:spLocks noChangeArrowheads="1"/>
              </p:cNvSpPr>
              <p:nvPr/>
            </p:nvSpPr>
            <p:spPr bwMode="auto">
              <a:xfrm>
                <a:off x="1979712" y="2132856"/>
                <a:ext cx="476250" cy="39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2400" b="1" dirty="0">
                    <a:solidFill>
                      <a:prstClr val="black"/>
                    </a:solidFill>
                    <a:latin typeface="Symbol" pitchFamily="18" charset="2"/>
                    <a:cs typeface="Arial" charset="0"/>
                  </a:rPr>
                  <a:t>m</a:t>
                </a:r>
              </a:p>
            </p:txBody>
          </p:sp>
          <p:sp>
            <p:nvSpPr>
              <p:cNvPr id="1044" name="Text Box 19"/>
              <p:cNvSpPr txBox="1">
                <a:spLocks noChangeArrowheads="1"/>
              </p:cNvSpPr>
              <p:nvPr/>
            </p:nvSpPr>
            <p:spPr bwMode="auto">
              <a:xfrm>
                <a:off x="3237037" y="2073821"/>
                <a:ext cx="428625" cy="43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2400" b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x</a:t>
                </a:r>
              </a:p>
            </p:txBody>
          </p:sp>
          <p:sp>
            <p:nvSpPr>
              <p:cNvPr id="1051" name="Line 26"/>
              <p:cNvSpPr>
                <a:spLocks noChangeShapeType="1"/>
              </p:cNvSpPr>
              <p:nvPr/>
            </p:nvSpPr>
            <p:spPr bwMode="auto">
              <a:xfrm>
                <a:off x="2195736" y="2060848"/>
                <a:ext cx="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b="1" i="1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" name="Freeform 33" descr="Tmavý šikmo nahoru"/>
              <p:cNvSpPr>
                <a:spLocks/>
              </p:cNvSpPr>
              <p:nvPr/>
            </p:nvSpPr>
            <p:spPr bwMode="auto">
              <a:xfrm>
                <a:off x="984375" y="992734"/>
                <a:ext cx="2347912" cy="1114425"/>
              </a:xfrm>
              <a:custGeom>
                <a:avLst/>
                <a:gdLst>
                  <a:gd name="T0" fmla="*/ 0 w 1479"/>
                  <a:gd name="T1" fmla="*/ 2147483647 h 702"/>
                  <a:gd name="T2" fmla="*/ 2147483647 w 1479"/>
                  <a:gd name="T3" fmla="*/ 2147483647 h 702"/>
                  <a:gd name="T4" fmla="*/ 2147483647 w 1479"/>
                  <a:gd name="T5" fmla="*/ 2147483647 h 702"/>
                  <a:gd name="T6" fmla="*/ 2147483647 w 1479"/>
                  <a:gd name="T7" fmla="*/ 2147483647 h 702"/>
                  <a:gd name="T8" fmla="*/ 2147483647 w 1479"/>
                  <a:gd name="T9" fmla="*/ 2147483647 h 702"/>
                  <a:gd name="T10" fmla="*/ 2147483647 w 1479"/>
                  <a:gd name="T11" fmla="*/ 0 h 702"/>
                  <a:gd name="T12" fmla="*/ 2147483647 w 1479"/>
                  <a:gd name="T13" fmla="*/ 2147483647 h 702"/>
                  <a:gd name="T14" fmla="*/ 2147483647 w 1479"/>
                  <a:gd name="T15" fmla="*/ 2147483647 h 702"/>
                  <a:gd name="T16" fmla="*/ 2147483647 w 1479"/>
                  <a:gd name="T17" fmla="*/ 2147483647 h 702"/>
                  <a:gd name="T18" fmla="*/ 2147483647 w 1479"/>
                  <a:gd name="T19" fmla="*/ 2147483647 h 7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79"/>
                  <a:gd name="T31" fmla="*/ 0 h 702"/>
                  <a:gd name="T32" fmla="*/ 1479 w 1479"/>
                  <a:gd name="T33" fmla="*/ 702 h 7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79" h="702">
                    <a:moveTo>
                      <a:pt x="0" y="700"/>
                    </a:moveTo>
                    <a:cubicBezTo>
                      <a:pt x="11" y="697"/>
                      <a:pt x="29" y="702"/>
                      <a:pt x="69" y="682"/>
                    </a:cubicBezTo>
                    <a:cubicBezTo>
                      <a:pt x="109" y="662"/>
                      <a:pt x="182" y="634"/>
                      <a:pt x="241" y="579"/>
                    </a:cubicBezTo>
                    <a:cubicBezTo>
                      <a:pt x="300" y="524"/>
                      <a:pt x="369" y="429"/>
                      <a:pt x="423" y="354"/>
                    </a:cubicBezTo>
                    <a:cubicBezTo>
                      <a:pt x="477" y="279"/>
                      <a:pt x="507" y="186"/>
                      <a:pt x="567" y="126"/>
                    </a:cubicBezTo>
                    <a:cubicBezTo>
                      <a:pt x="627" y="66"/>
                      <a:pt x="705" y="0"/>
                      <a:pt x="777" y="0"/>
                    </a:cubicBezTo>
                    <a:cubicBezTo>
                      <a:pt x="849" y="0"/>
                      <a:pt x="939" y="66"/>
                      <a:pt x="993" y="120"/>
                    </a:cubicBezTo>
                    <a:cubicBezTo>
                      <a:pt x="1047" y="174"/>
                      <a:pt x="1047" y="264"/>
                      <a:pt x="1089" y="342"/>
                    </a:cubicBezTo>
                    <a:cubicBezTo>
                      <a:pt x="1131" y="420"/>
                      <a:pt x="1173" y="516"/>
                      <a:pt x="1239" y="576"/>
                    </a:cubicBezTo>
                    <a:cubicBezTo>
                      <a:pt x="1305" y="636"/>
                      <a:pt x="1431" y="678"/>
                      <a:pt x="1479" y="702"/>
                    </a:cubicBezTo>
                  </a:path>
                </a:pathLst>
              </a:custGeom>
              <a:pattFill prst="dkUpDiag">
                <a:fgClr>
                  <a:srgbClr val="FF0000"/>
                </a:fgClr>
                <a:bgClr>
                  <a:srgbClr val="FFFFFF"/>
                </a:bgClr>
              </a:patt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b="1" i="1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34" name="TextovéPole 33"/>
          <p:cNvSpPr txBox="1"/>
          <p:nvPr/>
        </p:nvSpPr>
        <p:spPr>
          <a:xfrm>
            <a:off x="395536" y="5877272"/>
            <a:ext cx="2695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smtClean="0"/>
              <a:t>Vzorec pro hustotu normálního rozdělení</a:t>
            </a:r>
            <a:endParaRPr lang="cs-CZ" sz="1200" i="1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4644008" y="5877272"/>
            <a:ext cx="2562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i="1" dirty="0" smtClean="0"/>
              <a:t>Vzorec pro hustotu standardizovaného</a:t>
            </a:r>
          </a:p>
          <a:p>
            <a:pPr algn="ctr"/>
            <a:r>
              <a:rPr lang="cs-CZ" sz="1200" i="1" dirty="0" smtClean="0"/>
              <a:t> normálního rozdělení</a:t>
            </a:r>
            <a:endParaRPr lang="cs-CZ" sz="1200" i="1" dirty="0"/>
          </a:p>
        </p:txBody>
      </p:sp>
      <p:sp>
        <p:nvSpPr>
          <p:cNvPr id="3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Normální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rozdělení se střední hodnotou nula a jednotkovým rozptylem</a:t>
            </a:r>
          </a:p>
        </p:txBody>
      </p:sp>
      <p:sp>
        <p:nvSpPr>
          <p:cNvPr id="41" name="Line 27"/>
          <p:cNvSpPr>
            <a:spLocks noChangeShapeType="1"/>
          </p:cNvSpPr>
          <p:nvPr/>
        </p:nvSpPr>
        <p:spPr bwMode="auto">
          <a:xfrm>
            <a:off x="6876256" y="364502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Vizuální ověření normality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sz="1600" dirty="0">
                <a:cs typeface="Arial" charset="0"/>
              </a:rPr>
              <a:t>Pro hodnocení tvaru rozložení lze využít </a:t>
            </a:r>
            <a:r>
              <a:rPr lang="cs-CZ" sz="1600" dirty="0" smtClean="0">
                <a:cs typeface="Arial" charset="0"/>
              </a:rPr>
              <a:t>histogram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600" dirty="0" smtClean="0">
                <a:cs typeface="Arial" charset="0"/>
              </a:rPr>
              <a:t>      </a:t>
            </a:r>
            <a:r>
              <a:rPr lang="cs-CZ" sz="1600" dirty="0">
                <a:cs typeface="Arial" charset="0"/>
              </a:rPr>
              <a:t>(nevýhoda: nutné určit „vhodný“ počet  sloupců)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sz="1600" dirty="0">
                <a:cs typeface="Arial" charset="0"/>
              </a:rPr>
              <a:t>Vhodnější jsou: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dirty="0">
                <a:cs typeface="Arial" charset="0"/>
              </a:rPr>
              <a:t>Q-Q graf (kvantil-kvantilový graf)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dirty="0">
                <a:cs typeface="Arial" charset="0"/>
              </a:rPr>
              <a:t>P-P graf (pravděpodobnostně-pravděpodobnostní graf)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dirty="0">
                <a:cs typeface="Arial" charset="0"/>
              </a:rPr>
              <a:t>N-P graf (normální-pravděpodobnostní graf)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>
                <a:solidFill>
                  <a:srgbClr val="646B86"/>
                </a:solidFill>
                <a:cs typeface="Arial" charset="0"/>
              </a:rPr>
              <a:t>                                    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pic>
        <p:nvPicPr>
          <p:cNvPr id="64518" name="Picture 6" descr="http://luklife.cz/luklife/wp-content/uploads/otaznik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8578" y="2564904"/>
            <a:ext cx="1565910" cy="1714500"/>
          </a:xfrm>
          <a:prstGeom prst="rect">
            <a:avLst/>
          </a:prstGeom>
          <a:noFill/>
        </p:spPr>
      </p:pic>
      <p:grpSp>
        <p:nvGrpSpPr>
          <p:cNvPr id="12" name="Skupina 11"/>
          <p:cNvGrpSpPr/>
          <p:nvPr/>
        </p:nvGrpSpPr>
        <p:grpSpPr>
          <a:xfrm>
            <a:off x="6588224" y="4797152"/>
            <a:ext cx="2016224" cy="1512168"/>
            <a:chOff x="6372200" y="4797152"/>
            <a:chExt cx="2016224" cy="1512168"/>
          </a:xfrm>
        </p:grpSpPr>
        <p:sp>
          <p:nvSpPr>
            <p:cNvPr id="22" name="Obláček 21"/>
            <p:cNvSpPr/>
            <p:nvPr/>
          </p:nvSpPr>
          <p:spPr>
            <a:xfrm>
              <a:off x="6372200" y="4797152"/>
              <a:ext cx="2016224" cy="1512168"/>
            </a:xfrm>
            <a:prstGeom prst="cloudCallout">
              <a:avLst/>
            </a:prstGeom>
            <a:noFill/>
            <a:ln>
              <a:solidFill>
                <a:srgbClr val="FC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b="1" i="1" dirty="0">
                <a:solidFill>
                  <a:srgbClr val="92D050"/>
                </a:solidFill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6660232" y="5301208"/>
              <a:ext cx="11865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Opakování: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Co je kvantil?</a:t>
              </a:r>
            </a:p>
          </p:txBody>
        </p:sp>
      </p:grp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178" y="2132856"/>
            <a:ext cx="6915150" cy="250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3851920" y="1484784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7236296" y="1628800"/>
            <a:ext cx="792088" cy="5040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567825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 menu </a:t>
            </a:r>
            <a:r>
              <a:rPr lang="cs-CZ" sz="12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Graphs</a:t>
            </a: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zvolíme 2D </a:t>
            </a:r>
            <a:r>
              <a:rPr lang="cs-CZ" sz="12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Graphs</a:t>
            </a: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003" y="1340768"/>
            <a:ext cx="33004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9146" y="2276873"/>
            <a:ext cx="3005328" cy="18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437112"/>
            <a:ext cx="3090386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Šipka doprava 14"/>
          <p:cNvSpPr/>
          <p:nvPr/>
        </p:nvSpPr>
        <p:spPr>
          <a:xfrm rot="8263456">
            <a:off x="4206487" y="2189710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204864"/>
            <a:ext cx="3838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aoblený obdélník 9"/>
          <p:cNvSpPr/>
          <p:nvPr/>
        </p:nvSpPr>
        <p:spPr>
          <a:xfrm>
            <a:off x="971600" y="5085184"/>
            <a:ext cx="3312368" cy="1224136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115617" y="5229200"/>
            <a:ext cx="316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 případě, že máme v datech několik stejných hodnot, je vhodné odškrtnout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Neurčovat průměrnou pozici svázaných pozorování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251520" y="1484784"/>
            <a:ext cx="3312368" cy="360040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323528" y="4509120"/>
            <a:ext cx="2880320" cy="432048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907704" y="3140968"/>
            <a:ext cx="2219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Výběr rozdělení</a:t>
            </a:r>
          </a:p>
        </p:txBody>
      </p:sp>
      <p:cxnSp>
        <p:nvCxnSpPr>
          <p:cNvPr id="27" name="Pravoúhlá spojovací čára 26"/>
          <p:cNvCxnSpPr/>
          <p:nvPr/>
        </p:nvCxnSpPr>
        <p:spPr>
          <a:xfrm rot="10800000" flipV="1">
            <a:off x="1763688" y="3356990"/>
            <a:ext cx="792090" cy="43204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aoblený obdélník 30"/>
          <p:cNvSpPr/>
          <p:nvPr/>
        </p:nvSpPr>
        <p:spPr>
          <a:xfrm>
            <a:off x="1907704" y="3068960"/>
            <a:ext cx="1368152" cy="360040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cxnSp>
        <p:nvCxnSpPr>
          <p:cNvPr id="32" name="Pravoúhlá spojovací čára 31"/>
          <p:cNvCxnSpPr>
            <a:endCxn id="10" idx="1"/>
          </p:cNvCxnSpPr>
          <p:nvPr/>
        </p:nvCxnSpPr>
        <p:spPr>
          <a:xfrm rot="16200000" flipH="1">
            <a:off x="413539" y="5139190"/>
            <a:ext cx="756083" cy="360040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aoblený obdélník 34"/>
          <p:cNvSpPr/>
          <p:nvPr/>
        </p:nvSpPr>
        <p:spPr>
          <a:xfrm>
            <a:off x="5364088" y="2204864"/>
            <a:ext cx="3240360" cy="2016224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38" name="Šipka doprava 37"/>
          <p:cNvSpPr/>
          <p:nvPr/>
        </p:nvSpPr>
        <p:spPr>
          <a:xfrm>
            <a:off x="4499992" y="5517232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 mezi N-P, Q-Q, P-P grafem</a:t>
            </a:r>
            <a:endParaRPr lang="cs-CZ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91585"/>
            <a:ext cx="3371850" cy="249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783" y="1285870"/>
            <a:ext cx="3354705" cy="250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3420618" cy="25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 6"/>
          <p:cNvSpPr/>
          <p:nvPr/>
        </p:nvSpPr>
        <p:spPr>
          <a:xfrm>
            <a:off x="3707904" y="2420888"/>
            <a:ext cx="1800200" cy="100811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3563888" y="2132856"/>
            <a:ext cx="2088232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249289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Pouze výměna 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Znázorněn pozorovaný a teoretický kvantil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779912" y="185585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???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3779912" y="4653136"/>
            <a:ext cx="1800200" cy="100811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23928" y="487090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Vykresleno kumulativní rozdělení</a:t>
            </a:r>
          </a:p>
        </p:txBody>
      </p:sp>
      <p:grpSp>
        <p:nvGrpSpPr>
          <p:cNvPr id="3" name="Skupina 16"/>
          <p:cNvGrpSpPr/>
          <p:nvPr/>
        </p:nvGrpSpPr>
        <p:grpSpPr>
          <a:xfrm>
            <a:off x="5940152" y="3933056"/>
            <a:ext cx="2952328" cy="2016224"/>
            <a:chOff x="5940152" y="4365103"/>
            <a:chExt cx="2952328" cy="1512169"/>
          </a:xfrm>
        </p:grpSpPr>
        <p:sp>
          <p:nvSpPr>
            <p:cNvPr id="15" name="Zaoblený obdélník 14"/>
            <p:cNvSpPr/>
            <p:nvPr/>
          </p:nvSpPr>
          <p:spPr>
            <a:xfrm>
              <a:off x="5940152" y="4365103"/>
              <a:ext cx="2952328" cy="1512169"/>
            </a:xfrm>
            <a:prstGeom prst="roundRect">
              <a:avLst/>
            </a:prstGeom>
            <a:solidFill>
              <a:srgbClr val="29CC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white"/>
                </a:solidFill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012160" y="4509120"/>
              <a:ext cx="2844823" cy="116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PAMATUJ: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Pocházejí-li data z normálního rozložení, pak body budou ležet okolo přímky</a:t>
              </a:r>
            </a:p>
          </p:txBody>
        </p:sp>
      </p:grpSp>
      <p:pic>
        <p:nvPicPr>
          <p:cNvPr id="65542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5157192"/>
            <a:ext cx="714929" cy="594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Vizualizace I. </a:t>
            </a:r>
            <a:endParaRPr lang="cs-CZ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955" y="4133621"/>
            <a:ext cx="3278981" cy="203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61613"/>
            <a:ext cx="3309938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971600" y="1681063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Zešikmená (nesymetrická) data</a:t>
            </a:r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346770"/>
            <a:ext cx="2153603" cy="131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hnutá šipka 12"/>
          <p:cNvSpPr/>
          <p:nvPr/>
        </p:nvSpPr>
        <p:spPr>
          <a:xfrm rot="5400000">
            <a:off x="3239851" y="3176972"/>
            <a:ext cx="648072" cy="576064"/>
          </a:xfrm>
          <a:prstGeom prst="ben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</a:endParaRPr>
          </a:p>
        </p:txBody>
      </p:sp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1497" y="2280096"/>
            <a:ext cx="2280285" cy="140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hnutá šipka 14"/>
          <p:cNvSpPr/>
          <p:nvPr/>
        </p:nvSpPr>
        <p:spPr>
          <a:xfrm rot="5400000">
            <a:off x="7776356" y="3104964"/>
            <a:ext cx="648072" cy="576064"/>
          </a:xfrm>
          <a:prstGeom prst="ben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508104" y="1681063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Špičatost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Vizualizace II.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1681063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Odlehlé hodnoty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076056" y="1681063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Diskrétní rozdělení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854921"/>
            <a:ext cx="36480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32856"/>
            <a:ext cx="2313623" cy="1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2" y="3854921"/>
            <a:ext cx="3518630" cy="220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ipsa 8"/>
          <p:cNvSpPr/>
          <p:nvPr/>
        </p:nvSpPr>
        <p:spPr>
          <a:xfrm>
            <a:off x="1115616" y="5223073"/>
            <a:ext cx="648072" cy="64807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204864"/>
            <a:ext cx="2226945" cy="138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hnutá šipka 10"/>
          <p:cNvSpPr/>
          <p:nvPr/>
        </p:nvSpPr>
        <p:spPr>
          <a:xfrm rot="5400000">
            <a:off x="3311859" y="3032956"/>
            <a:ext cx="648072" cy="576064"/>
          </a:xfrm>
          <a:prstGeom prst="ben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</a:endParaRPr>
          </a:p>
        </p:txBody>
      </p:sp>
      <p:sp>
        <p:nvSpPr>
          <p:cNvPr id="12" name="Ohnutá šipka 11"/>
          <p:cNvSpPr/>
          <p:nvPr/>
        </p:nvSpPr>
        <p:spPr>
          <a:xfrm rot="5400000">
            <a:off x="7344308" y="3032956"/>
            <a:ext cx="648072" cy="576064"/>
          </a:xfrm>
          <a:prstGeom prst="ben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187624" y="3212976"/>
            <a:ext cx="360040" cy="3600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00038" y="123825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300038" y="15954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300038" y="20812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300038" y="269557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300038" y="30527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300038" y="366712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300038" y="40243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2" name="Rectangle 9"/>
          <p:cNvSpPr>
            <a:spLocks noChangeArrowheads="1"/>
          </p:cNvSpPr>
          <p:nvPr/>
        </p:nvSpPr>
        <p:spPr bwMode="auto">
          <a:xfrm>
            <a:off x="300038" y="451008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300038" y="49958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4" name="Rectangle 11"/>
          <p:cNvSpPr>
            <a:spLocks noChangeArrowheads="1"/>
          </p:cNvSpPr>
          <p:nvPr/>
        </p:nvSpPr>
        <p:spPr bwMode="auto">
          <a:xfrm>
            <a:off x="300038" y="54816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300038" y="609600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6" name="Text Box 13"/>
          <p:cNvSpPr txBox="1">
            <a:spLocks noChangeArrowheads="1"/>
          </p:cNvSpPr>
          <p:nvPr/>
        </p:nvSpPr>
        <p:spPr bwMode="auto">
          <a:xfrm>
            <a:off x="152400" y="862013"/>
            <a:ext cx="1601788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Rozložení</a:t>
            </a:r>
          </a:p>
        </p:txBody>
      </p:sp>
      <p:sp>
        <p:nvSpPr>
          <p:cNvPr id="33807" name="Text Box 14"/>
          <p:cNvSpPr txBox="1">
            <a:spLocks noChangeArrowheads="1"/>
          </p:cNvSpPr>
          <p:nvPr/>
        </p:nvSpPr>
        <p:spPr bwMode="auto">
          <a:xfrm>
            <a:off x="1754188" y="862013"/>
            <a:ext cx="2808287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33808" name="Text Box 15"/>
          <p:cNvSpPr txBox="1">
            <a:spLocks noChangeArrowheads="1"/>
          </p:cNvSpPr>
          <p:nvPr/>
        </p:nvSpPr>
        <p:spPr bwMode="auto">
          <a:xfrm>
            <a:off x="4562475" y="862013"/>
            <a:ext cx="4429125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33809" name="Text Box 16"/>
          <p:cNvSpPr txBox="1">
            <a:spLocks noChangeArrowheads="1"/>
          </p:cNvSpPr>
          <p:nvPr/>
        </p:nvSpPr>
        <p:spPr bwMode="auto">
          <a:xfrm>
            <a:off x="152400" y="1243013"/>
            <a:ext cx="1601788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Normální</a:t>
            </a:r>
          </a:p>
        </p:txBody>
      </p:sp>
      <p:sp>
        <p:nvSpPr>
          <p:cNvPr id="33810" name="Text Box 17"/>
          <p:cNvSpPr txBox="1">
            <a:spLocks noChangeArrowheads="1"/>
          </p:cNvSpPr>
          <p:nvPr/>
        </p:nvSpPr>
        <p:spPr bwMode="auto">
          <a:xfrm>
            <a:off x="1754188" y="1243013"/>
            <a:ext cx="2808287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Průměr (</a:t>
            </a:r>
            <a:r>
              <a:rPr lang="cs-CZ" sz="1400" i="0">
                <a:latin typeface="Symbol" pitchFamily="18" charset="2"/>
              </a:rPr>
              <a:t>m</a:t>
            </a:r>
            <a:r>
              <a:rPr lang="cs-CZ" sz="1400" i="0"/>
              <a:t>)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11" name="Text Box 18"/>
          <p:cNvSpPr txBox="1">
            <a:spLocks noChangeArrowheads="1"/>
          </p:cNvSpPr>
          <p:nvPr/>
        </p:nvSpPr>
        <p:spPr bwMode="auto">
          <a:xfrm>
            <a:off x="4562475" y="1243013"/>
            <a:ext cx="4429125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Symetrická funkce popisující intervalovou hustotu četnosti; nejpravděpodobnější jsou průměrné hodnoty znaku v populaci.</a:t>
            </a:r>
          </a:p>
        </p:txBody>
      </p:sp>
      <p:sp>
        <p:nvSpPr>
          <p:cNvPr id="33812" name="Text Box 19"/>
          <p:cNvSpPr txBox="1">
            <a:spLocks noChangeArrowheads="1"/>
          </p:cNvSpPr>
          <p:nvPr/>
        </p:nvSpPr>
        <p:spPr bwMode="auto">
          <a:xfrm>
            <a:off x="152400" y="1976438"/>
            <a:ext cx="16017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Log-normální</a:t>
            </a:r>
          </a:p>
        </p:txBody>
      </p:sp>
      <p:sp>
        <p:nvSpPr>
          <p:cNvPr id="33813" name="Text Box 20"/>
          <p:cNvSpPr txBox="1">
            <a:spLocks noChangeArrowheads="1"/>
          </p:cNvSpPr>
          <p:nvPr/>
        </p:nvSpPr>
        <p:spPr bwMode="auto">
          <a:xfrm>
            <a:off x="1754188" y="1976438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14" name="Text Box 21"/>
          <p:cNvSpPr txBox="1">
            <a:spLocks noChangeArrowheads="1"/>
          </p:cNvSpPr>
          <p:nvPr/>
        </p:nvSpPr>
        <p:spPr bwMode="auto">
          <a:xfrm>
            <a:off x="4562475" y="1976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Funkce intervalové hustoty četnosti, která po logaritmické transformaci nabude tvaru normálního rozložení. </a:t>
            </a:r>
          </a:p>
        </p:txBody>
      </p:sp>
      <p:sp>
        <p:nvSpPr>
          <p:cNvPr id="33815" name="Text Box 22"/>
          <p:cNvSpPr txBox="1">
            <a:spLocks noChangeArrowheads="1"/>
          </p:cNvSpPr>
          <p:nvPr/>
        </p:nvSpPr>
        <p:spPr bwMode="auto">
          <a:xfrm>
            <a:off x="152400" y="2767013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solidFill>
                  <a:srgbClr val="CC0000"/>
                </a:solidFill>
              </a:rPr>
              <a:t> </a:t>
            </a:r>
            <a:r>
              <a:rPr lang="cs-CZ" i="0">
                <a:solidFill>
                  <a:srgbClr val="CC0000"/>
                </a:solidFill>
              </a:rPr>
              <a:t>Weibullovo</a:t>
            </a:r>
          </a:p>
        </p:txBody>
      </p:sp>
      <p:sp>
        <p:nvSpPr>
          <p:cNvPr id="33816" name="Text Box 23"/>
          <p:cNvSpPr txBox="1">
            <a:spLocks noChangeArrowheads="1"/>
          </p:cNvSpPr>
          <p:nvPr/>
        </p:nvSpPr>
        <p:spPr bwMode="auto">
          <a:xfrm>
            <a:off x="1754188" y="2767013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33817" name="Text Box 24"/>
          <p:cNvSpPr txBox="1">
            <a:spLocks noChangeArrowheads="1"/>
          </p:cNvSpPr>
          <p:nvPr/>
        </p:nvSpPr>
        <p:spPr bwMode="auto">
          <a:xfrm>
            <a:off x="4562475" y="2767013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Změnou parametru a lze modelovat distribuci doby přežití, např. stresovaného organismu. Rozložení využívané i jako model k odhahu LC</a:t>
            </a:r>
            <a:r>
              <a:rPr lang="cs-CZ" sz="1600" b="0" i="0" baseline="-25000"/>
              <a:t>50</a:t>
            </a:r>
            <a:r>
              <a:rPr lang="cs-CZ" sz="1600" b="0" i="0"/>
              <a:t> nebo EC</a:t>
            </a:r>
            <a:r>
              <a:rPr lang="cs-CZ" sz="1600" b="0" i="0" baseline="-25000"/>
              <a:t>50</a:t>
            </a:r>
            <a:r>
              <a:rPr lang="cs-CZ" sz="1600" b="0" i="0"/>
              <a:t> u testů toxicity.</a:t>
            </a:r>
          </a:p>
        </p:txBody>
      </p:sp>
      <p:sp>
        <p:nvSpPr>
          <p:cNvPr id="33818" name="Text Box 25"/>
          <p:cNvSpPr txBox="1">
            <a:spLocks noChangeArrowheads="1"/>
          </p:cNvSpPr>
          <p:nvPr/>
        </p:nvSpPr>
        <p:spPr bwMode="auto">
          <a:xfrm>
            <a:off x="152400" y="3881438"/>
            <a:ext cx="16002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Rovnoměrné</a:t>
            </a:r>
          </a:p>
        </p:txBody>
      </p:sp>
      <p:sp>
        <p:nvSpPr>
          <p:cNvPr id="33819" name="Text Box 26"/>
          <p:cNvSpPr txBox="1">
            <a:spLocks noChangeArrowheads="1"/>
          </p:cNvSpPr>
          <p:nvPr/>
        </p:nvSpPr>
        <p:spPr bwMode="auto">
          <a:xfrm>
            <a:off x="1752600" y="3881438"/>
            <a:ext cx="28082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20" name="Text Box 27"/>
          <p:cNvSpPr txBox="1">
            <a:spLocks noChangeArrowheads="1"/>
          </p:cNvSpPr>
          <p:nvPr/>
        </p:nvSpPr>
        <p:spPr bwMode="auto">
          <a:xfrm>
            <a:off x="4562475" y="3881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Funkce intervalové hustoty četnosti, která po logaritmické transformaci nabude tvaru normálního rozložení. </a:t>
            </a:r>
          </a:p>
        </p:txBody>
      </p:sp>
      <p:sp>
        <p:nvSpPr>
          <p:cNvPr id="33821" name="Text Box 28"/>
          <p:cNvSpPr txBox="1">
            <a:spLocks noChangeArrowheads="1"/>
          </p:cNvSpPr>
          <p:nvPr/>
        </p:nvSpPr>
        <p:spPr bwMode="auto">
          <a:xfrm>
            <a:off x="152400" y="4672013"/>
            <a:ext cx="17526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Triangulární</a:t>
            </a:r>
          </a:p>
        </p:txBody>
      </p:sp>
      <p:sp>
        <p:nvSpPr>
          <p:cNvPr id="33822" name="Text Box 29"/>
          <p:cNvSpPr txBox="1">
            <a:spLocks noChangeArrowheads="1"/>
          </p:cNvSpPr>
          <p:nvPr/>
        </p:nvSpPr>
        <p:spPr bwMode="auto">
          <a:xfrm>
            <a:off x="1754188" y="4672013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f(x) = [b - ABS (x - a)] / b</a:t>
            </a:r>
            <a:r>
              <a:rPr lang="cs-CZ" sz="1400" i="0" baseline="30000"/>
              <a:t>2</a:t>
            </a:r>
          </a:p>
          <a:p>
            <a:pPr eaLnBrk="0" hangingPunct="0"/>
            <a:r>
              <a:rPr lang="cs-CZ" sz="1400" i="0"/>
              <a:t>a - b &lt; x &lt; a + b</a:t>
            </a:r>
          </a:p>
        </p:txBody>
      </p:sp>
      <p:sp>
        <p:nvSpPr>
          <p:cNvPr id="33823" name="Text Box 30"/>
          <p:cNvSpPr txBox="1">
            <a:spLocks noChangeArrowheads="1"/>
          </p:cNvSpPr>
          <p:nvPr/>
        </p:nvSpPr>
        <p:spPr bwMode="auto">
          <a:xfrm>
            <a:off x="4562475" y="4672013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Pravděpodobnostní funkce pro typ rozložení, kdy jsou střední hodnoty výrazně pravděpodobnější než hodnoty okrajové.</a:t>
            </a:r>
          </a:p>
        </p:txBody>
      </p:sp>
      <p:sp>
        <p:nvSpPr>
          <p:cNvPr id="33824" name="Text Box 31"/>
          <p:cNvSpPr txBox="1">
            <a:spLocks noChangeArrowheads="1"/>
          </p:cNvSpPr>
          <p:nvPr/>
        </p:nvSpPr>
        <p:spPr bwMode="auto">
          <a:xfrm>
            <a:off x="152400" y="5462588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Gamma</a:t>
            </a:r>
          </a:p>
        </p:txBody>
      </p:sp>
      <p:sp>
        <p:nvSpPr>
          <p:cNvPr id="33825" name="Text Box 32"/>
          <p:cNvSpPr txBox="1">
            <a:spLocks noChangeArrowheads="1"/>
          </p:cNvSpPr>
          <p:nvPr/>
        </p:nvSpPr>
        <p:spPr bwMode="auto">
          <a:xfrm>
            <a:off x="1754188" y="5462588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Parametry distribuční funkce: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33826" name="Text Box 33"/>
          <p:cNvSpPr txBox="1">
            <a:spLocks noChangeArrowheads="1"/>
          </p:cNvSpPr>
          <p:nvPr/>
        </p:nvSpPr>
        <p:spPr bwMode="auto">
          <a:xfrm>
            <a:off x="4562475" y="5462588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Umožňuje flexibilně modelování distribučních funkcí nejrůznějších tvarů. Např. </a:t>
            </a:r>
            <a:r>
              <a:rPr lang="cs-CZ" sz="1600" b="0" i="0">
                <a:latin typeface="Symbol" pitchFamily="18" charset="2"/>
              </a:rPr>
              <a:t>c</a:t>
            </a:r>
            <a:r>
              <a:rPr lang="cs-CZ" sz="1600" b="0" i="0" baseline="30000"/>
              <a:t>2</a:t>
            </a:r>
            <a:r>
              <a:rPr lang="cs-CZ" sz="1600" b="0" i="0"/>
              <a:t> rozložení je rozložení typu Gamma. Gamma rozložení </a:t>
            </a:r>
          </a:p>
          <a:p>
            <a:pPr eaLnBrk="0" hangingPunct="0"/>
            <a:r>
              <a:rPr lang="cs-CZ" sz="1600" b="0" i="0"/>
              <a:t>s a = 1 je známo jako exponenciální rozložení.</a:t>
            </a:r>
          </a:p>
        </p:txBody>
      </p:sp>
      <p:sp>
        <p:nvSpPr>
          <p:cNvPr id="33827" name="Rectangle 34"/>
          <p:cNvSpPr>
            <a:spLocks noGrp="1"/>
          </p:cNvSpPr>
          <p:nvPr>
            <p:ph type="title" idx="4294967295"/>
          </p:nvPr>
        </p:nvSpPr>
        <p:spPr>
          <a:xfrm>
            <a:off x="838200" y="152400"/>
            <a:ext cx="7772400" cy="612775"/>
          </a:xfrm>
          <a:noFill/>
        </p:spPr>
        <p:txBody>
          <a:bodyPr/>
          <a:lstStyle/>
          <a:p>
            <a:r>
              <a:rPr lang="cs-CZ" smtClean="0"/>
              <a:t>Stručný přehled modelových rozložení I.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1659</Words>
  <Application>Microsoft Office PowerPoint</Application>
  <PresentationFormat>Předvádění na obrazovce (4:3)</PresentationFormat>
  <Paragraphs>312</Paragraphs>
  <Slides>24</Slides>
  <Notes>5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5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Administrativní</vt:lpstr>
      <vt:lpstr>Rovnice</vt:lpstr>
      <vt:lpstr>Microsoft Equation 3.0</vt:lpstr>
      <vt:lpstr>Graf aplikace Microsoft Excel</vt:lpstr>
      <vt:lpstr>Adobe.Illustrator.10</vt:lpstr>
      <vt:lpstr>Unknown</vt:lpstr>
      <vt:lpstr>Normalita </vt:lpstr>
      <vt:lpstr>Normální rozdělení I</vt:lpstr>
      <vt:lpstr>Standardizované normální rozdělení</vt:lpstr>
      <vt:lpstr>Vizuální ověření normality</vt:lpstr>
      <vt:lpstr> Řešení v softwaru Statistica I</vt:lpstr>
      <vt:lpstr>Rozdíl mezi N-P, Q-Q, P-P grafem</vt:lpstr>
      <vt:lpstr>Vizualizace I. </vt:lpstr>
      <vt:lpstr>Vizualizace II. </vt:lpstr>
      <vt:lpstr>Stručný přehled modelových rozložení I.</vt:lpstr>
      <vt:lpstr>Stručný přehled modelových rozložení II.</vt:lpstr>
      <vt:lpstr>Log-normální rozložení jako častý model reálných znaků</vt:lpstr>
      <vt:lpstr>Log-normální rozložení lze jednoduše transformovat</vt:lpstr>
      <vt:lpstr> Základy testování hypotéz</vt:lpstr>
      <vt:lpstr>Princip testování hypotéz</vt:lpstr>
      <vt:lpstr>Statistické testování – základní pojmy</vt:lpstr>
      <vt:lpstr>Možné chyby při testování hypotéz</vt:lpstr>
      <vt:lpstr>Význam chyb při testování hypotéz</vt:lpstr>
      <vt:lpstr>Způsoby testování </vt:lpstr>
      <vt:lpstr>P-hodnota</vt:lpstr>
      <vt:lpstr>Parametrické vs. neparametrické testy</vt:lpstr>
      <vt:lpstr>One-sample vs. two sample testy</vt:lpstr>
      <vt:lpstr>Nepárový vs. párový design</vt:lpstr>
      <vt:lpstr>Statistické testy a normalita dat</vt:lpstr>
      <vt:lpstr>Testy normality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Normalita</dc:title>
  <dc:creator>maluskova</dc:creator>
  <cp:lastModifiedBy>Danka</cp:lastModifiedBy>
  <cp:revision>22</cp:revision>
  <dcterms:created xsi:type="dcterms:W3CDTF">2013-10-23T16:48:46Z</dcterms:created>
  <dcterms:modified xsi:type="dcterms:W3CDTF">2015-05-31T19:17:59Z</dcterms:modified>
</cp:coreProperties>
</file>