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6" r:id="rId2"/>
    <p:sldMasterId id="2147483728" r:id="rId3"/>
    <p:sldMasterId id="2147483740" r:id="rId4"/>
    <p:sldMasterId id="2147483754" r:id="rId5"/>
    <p:sldMasterId id="2147483766" r:id="rId6"/>
    <p:sldMasterId id="2147483779" r:id="rId7"/>
  </p:sldMasterIdLst>
  <p:notesMasterIdLst>
    <p:notesMasterId r:id="rId90"/>
  </p:notesMasterIdLst>
  <p:sldIdLst>
    <p:sldId id="428" r:id="rId8"/>
    <p:sldId id="429" r:id="rId9"/>
    <p:sldId id="430" r:id="rId10"/>
    <p:sldId id="431" r:id="rId11"/>
    <p:sldId id="432" r:id="rId12"/>
    <p:sldId id="433" r:id="rId13"/>
    <p:sldId id="434" r:id="rId14"/>
    <p:sldId id="435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91" r:id="rId28"/>
    <p:sldId id="392" r:id="rId29"/>
    <p:sldId id="393" r:id="rId30"/>
    <p:sldId id="395" r:id="rId31"/>
    <p:sldId id="396" r:id="rId32"/>
    <p:sldId id="397" r:id="rId33"/>
    <p:sldId id="398" r:id="rId34"/>
    <p:sldId id="399" r:id="rId35"/>
    <p:sldId id="400" r:id="rId36"/>
    <p:sldId id="401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289" r:id="rId61"/>
    <p:sldId id="316" r:id="rId62"/>
    <p:sldId id="292" r:id="rId63"/>
    <p:sldId id="293" r:id="rId64"/>
    <p:sldId id="326" r:id="rId65"/>
    <p:sldId id="315" r:id="rId66"/>
    <p:sldId id="327" r:id="rId67"/>
    <p:sldId id="317" r:id="rId68"/>
    <p:sldId id="324" r:id="rId69"/>
    <p:sldId id="323" r:id="rId70"/>
    <p:sldId id="319" r:id="rId71"/>
    <p:sldId id="321" r:id="rId72"/>
    <p:sldId id="322" r:id="rId73"/>
    <p:sldId id="295" r:id="rId74"/>
    <p:sldId id="296" r:id="rId75"/>
    <p:sldId id="297" r:id="rId76"/>
    <p:sldId id="298" r:id="rId77"/>
    <p:sldId id="301" r:id="rId78"/>
    <p:sldId id="329" r:id="rId79"/>
    <p:sldId id="299" r:id="rId80"/>
    <p:sldId id="300" r:id="rId81"/>
    <p:sldId id="303" r:id="rId82"/>
    <p:sldId id="304" r:id="rId83"/>
    <p:sldId id="372" r:id="rId84"/>
    <p:sldId id="373" r:id="rId85"/>
    <p:sldId id="374" r:id="rId86"/>
    <p:sldId id="376" r:id="rId87"/>
    <p:sldId id="375" r:id="rId88"/>
    <p:sldId id="258" r:id="rId8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FFFF"/>
    <a:srgbClr val="FF5050"/>
    <a:srgbClr val="F84AE3"/>
    <a:srgbClr val="000000"/>
    <a:srgbClr val="FD6B80"/>
    <a:srgbClr val="FB0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094" y="-8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slide" Target="slides/slide8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785027-7CC4-46DC-95D3-4F80DF1E2FC0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A629D-9A23-4D96-9408-F80538B477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395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08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BA82CA-1B66-4025-8958-9D04874E3BAF}" type="slidenum">
              <a:rPr lang="cs-CZ">
                <a:solidFill>
                  <a:prstClr val="black"/>
                </a:solidFill>
              </a:rPr>
              <a:pPr eaLnBrk="1" hangingPunct="1"/>
              <a:t>11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11B914-F8B5-4E39-B792-5E14896EDDDE}" type="slidenum">
              <a:rPr lang="cs-CZ">
                <a:solidFill>
                  <a:prstClr val="black"/>
                </a:solidFill>
              </a:rPr>
              <a:pPr eaLnBrk="1" hangingPunct="1"/>
              <a:t>12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13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64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14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94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225B303-8924-4CA8-BDBB-3633D2FD8DD1}" type="slidenum">
              <a:rPr lang="cs-CZ" smtClean="0">
                <a:solidFill>
                  <a:prstClr val="black"/>
                </a:solidFill>
              </a:rPr>
              <a:pPr eaLnBrk="1" hangingPunct="1"/>
              <a:t>15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2AB5F0-04C9-44D0-B935-96C8130BB39C}" type="slidenum">
              <a:rPr lang="cs-CZ" smtClean="0">
                <a:solidFill>
                  <a:prstClr val="black"/>
                </a:solidFill>
              </a:rPr>
              <a:pPr eaLnBrk="1" hangingPunct="1"/>
              <a:t>16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6A18DF-CA55-4416-BAF5-76560E226811}" type="slidenum">
              <a:rPr lang="cs-CZ" smtClean="0">
                <a:solidFill>
                  <a:prstClr val="black"/>
                </a:solidFill>
              </a:rPr>
              <a:pPr eaLnBrk="1" hangingPunct="1"/>
              <a:t>17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4D1CE1-5E4A-4CB9-ABED-45214A66EFB2}" type="slidenum">
              <a:rPr lang="cs-CZ" smtClean="0">
                <a:solidFill>
                  <a:prstClr val="black"/>
                </a:solidFill>
              </a:rPr>
              <a:pPr eaLnBrk="1" hangingPunct="1"/>
              <a:t>18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4D0A2C-3AB1-4609-9856-9C989BB3C07F}" type="slidenum">
              <a:rPr lang="cs-CZ" smtClean="0">
                <a:solidFill>
                  <a:prstClr val="black"/>
                </a:solidFill>
              </a:rPr>
              <a:pPr eaLnBrk="1" hangingPunct="1"/>
              <a:t>19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7EE194-00BD-4AA6-93F9-12148EC2511B}" type="slidenum">
              <a:rPr lang="cs-CZ" smtClean="0">
                <a:solidFill>
                  <a:prstClr val="black"/>
                </a:solidFill>
              </a:rPr>
              <a:pPr eaLnBrk="1" hangingPunct="1"/>
              <a:t>20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DF47C2-F2A7-4141-88F6-B378DB230AF2}" type="slidenum">
              <a:rPr lang="cs-CZ" smtClean="0">
                <a:solidFill>
                  <a:prstClr val="black"/>
                </a:solidFill>
              </a:rPr>
              <a:pPr eaLnBrk="1" hangingPunct="1"/>
              <a:t>2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C737A2-023A-4F39-8A41-6D827E813C91}" type="slidenum">
              <a:rPr lang="cs-CZ" smtClean="0">
                <a:solidFill>
                  <a:prstClr val="black"/>
                </a:solidFill>
              </a:rPr>
              <a:pPr eaLnBrk="1" hangingPunct="1"/>
              <a:t>21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B16FE9-7531-4FAD-AFF1-721A27938CF3}" type="slidenum">
              <a:rPr lang="cs-CZ" smtClean="0">
                <a:solidFill>
                  <a:prstClr val="black"/>
                </a:solidFill>
              </a:rPr>
              <a:pPr eaLnBrk="1" hangingPunct="1"/>
              <a:t>22</a:t>
            </a:fld>
            <a:endParaRPr lang="cs-CZ" smtClean="0">
              <a:solidFill>
                <a:prstClr val="black"/>
              </a:solidFill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05E83D-BB51-40F4-BDEF-33D18C329944}" type="slidenum">
              <a:rPr lang="cs-CZ" smtClean="0">
                <a:solidFill>
                  <a:prstClr val="black"/>
                </a:solidFill>
              </a:rPr>
              <a:pPr eaLnBrk="1" hangingPunct="1"/>
              <a:t>23</a:t>
            </a:fld>
            <a:endParaRPr lang="cs-CZ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2F364F7-0AB2-4E2B-97BE-C24536E2FDC5}" type="slidenum">
              <a:rPr lang="cs-CZ" smtClean="0">
                <a:solidFill>
                  <a:prstClr val="black"/>
                </a:solidFill>
              </a:rPr>
              <a:pPr eaLnBrk="1" hangingPunct="1"/>
              <a:t>25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DA5022A-F32D-418C-8481-863057217810}" type="slidenum">
              <a:rPr lang="cs-CZ" smtClean="0">
                <a:solidFill>
                  <a:prstClr val="black"/>
                </a:solidFill>
              </a:rPr>
              <a:pPr eaLnBrk="1" hangingPunct="1"/>
              <a:t>26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552ECB3-EDA6-4A55-A448-2A8394206377}" type="slidenum">
              <a:rPr lang="cs-CZ" smtClean="0">
                <a:solidFill>
                  <a:prstClr val="black"/>
                </a:solidFill>
              </a:rPr>
              <a:pPr eaLnBrk="1" hangingPunct="1"/>
              <a:t>27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28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73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29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66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CE2AA6-D349-4943-9DC2-3F24D52AE217}" type="slidenum">
              <a:rPr lang="cs-CZ" smtClean="0">
                <a:solidFill>
                  <a:prstClr val="black"/>
                </a:solidFill>
              </a:rPr>
              <a:pPr eaLnBrk="1" hangingPunct="1"/>
              <a:t>30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572402-3600-4F65-A261-7203474FA809}" type="slidenum">
              <a:rPr lang="cs-CZ" smtClean="0">
                <a:solidFill>
                  <a:prstClr val="black"/>
                </a:solidFill>
              </a:rPr>
              <a:pPr eaLnBrk="1" hangingPunct="1"/>
              <a:t>32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C0313D-4546-4D3F-9BF2-EF528388AB50}" type="slidenum">
              <a:rPr lang="cs-CZ" smtClean="0">
                <a:solidFill>
                  <a:prstClr val="black"/>
                </a:solidFill>
              </a:rPr>
              <a:pPr eaLnBrk="1" hangingPunct="1"/>
              <a:t>3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33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04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35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2310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6B1E512-873D-40E8-9702-032EAC0337B4}" type="slidenum">
              <a:rPr lang="cs-CZ" smtClean="0">
                <a:solidFill>
                  <a:prstClr val="black"/>
                </a:solidFill>
              </a:rPr>
              <a:pPr eaLnBrk="1" hangingPunct="1"/>
              <a:t>39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234ABCB-0BFB-482E-A4AC-924E97F0C39B}" type="slidenum">
              <a:rPr lang="cs-CZ" smtClean="0">
                <a:solidFill>
                  <a:prstClr val="black"/>
                </a:solidFill>
              </a:rPr>
              <a:pPr eaLnBrk="1" hangingPunct="1"/>
              <a:t>40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41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2204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37C172-AA50-43D2-8F10-858582DF9F7C}" type="slidenum">
              <a:rPr lang="cs-CZ">
                <a:solidFill>
                  <a:prstClr val="black"/>
                </a:solidFill>
              </a:rPr>
              <a:pPr eaLnBrk="1" hangingPunct="1"/>
              <a:t>42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77F2523-8BBE-4159-8A52-7503437A6039}" type="slidenum">
              <a:rPr lang="cs-CZ" smtClean="0">
                <a:solidFill>
                  <a:prstClr val="black"/>
                </a:solidFill>
              </a:rPr>
              <a:pPr eaLnBrk="1" hangingPunct="1"/>
              <a:t>43</a:t>
            </a:fld>
            <a:endParaRPr lang="cs-CZ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2037081-A587-4F36-8A8F-E58F22404B65}" type="slidenum">
              <a:rPr lang="cs-CZ">
                <a:solidFill>
                  <a:prstClr val="black"/>
                </a:solidFill>
              </a:rPr>
              <a:pPr eaLnBrk="1" hangingPunct="1"/>
              <a:t>45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46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9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6A8424-BDEE-4D54-8C0C-F4A3AEDD124B}" type="slidenum">
              <a:rPr lang="cs-CZ">
                <a:solidFill>
                  <a:prstClr val="black"/>
                </a:solidFill>
              </a:rPr>
              <a:pPr eaLnBrk="1" hangingPunct="1"/>
              <a:t>47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4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693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374384E-F4BB-4203-9BF6-3FA620367EF5}" type="slidenum">
              <a:rPr lang="cs-CZ">
                <a:solidFill>
                  <a:prstClr val="black"/>
                </a:solidFill>
              </a:rPr>
              <a:pPr eaLnBrk="1" hangingPunct="1"/>
              <a:t>48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83BA542-D0E4-4191-9874-2A6235BAC646}" type="slidenum">
              <a:rPr lang="cs-CZ">
                <a:solidFill>
                  <a:prstClr val="black"/>
                </a:solidFill>
              </a:rPr>
              <a:pPr eaLnBrk="1" hangingPunct="1"/>
              <a:t>49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D28EA6E-8D0D-4840-AF9A-C2197BE8FA62}" type="slidenum">
              <a:rPr lang="cs-CZ">
                <a:solidFill>
                  <a:prstClr val="black"/>
                </a:solidFill>
              </a:rPr>
              <a:pPr eaLnBrk="1" hangingPunct="1"/>
              <a:t>50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51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92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870B14-2FF9-4C7C-8F09-1E45A1963FD1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7ADB8C4-2A99-4608-85B4-9C366871CC1D}" type="slidenum">
              <a:rPr lang="cs-CZ" smtClean="0"/>
              <a:pPr eaLnBrk="1" hangingPunct="1"/>
              <a:t>54</a:t>
            </a:fld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5836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89A8EAD-BF98-41D4-A936-1F392C22740D}" type="slidenum">
              <a:rPr lang="cs-CZ" smtClean="0"/>
              <a:pPr eaLnBrk="1" hangingPunct="1"/>
              <a:t>56</a:t>
            </a:fld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EC7E779-AC2A-47EF-ADEF-D2CD2264448E}" type="slidenum">
              <a:rPr lang="cs-CZ" smtClean="0"/>
              <a:pPr eaLnBrk="1" hangingPunct="1"/>
              <a:t>57</a:t>
            </a:fld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76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5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196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1079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6124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3062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77542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2787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79872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1240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4A6A3-349B-4167-A941-E39E925BE09A}" type="slidenum">
              <a:rPr lang="cs-CZ" smtClean="0"/>
              <a:pPr>
                <a:defRPr/>
              </a:pPr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7510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621DDB-B7CD-47A4-943D-D6BC5A4279B7}" type="slidenum">
              <a:rPr lang="cs-CZ" smtClean="0"/>
              <a:pPr eaLnBrk="1" hangingPunct="1"/>
              <a:t>67</a:t>
            </a:fld>
            <a:endParaRPr lang="cs-CZ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D4A2C3-D3C6-4825-B05E-9E6E85728B83}" type="slidenum">
              <a:rPr lang="cs-CZ" smtClean="0"/>
              <a:pPr eaLnBrk="1" hangingPunct="1"/>
              <a:t>68</a:t>
            </a:fld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549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1529BBE-A01C-414D-A368-5D0F43DD83FB}" type="slidenum">
              <a:rPr lang="cs-CZ" smtClean="0"/>
              <a:pPr eaLnBrk="1" hangingPunct="1"/>
              <a:t>69</a:t>
            </a:fld>
            <a:endParaRPr lang="cs-CZ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733AF1-CD0D-4D31-AA4D-E647D69D8342}" type="slidenum">
              <a:rPr lang="cs-CZ" smtClean="0"/>
              <a:pPr eaLnBrk="1" hangingPunct="1"/>
              <a:t>70</a:t>
            </a:fld>
            <a:endParaRPr lang="cs-CZ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742947-F23A-4511-949A-811458301DD0}" type="slidenum">
              <a:rPr lang="cs-CZ" smtClean="0"/>
              <a:pPr eaLnBrk="1" hangingPunct="1"/>
              <a:t>71</a:t>
            </a:fld>
            <a:endParaRPr lang="cs-CZ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72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7535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2C0C46-5E73-4848-BEC5-11AF65FC1E66}" type="slidenum">
              <a:rPr lang="cs-CZ" smtClean="0"/>
              <a:pPr eaLnBrk="1" hangingPunct="1"/>
              <a:t>73</a:t>
            </a:fld>
            <a:endParaRPr lang="cs-CZ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6F3050D-9EDD-45A9-B97D-8BCD0E7C56AB}" type="slidenum">
              <a:rPr lang="cs-CZ" smtClean="0"/>
              <a:pPr eaLnBrk="1" hangingPunct="1"/>
              <a:t>74</a:t>
            </a:fld>
            <a:endParaRPr lang="cs-CZ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F2F75E1-0C09-4869-B59D-DAC767E8D2F2}" type="slidenum">
              <a:rPr lang="cs-CZ" smtClean="0"/>
              <a:pPr eaLnBrk="1" hangingPunct="1"/>
              <a:t>75</a:t>
            </a:fld>
            <a:endParaRPr lang="cs-CZ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1B9246-7387-413D-B227-33B8F8526ED5}" type="slidenum">
              <a:rPr lang="cs-CZ" smtClean="0"/>
              <a:pPr eaLnBrk="1" hangingPunct="1"/>
              <a:t>76</a:t>
            </a:fld>
            <a:endParaRPr lang="cs-CZ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9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7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2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13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A629D-9A23-4D96-9408-F80538B47709}" type="slidenum">
              <a:rPr lang="cs-CZ" smtClean="0">
                <a:solidFill>
                  <a:prstClr val="black"/>
                </a:solidFill>
              </a:rPr>
              <a:pPr/>
              <a:t>9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8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49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63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09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D605-6EE4-4605-8624-15E4E4F3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955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28963-3F0A-4D30-9F26-37FDDACD557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01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8A529-C8ED-4461-9235-0768B227E37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26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C931A-751C-48D7-878C-4F3DF768898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99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2D70F-1719-4A90-9611-3F9456D42B2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66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6EDB-B512-4DE5-9215-DAF33DA4D1E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00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70E42-F912-4C55-99EA-820734BF2BA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30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0A62E-42B8-4D8A-8742-F4885E65418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6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281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4ED9B-65AC-4C9F-A29A-7F75A60BAD26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87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91B27-79F9-4763-994A-B9D54592F49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57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7BB68-E035-4BB7-9E81-9A6DF72075A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97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F69E0-B3CA-46C2-A26E-E3279F2EDFCF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92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D049D-12B8-483A-961F-A920DD86B15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72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0C7A9-B4C7-4BB6-B268-C63135A131B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02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0CC7E-C2D3-4E48-ADA2-25679EA3035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83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2EDBE-E38E-4B38-8230-1053A0FDFD9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64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45B7-5438-47EC-90EA-90EFC900F270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20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1134-D0C2-44EB-8902-60FD577EAE0E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0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756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D746F-5BC6-4039-8D8A-51F18840AB6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846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82AB8-3B43-4DF5-AACC-136C318178A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16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D980-F8D6-40C4-A930-82C98866CDA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00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92E2-B706-4C69-B313-5FFB1A3C5B2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327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9609-31CF-4E20-A790-2BEB464F6AB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867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53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63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57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00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0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04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823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96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025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28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139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88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D605-6EE4-4605-8624-15E4E4F378E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30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4ADFC-B235-473D-A7E4-9376EF1EF22E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00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0CF15-4EAD-4B15-A593-647642DE860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170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4E8D1-9162-4B56-838F-504415BC2EEC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3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9984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71E60-2733-41A4-8268-479D3600232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62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4441D-71EF-4E72-BADA-3C2998114C3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99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CD970-14F4-4BB4-8722-7C10ABB5B0C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750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9FE7F-838F-4111-9C79-854EEF29C05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2452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530F6-2CA1-4371-B254-F986B5F1195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69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3FA38-90D7-4806-85EE-C4AC86CB896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62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E35A2-009D-41B6-8471-00A5F04BDC6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91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6B54E-8C4A-4375-90EB-CA277D4DDB9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953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869A5-9895-4326-9D6D-7E32304E3E31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675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10BD-724F-41A4-B874-0BF0276C87E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3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189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2612A-61B5-48BC-B173-DADB4E6537A7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763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D11C2-8B9B-41E1-BB09-A4629FB1116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80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ADC1D-7E49-4B9B-B952-807B131DE2B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99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3EDE6-39DC-47FB-BB92-432C6291C5F2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33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477D5-0328-43A8-9058-E785DD1C3384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21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32607-39A6-4891-8ACD-31D9B831CE6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212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6BA07-CCBB-4798-8797-F53944D17013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909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3759C-B1BE-4308-AB63-11DD78848FDD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0152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FA01-BEB2-4857-9ED9-7A09C7474DA5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560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9AA0B-BD2A-4F0E-96FF-B82022EE2628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33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7997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C004B-F4E9-4FE3-8B45-CA019F41116B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26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4291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25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119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329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981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80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72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16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67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9401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051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292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8D605-6EE4-4605-8624-15E4E4F378E8}" type="slidenum">
              <a:rPr lang="cs-CZ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3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E135-377C-49CF-A4CF-880C61E6BDC9}" type="datetimeFigureOut">
              <a:rPr lang="cs-CZ" smtClean="0"/>
              <a:pPr/>
              <a:t>14.1.2016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0046-B710-4290-9D96-883A2448F00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07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260"/>
            </a:gs>
            <a:gs pos="50999">
              <a:srgbClr val="5F0152"/>
            </a:gs>
            <a:gs pos="75000">
              <a:srgbClr val="84024C"/>
            </a:gs>
            <a:gs pos="89999">
              <a:srgbClr val="FF6600"/>
            </a:gs>
            <a:gs pos="99583">
              <a:srgbClr val="FFC000"/>
            </a:gs>
            <a:gs pos="100000">
              <a:srgbClr val="FFC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40FC1D9-C259-4DAA-911C-6885570D04E7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6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4EA5DD-642C-4A0B-8489-76ACDAFCBF14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5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0000"/>
            </a:gs>
            <a:gs pos="100000">
              <a:srgbClr val="CC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5B5F20-B982-4F01-BFDC-7695AF694BA5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5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5560E2-DA3D-4ED1-B3C8-F0F75A7967FD}" type="slidenum">
              <a:rPr 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2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E135-377C-49CF-A4CF-880C61E6BDC9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14.1.2016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D0046-B710-4290-9D96-883A2448F00F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7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images.rheumatology.org/viewphoto.php?imageId=2862312&amp;albumId=75690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://images.rheumatology.org/viewphoto.php?imageId=2862312&amp;albumId=75690" TargetMode="External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-ncbi-nlm-nih-gov.ezproxy.muni.cz/pubmed/906341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0.xml"/><Relationship Id="rId5" Type="http://schemas.openxmlformats.org/officeDocument/2006/relationships/hyperlink" Target="http://images.rheumatology.org/viewphoto.php?imageId=2862312&amp;albumId=75690" TargetMode="External"/><Relationship Id="rId4" Type="http://schemas.openxmlformats.org/officeDocument/2006/relationships/image" Target="../media/image30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9.png"/><Relationship Id="rId11" Type="http://schemas.openxmlformats.org/officeDocument/2006/relationships/hyperlink" Target="http://images.rheumatology.org/viewphoto.php?imageId=2862312&amp;albumId=75690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5" Type="http://schemas.openxmlformats.org/officeDocument/2006/relationships/hyperlink" Target="http://images.rheumatology.org/viewphoto.php?imageId=2862312&amp;albumId=75690" TargetMode="External"/><Relationship Id="rId4" Type="http://schemas.openxmlformats.org/officeDocument/2006/relationships/image" Target="../media/image7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rheumatology.org/viewphoto.php?imageId=2862312&amp;albumId=75690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es.rheumatology.org/viewphoto.php?imageId=2862312&amp;albumId=75690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lite.com/wiki/images/5/51/Antigen_excess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oleObject" Target="../embeddings/oleObject7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611560" y="1268760"/>
            <a:ext cx="8064896" cy="20882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268760"/>
            <a:ext cx="8568952" cy="2160240"/>
          </a:xfrm>
        </p:spPr>
        <p:txBody>
          <a:bodyPr>
            <a:normAutofit/>
          </a:bodyPr>
          <a:lstStyle/>
          <a:p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Průtoková cytometrie a stanovení lymfocytárních subpopulací</a:t>
            </a: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mtClean="0">
                <a:solidFill>
                  <a:schemeClr val="tx1"/>
                </a:solidFill>
              </a:rPr>
              <a:t>Jana Nechvátalová</a:t>
            </a:r>
          </a:p>
          <a:p>
            <a:r>
              <a:rPr lang="cs-CZ" smtClean="0">
                <a:solidFill>
                  <a:schemeClr val="tx1"/>
                </a:solidFill>
              </a:rPr>
              <a:t>Fakultní nemocnice u sv. Anny v Brně</a:t>
            </a:r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66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[tmp798_thumb3.jpg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44995"/>
            <a:ext cx="6096000" cy="38481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288988" y="4933617"/>
            <a:ext cx="5579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</a:rPr>
              <a:t>HAT – </a:t>
            </a:r>
            <a:r>
              <a:rPr lang="cs-CZ" sz="2000" u="sng" dirty="0" err="1" smtClean="0">
                <a:solidFill>
                  <a:prstClr val="black"/>
                </a:solidFill>
              </a:rPr>
              <a:t>H</a:t>
            </a:r>
            <a:r>
              <a:rPr lang="cs-CZ" sz="2000" dirty="0" err="1" smtClean="0">
                <a:solidFill>
                  <a:prstClr val="black"/>
                </a:solidFill>
              </a:rPr>
              <a:t>ypoxantin</a:t>
            </a:r>
            <a:r>
              <a:rPr lang="cs-CZ" sz="2000" dirty="0" smtClean="0">
                <a:solidFill>
                  <a:prstClr val="black"/>
                </a:solidFill>
              </a:rPr>
              <a:t>, </a:t>
            </a:r>
            <a:r>
              <a:rPr lang="cs-CZ" sz="2000" u="sng" dirty="0" err="1" smtClean="0">
                <a:solidFill>
                  <a:prstClr val="black"/>
                </a:solidFill>
              </a:rPr>
              <a:t>A</a:t>
            </a:r>
            <a:r>
              <a:rPr lang="cs-CZ" sz="2000" dirty="0" err="1" smtClean="0">
                <a:solidFill>
                  <a:prstClr val="black"/>
                </a:solidFill>
              </a:rPr>
              <a:t>minopterin</a:t>
            </a:r>
            <a:r>
              <a:rPr lang="cs-CZ" sz="2000" dirty="0" smtClean="0">
                <a:solidFill>
                  <a:prstClr val="black"/>
                </a:solidFill>
              </a:rPr>
              <a:t>, </a:t>
            </a:r>
            <a:r>
              <a:rPr lang="cs-CZ" sz="2000" u="sng" dirty="0" err="1" smtClean="0">
                <a:solidFill>
                  <a:prstClr val="black"/>
                </a:solidFill>
              </a:rPr>
              <a:t>T</a:t>
            </a:r>
            <a:r>
              <a:rPr lang="cs-CZ" sz="2000" dirty="0" err="1" smtClean="0">
                <a:solidFill>
                  <a:prstClr val="black"/>
                </a:solidFill>
              </a:rPr>
              <a:t>hymidin</a:t>
            </a:r>
            <a:endParaRPr lang="cs-CZ" sz="2000" dirty="0" smtClean="0">
              <a:solidFill>
                <a:prstClr val="black"/>
              </a:solidFill>
            </a:endParaRPr>
          </a:p>
          <a:p>
            <a:r>
              <a:rPr lang="cs-CZ" sz="2000" dirty="0" smtClean="0">
                <a:solidFill>
                  <a:prstClr val="black"/>
                </a:solidFill>
              </a:rPr>
              <a:t>HGPRT – </a:t>
            </a:r>
            <a:r>
              <a:rPr lang="cs-CZ" sz="2000" dirty="0" err="1" smtClean="0">
                <a:solidFill>
                  <a:prstClr val="black"/>
                </a:solidFill>
              </a:rPr>
              <a:t>hypoxantin</a:t>
            </a:r>
            <a:r>
              <a:rPr lang="cs-CZ" sz="2000" dirty="0" smtClean="0">
                <a:solidFill>
                  <a:prstClr val="black"/>
                </a:solidFill>
              </a:rPr>
              <a:t>-guanin-</a:t>
            </a:r>
            <a:r>
              <a:rPr lang="cs-CZ" sz="2000" dirty="0" err="1" smtClean="0">
                <a:solidFill>
                  <a:prstClr val="black"/>
                </a:solidFill>
              </a:rPr>
              <a:t>fosforibosyl</a:t>
            </a:r>
            <a:r>
              <a:rPr lang="cs-CZ" sz="2000" dirty="0" smtClean="0">
                <a:solidFill>
                  <a:prstClr val="black"/>
                </a:solidFill>
              </a:rPr>
              <a:t> transferáza</a:t>
            </a:r>
          </a:p>
          <a:p>
            <a:r>
              <a:rPr lang="cs-CZ" sz="2000" dirty="0" smtClean="0">
                <a:solidFill>
                  <a:prstClr val="black"/>
                </a:solidFill>
              </a:rPr>
              <a:t>TK – </a:t>
            </a:r>
            <a:r>
              <a:rPr lang="cs-CZ" sz="2000" dirty="0" err="1" smtClean="0">
                <a:solidFill>
                  <a:prstClr val="black"/>
                </a:solidFill>
              </a:rPr>
              <a:t>thymidinkináza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2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14325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Rectangle 5"/>
          <p:cNvSpPr>
            <a:spLocks noGrp="1" noChangeArrowheads="1"/>
          </p:cNvSpPr>
          <p:nvPr>
            <p:ph type="title"/>
          </p:nvPr>
        </p:nvSpPr>
        <p:spPr>
          <a:xfrm>
            <a:off x="-107950" y="477838"/>
            <a:ext cx="3600450" cy="2951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cs-CZ" b="1" dirty="0" err="1" smtClean="0">
                <a:solidFill>
                  <a:schemeClr val="tx1"/>
                </a:solidFill>
                <a:latin typeface="Times New Roman" pitchFamily="18" charset="0"/>
              </a:rPr>
              <a:t>MAb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cs-CZ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</a:rPr>
              <a:t>POUŽÍVANÉ K TERAPII</a:t>
            </a:r>
            <a:endParaRPr lang="en-GB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150" y="4221163"/>
            <a:ext cx="8229600" cy="2663825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latin typeface="Times New Roman" pitchFamily="18" charset="0"/>
              </a:rPr>
              <a:t>Myší</a:t>
            </a:r>
            <a:r>
              <a:rPr lang="cs-CZ" sz="2800" dirty="0" smtClean="0">
                <a:latin typeface="Times New Roman" pitchFamily="18" charset="0"/>
              </a:rPr>
              <a:t> (celé) </a:t>
            </a:r>
            <a:r>
              <a:rPr lang="cs-CZ" sz="2800" b="1" dirty="0" smtClean="0">
                <a:latin typeface="Times New Roman" pitchFamily="18" charset="0"/>
              </a:rPr>
              <a:t>-</a:t>
            </a:r>
            <a:r>
              <a:rPr lang="cs-CZ" sz="2800" b="1" dirty="0" err="1" smtClean="0">
                <a:latin typeface="Times New Roman" pitchFamily="18" charset="0"/>
              </a:rPr>
              <a:t>momab</a:t>
            </a:r>
            <a:endParaRPr lang="cs-CZ" sz="2800" b="1" dirty="0" smtClean="0">
              <a:latin typeface="Times New Roman" pitchFamily="18" charset="0"/>
            </a:endParaRPr>
          </a:p>
          <a:p>
            <a:pPr eaLnBrk="1" hangingPunct="1"/>
            <a:r>
              <a:rPr lang="cs-CZ" sz="2800" b="1" dirty="0" smtClean="0">
                <a:latin typeface="Times New Roman" pitchFamily="18" charset="0"/>
              </a:rPr>
              <a:t>Chimérické </a:t>
            </a:r>
            <a:r>
              <a:rPr lang="cs-CZ" sz="2800" dirty="0" smtClean="0">
                <a:latin typeface="Times New Roman" pitchFamily="18" charset="0"/>
              </a:rPr>
              <a:t>(myší V</a:t>
            </a:r>
            <a:r>
              <a:rPr lang="cs-CZ" sz="2800" baseline="-25000" dirty="0" smtClean="0">
                <a:latin typeface="Times New Roman" pitchFamily="18" charset="0"/>
              </a:rPr>
              <a:t>H </a:t>
            </a:r>
            <a:r>
              <a:rPr lang="cs-CZ" sz="2800" dirty="0" smtClean="0">
                <a:latin typeface="Times New Roman" pitchFamily="18" charset="0"/>
              </a:rPr>
              <a:t>V</a:t>
            </a:r>
            <a:r>
              <a:rPr lang="cs-CZ" sz="2800" baseline="-25000" dirty="0" smtClean="0">
                <a:latin typeface="Times New Roman" pitchFamily="18" charset="0"/>
              </a:rPr>
              <a:t>L  </a:t>
            </a:r>
            <a:r>
              <a:rPr lang="cs-CZ" sz="2800" dirty="0" smtClean="0">
                <a:latin typeface="Times New Roman" pitchFamily="18" charset="0"/>
              </a:rPr>
              <a:t>) </a:t>
            </a:r>
            <a:r>
              <a:rPr lang="cs-CZ" sz="2800" b="1" dirty="0" smtClean="0">
                <a:latin typeface="Times New Roman" pitchFamily="18" charset="0"/>
              </a:rPr>
              <a:t>-</a:t>
            </a:r>
            <a:r>
              <a:rPr lang="cs-CZ" sz="2800" b="1" dirty="0" err="1" smtClean="0">
                <a:latin typeface="Times New Roman" pitchFamily="18" charset="0"/>
              </a:rPr>
              <a:t>ximab</a:t>
            </a:r>
            <a:endParaRPr lang="cs-CZ" sz="2800" dirty="0" smtClean="0">
              <a:latin typeface="Times New Roman" pitchFamily="18" charset="0"/>
            </a:endParaRPr>
          </a:p>
          <a:p>
            <a:pPr eaLnBrk="1" hangingPunct="1"/>
            <a:r>
              <a:rPr lang="cs-CZ" sz="2800" b="1" dirty="0" smtClean="0">
                <a:latin typeface="Times New Roman" pitchFamily="18" charset="0"/>
              </a:rPr>
              <a:t>Humanizované</a:t>
            </a:r>
            <a:r>
              <a:rPr lang="cs-CZ" sz="2800" dirty="0" smtClean="0">
                <a:latin typeface="Times New Roman" pitchFamily="18" charset="0"/>
              </a:rPr>
              <a:t> (myší </a:t>
            </a:r>
            <a:r>
              <a:rPr lang="cs-CZ" sz="2800" dirty="0" err="1" smtClean="0">
                <a:latin typeface="Times New Roman" pitchFamily="18" charset="0"/>
              </a:rPr>
              <a:t>hypervar.úseky</a:t>
            </a:r>
            <a:r>
              <a:rPr lang="cs-CZ" sz="2800" dirty="0" smtClean="0">
                <a:latin typeface="Times New Roman" pitchFamily="18" charset="0"/>
              </a:rPr>
              <a:t>) </a:t>
            </a:r>
            <a:r>
              <a:rPr lang="cs-CZ" sz="2800" b="1" dirty="0" smtClean="0">
                <a:latin typeface="Times New Roman" pitchFamily="18" charset="0"/>
              </a:rPr>
              <a:t>-</a:t>
            </a:r>
            <a:r>
              <a:rPr lang="cs-CZ" sz="2800" b="1" dirty="0" err="1" smtClean="0">
                <a:latin typeface="Times New Roman" pitchFamily="18" charset="0"/>
              </a:rPr>
              <a:t>zumab</a:t>
            </a:r>
            <a:endParaRPr lang="cs-CZ" sz="2800" dirty="0" smtClean="0">
              <a:latin typeface="Times New Roman" pitchFamily="18" charset="0"/>
            </a:endParaRPr>
          </a:p>
          <a:p>
            <a:pPr eaLnBrk="1" hangingPunct="1"/>
            <a:r>
              <a:rPr lang="cs-CZ" sz="2800" b="1" dirty="0" smtClean="0">
                <a:latin typeface="Times New Roman" pitchFamily="18" charset="0"/>
              </a:rPr>
              <a:t>Lidské</a:t>
            </a:r>
            <a:r>
              <a:rPr lang="cs-CZ" sz="2800" dirty="0" smtClean="0">
                <a:latin typeface="Times New Roman" pitchFamily="18" charset="0"/>
              </a:rPr>
              <a:t> (připravené technikami </a:t>
            </a:r>
            <a:r>
              <a:rPr lang="cs-CZ" sz="2800" dirty="0" err="1" smtClean="0">
                <a:latin typeface="Times New Roman" pitchFamily="18" charset="0"/>
              </a:rPr>
              <a:t>mol.biol</a:t>
            </a:r>
            <a:r>
              <a:rPr lang="cs-CZ" sz="2800" dirty="0" smtClean="0">
                <a:latin typeface="Times New Roman" pitchFamily="18" charset="0"/>
              </a:rPr>
              <a:t>. dle knihoven)</a:t>
            </a:r>
          </a:p>
        </p:txBody>
      </p:sp>
    </p:spTree>
    <p:extLst>
      <p:ext uri="{BB962C8B-B14F-4D97-AF65-F5344CB8AC3E}">
        <p14:creationId xmlns:p14="http://schemas.microsoft.com/office/powerpoint/2010/main" val="9144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684213" y="188640"/>
            <a:ext cx="7772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3600" b="1" dirty="0" smtClean="0">
                <a:solidFill>
                  <a:srgbClr val="000000"/>
                </a:solidFill>
                <a:latin typeface="Times New Roman" pitchFamily="18" charset="0"/>
              </a:rPr>
              <a:t>Příklady klinického využití monoklonálních protilátek v léčbě imunopatologických chorob</a:t>
            </a:r>
            <a:endParaRPr lang="en-US" sz="36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468313" y="1989138"/>
            <a:ext cx="777240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 smtClean="0">
                <a:solidFill>
                  <a:srgbClr val="000000"/>
                </a:solidFill>
                <a:latin typeface="Times New Roman" pitchFamily="18" charset="0"/>
              </a:rPr>
              <a:t>Imunosuprese: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sz="2400" dirty="0" smtClean="0">
                <a:solidFill>
                  <a:srgbClr val="000000"/>
                </a:solidFill>
                <a:latin typeface="Times New Roman" pitchFamily="18" charset="0"/>
              </a:rPr>
              <a:t> -   anti-CD3 (OKT3),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 CD25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basiliximab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daclizumab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),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 CD20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rituximab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 smtClean="0">
                <a:solidFill>
                  <a:srgbClr val="000000"/>
                </a:solidFill>
                <a:latin typeface="Times New Roman" pitchFamily="18" charset="0"/>
              </a:rPr>
              <a:t>Blokáda prozánětlivých </a:t>
            </a:r>
            <a:r>
              <a:rPr lang="cs-CZ" sz="2400" b="1" dirty="0" err="1" smtClean="0">
                <a:solidFill>
                  <a:srgbClr val="000000"/>
                </a:solidFill>
                <a:latin typeface="Times New Roman" pitchFamily="18" charset="0"/>
              </a:rPr>
              <a:t>cytokinů</a:t>
            </a:r>
            <a:r>
              <a:rPr lang="cs-CZ" sz="2400" b="1" dirty="0" smtClean="0">
                <a:solidFill>
                  <a:srgbClr val="000000"/>
                </a:solidFill>
                <a:latin typeface="Times New Roman" pitchFamily="18" charset="0"/>
              </a:rPr>
              <a:t>: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 –TNF-a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infliximab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adalimumab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 – revmatoidní artritida, Crohnova choroba, 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 smtClean="0">
                <a:solidFill>
                  <a:srgbClr val="000000"/>
                </a:solidFill>
                <a:latin typeface="Times New Roman" pitchFamily="18" charset="0"/>
              </a:rPr>
              <a:t>Blokáda adhezivních molekul: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 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integrin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 a4b1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natalizumab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 – roztroušená mozkomíšní skleróza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Anti-CD11a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efalizumab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 - psoriáza</a:t>
            </a: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cs-CZ" sz="2400" b="1" dirty="0" smtClean="0">
                <a:solidFill>
                  <a:srgbClr val="000000"/>
                </a:solidFill>
                <a:latin typeface="Times New Roman" pitchFamily="18" charset="0"/>
              </a:rPr>
              <a:t>Protialergická léčba</a:t>
            </a:r>
          </a:p>
          <a:p>
            <a:pPr marL="742950" lvl="1" indent="-28575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anti-IgE (</a:t>
            </a:r>
            <a:r>
              <a:rPr lang="cs-CZ" sz="2000" dirty="0" err="1" smtClean="0">
                <a:solidFill>
                  <a:srgbClr val="000000"/>
                </a:solidFill>
                <a:latin typeface="Times New Roman" pitchFamily="18" charset="0"/>
              </a:rPr>
              <a:t>omalizumab</a:t>
            </a:r>
            <a:r>
              <a:rPr lang="cs-CZ" sz="2000" dirty="0" smtClean="0">
                <a:solidFill>
                  <a:srgbClr val="000000"/>
                </a:solidFill>
                <a:latin typeface="Times New Roman" pitchFamily="18" charset="0"/>
              </a:rPr>
              <a:t>): těžké formy astmatu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484822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extovéPole 86"/>
          <p:cNvSpPr txBox="1"/>
          <p:nvPr/>
        </p:nvSpPr>
        <p:spPr>
          <a:xfrm>
            <a:off x="107504" y="4710043"/>
            <a:ext cx="8928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mtClean="0">
                <a:solidFill>
                  <a:prstClr val="black"/>
                </a:solidFill>
              </a:rPr>
              <a:t>Roztok </a:t>
            </a:r>
            <a:r>
              <a:rPr lang="cs-CZ" b="1">
                <a:solidFill>
                  <a:prstClr val="black"/>
                </a:solidFill>
              </a:rPr>
              <a:t>A: </a:t>
            </a:r>
            <a:r>
              <a:rPr lang="cs-CZ">
                <a:solidFill>
                  <a:prstClr val="black"/>
                </a:solidFill>
              </a:rPr>
              <a:t>na 1,5 l destilované vody – 1,8 ml 99% kyseliny mravenčí</a:t>
            </a:r>
          </a:p>
          <a:p>
            <a:r>
              <a:rPr lang="cs-CZ" b="1">
                <a:solidFill>
                  <a:prstClr val="black"/>
                </a:solidFill>
              </a:rPr>
              <a:t>Roztok B:  </a:t>
            </a:r>
            <a:r>
              <a:rPr lang="cs-CZ">
                <a:solidFill>
                  <a:prstClr val="black"/>
                </a:solidFill>
              </a:rPr>
              <a:t>na 1,5 l destilované vody 9,0 g bezvodého Na</a:t>
            </a:r>
            <a:r>
              <a:rPr lang="cs-CZ" baseline="-25000">
                <a:solidFill>
                  <a:prstClr val="black"/>
                </a:solidFill>
              </a:rPr>
              <a:t>2</a:t>
            </a:r>
            <a:r>
              <a:rPr lang="cs-CZ">
                <a:solidFill>
                  <a:prstClr val="black"/>
                </a:solidFill>
              </a:rPr>
              <a:t>CO</a:t>
            </a:r>
            <a:r>
              <a:rPr lang="cs-CZ" baseline="-25000">
                <a:solidFill>
                  <a:prstClr val="black"/>
                </a:solidFill>
              </a:rPr>
              <a:t>3</a:t>
            </a:r>
            <a:r>
              <a:rPr lang="cs-CZ">
                <a:solidFill>
                  <a:prstClr val="black"/>
                </a:solidFill>
              </a:rPr>
              <a:t>, </a:t>
            </a:r>
            <a:r>
              <a:rPr lang="cs-CZ" smtClean="0">
                <a:solidFill>
                  <a:prstClr val="black"/>
                </a:solidFill>
              </a:rPr>
              <a:t>21,75 </a:t>
            </a:r>
            <a:r>
              <a:rPr lang="cs-CZ">
                <a:solidFill>
                  <a:prstClr val="black"/>
                </a:solidFill>
              </a:rPr>
              <a:t>g </a:t>
            </a:r>
            <a:r>
              <a:rPr lang="cs-CZ" smtClean="0">
                <a:solidFill>
                  <a:prstClr val="black"/>
                </a:solidFill>
              </a:rPr>
              <a:t>NaCl, </a:t>
            </a:r>
          </a:p>
          <a:p>
            <a:r>
              <a:rPr lang="cs-CZ">
                <a:solidFill>
                  <a:prstClr val="black"/>
                </a:solidFill>
              </a:rPr>
              <a:t> </a:t>
            </a:r>
            <a:r>
              <a:rPr lang="cs-CZ" smtClean="0">
                <a:solidFill>
                  <a:prstClr val="black"/>
                </a:solidFill>
              </a:rPr>
              <a:t>                  46,95 </a:t>
            </a:r>
            <a:r>
              <a:rPr lang="cs-CZ">
                <a:solidFill>
                  <a:prstClr val="black"/>
                </a:solidFill>
              </a:rPr>
              <a:t>g bezvodého </a:t>
            </a:r>
            <a:r>
              <a:rPr lang="cs-CZ" smtClean="0">
                <a:solidFill>
                  <a:prstClr val="black"/>
                </a:solidFill>
              </a:rPr>
              <a:t>Na</a:t>
            </a:r>
            <a:r>
              <a:rPr lang="cs-CZ" baseline="-25000" smtClean="0">
                <a:solidFill>
                  <a:prstClr val="black"/>
                </a:solidFill>
              </a:rPr>
              <a:t>2</a:t>
            </a:r>
            <a:r>
              <a:rPr lang="cs-CZ" smtClean="0">
                <a:solidFill>
                  <a:prstClr val="black"/>
                </a:solidFill>
              </a:rPr>
              <a:t>SO</a:t>
            </a:r>
            <a:r>
              <a:rPr lang="cs-CZ" baseline="-25000" smtClean="0">
                <a:solidFill>
                  <a:prstClr val="black"/>
                </a:solidFill>
              </a:rPr>
              <a:t>4</a:t>
            </a:r>
            <a:endParaRPr lang="cs-CZ">
              <a:solidFill>
                <a:prstClr val="black"/>
              </a:solidFill>
            </a:endParaRPr>
          </a:p>
          <a:p>
            <a:r>
              <a:rPr lang="cs-CZ" b="1">
                <a:solidFill>
                  <a:prstClr val="black"/>
                </a:solidFill>
              </a:rPr>
              <a:t>Roztok C:  </a:t>
            </a:r>
            <a:r>
              <a:rPr lang="cs-CZ">
                <a:solidFill>
                  <a:prstClr val="black"/>
                </a:solidFill>
              </a:rPr>
              <a:t>na 1,5 l PBS (pH 7-7,4) - 15 g paraformaldehydu</a:t>
            </a:r>
          </a:p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88" name="TextovéPole 87"/>
          <p:cNvSpPr txBox="1"/>
          <p:nvPr/>
        </p:nvSpPr>
        <p:spPr>
          <a:xfrm>
            <a:off x="5508104" y="692696"/>
            <a:ext cx="29882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smtClean="0">
                <a:solidFill>
                  <a:prstClr val="black"/>
                </a:solidFill>
              </a:rPr>
              <a:t>LYZOVÁNÍ </a:t>
            </a:r>
          </a:p>
          <a:p>
            <a:r>
              <a:rPr lang="cs-CZ" sz="4000" b="1" smtClean="0">
                <a:solidFill>
                  <a:prstClr val="black"/>
                </a:solidFill>
              </a:rPr>
              <a:t>ERYTROCYTŮ</a:t>
            </a:r>
            <a:endParaRPr lang="cs-CZ" sz="400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Průtoková cytometrie</a:t>
            </a:r>
            <a:br>
              <a:rPr lang="cs-CZ" smtClean="0"/>
            </a:br>
            <a:r>
              <a:rPr lang="cs-CZ" sz="3600" smtClean="0"/>
              <a:t>FLOW CYTOMETRY</a:t>
            </a:r>
            <a:endParaRPr lang="cs-CZ"/>
          </a:p>
        </p:txBody>
      </p:sp>
      <p:pic>
        <p:nvPicPr>
          <p:cNvPr id="5122" name="Picture 2" descr="http://img.medicalexpo.com/images_me/photo-g/flow-cytometer-75322-32396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36501"/>
            <a:ext cx="5953125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0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Průtokový </a:t>
            </a:r>
            <a:r>
              <a:rPr lang="cs-CZ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cytometr</a:t>
            </a:r>
            <a:endParaRPr lang="cs-CZ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TextovéPole 3"/>
          <p:cNvSpPr txBox="1">
            <a:spLocks noChangeArrowheads="1"/>
          </p:cNvSpPr>
          <p:nvPr/>
        </p:nvSpPr>
        <p:spPr bwMode="auto">
          <a:xfrm>
            <a:off x="395982" y="1293869"/>
            <a:ext cx="43195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sz="3000" dirty="0">
                <a:solidFill>
                  <a:prstClr val="black"/>
                </a:solidFill>
              </a:rPr>
              <a:t>FLUIDNÍ </a:t>
            </a:r>
            <a:r>
              <a:rPr lang="cs-CZ" sz="3000" dirty="0" smtClean="0">
                <a:solidFill>
                  <a:prstClr val="black"/>
                </a:solidFill>
              </a:rPr>
              <a:t>SYSTÉM</a:t>
            </a:r>
            <a:endParaRPr lang="cs-CZ" sz="3000" dirty="0">
              <a:solidFill>
                <a:prstClr val="black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sz="3000" dirty="0" smtClean="0">
                <a:solidFill>
                  <a:prstClr val="black"/>
                </a:solidFill>
              </a:rPr>
              <a:t>OPTIKA</a:t>
            </a:r>
            <a:endParaRPr lang="cs-CZ" sz="3000" dirty="0">
              <a:solidFill>
                <a:prstClr val="black"/>
              </a:solidFill>
            </a:endParaRPr>
          </a:p>
          <a:p>
            <a:pPr eaLnBrk="1" hangingPunct="1">
              <a:buFontTx/>
              <a:buAutoNum type="arabicPeriod"/>
            </a:pPr>
            <a:r>
              <a:rPr lang="cs-CZ" sz="3000" dirty="0">
                <a:solidFill>
                  <a:prstClr val="black"/>
                </a:solidFill>
              </a:rPr>
              <a:t>ELEKTRONIKA</a:t>
            </a:r>
            <a:endParaRPr lang="en-GB" sz="3000" dirty="0">
              <a:solidFill>
                <a:prstClr val="black"/>
              </a:solidFill>
            </a:endParaRPr>
          </a:p>
        </p:txBody>
      </p:sp>
      <p:pic>
        <p:nvPicPr>
          <p:cNvPr id="6" name="Picture 2" descr="http://www.cytovas.com/wp-content/uploads/2012/06/cytometer-labe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69" y="2745404"/>
            <a:ext cx="7995985" cy="41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08050"/>
            <a:ext cx="6996113" cy="3455988"/>
          </a:xfrm>
        </p:spPr>
        <p:txBody>
          <a:bodyPr>
            <a:normAutofit fontScale="85000" lnSpcReduction="20000"/>
          </a:bodyPr>
          <a:lstStyle/>
          <a:p>
            <a:pPr marL="609600" indent="-609600" eaLnBrk="1" hangingPunct="1">
              <a:buFontTx/>
              <a:buAutoNum type="arabicPeriod"/>
            </a:pPr>
            <a:r>
              <a:rPr lang="cs-CZ" sz="2800" b="1" smtClean="0"/>
              <a:t>FLUIDNÍ SYSTÉM</a:t>
            </a:r>
          </a:p>
          <a:p>
            <a:pPr marL="609600" indent="-609600" eaLnBrk="1" hangingPunct="1">
              <a:buFontTx/>
              <a:buNone/>
            </a:pPr>
            <a:r>
              <a:rPr lang="cs-CZ" sz="2800" smtClean="0"/>
              <a:t>Zajišťuje transport bb. </a:t>
            </a:r>
          </a:p>
          <a:p>
            <a:pPr marL="609600" indent="-609600" eaLnBrk="1" hangingPunct="1">
              <a:buFontTx/>
              <a:buNone/>
            </a:pPr>
            <a:r>
              <a:rPr lang="cs-CZ" sz="2800" smtClean="0"/>
              <a:t>v nosné tekutině (pod tlakem) </a:t>
            </a:r>
          </a:p>
          <a:p>
            <a:pPr marL="609600" indent="-609600" eaLnBrk="1" hangingPunct="1">
              <a:buFontTx/>
              <a:buNone/>
            </a:pPr>
            <a:r>
              <a:rPr lang="cs-CZ" sz="2800" smtClean="0"/>
              <a:t>do průtokové komory. Buňky se </a:t>
            </a:r>
          </a:p>
          <a:p>
            <a:pPr marL="609600" indent="-609600" eaLnBrk="1" hangingPunct="1">
              <a:buFontTx/>
              <a:buNone/>
            </a:pPr>
            <a:r>
              <a:rPr lang="cs-CZ" sz="2800" smtClean="0"/>
              <a:t>pohybují jedna za druhou</a:t>
            </a:r>
          </a:p>
          <a:p>
            <a:pPr marL="609600" indent="-609600" eaLnBrk="1" hangingPunct="1">
              <a:buFontTx/>
              <a:buNone/>
            </a:pPr>
            <a:r>
              <a:rPr lang="cs-CZ" sz="2800" smtClean="0"/>
              <a:t> </a:t>
            </a:r>
          </a:p>
          <a:p>
            <a:pPr marL="609600" indent="-609600" eaLnBrk="1" hangingPunct="1">
              <a:buFontTx/>
              <a:buNone/>
            </a:pPr>
            <a:r>
              <a:rPr lang="cs-CZ" sz="1400" b="1" smtClean="0"/>
              <a:t>na základě hydrodynamické fokusace</a:t>
            </a:r>
            <a:r>
              <a:rPr lang="cs-CZ" sz="2400" smtClean="0"/>
              <a:t> - </a:t>
            </a:r>
            <a:r>
              <a:rPr lang="cs-CZ" sz="1400" smtClean="0"/>
              <a:t>nosná tekutina </a:t>
            </a:r>
          </a:p>
          <a:p>
            <a:pPr marL="609600" indent="-609600" eaLnBrk="1" hangingPunct="1">
              <a:buFontTx/>
              <a:buNone/>
            </a:pPr>
            <a:r>
              <a:rPr lang="cs-CZ" sz="1400" smtClean="0"/>
              <a:t>(destil. voda, komerční tekutiny) bývá do komory přinášena tenkou</a:t>
            </a:r>
          </a:p>
          <a:p>
            <a:pPr marL="609600" indent="-609600" eaLnBrk="1" hangingPunct="1">
              <a:buFontTx/>
              <a:buNone/>
            </a:pPr>
            <a:r>
              <a:rPr lang="cs-CZ" sz="1400" smtClean="0"/>
              <a:t>Kapilárou pod větším tlakem než suspenze částic, které jsou tak </a:t>
            </a:r>
          </a:p>
          <a:p>
            <a:pPr marL="609600" indent="-609600" eaLnBrk="1" hangingPunct="1">
              <a:buFontTx/>
              <a:buNone/>
            </a:pPr>
            <a:r>
              <a:rPr lang="cs-CZ" sz="1400" smtClean="0"/>
              <a:t>udržovány jen v úzké centrální části proudu. Zrychlení vznikající při </a:t>
            </a:r>
          </a:p>
          <a:p>
            <a:pPr marL="609600" indent="-609600" eaLnBrk="1" hangingPunct="1">
              <a:buFontTx/>
              <a:buNone/>
            </a:pPr>
            <a:r>
              <a:rPr lang="cs-CZ" sz="1400" smtClean="0"/>
              <a:t>výstupu vodního paprsku z komůrky nutí částice pohybovat se jedna </a:t>
            </a:r>
          </a:p>
          <a:p>
            <a:pPr marL="609600" indent="-609600" eaLnBrk="1" hangingPunct="1">
              <a:buFontTx/>
              <a:buNone/>
            </a:pPr>
            <a:r>
              <a:rPr lang="cs-CZ" sz="1400" smtClean="0"/>
              <a:t>za druhou.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89" y="404664"/>
            <a:ext cx="3305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9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224213" y="-1414463"/>
            <a:ext cx="939800" cy="8272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3459163" y="4432300"/>
            <a:ext cx="487362" cy="2820988"/>
            <a:chOff x="2222" y="2755"/>
            <a:chExt cx="307" cy="1777"/>
          </a:xfrm>
        </p:grpSpPr>
        <p:sp>
          <p:nvSpPr>
            <p:cNvPr id="9230" name="Rectangle 4"/>
            <p:cNvSpPr>
              <a:spLocks noChangeArrowheads="1"/>
            </p:cNvSpPr>
            <p:nvPr/>
          </p:nvSpPr>
          <p:spPr bwMode="auto">
            <a:xfrm>
              <a:off x="2222" y="2756"/>
              <a:ext cx="73" cy="17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231" name="Rectangle 5"/>
            <p:cNvSpPr>
              <a:spLocks noChangeArrowheads="1"/>
            </p:cNvSpPr>
            <p:nvPr/>
          </p:nvSpPr>
          <p:spPr bwMode="auto">
            <a:xfrm>
              <a:off x="2456" y="2755"/>
              <a:ext cx="73" cy="177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0486" name="Freeform 6"/>
          <p:cNvSpPr>
            <a:spLocks/>
          </p:cNvSpPr>
          <p:nvPr/>
        </p:nvSpPr>
        <p:spPr bwMode="auto">
          <a:xfrm>
            <a:off x="3570288" y="3024188"/>
            <a:ext cx="198437" cy="230187"/>
          </a:xfrm>
          <a:custGeom>
            <a:avLst/>
            <a:gdLst>
              <a:gd name="T0" fmla="*/ 2147483647 w 1122"/>
              <a:gd name="T1" fmla="*/ 2147483647 h 1134"/>
              <a:gd name="T2" fmla="*/ 2147483647 w 1122"/>
              <a:gd name="T3" fmla="*/ 2147483647 h 1134"/>
              <a:gd name="T4" fmla="*/ 2147483647 w 1122"/>
              <a:gd name="T5" fmla="*/ 2147483647 h 1134"/>
              <a:gd name="T6" fmla="*/ 2147483647 w 1122"/>
              <a:gd name="T7" fmla="*/ 2147483647 h 1134"/>
              <a:gd name="T8" fmla="*/ 2147483647 w 1122"/>
              <a:gd name="T9" fmla="*/ 2147483647 h 1134"/>
              <a:gd name="T10" fmla="*/ 2147483647 w 1122"/>
              <a:gd name="T11" fmla="*/ 2147483647 h 1134"/>
              <a:gd name="T12" fmla="*/ 2147483647 w 1122"/>
              <a:gd name="T13" fmla="*/ 2147483647 h 1134"/>
              <a:gd name="T14" fmla="*/ 2147483647 w 1122"/>
              <a:gd name="T15" fmla="*/ 2147483647 h 1134"/>
              <a:gd name="T16" fmla="*/ 2147483647 w 1122"/>
              <a:gd name="T17" fmla="*/ 2147483647 h 1134"/>
              <a:gd name="T18" fmla="*/ 2147483647 w 1122"/>
              <a:gd name="T19" fmla="*/ 2147483647 h 1134"/>
              <a:gd name="T20" fmla="*/ 2147483647 w 1122"/>
              <a:gd name="T21" fmla="*/ 2147483647 h 11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22" h="1134">
                <a:moveTo>
                  <a:pt x="49" y="809"/>
                </a:moveTo>
                <a:cubicBezTo>
                  <a:pt x="22" y="763"/>
                  <a:pt x="5" y="775"/>
                  <a:pt x="8" y="695"/>
                </a:cubicBezTo>
                <a:cubicBezTo>
                  <a:pt x="11" y="615"/>
                  <a:pt x="0" y="439"/>
                  <a:pt x="65" y="330"/>
                </a:cubicBezTo>
                <a:cubicBezTo>
                  <a:pt x="130" y="221"/>
                  <a:pt x="274" y="76"/>
                  <a:pt x="398" y="38"/>
                </a:cubicBezTo>
                <a:cubicBezTo>
                  <a:pt x="522" y="0"/>
                  <a:pt x="698" y="37"/>
                  <a:pt x="811" y="103"/>
                </a:cubicBezTo>
                <a:cubicBezTo>
                  <a:pt x="924" y="169"/>
                  <a:pt x="1036" y="318"/>
                  <a:pt x="1079" y="436"/>
                </a:cubicBezTo>
                <a:cubicBezTo>
                  <a:pt x="1122" y="554"/>
                  <a:pt x="1114" y="702"/>
                  <a:pt x="1071" y="809"/>
                </a:cubicBezTo>
                <a:cubicBezTo>
                  <a:pt x="1028" y="916"/>
                  <a:pt x="927" y="1025"/>
                  <a:pt x="819" y="1076"/>
                </a:cubicBezTo>
                <a:cubicBezTo>
                  <a:pt x="711" y="1127"/>
                  <a:pt x="530" y="1134"/>
                  <a:pt x="422" y="1117"/>
                </a:cubicBezTo>
                <a:cubicBezTo>
                  <a:pt x="314" y="1100"/>
                  <a:pt x="231" y="1022"/>
                  <a:pt x="170" y="971"/>
                </a:cubicBezTo>
                <a:cubicBezTo>
                  <a:pt x="109" y="920"/>
                  <a:pt x="69" y="854"/>
                  <a:pt x="49" y="809"/>
                </a:cubicBezTo>
                <a:close/>
              </a:path>
            </a:pathLst>
          </a:custGeom>
          <a:solidFill>
            <a:srgbClr val="FF00FF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257175" y="2909888"/>
            <a:ext cx="3319463" cy="485775"/>
          </a:xfrm>
          <a:prstGeom prst="rightArrow">
            <a:avLst>
              <a:gd name="adj1" fmla="val 50000"/>
              <a:gd name="adj2" fmla="val 170833"/>
            </a:avLst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0488" name="Group 8"/>
          <p:cNvGrpSpPr>
            <a:grpSpLocks/>
          </p:cNvGrpSpPr>
          <p:nvPr/>
        </p:nvGrpSpPr>
        <p:grpSpPr bwMode="auto">
          <a:xfrm>
            <a:off x="3627438" y="2382838"/>
            <a:ext cx="3244850" cy="1409700"/>
            <a:chOff x="2285" y="1501"/>
            <a:chExt cx="2044" cy="888"/>
          </a:xfrm>
        </p:grpSpPr>
        <p:sp>
          <p:nvSpPr>
            <p:cNvPr id="9228" name="AutoShape 9"/>
            <p:cNvSpPr>
              <a:spLocks noChangeArrowheads="1"/>
            </p:cNvSpPr>
            <p:nvPr/>
          </p:nvSpPr>
          <p:spPr bwMode="auto">
            <a:xfrm rot="-1139356">
              <a:off x="2295" y="1501"/>
              <a:ext cx="2034" cy="135"/>
            </a:xfrm>
            <a:prstGeom prst="rightArrow">
              <a:avLst>
                <a:gd name="adj1" fmla="val 50000"/>
                <a:gd name="adj2" fmla="val 376667"/>
              </a:avLst>
            </a:pr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229" name="AutoShape 10"/>
            <p:cNvSpPr>
              <a:spLocks noChangeArrowheads="1"/>
            </p:cNvSpPr>
            <p:nvPr/>
          </p:nvSpPr>
          <p:spPr bwMode="auto">
            <a:xfrm rot="823761">
              <a:off x="2285" y="2254"/>
              <a:ext cx="2034" cy="135"/>
            </a:xfrm>
            <a:prstGeom prst="rightArrow">
              <a:avLst>
                <a:gd name="adj1" fmla="val 50000"/>
                <a:gd name="adj2" fmla="val 376667"/>
              </a:avLst>
            </a:prstGeom>
            <a:solidFill>
              <a:schemeClr val="tx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cs-CZ" sz="240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</a:p>
          </p:txBody>
        </p:sp>
      </p:grpSp>
      <p:sp>
        <p:nvSpPr>
          <p:cNvPr id="9223" name="Rectangle 11"/>
          <p:cNvSpPr>
            <a:spLocks noChangeArrowheads="1"/>
          </p:cNvSpPr>
          <p:nvPr/>
        </p:nvSpPr>
        <p:spPr bwMode="auto">
          <a:xfrm>
            <a:off x="6835775" y="1258888"/>
            <a:ext cx="101600" cy="4465637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7015163" y="1968500"/>
            <a:ext cx="241300" cy="2143125"/>
          </a:xfrm>
          <a:prstGeom prst="upDownArrow">
            <a:avLst>
              <a:gd name="adj1" fmla="val 50000"/>
              <a:gd name="adj2" fmla="val 177632"/>
            </a:avLst>
          </a:prstGeom>
          <a:solidFill>
            <a:srgbClr val="FF00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cs-CZ" sz="2400">
                <a:solidFill>
                  <a:prstClr val="black"/>
                </a:solidFill>
                <a:latin typeface="Times New Roman" pitchFamily="18" charset="0"/>
              </a:rPr>
              <a:t>      </a:t>
            </a:r>
          </a:p>
        </p:txBody>
      </p:sp>
      <p:sp>
        <p:nvSpPr>
          <p:cNvPr id="9225" name="Text Box 13"/>
          <p:cNvSpPr txBox="1">
            <a:spLocks noChangeArrowheads="1"/>
          </p:cNvSpPr>
          <p:nvPr/>
        </p:nvSpPr>
        <p:spPr bwMode="auto">
          <a:xfrm>
            <a:off x="7373938" y="2747963"/>
            <a:ext cx="90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2400">
                <a:solidFill>
                  <a:srgbClr val="EEECE1"/>
                </a:solidFill>
                <a:latin typeface="Times New Roman" pitchFamily="18" charset="0"/>
              </a:rPr>
              <a:t>15µm</a:t>
            </a:r>
            <a:endParaRPr lang="cs-CZ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804936" y="330200"/>
            <a:ext cx="75834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4000" dirty="0">
                <a:solidFill>
                  <a:prstClr val="black"/>
                </a:solidFill>
                <a:latin typeface="Calibri"/>
              </a:rPr>
              <a:t>Velikost buněk: Forward </a:t>
            </a:r>
            <a:r>
              <a:rPr lang="cs-CZ" sz="4000" dirty="0" err="1">
                <a:solidFill>
                  <a:prstClr val="black"/>
                </a:solidFill>
                <a:latin typeface="Calibri"/>
              </a:rPr>
              <a:t>Scatter</a:t>
            </a:r>
            <a:endParaRPr lang="cs-CZ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Text Box 15"/>
          <p:cNvSpPr txBox="1">
            <a:spLocks noChangeArrowheads="1"/>
          </p:cNvSpPr>
          <p:nvPr/>
        </p:nvSpPr>
        <p:spPr bwMode="auto">
          <a:xfrm>
            <a:off x="0" y="1557338"/>
            <a:ext cx="335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Přímý rozptyl - úměrný velikosti</a:t>
            </a:r>
          </a:p>
          <a:p>
            <a:pPr eaLnBrk="1" hangingPunct="1"/>
            <a:r>
              <a:rPr lang="cs-CZ">
                <a:solidFill>
                  <a:prstClr val="black"/>
                </a:solidFill>
              </a:rPr>
              <a:t> buňky</a:t>
            </a:r>
          </a:p>
        </p:txBody>
      </p:sp>
    </p:spTree>
    <p:extLst>
      <p:ext uri="{BB962C8B-B14F-4D97-AF65-F5344CB8AC3E}">
        <p14:creationId xmlns:p14="http://schemas.microsoft.com/office/powerpoint/2010/main" val="150469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7" grpId="0" animBg="1"/>
      <p:bldP spid="2049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462213" y="-503238"/>
            <a:ext cx="4246562" cy="7361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88640"/>
            <a:ext cx="7632700" cy="1143000"/>
          </a:xfrm>
        </p:spPr>
        <p:txBody>
          <a:bodyPr/>
          <a:lstStyle/>
          <a:p>
            <a:pPr eaLnBrk="1" hangingPunct="1"/>
            <a:r>
              <a:rPr lang="cs-CZ" sz="4000" dirty="0" err="1" smtClean="0"/>
              <a:t>Granularita</a:t>
            </a:r>
            <a:r>
              <a:rPr lang="cs-CZ" sz="4000" dirty="0" smtClean="0"/>
              <a:t> buněk: </a:t>
            </a:r>
            <a:r>
              <a:rPr lang="cs-CZ" sz="4000" dirty="0" err="1" smtClean="0"/>
              <a:t>Side</a:t>
            </a:r>
            <a:r>
              <a:rPr lang="cs-CZ" sz="4000" dirty="0" smtClean="0"/>
              <a:t> </a:t>
            </a:r>
            <a:r>
              <a:rPr lang="cs-CZ" sz="4000" dirty="0" err="1" smtClean="0"/>
              <a:t>Scatter</a:t>
            </a:r>
            <a:endParaRPr lang="cs-CZ" sz="4000" dirty="0" smtClean="0"/>
          </a:p>
        </p:txBody>
      </p:sp>
      <p:grpSp>
        <p:nvGrpSpPr>
          <p:cNvPr id="21508" name="Group 4"/>
          <p:cNvGrpSpPr>
            <a:grpSpLocks/>
          </p:cNvGrpSpPr>
          <p:nvPr/>
        </p:nvGrpSpPr>
        <p:grpSpPr bwMode="auto">
          <a:xfrm>
            <a:off x="3671888" y="1966913"/>
            <a:ext cx="1804987" cy="1811337"/>
            <a:chOff x="427" y="1264"/>
            <a:chExt cx="1137" cy="1141"/>
          </a:xfrm>
        </p:grpSpPr>
        <p:sp>
          <p:nvSpPr>
            <p:cNvPr id="10252" name="Freeform 5"/>
            <p:cNvSpPr>
              <a:spLocks noChangeAspect="1"/>
            </p:cNvSpPr>
            <p:nvPr/>
          </p:nvSpPr>
          <p:spPr bwMode="auto">
            <a:xfrm rot="-1500000">
              <a:off x="427" y="1264"/>
              <a:ext cx="1137" cy="1090"/>
            </a:xfrm>
            <a:custGeom>
              <a:avLst/>
              <a:gdLst>
                <a:gd name="T0" fmla="*/ 18 w 1137"/>
                <a:gd name="T1" fmla="*/ 669 h 1090"/>
                <a:gd name="T2" fmla="*/ 119 w 1137"/>
                <a:gd name="T3" fmla="*/ 240 h 1090"/>
                <a:gd name="T4" fmla="*/ 477 w 1137"/>
                <a:gd name="T5" fmla="*/ 30 h 1090"/>
                <a:gd name="T6" fmla="*/ 750 w 1137"/>
                <a:gd name="T7" fmla="*/ 61 h 1090"/>
                <a:gd name="T8" fmla="*/ 976 w 1137"/>
                <a:gd name="T9" fmla="*/ 225 h 1090"/>
                <a:gd name="T10" fmla="*/ 1077 w 1137"/>
                <a:gd name="T11" fmla="*/ 599 h 1090"/>
                <a:gd name="T12" fmla="*/ 618 w 1137"/>
                <a:gd name="T13" fmla="*/ 1020 h 1090"/>
                <a:gd name="T14" fmla="*/ 111 w 1137"/>
                <a:gd name="T15" fmla="*/ 1020 h 1090"/>
                <a:gd name="T16" fmla="*/ 18 w 1137"/>
                <a:gd name="T17" fmla="*/ 669 h 10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37" h="1090">
                  <a:moveTo>
                    <a:pt x="18" y="669"/>
                  </a:moveTo>
                  <a:cubicBezTo>
                    <a:pt x="19" y="539"/>
                    <a:pt x="43" y="346"/>
                    <a:pt x="119" y="240"/>
                  </a:cubicBezTo>
                  <a:cubicBezTo>
                    <a:pt x="195" y="134"/>
                    <a:pt x="372" y="60"/>
                    <a:pt x="477" y="30"/>
                  </a:cubicBezTo>
                  <a:cubicBezTo>
                    <a:pt x="582" y="0"/>
                    <a:pt x="667" y="29"/>
                    <a:pt x="750" y="61"/>
                  </a:cubicBezTo>
                  <a:cubicBezTo>
                    <a:pt x="833" y="93"/>
                    <a:pt x="921" y="135"/>
                    <a:pt x="976" y="225"/>
                  </a:cubicBezTo>
                  <a:cubicBezTo>
                    <a:pt x="1031" y="315"/>
                    <a:pt x="1137" y="467"/>
                    <a:pt x="1077" y="599"/>
                  </a:cubicBezTo>
                  <a:cubicBezTo>
                    <a:pt x="1017" y="731"/>
                    <a:pt x="779" y="950"/>
                    <a:pt x="618" y="1020"/>
                  </a:cubicBezTo>
                  <a:cubicBezTo>
                    <a:pt x="457" y="1090"/>
                    <a:pt x="211" y="1079"/>
                    <a:pt x="111" y="1020"/>
                  </a:cubicBezTo>
                  <a:cubicBezTo>
                    <a:pt x="11" y="961"/>
                    <a:pt x="0" y="778"/>
                    <a:pt x="18" y="669"/>
                  </a:cubicBezTo>
                  <a:close/>
                </a:path>
              </a:pathLst>
            </a:custGeom>
            <a:solidFill>
              <a:srgbClr val="FF66FF"/>
            </a:soli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253" name="Freeform 6"/>
            <p:cNvSpPr>
              <a:spLocks noChangeAspect="1"/>
            </p:cNvSpPr>
            <p:nvPr/>
          </p:nvSpPr>
          <p:spPr bwMode="auto">
            <a:xfrm>
              <a:off x="637" y="1420"/>
              <a:ext cx="612" cy="860"/>
            </a:xfrm>
            <a:custGeom>
              <a:avLst/>
              <a:gdLst>
                <a:gd name="T0" fmla="*/ 96 w 612"/>
                <a:gd name="T1" fmla="*/ 380 h 860"/>
                <a:gd name="T2" fmla="*/ 96 w 612"/>
                <a:gd name="T3" fmla="*/ 92 h 860"/>
                <a:gd name="T4" fmla="*/ 431 w 612"/>
                <a:gd name="T5" fmla="*/ 14 h 860"/>
                <a:gd name="T6" fmla="*/ 392 w 612"/>
                <a:gd name="T7" fmla="*/ 178 h 860"/>
                <a:gd name="T8" fmla="*/ 236 w 612"/>
                <a:gd name="T9" fmla="*/ 264 h 860"/>
                <a:gd name="T10" fmla="*/ 158 w 612"/>
                <a:gd name="T11" fmla="*/ 396 h 860"/>
                <a:gd name="T12" fmla="*/ 212 w 612"/>
                <a:gd name="T13" fmla="*/ 513 h 860"/>
                <a:gd name="T14" fmla="*/ 197 w 612"/>
                <a:gd name="T15" fmla="*/ 614 h 860"/>
                <a:gd name="T16" fmla="*/ 259 w 612"/>
                <a:gd name="T17" fmla="*/ 684 h 860"/>
                <a:gd name="T18" fmla="*/ 384 w 612"/>
                <a:gd name="T19" fmla="*/ 622 h 860"/>
                <a:gd name="T20" fmla="*/ 438 w 612"/>
                <a:gd name="T21" fmla="*/ 536 h 860"/>
                <a:gd name="T22" fmla="*/ 587 w 612"/>
                <a:gd name="T23" fmla="*/ 536 h 860"/>
                <a:gd name="T24" fmla="*/ 587 w 612"/>
                <a:gd name="T25" fmla="*/ 645 h 860"/>
                <a:gd name="T26" fmla="*/ 493 w 612"/>
                <a:gd name="T27" fmla="*/ 692 h 860"/>
                <a:gd name="T28" fmla="*/ 376 w 612"/>
                <a:gd name="T29" fmla="*/ 786 h 860"/>
                <a:gd name="T30" fmla="*/ 329 w 612"/>
                <a:gd name="T31" fmla="*/ 848 h 860"/>
                <a:gd name="T32" fmla="*/ 142 w 612"/>
                <a:gd name="T33" fmla="*/ 825 h 860"/>
                <a:gd name="T34" fmla="*/ 103 w 612"/>
                <a:gd name="T35" fmla="*/ 638 h 860"/>
                <a:gd name="T36" fmla="*/ 2 w 612"/>
                <a:gd name="T37" fmla="*/ 521 h 860"/>
                <a:gd name="T38" fmla="*/ 96 w 612"/>
                <a:gd name="T39" fmla="*/ 380 h 8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12" h="860">
                  <a:moveTo>
                    <a:pt x="96" y="380"/>
                  </a:moveTo>
                  <a:cubicBezTo>
                    <a:pt x="112" y="309"/>
                    <a:pt x="40" y="153"/>
                    <a:pt x="96" y="92"/>
                  </a:cubicBezTo>
                  <a:cubicBezTo>
                    <a:pt x="152" y="31"/>
                    <a:pt x="382" y="0"/>
                    <a:pt x="431" y="14"/>
                  </a:cubicBezTo>
                  <a:cubicBezTo>
                    <a:pt x="480" y="28"/>
                    <a:pt x="425" y="136"/>
                    <a:pt x="392" y="178"/>
                  </a:cubicBezTo>
                  <a:cubicBezTo>
                    <a:pt x="359" y="220"/>
                    <a:pt x="275" y="228"/>
                    <a:pt x="236" y="264"/>
                  </a:cubicBezTo>
                  <a:cubicBezTo>
                    <a:pt x="197" y="300"/>
                    <a:pt x="162" y="355"/>
                    <a:pt x="158" y="396"/>
                  </a:cubicBezTo>
                  <a:cubicBezTo>
                    <a:pt x="154" y="437"/>
                    <a:pt x="206" y="477"/>
                    <a:pt x="212" y="513"/>
                  </a:cubicBezTo>
                  <a:cubicBezTo>
                    <a:pt x="218" y="549"/>
                    <a:pt x="189" y="586"/>
                    <a:pt x="197" y="614"/>
                  </a:cubicBezTo>
                  <a:cubicBezTo>
                    <a:pt x="205" y="642"/>
                    <a:pt x="228" y="683"/>
                    <a:pt x="259" y="684"/>
                  </a:cubicBezTo>
                  <a:cubicBezTo>
                    <a:pt x="290" y="685"/>
                    <a:pt x="354" y="647"/>
                    <a:pt x="384" y="622"/>
                  </a:cubicBezTo>
                  <a:cubicBezTo>
                    <a:pt x="414" y="597"/>
                    <a:pt x="404" y="550"/>
                    <a:pt x="438" y="536"/>
                  </a:cubicBezTo>
                  <a:cubicBezTo>
                    <a:pt x="472" y="522"/>
                    <a:pt x="562" y="518"/>
                    <a:pt x="587" y="536"/>
                  </a:cubicBezTo>
                  <a:cubicBezTo>
                    <a:pt x="612" y="554"/>
                    <a:pt x="603" y="619"/>
                    <a:pt x="587" y="645"/>
                  </a:cubicBezTo>
                  <a:cubicBezTo>
                    <a:pt x="571" y="671"/>
                    <a:pt x="528" y="669"/>
                    <a:pt x="493" y="692"/>
                  </a:cubicBezTo>
                  <a:cubicBezTo>
                    <a:pt x="458" y="715"/>
                    <a:pt x="403" y="760"/>
                    <a:pt x="376" y="786"/>
                  </a:cubicBezTo>
                  <a:cubicBezTo>
                    <a:pt x="349" y="812"/>
                    <a:pt x="368" y="842"/>
                    <a:pt x="329" y="848"/>
                  </a:cubicBezTo>
                  <a:cubicBezTo>
                    <a:pt x="290" y="854"/>
                    <a:pt x="180" y="860"/>
                    <a:pt x="142" y="825"/>
                  </a:cubicBezTo>
                  <a:cubicBezTo>
                    <a:pt x="104" y="790"/>
                    <a:pt x="126" y="689"/>
                    <a:pt x="103" y="638"/>
                  </a:cubicBezTo>
                  <a:cubicBezTo>
                    <a:pt x="80" y="587"/>
                    <a:pt x="4" y="569"/>
                    <a:pt x="2" y="521"/>
                  </a:cubicBezTo>
                  <a:cubicBezTo>
                    <a:pt x="0" y="473"/>
                    <a:pt x="80" y="451"/>
                    <a:pt x="96" y="380"/>
                  </a:cubicBezTo>
                  <a:close/>
                </a:path>
              </a:pathLst>
            </a:custGeom>
            <a:solidFill>
              <a:srgbClr val="800080"/>
            </a:solidFill>
            <a:ln w="9525" cap="flat" cmpd="sng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0254" name="Oval 7"/>
            <p:cNvSpPr>
              <a:spLocks noChangeAspect="1" noChangeArrowheads="1"/>
            </p:cNvSpPr>
            <p:nvPr/>
          </p:nvSpPr>
          <p:spPr bwMode="auto">
            <a:xfrm>
              <a:off x="1168" y="1770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5" name="Oval 8"/>
            <p:cNvSpPr>
              <a:spLocks noChangeAspect="1" noChangeArrowheads="1"/>
            </p:cNvSpPr>
            <p:nvPr/>
          </p:nvSpPr>
          <p:spPr bwMode="auto">
            <a:xfrm>
              <a:off x="1225" y="1514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6" name="Oval 9"/>
            <p:cNvSpPr>
              <a:spLocks noChangeAspect="1" noChangeArrowheads="1"/>
            </p:cNvSpPr>
            <p:nvPr/>
          </p:nvSpPr>
          <p:spPr bwMode="auto">
            <a:xfrm>
              <a:off x="1040" y="1829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7" name="Oval 10"/>
            <p:cNvSpPr>
              <a:spLocks noChangeAspect="1" noChangeArrowheads="1"/>
            </p:cNvSpPr>
            <p:nvPr/>
          </p:nvSpPr>
          <p:spPr bwMode="auto">
            <a:xfrm>
              <a:off x="1081" y="1699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8" name="Oval 11"/>
            <p:cNvSpPr>
              <a:spLocks noChangeAspect="1" noChangeArrowheads="1"/>
            </p:cNvSpPr>
            <p:nvPr/>
          </p:nvSpPr>
          <p:spPr bwMode="auto">
            <a:xfrm>
              <a:off x="1271" y="1686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9" name="Oval 12"/>
            <p:cNvSpPr>
              <a:spLocks noChangeAspect="1" noChangeArrowheads="1"/>
            </p:cNvSpPr>
            <p:nvPr/>
          </p:nvSpPr>
          <p:spPr bwMode="auto">
            <a:xfrm>
              <a:off x="1063" y="1603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0" name="Oval 13"/>
            <p:cNvSpPr>
              <a:spLocks noChangeAspect="1" noChangeArrowheads="1"/>
            </p:cNvSpPr>
            <p:nvPr/>
          </p:nvSpPr>
          <p:spPr bwMode="auto">
            <a:xfrm>
              <a:off x="575" y="1691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1" name="Oval 14"/>
            <p:cNvSpPr>
              <a:spLocks noChangeAspect="1" noChangeArrowheads="1"/>
            </p:cNvSpPr>
            <p:nvPr/>
          </p:nvSpPr>
          <p:spPr bwMode="auto">
            <a:xfrm>
              <a:off x="515" y="1850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2" name="Oval 15"/>
            <p:cNvSpPr>
              <a:spLocks noChangeAspect="1" noChangeArrowheads="1"/>
            </p:cNvSpPr>
            <p:nvPr/>
          </p:nvSpPr>
          <p:spPr bwMode="auto">
            <a:xfrm>
              <a:off x="595" y="1571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3" name="Oval 16"/>
            <p:cNvSpPr>
              <a:spLocks noChangeAspect="1" noChangeArrowheads="1"/>
            </p:cNvSpPr>
            <p:nvPr/>
          </p:nvSpPr>
          <p:spPr bwMode="auto">
            <a:xfrm>
              <a:off x="1305" y="1798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4" name="Oval 17"/>
            <p:cNvSpPr>
              <a:spLocks noChangeAspect="1" noChangeArrowheads="1"/>
            </p:cNvSpPr>
            <p:nvPr/>
          </p:nvSpPr>
          <p:spPr bwMode="auto">
            <a:xfrm>
              <a:off x="1281" y="1945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5" name="Oval 18"/>
            <p:cNvSpPr>
              <a:spLocks noChangeAspect="1" noChangeArrowheads="1"/>
            </p:cNvSpPr>
            <p:nvPr/>
          </p:nvSpPr>
          <p:spPr bwMode="auto">
            <a:xfrm>
              <a:off x="908" y="1743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6" name="Oval 19"/>
            <p:cNvSpPr>
              <a:spLocks noChangeAspect="1" noChangeArrowheads="1"/>
            </p:cNvSpPr>
            <p:nvPr/>
          </p:nvSpPr>
          <p:spPr bwMode="auto">
            <a:xfrm>
              <a:off x="1081" y="2182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7" name="Oval 20"/>
            <p:cNvSpPr>
              <a:spLocks noChangeAspect="1" noChangeArrowheads="1"/>
            </p:cNvSpPr>
            <p:nvPr/>
          </p:nvSpPr>
          <p:spPr bwMode="auto">
            <a:xfrm>
              <a:off x="1013" y="2239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8" name="Oval 21"/>
            <p:cNvSpPr>
              <a:spLocks noChangeAspect="1" noChangeArrowheads="1"/>
            </p:cNvSpPr>
            <p:nvPr/>
          </p:nvSpPr>
          <p:spPr bwMode="auto">
            <a:xfrm>
              <a:off x="579" y="1968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69" name="Oval 22"/>
            <p:cNvSpPr>
              <a:spLocks noChangeAspect="1" noChangeArrowheads="1"/>
            </p:cNvSpPr>
            <p:nvPr/>
          </p:nvSpPr>
          <p:spPr bwMode="auto">
            <a:xfrm>
              <a:off x="575" y="2111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70" name="Oval 23"/>
            <p:cNvSpPr>
              <a:spLocks noChangeAspect="1" noChangeArrowheads="1"/>
            </p:cNvSpPr>
            <p:nvPr/>
          </p:nvSpPr>
          <p:spPr bwMode="auto">
            <a:xfrm>
              <a:off x="717" y="2223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71" name="Oval 24"/>
            <p:cNvSpPr>
              <a:spLocks noChangeAspect="1" noChangeArrowheads="1"/>
            </p:cNvSpPr>
            <p:nvPr/>
          </p:nvSpPr>
          <p:spPr bwMode="auto">
            <a:xfrm>
              <a:off x="821" y="2335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72" name="Oval 25"/>
            <p:cNvSpPr>
              <a:spLocks noChangeAspect="1" noChangeArrowheads="1"/>
            </p:cNvSpPr>
            <p:nvPr/>
          </p:nvSpPr>
          <p:spPr bwMode="auto">
            <a:xfrm>
              <a:off x="1353" y="1565"/>
              <a:ext cx="63" cy="70"/>
            </a:xfrm>
            <a:prstGeom prst="ellipse">
              <a:avLst/>
            </a:prstGeom>
            <a:solidFill>
              <a:srgbClr val="FF66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21530" name="AutoShape 26"/>
          <p:cNvSpPr>
            <a:spLocks noChangeArrowheads="1"/>
          </p:cNvSpPr>
          <p:nvPr/>
        </p:nvSpPr>
        <p:spPr bwMode="auto">
          <a:xfrm rot="-2434529">
            <a:off x="803275" y="3660775"/>
            <a:ext cx="3398838" cy="1736725"/>
          </a:xfrm>
          <a:prstGeom prst="rightArrow">
            <a:avLst>
              <a:gd name="adj1" fmla="val 50000"/>
              <a:gd name="adj2" fmla="val 48926"/>
            </a:avLst>
          </a:prstGeom>
          <a:solidFill>
            <a:srgbClr val="0066FF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prstClr val="black"/>
              </a:solidFill>
            </a:endParaRPr>
          </a:p>
        </p:txBody>
      </p:sp>
      <p:grpSp>
        <p:nvGrpSpPr>
          <p:cNvPr id="21531" name="Group 27"/>
          <p:cNvGrpSpPr>
            <a:grpSpLocks/>
          </p:cNvGrpSpPr>
          <p:nvPr/>
        </p:nvGrpSpPr>
        <p:grpSpPr bwMode="auto">
          <a:xfrm rot="-261995">
            <a:off x="6270625" y="2503488"/>
            <a:ext cx="985838" cy="4573587"/>
            <a:chOff x="3916" y="900"/>
            <a:chExt cx="621" cy="2881"/>
          </a:xfrm>
        </p:grpSpPr>
        <p:sp>
          <p:nvSpPr>
            <p:cNvPr id="10248" name="AutoShape 28"/>
            <p:cNvSpPr>
              <a:spLocks noChangeArrowheads="1"/>
            </p:cNvSpPr>
            <p:nvPr/>
          </p:nvSpPr>
          <p:spPr bwMode="auto">
            <a:xfrm rot="2751330">
              <a:off x="3155" y="2071"/>
              <a:ext cx="2553" cy="211"/>
            </a:xfrm>
            <a:prstGeom prst="rightArrow">
              <a:avLst>
                <a:gd name="adj1" fmla="val 50000"/>
                <a:gd name="adj2" fmla="val 302488"/>
              </a:avLst>
            </a:prstGeom>
            <a:solidFill>
              <a:srgbClr val="0066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49" name="AutoShape 29"/>
            <p:cNvSpPr>
              <a:spLocks noChangeArrowheads="1"/>
            </p:cNvSpPr>
            <p:nvPr/>
          </p:nvSpPr>
          <p:spPr bwMode="auto">
            <a:xfrm rot="2751330">
              <a:off x="3046" y="2243"/>
              <a:ext cx="2553" cy="211"/>
            </a:xfrm>
            <a:prstGeom prst="rightArrow">
              <a:avLst>
                <a:gd name="adj1" fmla="val 50000"/>
                <a:gd name="adj2" fmla="val 302488"/>
              </a:avLst>
            </a:prstGeom>
            <a:solidFill>
              <a:srgbClr val="0066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0" name="AutoShape 30"/>
            <p:cNvSpPr>
              <a:spLocks noChangeArrowheads="1"/>
            </p:cNvSpPr>
            <p:nvPr/>
          </p:nvSpPr>
          <p:spPr bwMode="auto">
            <a:xfrm rot="2751330">
              <a:off x="2864" y="2298"/>
              <a:ext cx="2553" cy="211"/>
            </a:xfrm>
            <a:prstGeom prst="rightArrow">
              <a:avLst>
                <a:gd name="adj1" fmla="val 50000"/>
                <a:gd name="adj2" fmla="val 302488"/>
              </a:avLst>
            </a:prstGeom>
            <a:solidFill>
              <a:srgbClr val="0066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0251" name="AutoShape 31"/>
            <p:cNvSpPr>
              <a:spLocks noChangeArrowheads="1"/>
            </p:cNvSpPr>
            <p:nvPr/>
          </p:nvSpPr>
          <p:spPr bwMode="auto">
            <a:xfrm rot="2751330">
              <a:off x="2745" y="2399"/>
              <a:ext cx="2553" cy="211"/>
            </a:xfrm>
            <a:prstGeom prst="rightArrow">
              <a:avLst>
                <a:gd name="adj1" fmla="val 50000"/>
                <a:gd name="adj2" fmla="val 302488"/>
              </a:avLst>
            </a:prstGeom>
            <a:solidFill>
              <a:srgbClr val="0066FF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0247" name="Text Box 32"/>
          <p:cNvSpPr txBox="1">
            <a:spLocks noChangeArrowheads="1"/>
          </p:cNvSpPr>
          <p:nvPr/>
        </p:nvSpPr>
        <p:spPr bwMode="auto">
          <a:xfrm>
            <a:off x="0" y="1916113"/>
            <a:ext cx="362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Boční rozptyl – indikátorem vnitřní</a:t>
            </a:r>
          </a:p>
          <a:p>
            <a:pPr eaLnBrk="1" hangingPunct="1"/>
            <a:r>
              <a:rPr lang="cs-CZ">
                <a:solidFill>
                  <a:prstClr val="black"/>
                </a:solidFill>
              </a:rPr>
              <a:t> buněčné struktury (granularity)</a:t>
            </a:r>
          </a:p>
        </p:txBody>
      </p:sp>
    </p:spTree>
    <p:extLst>
      <p:ext uri="{BB962C8B-B14F-4D97-AF65-F5344CB8AC3E}">
        <p14:creationId xmlns:p14="http://schemas.microsoft.com/office/powerpoint/2010/main" val="16239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333375"/>
            <a:ext cx="8712200" cy="28082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cs-CZ" sz="2800" b="1" dirty="0" smtClean="0"/>
              <a:t>2. OPTIKA</a:t>
            </a:r>
          </a:p>
          <a:p>
            <a:pPr eaLnBrk="1" hangingPunct="1">
              <a:buFontTx/>
              <a:buNone/>
              <a:defRPr/>
            </a:pPr>
            <a:r>
              <a:rPr lang="cs-CZ" sz="2800" dirty="0" smtClean="0"/>
              <a:t>Excitační část – laser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sz="2800" dirty="0" smtClean="0"/>
              <a:t>Sběrná část – systém čoček, zrcadel a optických filtrů zachycující fluorescenci částic vyzářenou po jejich projití světelným paprskem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03" y="2710506"/>
            <a:ext cx="5913467" cy="410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9" y="4221088"/>
            <a:ext cx="3188590" cy="239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79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42000"/>
            <a:lum/>
          </a:blip>
          <a:srcRect/>
          <a:stretch>
            <a:fillRect l="8000" t="-1000" r="8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8"/>
          <p:cNvSpPr>
            <a:spLocks noGrp="1" noChangeArrowheads="1"/>
          </p:cNvSpPr>
          <p:nvPr>
            <p:ph type="title"/>
          </p:nvPr>
        </p:nvSpPr>
        <p:spPr>
          <a:xfrm>
            <a:off x="684213" y="514350"/>
            <a:ext cx="7920037" cy="846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z="4000" b="1" smtClean="0"/>
              <a:t>Cluster Designation</a:t>
            </a:r>
            <a:br>
              <a:rPr lang="cs-CZ" sz="4000" b="1" smtClean="0"/>
            </a:br>
            <a:r>
              <a:rPr lang="cs-CZ" sz="3200" b="1" smtClean="0"/>
              <a:t>(Cluster of Differentiation)</a:t>
            </a:r>
            <a:endParaRPr lang="cs-CZ" sz="2000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idx="1"/>
          </p:nvPr>
        </p:nvSpPr>
        <p:spPr>
          <a:xfrm>
            <a:off x="0" y="1531938"/>
            <a:ext cx="8915400" cy="3990975"/>
          </a:xfrm>
        </p:spPr>
        <p:txBody>
          <a:bodyPr lIns="92075" tIns="46038" rIns="92075" bIns="46038">
            <a:noAutofit/>
          </a:bodyPr>
          <a:lstStyle/>
          <a:p>
            <a:pPr eaLnBrk="1" hangingPunct="1"/>
            <a:r>
              <a:rPr lang="cs-CZ" sz="2000" b="1" smtClean="0"/>
              <a:t>buňky exprimují ( vystavují) na svém povrchu různé specifické molekuly</a:t>
            </a:r>
            <a:r>
              <a:rPr lang="cs-CZ" sz="2000" smtClean="0"/>
              <a:t> – znaky, které můžeme uspořádat do skupin charakterizujících  buněčnou linii, stav diferenciace jednotlivé buňky a její aktivace</a:t>
            </a:r>
          </a:p>
          <a:p>
            <a:pPr eaLnBrk="1" hangingPunct="1">
              <a:buFontTx/>
              <a:buNone/>
            </a:pPr>
            <a:endParaRPr lang="cs-CZ" sz="2000" smtClean="0"/>
          </a:p>
          <a:p>
            <a:pPr eaLnBrk="1" hangingPunct="1"/>
            <a:r>
              <a:rPr lang="cs-CZ" sz="2000" b="1" smtClean="0"/>
              <a:t>CD klasifikace: </a:t>
            </a:r>
            <a:r>
              <a:rPr lang="cs-CZ" sz="2000" smtClean="0"/>
              <a:t>znak definované struktury rozpoznatelný monoklonální protilátkou je zařazen do skupiny diferenciačních CD znaků a označen číslem (CD1, CD2, CD3,…). V současné době je na lidských leukocytech charakterizováno asi 400 znaků.</a:t>
            </a:r>
          </a:p>
          <a:p>
            <a:pPr eaLnBrk="1" hangingPunct="1"/>
            <a:endParaRPr lang="cs-CZ" sz="2000" b="1" smtClean="0"/>
          </a:p>
          <a:p>
            <a:pPr eaLnBrk="1" hangingPunct="1"/>
            <a:r>
              <a:rPr lang="cs-CZ" sz="2000" b="1" smtClean="0"/>
              <a:t>Využití: </a:t>
            </a:r>
            <a:r>
              <a:rPr lang="cs-CZ" sz="2000" smtClean="0"/>
              <a:t>CD znaky jsou používány k označení plně definovaných molekul. Molekuly zařazené do CD klasifikace jsou členěny podle funkce. Rozlišení adhezních membránových molekul, receptory pro rozmanité cytokiny, molekuly vyjádřené na T lymfocytech, B lymfocytech , trombocytech či jiných buněčných populacích.</a:t>
            </a:r>
          </a:p>
          <a:p>
            <a:pPr algn="just" eaLnBrk="1" hangingPunct="1"/>
            <a:endParaRPr lang="cs-CZ" sz="2000" smtClean="0"/>
          </a:p>
          <a:p>
            <a:pPr eaLnBrk="1" hangingPunct="1"/>
            <a:endParaRPr lang="cs-CZ" sz="2000" smtClean="0"/>
          </a:p>
        </p:txBody>
      </p:sp>
    </p:spTree>
    <p:extLst>
      <p:ext uri="{BB962C8B-B14F-4D97-AF65-F5344CB8AC3E}">
        <p14:creationId xmlns:p14="http://schemas.microsoft.com/office/powerpoint/2010/main" val="272842503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69215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800" b="1" smtClean="0"/>
              <a:t>3. ELEKTRONIKA</a:t>
            </a:r>
          </a:p>
          <a:p>
            <a:pPr eaLnBrk="1" hangingPunct="1">
              <a:buFontTx/>
              <a:buNone/>
            </a:pPr>
            <a:r>
              <a:rPr lang="cs-CZ" sz="2800" smtClean="0"/>
              <a:t>Převádí optické signály (fluorescenci) na signály elektronické (fotonásobiče, fotodiody).</a:t>
            </a:r>
          </a:p>
          <a:p>
            <a:pPr eaLnBrk="1" hangingPunct="1">
              <a:buFontTx/>
              <a:buNone/>
            </a:pPr>
            <a:r>
              <a:rPr lang="cs-CZ" sz="2800" smtClean="0"/>
              <a:t>Po zesílení signálu a dalším zpracování dojde k jeho digitalizaci pro počítačovou analýzu</a:t>
            </a:r>
          </a:p>
        </p:txBody>
      </p:sp>
      <p:pic>
        <p:nvPicPr>
          <p:cNvPr id="12291" name="Picture 5" descr="Bllod Analysus Flow Cytomet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3068638"/>
            <a:ext cx="611822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ovéPole 1"/>
          <p:cNvSpPr txBox="1">
            <a:spLocks noChangeArrowheads="1"/>
          </p:cNvSpPr>
          <p:nvPr/>
        </p:nvSpPr>
        <p:spPr bwMode="auto">
          <a:xfrm>
            <a:off x="5461000" y="6597650"/>
            <a:ext cx="35750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600">
                <a:solidFill>
                  <a:prstClr val="black"/>
                </a:solidFill>
              </a:rPr>
              <a:t>http://healthcare.analog.com/static/imported-files/microsites/healthcare/pop_blood_analysis_fc.html</a:t>
            </a:r>
          </a:p>
        </p:txBody>
      </p:sp>
    </p:spTree>
    <p:extLst>
      <p:ext uri="{BB962C8B-B14F-4D97-AF65-F5344CB8AC3E}">
        <p14:creationId xmlns:p14="http://schemas.microsoft.com/office/powerpoint/2010/main" val="417141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429000" y="4267200"/>
            <a:ext cx="1435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400">
                <a:solidFill>
                  <a:prstClr val="black"/>
                </a:solidFill>
                <a:latin typeface="Times New Roman" pitchFamily="18" charset="0"/>
              </a:rPr>
              <a:t>lymfocyty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91000" y="3505200"/>
            <a:ext cx="1401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400">
                <a:solidFill>
                  <a:prstClr val="black"/>
                </a:solidFill>
                <a:latin typeface="Times New Roman" pitchFamily="18" charset="0"/>
              </a:rPr>
              <a:t>monocyty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5257800" y="2057400"/>
            <a:ext cx="163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400">
                <a:solidFill>
                  <a:prstClr val="black"/>
                </a:solidFill>
                <a:latin typeface="Times New Roman" pitchFamily="18" charset="0"/>
              </a:rPr>
              <a:t>granulocyty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707904" y="5358159"/>
            <a:ext cx="277031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800" b="1" dirty="0" err="1" smtClean="0">
                <a:solidFill>
                  <a:prstClr val="black"/>
                </a:solidFill>
                <a:latin typeface="Times New Roman" pitchFamily="18" charset="0"/>
              </a:rPr>
              <a:t>Granularita</a:t>
            </a:r>
            <a:r>
              <a:rPr kumimoji="1" lang="cs-CZ" sz="2800" b="1" dirty="0" smtClean="0">
                <a:solidFill>
                  <a:prstClr val="black"/>
                </a:solidFill>
                <a:latin typeface="Times New Roman" pitchFamily="18" charset="0"/>
              </a:rPr>
              <a:t> (SS)</a:t>
            </a:r>
            <a:endParaRPr kumimoji="1" lang="cs-CZ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 rot="-5400000">
            <a:off x="1087929" y="3037216"/>
            <a:ext cx="215866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800" b="1" dirty="0" smtClean="0">
                <a:solidFill>
                  <a:prstClr val="black"/>
                </a:solidFill>
                <a:latin typeface="Times New Roman" pitchFamily="18" charset="0"/>
              </a:rPr>
              <a:t>Velikost (FS)</a:t>
            </a:r>
            <a:endParaRPr kumimoji="1" lang="cs-CZ" sz="24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3740150" y="6092825"/>
            <a:ext cx="1976438" cy="0"/>
          </a:xfrm>
          <a:prstGeom prst="straightConnector1">
            <a:avLst/>
          </a:prstGeom>
          <a:solidFill>
            <a:srgbClr val="FF0000"/>
          </a:solidFill>
          <a:ln w="76200"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Plus 4"/>
          <p:cNvSpPr>
            <a:spLocks noChangeAspect="1"/>
          </p:cNvSpPr>
          <p:nvPr/>
        </p:nvSpPr>
        <p:spPr>
          <a:xfrm>
            <a:off x="4406900" y="6140450"/>
            <a:ext cx="457200" cy="457200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grpSp>
        <p:nvGrpSpPr>
          <p:cNvPr id="14346" name="Skupina 7"/>
          <p:cNvGrpSpPr>
            <a:grpSpLocks/>
          </p:cNvGrpSpPr>
          <p:nvPr/>
        </p:nvGrpSpPr>
        <p:grpSpPr bwMode="auto">
          <a:xfrm>
            <a:off x="1116013" y="2441575"/>
            <a:ext cx="528637" cy="1974850"/>
            <a:chOff x="586408" y="2440966"/>
            <a:chExt cx="529209" cy="1976065"/>
          </a:xfrm>
        </p:grpSpPr>
        <p:cxnSp>
          <p:nvCxnSpPr>
            <p:cNvPr id="13" name="Přímá spojnice se šipkou 12"/>
            <p:cNvCxnSpPr/>
            <p:nvPr/>
          </p:nvCxnSpPr>
          <p:spPr>
            <a:xfrm rot="16200000">
              <a:off x="127585" y="3428999"/>
              <a:ext cx="1976065" cy="0"/>
            </a:xfrm>
            <a:prstGeom prst="straightConnector1">
              <a:avLst/>
            </a:prstGeom>
            <a:solidFill>
              <a:srgbClr val="FF0000"/>
            </a:solidFill>
            <a:ln w="76200">
              <a:solidFill>
                <a:srgbClr val="FF000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Plus 13"/>
            <p:cNvSpPr>
              <a:spLocks noChangeAspect="1"/>
            </p:cNvSpPr>
            <p:nvPr/>
          </p:nvSpPr>
          <p:spPr>
            <a:xfrm rot="16200000">
              <a:off x="587309" y="3293077"/>
              <a:ext cx="455892" cy="457695"/>
            </a:xfrm>
            <a:prstGeom prst="mathPlus">
              <a:avLst/>
            </a:prstGeom>
            <a:solidFill>
              <a:srgbClr val="FF00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73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765175"/>
            <a:ext cx="9067800" cy="569436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b="1" dirty="0" err="1" smtClean="0"/>
              <a:t>Fluorochrom</a:t>
            </a:r>
            <a:r>
              <a:rPr lang="cs-CZ" b="1" dirty="0" smtClean="0"/>
              <a:t>y</a:t>
            </a:r>
            <a:r>
              <a:rPr lang="en-US" b="1" dirty="0" smtClean="0"/>
              <a:t>:</a:t>
            </a:r>
          </a:p>
          <a:p>
            <a:pPr eaLnBrk="1" hangingPunct="1">
              <a:buFontTx/>
              <a:buChar char="-"/>
            </a:pPr>
            <a:r>
              <a:rPr lang="en-US" sz="2800" dirty="0" err="1" smtClean="0"/>
              <a:t>Polycy</a:t>
            </a:r>
            <a:r>
              <a:rPr lang="cs-CZ" sz="2800" dirty="0" smtClean="0"/>
              <a:t>k</a:t>
            </a:r>
            <a:r>
              <a:rPr lang="en-US" sz="2800" dirty="0" err="1" smtClean="0"/>
              <a:t>lic</a:t>
            </a:r>
            <a:r>
              <a:rPr lang="cs-CZ" sz="2800" dirty="0" err="1" smtClean="0"/>
              <a:t>ké</a:t>
            </a:r>
            <a:r>
              <a:rPr lang="en-US" sz="2800" dirty="0" smtClean="0"/>
              <a:t> organic</a:t>
            </a:r>
            <a:r>
              <a:rPr lang="cs-CZ" sz="2800" dirty="0" err="1" smtClean="0"/>
              <a:t>ké</a:t>
            </a:r>
            <a:r>
              <a:rPr lang="en-US" sz="2800" dirty="0" smtClean="0"/>
              <a:t> mole</a:t>
            </a:r>
            <a:r>
              <a:rPr lang="cs-CZ" sz="2800" dirty="0" smtClean="0"/>
              <a:t>kuly</a:t>
            </a:r>
            <a:r>
              <a:rPr lang="en-US" sz="2800" dirty="0" smtClean="0"/>
              <a:t> a </a:t>
            </a:r>
            <a:r>
              <a:rPr lang="cs-CZ" sz="2800" dirty="0" smtClean="0"/>
              <a:t>jejich </a:t>
            </a:r>
            <a:r>
              <a:rPr lang="en-US" sz="2800" dirty="0" err="1" smtClean="0"/>
              <a:t>deriv</a:t>
            </a:r>
            <a:r>
              <a:rPr lang="cs-CZ" sz="2800" dirty="0" err="1" smtClean="0"/>
              <a:t>áty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400" dirty="0" smtClean="0"/>
              <a:t>		</a:t>
            </a:r>
            <a:r>
              <a:rPr lang="cs-CZ" sz="2400" b="1" dirty="0" smtClean="0">
                <a:solidFill>
                  <a:srgbClr val="00B050"/>
                </a:solidFill>
              </a:rPr>
              <a:t>Fluorescein </a:t>
            </a:r>
            <a:r>
              <a:rPr lang="cs-CZ" sz="2400" b="1" dirty="0" err="1" smtClean="0">
                <a:solidFill>
                  <a:srgbClr val="00B050"/>
                </a:solidFill>
              </a:rPr>
              <a:t>isothiokyanát</a:t>
            </a:r>
            <a:r>
              <a:rPr lang="cs-CZ" sz="2400" b="1" dirty="0" smtClean="0">
                <a:solidFill>
                  <a:srgbClr val="00B050"/>
                </a:solidFill>
              </a:rPr>
              <a:t> </a:t>
            </a:r>
            <a:r>
              <a:rPr lang="cs-CZ" sz="2400" dirty="0" smtClean="0">
                <a:solidFill>
                  <a:srgbClr val="00B050"/>
                </a:solidFill>
              </a:rPr>
              <a:t>(</a:t>
            </a:r>
            <a:r>
              <a:rPr lang="en-US" sz="2400" b="1" dirty="0" smtClean="0">
                <a:solidFill>
                  <a:srgbClr val="00B050"/>
                </a:solidFill>
              </a:rPr>
              <a:t>FITC</a:t>
            </a:r>
            <a:r>
              <a:rPr lang="cs-CZ" sz="2400" b="1" dirty="0" smtClean="0">
                <a:solidFill>
                  <a:srgbClr val="00B050"/>
                </a:solidFill>
              </a:rPr>
              <a:t>)</a:t>
            </a:r>
            <a:r>
              <a:rPr lang="en-US" sz="2400" dirty="0" smtClean="0"/>
              <a:t>, </a:t>
            </a:r>
            <a:r>
              <a:rPr lang="en-US" sz="2400" dirty="0" err="1" smtClean="0"/>
              <a:t>Cyanin</a:t>
            </a:r>
            <a:r>
              <a:rPr lang="cs-CZ" sz="2400" dirty="0" smtClean="0"/>
              <a:t>y</a:t>
            </a:r>
            <a:r>
              <a:rPr lang="en-US" sz="2400" dirty="0" smtClean="0"/>
              <a:t>, Texas Red, </a:t>
            </a:r>
            <a:r>
              <a:rPr lang="cs-CZ" sz="2400" dirty="0" smtClean="0"/>
              <a:t>řada </a:t>
            </a:r>
            <a:r>
              <a:rPr lang="en-US" sz="2400" dirty="0" err="1" smtClean="0"/>
              <a:t>Alexa</a:t>
            </a:r>
            <a:r>
              <a:rPr lang="en-US" sz="2400" dirty="0" smtClean="0"/>
              <a:t>, </a:t>
            </a:r>
            <a:r>
              <a:rPr lang="cs-CZ" sz="2400" dirty="0" smtClean="0"/>
              <a:t>řada </a:t>
            </a:r>
            <a:r>
              <a:rPr lang="en-US" sz="2400" dirty="0" smtClean="0"/>
              <a:t>Pacific and Cascade, 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		</a:t>
            </a:r>
            <a:r>
              <a:rPr lang="en-US" sz="2400" dirty="0" err="1" smtClean="0"/>
              <a:t>AmCyan</a:t>
            </a:r>
            <a:r>
              <a:rPr lang="en-US" sz="2400" dirty="0" smtClean="0"/>
              <a:t>, </a:t>
            </a:r>
            <a:r>
              <a:rPr lang="en-US" sz="2400" i="1" dirty="0" err="1" smtClean="0"/>
              <a:t>Propidium</a:t>
            </a:r>
            <a:r>
              <a:rPr lang="en-US" sz="2400" i="1" dirty="0" smtClean="0"/>
              <a:t> iodide</a:t>
            </a:r>
            <a:r>
              <a:rPr lang="en-US" sz="2400" dirty="0" smtClean="0"/>
              <a:t>, </a:t>
            </a:r>
            <a:r>
              <a:rPr lang="en-US" sz="2400" i="1" dirty="0" smtClean="0"/>
              <a:t>7-AAD</a:t>
            </a:r>
            <a:r>
              <a:rPr lang="en-US" sz="2400" dirty="0" smtClean="0"/>
              <a:t>, </a:t>
            </a:r>
            <a:r>
              <a:rPr lang="en-US" sz="2400" i="1" dirty="0" smtClean="0"/>
              <a:t>CFSE</a:t>
            </a:r>
            <a:r>
              <a:rPr lang="en-US" sz="2400" dirty="0" smtClean="0"/>
              <a:t>, </a:t>
            </a:r>
          </a:p>
          <a:p>
            <a:pPr eaLnBrk="1" hangingPunct="1">
              <a:buFontTx/>
              <a:buChar char="-"/>
            </a:pPr>
            <a:r>
              <a:rPr lang="en-US" sz="2800" dirty="0" err="1" smtClean="0"/>
              <a:t>Fluorescen</a:t>
            </a:r>
            <a:r>
              <a:rPr lang="cs-CZ" sz="2800" dirty="0" smtClean="0"/>
              <a:t>ční proteiny</a:t>
            </a:r>
            <a:endParaRPr lang="en-US" sz="2800" dirty="0" smtClean="0"/>
          </a:p>
          <a:p>
            <a:pPr eaLnBrk="1" hangingPunct="1">
              <a:buFontTx/>
              <a:buNone/>
            </a:pPr>
            <a:r>
              <a:rPr lang="en-US" sz="2800" dirty="0" smtClean="0"/>
              <a:t>		</a:t>
            </a:r>
            <a:r>
              <a:rPr lang="en-US" sz="2400" b="1" dirty="0" err="1" smtClean="0">
                <a:solidFill>
                  <a:srgbClr val="FF0000"/>
                </a:solidFill>
              </a:rPr>
              <a:t>Phycoerythrins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cs-CZ" sz="2400" b="1" dirty="0" smtClean="0">
                <a:solidFill>
                  <a:srgbClr val="FF0000"/>
                </a:solidFill>
              </a:rPr>
              <a:t>PE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r>
              <a:rPr lang="en-US" sz="2400" dirty="0" smtClean="0"/>
              <a:t>, </a:t>
            </a:r>
            <a:r>
              <a:rPr lang="en-US" sz="2400" dirty="0" err="1" smtClean="0"/>
              <a:t>Allophycocyanin</a:t>
            </a:r>
            <a:r>
              <a:rPr lang="en-US" sz="2400" dirty="0" smtClean="0"/>
              <a:t>, </a:t>
            </a:r>
            <a:r>
              <a:rPr lang="en-US" sz="2400" dirty="0" err="1" smtClean="0"/>
              <a:t>PerCP</a:t>
            </a:r>
            <a:r>
              <a:rPr lang="en-US" sz="2400" dirty="0" smtClean="0"/>
              <a:t>,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		GFP a </a:t>
            </a:r>
            <a:r>
              <a:rPr lang="cs-CZ" sz="2400" dirty="0" smtClean="0"/>
              <a:t>jiné fluorescenční proteiny</a:t>
            </a:r>
            <a:endParaRPr lang="en-US" sz="2400" dirty="0" smtClean="0"/>
          </a:p>
          <a:p>
            <a:pPr eaLnBrk="1" hangingPunct="1">
              <a:buFontTx/>
              <a:buNone/>
            </a:pPr>
            <a:endParaRPr lang="en-US" sz="2400" i="1" dirty="0" smtClean="0"/>
          </a:p>
          <a:p>
            <a:pPr algn="ctr" eaLnBrk="1" hangingPunct="1">
              <a:buFontTx/>
              <a:buNone/>
            </a:pPr>
            <a:r>
              <a:rPr lang="cs-CZ" sz="2400" b="1" i="1" dirty="0" smtClean="0"/>
              <a:t>Schopné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absorbovat fotony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budícího záření</a:t>
            </a:r>
            <a:r>
              <a:rPr lang="en-US" sz="2400" b="1" i="1" dirty="0" smtClean="0"/>
              <a:t> (</a:t>
            </a:r>
            <a:r>
              <a:rPr lang="cs-CZ" sz="2400" b="1" i="1" dirty="0" smtClean="0"/>
              <a:t>např.</a:t>
            </a:r>
            <a:r>
              <a:rPr lang="en-US" sz="2400" b="1" i="1" dirty="0" smtClean="0"/>
              <a:t> 488 nm)</a:t>
            </a:r>
          </a:p>
          <a:p>
            <a:pPr algn="ctr" eaLnBrk="1" hangingPunct="1">
              <a:buFontTx/>
              <a:buNone/>
            </a:pPr>
            <a:r>
              <a:rPr lang="en-US" sz="2400" b="1" i="1" dirty="0" smtClean="0"/>
              <a:t>a </a:t>
            </a:r>
            <a:r>
              <a:rPr lang="cs-CZ" sz="2400" b="1" i="1" dirty="0" smtClean="0"/>
              <a:t>následně </a:t>
            </a:r>
            <a:r>
              <a:rPr lang="en-US" sz="2400" b="1" i="1" dirty="0" smtClean="0"/>
              <a:t>(10</a:t>
            </a:r>
            <a:r>
              <a:rPr lang="en-US" sz="2400" b="1" i="1" baseline="30000" dirty="0" smtClean="0"/>
              <a:t>-8</a:t>
            </a:r>
            <a:r>
              <a:rPr lang="en-US" sz="2400" b="1" i="1" dirty="0" smtClean="0"/>
              <a:t> s) </a:t>
            </a:r>
            <a:r>
              <a:rPr lang="cs-CZ" sz="2400" b="1" i="1" dirty="0" smtClean="0"/>
              <a:t>emitovat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fotony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s</a:t>
            </a:r>
            <a:endParaRPr lang="en-US" sz="2400" b="1" i="1" dirty="0" smtClean="0"/>
          </a:p>
          <a:p>
            <a:pPr algn="ctr" eaLnBrk="1" hangingPunct="1">
              <a:buFontTx/>
              <a:buNone/>
            </a:pPr>
            <a:r>
              <a:rPr lang="cs-CZ" sz="2400" b="1" i="1" dirty="0" smtClean="0"/>
              <a:t>delší</a:t>
            </a:r>
            <a:r>
              <a:rPr lang="en-US" sz="2400" b="1" i="1" dirty="0" smtClean="0"/>
              <a:t> </a:t>
            </a:r>
            <a:r>
              <a:rPr lang="cs-CZ" sz="2400" b="1" i="1" dirty="0" smtClean="0"/>
              <a:t>vlnovou délkou</a:t>
            </a:r>
            <a:r>
              <a:rPr lang="en-US" sz="2400" b="1" i="1" dirty="0" smtClean="0"/>
              <a:t> (</a:t>
            </a:r>
            <a:r>
              <a:rPr lang="cs-CZ" sz="2400" b="1" i="1" dirty="0" smtClean="0"/>
              <a:t>v tomto případě </a:t>
            </a:r>
            <a:r>
              <a:rPr lang="en-US" sz="2400" b="1" i="1" dirty="0" smtClean="0"/>
              <a:t>500 – 800 nm)</a:t>
            </a:r>
            <a:r>
              <a:rPr lang="cs-CZ" sz="2400" b="1" i="1" dirty="0" smtClean="0"/>
              <a:t>.</a:t>
            </a:r>
          </a:p>
          <a:p>
            <a:pPr algn="ctr" eaLnBrk="1" hangingPunct="1">
              <a:buFontTx/>
              <a:buNone/>
            </a:pPr>
            <a:r>
              <a:rPr lang="cs-CZ" sz="2400" b="1" i="1" dirty="0" smtClean="0"/>
              <a:t>Fluorescenční světlo má tedy jinou barvu</a:t>
            </a:r>
            <a:endParaRPr lang="en-US" sz="2400" b="1" i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30238" y="-109538"/>
            <a:ext cx="7772400" cy="7254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336107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2"/>
          <p:cNvSpPr>
            <a:spLocks noChangeShapeType="1"/>
          </p:cNvSpPr>
          <p:nvPr/>
        </p:nvSpPr>
        <p:spPr bwMode="auto">
          <a:xfrm flipH="1" flipV="1">
            <a:off x="4673600" y="2176463"/>
            <a:ext cx="41275" cy="37242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 flipV="1">
            <a:off x="3408363" y="3536950"/>
            <a:ext cx="20637" cy="2298700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flipH="1" flipV="1">
            <a:off x="5108575" y="4300538"/>
            <a:ext cx="9525" cy="164782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13238" y="4740275"/>
            <a:ext cx="109855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Emis</a:t>
            </a:r>
            <a:r>
              <a:rPr lang="cs-CZ" sz="1600" b="1">
                <a:solidFill>
                  <a:prstClr val="black"/>
                </a:solidFill>
              </a:rPr>
              <a:t>ní</a:t>
            </a:r>
            <a:endParaRPr lang="en-US" sz="1600" b="1">
              <a:solidFill>
                <a:prstClr val="black"/>
              </a:solidFill>
            </a:endParaRP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spe</a:t>
            </a:r>
            <a:r>
              <a:rPr lang="cs-CZ" sz="1600" b="1">
                <a:solidFill>
                  <a:prstClr val="black"/>
                </a:solidFill>
              </a:rPr>
              <a:t>k</a:t>
            </a:r>
            <a:r>
              <a:rPr lang="en-US" sz="1600" b="1">
                <a:solidFill>
                  <a:prstClr val="black"/>
                </a:solidFill>
              </a:rPr>
              <a:t>trum</a:t>
            </a:r>
            <a:endParaRPr lang="cs-CZ" sz="1600" b="1">
              <a:solidFill>
                <a:prstClr val="black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420938" y="4759325"/>
            <a:ext cx="1187450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33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Absor</a:t>
            </a:r>
            <a:r>
              <a:rPr lang="cs-CZ" sz="1600" b="1">
                <a:solidFill>
                  <a:prstClr val="black"/>
                </a:solidFill>
              </a:rPr>
              <a:t>bční</a:t>
            </a:r>
            <a:endParaRPr lang="en-US" sz="1600" b="1">
              <a:solidFill>
                <a:prstClr val="black"/>
              </a:solidFill>
            </a:endParaRPr>
          </a:p>
          <a:p>
            <a:pPr eaLnBrk="1" hangingPunct="1"/>
            <a:r>
              <a:rPr lang="en-US" sz="1600" b="1">
                <a:solidFill>
                  <a:prstClr val="black"/>
                </a:solidFill>
              </a:rPr>
              <a:t>spe</a:t>
            </a:r>
            <a:r>
              <a:rPr lang="cs-CZ" sz="1600" b="1">
                <a:solidFill>
                  <a:prstClr val="black"/>
                </a:solidFill>
              </a:rPr>
              <a:t>k</a:t>
            </a:r>
            <a:r>
              <a:rPr lang="en-US" sz="1600" b="1">
                <a:solidFill>
                  <a:prstClr val="black"/>
                </a:solidFill>
              </a:rPr>
              <a:t>trum</a:t>
            </a:r>
            <a:endParaRPr lang="cs-CZ" sz="1600" b="1">
              <a:solidFill>
                <a:prstClr val="black"/>
              </a:solidFill>
            </a:endParaRPr>
          </a:p>
        </p:txBody>
      </p:sp>
      <p:sp>
        <p:nvSpPr>
          <p:cNvPr id="17416" name="Freeform 8"/>
          <p:cNvSpPr>
            <a:spLocks/>
          </p:cNvSpPr>
          <p:nvPr/>
        </p:nvSpPr>
        <p:spPr bwMode="auto">
          <a:xfrm flipH="1">
            <a:off x="842963" y="2097088"/>
            <a:ext cx="3478212" cy="3802062"/>
          </a:xfrm>
          <a:custGeom>
            <a:avLst/>
            <a:gdLst>
              <a:gd name="T0" fmla="*/ 0 w 3992"/>
              <a:gd name="T1" fmla="*/ 2147483647 h 2395"/>
              <a:gd name="T2" fmla="*/ 2147483647 w 3992"/>
              <a:gd name="T3" fmla="*/ 2147483647 h 2395"/>
              <a:gd name="T4" fmla="*/ 2147483647 w 3992"/>
              <a:gd name="T5" fmla="*/ 2147483647 h 2395"/>
              <a:gd name="T6" fmla="*/ 2147483647 w 3992"/>
              <a:gd name="T7" fmla="*/ 2147483647 h 2395"/>
              <a:gd name="T8" fmla="*/ 2147483647 w 3992"/>
              <a:gd name="T9" fmla="*/ 2147483647 h 2395"/>
              <a:gd name="T10" fmla="*/ 2147483647 w 3992"/>
              <a:gd name="T11" fmla="*/ 2147483647 h 2395"/>
              <a:gd name="T12" fmla="*/ 2147483647 w 3992"/>
              <a:gd name="T13" fmla="*/ 2147483647 h 2395"/>
              <a:gd name="T14" fmla="*/ 2147483647 w 3992"/>
              <a:gd name="T15" fmla="*/ 2147483647 h 2395"/>
              <a:gd name="T16" fmla="*/ 2147483647 w 3992"/>
              <a:gd name="T17" fmla="*/ 2147483647 h 2395"/>
              <a:gd name="T18" fmla="*/ 2147483647 w 3992"/>
              <a:gd name="T19" fmla="*/ 2147483647 h 2395"/>
              <a:gd name="T20" fmla="*/ 2147483647 w 3992"/>
              <a:gd name="T21" fmla="*/ 2147483647 h 2395"/>
              <a:gd name="T22" fmla="*/ 2147483647 w 3992"/>
              <a:gd name="T23" fmla="*/ 2147483647 h 2395"/>
              <a:gd name="T24" fmla="*/ 2147483647 w 3992"/>
              <a:gd name="T25" fmla="*/ 2147483647 h 2395"/>
              <a:gd name="T26" fmla="*/ 2147483647 w 3992"/>
              <a:gd name="T27" fmla="*/ 2147483647 h 2395"/>
              <a:gd name="T28" fmla="*/ 2147483647 w 3992"/>
              <a:gd name="T29" fmla="*/ 2147483647 h 2395"/>
              <a:gd name="T30" fmla="*/ 2147483647 w 3992"/>
              <a:gd name="T31" fmla="*/ 2147483647 h 2395"/>
              <a:gd name="T32" fmla="*/ 2147483647 w 3992"/>
              <a:gd name="T33" fmla="*/ 2147483647 h 2395"/>
              <a:gd name="T34" fmla="*/ 2147483647 w 3992"/>
              <a:gd name="T35" fmla="*/ 2147483647 h 2395"/>
              <a:gd name="T36" fmla="*/ 2147483647 w 3992"/>
              <a:gd name="T37" fmla="*/ 2147483647 h 2395"/>
              <a:gd name="T38" fmla="*/ 2147483647 w 3992"/>
              <a:gd name="T39" fmla="*/ 2147483647 h 2395"/>
              <a:gd name="T40" fmla="*/ 2147483647 w 3992"/>
              <a:gd name="T41" fmla="*/ 2147483647 h 2395"/>
              <a:gd name="T42" fmla="*/ 2147483647 w 3992"/>
              <a:gd name="T43" fmla="*/ 2147483647 h 2395"/>
              <a:gd name="T44" fmla="*/ 2147483647 w 3992"/>
              <a:gd name="T45" fmla="*/ 2147483647 h 2395"/>
              <a:gd name="T46" fmla="*/ 2147483647 w 3992"/>
              <a:gd name="T47" fmla="*/ 2147483647 h 2395"/>
              <a:gd name="T48" fmla="*/ 2147483647 w 3992"/>
              <a:gd name="T49" fmla="*/ 2147483647 h 2395"/>
              <a:gd name="T50" fmla="*/ 2147483647 w 3992"/>
              <a:gd name="T51" fmla="*/ 2147483647 h 2395"/>
              <a:gd name="T52" fmla="*/ 2147483647 w 3992"/>
              <a:gd name="T53" fmla="*/ 2147483647 h 23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992" h="2395">
                <a:moveTo>
                  <a:pt x="0" y="2350"/>
                </a:moveTo>
                <a:cubicBezTo>
                  <a:pt x="60" y="2353"/>
                  <a:pt x="121" y="2357"/>
                  <a:pt x="182" y="2350"/>
                </a:cubicBezTo>
                <a:cubicBezTo>
                  <a:pt x="243" y="2343"/>
                  <a:pt x="318" y="2320"/>
                  <a:pt x="363" y="2305"/>
                </a:cubicBezTo>
                <a:cubicBezTo>
                  <a:pt x="408" y="2290"/>
                  <a:pt x="416" y="2274"/>
                  <a:pt x="454" y="2259"/>
                </a:cubicBezTo>
                <a:cubicBezTo>
                  <a:pt x="492" y="2244"/>
                  <a:pt x="537" y="2259"/>
                  <a:pt x="590" y="2214"/>
                </a:cubicBezTo>
                <a:cubicBezTo>
                  <a:pt x="643" y="2169"/>
                  <a:pt x="718" y="2100"/>
                  <a:pt x="771" y="1987"/>
                </a:cubicBezTo>
                <a:cubicBezTo>
                  <a:pt x="824" y="1874"/>
                  <a:pt x="869" y="1677"/>
                  <a:pt x="907" y="1533"/>
                </a:cubicBezTo>
                <a:cubicBezTo>
                  <a:pt x="945" y="1389"/>
                  <a:pt x="975" y="1253"/>
                  <a:pt x="998" y="1125"/>
                </a:cubicBezTo>
                <a:cubicBezTo>
                  <a:pt x="1021" y="997"/>
                  <a:pt x="1020" y="906"/>
                  <a:pt x="1043" y="762"/>
                </a:cubicBezTo>
                <a:cubicBezTo>
                  <a:pt x="1066" y="618"/>
                  <a:pt x="1104" y="384"/>
                  <a:pt x="1134" y="263"/>
                </a:cubicBezTo>
                <a:cubicBezTo>
                  <a:pt x="1164" y="142"/>
                  <a:pt x="1195" y="74"/>
                  <a:pt x="1225" y="37"/>
                </a:cubicBezTo>
                <a:cubicBezTo>
                  <a:pt x="1255" y="0"/>
                  <a:pt x="1286" y="14"/>
                  <a:pt x="1316" y="37"/>
                </a:cubicBezTo>
                <a:cubicBezTo>
                  <a:pt x="1346" y="60"/>
                  <a:pt x="1383" y="98"/>
                  <a:pt x="1406" y="173"/>
                </a:cubicBezTo>
                <a:cubicBezTo>
                  <a:pt x="1429" y="248"/>
                  <a:pt x="1429" y="384"/>
                  <a:pt x="1452" y="490"/>
                </a:cubicBezTo>
                <a:cubicBezTo>
                  <a:pt x="1475" y="596"/>
                  <a:pt x="1512" y="695"/>
                  <a:pt x="1542" y="808"/>
                </a:cubicBezTo>
                <a:cubicBezTo>
                  <a:pt x="1572" y="921"/>
                  <a:pt x="1595" y="1073"/>
                  <a:pt x="1633" y="1171"/>
                </a:cubicBezTo>
                <a:cubicBezTo>
                  <a:pt x="1671" y="1269"/>
                  <a:pt x="1716" y="1329"/>
                  <a:pt x="1769" y="1397"/>
                </a:cubicBezTo>
                <a:cubicBezTo>
                  <a:pt x="1822" y="1465"/>
                  <a:pt x="1891" y="1519"/>
                  <a:pt x="1951" y="1579"/>
                </a:cubicBezTo>
                <a:cubicBezTo>
                  <a:pt x="2011" y="1639"/>
                  <a:pt x="2072" y="1715"/>
                  <a:pt x="2132" y="1760"/>
                </a:cubicBezTo>
                <a:cubicBezTo>
                  <a:pt x="2192" y="1805"/>
                  <a:pt x="2231" y="1813"/>
                  <a:pt x="2314" y="1851"/>
                </a:cubicBezTo>
                <a:cubicBezTo>
                  <a:pt x="2397" y="1889"/>
                  <a:pt x="2518" y="1942"/>
                  <a:pt x="2631" y="1987"/>
                </a:cubicBezTo>
                <a:cubicBezTo>
                  <a:pt x="2744" y="2032"/>
                  <a:pt x="2896" y="2085"/>
                  <a:pt x="2994" y="2123"/>
                </a:cubicBezTo>
                <a:cubicBezTo>
                  <a:pt x="3092" y="2161"/>
                  <a:pt x="3145" y="2184"/>
                  <a:pt x="3221" y="2214"/>
                </a:cubicBezTo>
                <a:cubicBezTo>
                  <a:pt x="3297" y="2244"/>
                  <a:pt x="3365" y="2282"/>
                  <a:pt x="3448" y="2305"/>
                </a:cubicBezTo>
                <a:cubicBezTo>
                  <a:pt x="3531" y="2328"/>
                  <a:pt x="3645" y="2343"/>
                  <a:pt x="3720" y="2350"/>
                </a:cubicBezTo>
                <a:cubicBezTo>
                  <a:pt x="3795" y="2357"/>
                  <a:pt x="3856" y="2343"/>
                  <a:pt x="3901" y="2350"/>
                </a:cubicBezTo>
                <a:cubicBezTo>
                  <a:pt x="3946" y="2357"/>
                  <a:pt x="3977" y="2388"/>
                  <a:pt x="3992" y="2395"/>
                </a:cubicBezTo>
              </a:path>
            </a:pathLst>
          </a:custGeom>
          <a:noFill/>
          <a:ln w="76200" cap="flat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7" name="Freeform 9"/>
          <p:cNvSpPr>
            <a:spLocks/>
          </p:cNvSpPr>
          <p:nvPr/>
        </p:nvSpPr>
        <p:spPr bwMode="auto">
          <a:xfrm>
            <a:off x="3435350" y="2132013"/>
            <a:ext cx="3816350" cy="3816350"/>
          </a:xfrm>
          <a:custGeom>
            <a:avLst/>
            <a:gdLst>
              <a:gd name="T0" fmla="*/ 0 w 3992"/>
              <a:gd name="T1" fmla="*/ 2147483647 h 2395"/>
              <a:gd name="T2" fmla="*/ 2147483647 w 3992"/>
              <a:gd name="T3" fmla="*/ 2147483647 h 2395"/>
              <a:gd name="T4" fmla="*/ 2147483647 w 3992"/>
              <a:gd name="T5" fmla="*/ 2147483647 h 2395"/>
              <a:gd name="T6" fmla="*/ 2147483647 w 3992"/>
              <a:gd name="T7" fmla="*/ 2147483647 h 2395"/>
              <a:gd name="T8" fmla="*/ 2147483647 w 3992"/>
              <a:gd name="T9" fmla="*/ 2147483647 h 2395"/>
              <a:gd name="T10" fmla="*/ 2147483647 w 3992"/>
              <a:gd name="T11" fmla="*/ 2147483647 h 2395"/>
              <a:gd name="T12" fmla="*/ 2147483647 w 3992"/>
              <a:gd name="T13" fmla="*/ 2147483647 h 2395"/>
              <a:gd name="T14" fmla="*/ 2147483647 w 3992"/>
              <a:gd name="T15" fmla="*/ 2147483647 h 2395"/>
              <a:gd name="T16" fmla="*/ 2147483647 w 3992"/>
              <a:gd name="T17" fmla="*/ 2147483647 h 2395"/>
              <a:gd name="T18" fmla="*/ 2147483647 w 3992"/>
              <a:gd name="T19" fmla="*/ 2147483647 h 2395"/>
              <a:gd name="T20" fmla="*/ 2147483647 w 3992"/>
              <a:gd name="T21" fmla="*/ 2147483647 h 2395"/>
              <a:gd name="T22" fmla="*/ 2147483647 w 3992"/>
              <a:gd name="T23" fmla="*/ 2147483647 h 2395"/>
              <a:gd name="T24" fmla="*/ 2147483647 w 3992"/>
              <a:gd name="T25" fmla="*/ 2147483647 h 2395"/>
              <a:gd name="T26" fmla="*/ 2147483647 w 3992"/>
              <a:gd name="T27" fmla="*/ 2147483647 h 2395"/>
              <a:gd name="T28" fmla="*/ 2147483647 w 3992"/>
              <a:gd name="T29" fmla="*/ 2147483647 h 2395"/>
              <a:gd name="T30" fmla="*/ 2147483647 w 3992"/>
              <a:gd name="T31" fmla="*/ 2147483647 h 2395"/>
              <a:gd name="T32" fmla="*/ 2147483647 w 3992"/>
              <a:gd name="T33" fmla="*/ 2147483647 h 2395"/>
              <a:gd name="T34" fmla="*/ 2147483647 w 3992"/>
              <a:gd name="T35" fmla="*/ 2147483647 h 2395"/>
              <a:gd name="T36" fmla="*/ 2147483647 w 3992"/>
              <a:gd name="T37" fmla="*/ 2147483647 h 2395"/>
              <a:gd name="T38" fmla="*/ 2147483647 w 3992"/>
              <a:gd name="T39" fmla="*/ 2147483647 h 2395"/>
              <a:gd name="T40" fmla="*/ 2147483647 w 3992"/>
              <a:gd name="T41" fmla="*/ 2147483647 h 2395"/>
              <a:gd name="T42" fmla="*/ 2147483647 w 3992"/>
              <a:gd name="T43" fmla="*/ 2147483647 h 2395"/>
              <a:gd name="T44" fmla="*/ 2147483647 w 3992"/>
              <a:gd name="T45" fmla="*/ 2147483647 h 2395"/>
              <a:gd name="T46" fmla="*/ 2147483647 w 3992"/>
              <a:gd name="T47" fmla="*/ 2147483647 h 2395"/>
              <a:gd name="T48" fmla="*/ 2147483647 w 3992"/>
              <a:gd name="T49" fmla="*/ 2147483647 h 2395"/>
              <a:gd name="T50" fmla="*/ 2147483647 w 3992"/>
              <a:gd name="T51" fmla="*/ 2147483647 h 2395"/>
              <a:gd name="T52" fmla="*/ 2147483647 w 3992"/>
              <a:gd name="T53" fmla="*/ 2147483647 h 23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992" h="2395">
                <a:moveTo>
                  <a:pt x="0" y="2350"/>
                </a:moveTo>
                <a:cubicBezTo>
                  <a:pt x="60" y="2353"/>
                  <a:pt x="121" y="2357"/>
                  <a:pt x="182" y="2350"/>
                </a:cubicBezTo>
                <a:cubicBezTo>
                  <a:pt x="243" y="2343"/>
                  <a:pt x="318" y="2320"/>
                  <a:pt x="363" y="2305"/>
                </a:cubicBezTo>
                <a:cubicBezTo>
                  <a:pt x="408" y="2290"/>
                  <a:pt x="416" y="2274"/>
                  <a:pt x="454" y="2259"/>
                </a:cubicBezTo>
                <a:cubicBezTo>
                  <a:pt x="492" y="2244"/>
                  <a:pt x="537" y="2259"/>
                  <a:pt x="590" y="2214"/>
                </a:cubicBezTo>
                <a:cubicBezTo>
                  <a:pt x="643" y="2169"/>
                  <a:pt x="718" y="2100"/>
                  <a:pt x="771" y="1987"/>
                </a:cubicBezTo>
                <a:cubicBezTo>
                  <a:pt x="824" y="1874"/>
                  <a:pt x="869" y="1677"/>
                  <a:pt x="907" y="1533"/>
                </a:cubicBezTo>
                <a:cubicBezTo>
                  <a:pt x="945" y="1389"/>
                  <a:pt x="975" y="1253"/>
                  <a:pt x="998" y="1125"/>
                </a:cubicBezTo>
                <a:cubicBezTo>
                  <a:pt x="1021" y="997"/>
                  <a:pt x="1020" y="906"/>
                  <a:pt x="1043" y="762"/>
                </a:cubicBezTo>
                <a:cubicBezTo>
                  <a:pt x="1066" y="618"/>
                  <a:pt x="1104" y="384"/>
                  <a:pt x="1134" y="263"/>
                </a:cubicBezTo>
                <a:cubicBezTo>
                  <a:pt x="1164" y="142"/>
                  <a:pt x="1195" y="74"/>
                  <a:pt x="1225" y="37"/>
                </a:cubicBezTo>
                <a:cubicBezTo>
                  <a:pt x="1255" y="0"/>
                  <a:pt x="1286" y="14"/>
                  <a:pt x="1316" y="37"/>
                </a:cubicBezTo>
                <a:cubicBezTo>
                  <a:pt x="1346" y="60"/>
                  <a:pt x="1383" y="98"/>
                  <a:pt x="1406" y="173"/>
                </a:cubicBezTo>
                <a:cubicBezTo>
                  <a:pt x="1429" y="248"/>
                  <a:pt x="1429" y="384"/>
                  <a:pt x="1452" y="490"/>
                </a:cubicBezTo>
                <a:cubicBezTo>
                  <a:pt x="1475" y="596"/>
                  <a:pt x="1512" y="695"/>
                  <a:pt x="1542" y="808"/>
                </a:cubicBezTo>
                <a:cubicBezTo>
                  <a:pt x="1572" y="921"/>
                  <a:pt x="1595" y="1073"/>
                  <a:pt x="1633" y="1171"/>
                </a:cubicBezTo>
                <a:cubicBezTo>
                  <a:pt x="1671" y="1269"/>
                  <a:pt x="1716" y="1329"/>
                  <a:pt x="1769" y="1397"/>
                </a:cubicBezTo>
                <a:cubicBezTo>
                  <a:pt x="1822" y="1465"/>
                  <a:pt x="1891" y="1519"/>
                  <a:pt x="1951" y="1579"/>
                </a:cubicBezTo>
                <a:cubicBezTo>
                  <a:pt x="2011" y="1639"/>
                  <a:pt x="2072" y="1715"/>
                  <a:pt x="2132" y="1760"/>
                </a:cubicBezTo>
                <a:cubicBezTo>
                  <a:pt x="2192" y="1805"/>
                  <a:pt x="2231" y="1813"/>
                  <a:pt x="2314" y="1851"/>
                </a:cubicBezTo>
                <a:cubicBezTo>
                  <a:pt x="2397" y="1889"/>
                  <a:pt x="2518" y="1942"/>
                  <a:pt x="2631" y="1987"/>
                </a:cubicBezTo>
                <a:cubicBezTo>
                  <a:pt x="2744" y="2032"/>
                  <a:pt x="2896" y="2085"/>
                  <a:pt x="2994" y="2123"/>
                </a:cubicBezTo>
                <a:cubicBezTo>
                  <a:pt x="3092" y="2161"/>
                  <a:pt x="3145" y="2184"/>
                  <a:pt x="3221" y="2214"/>
                </a:cubicBezTo>
                <a:cubicBezTo>
                  <a:pt x="3297" y="2244"/>
                  <a:pt x="3365" y="2282"/>
                  <a:pt x="3448" y="2305"/>
                </a:cubicBezTo>
                <a:cubicBezTo>
                  <a:pt x="3531" y="2328"/>
                  <a:pt x="3645" y="2343"/>
                  <a:pt x="3720" y="2350"/>
                </a:cubicBezTo>
                <a:cubicBezTo>
                  <a:pt x="3795" y="2357"/>
                  <a:pt x="3856" y="2343"/>
                  <a:pt x="3901" y="2350"/>
                </a:cubicBezTo>
                <a:cubicBezTo>
                  <a:pt x="3946" y="2357"/>
                  <a:pt x="3977" y="2388"/>
                  <a:pt x="3992" y="2395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6604000" y="4700588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6621463" y="4448175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>
            <a:off x="6627813" y="4332288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6604000" y="4567238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>
            <a:off x="6657975" y="4632325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6635750" y="4375150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6659563" y="4486275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7683500" y="2298700"/>
            <a:ext cx="0" cy="20891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>
            <a:off x="7396163" y="2298700"/>
            <a:ext cx="33337" cy="2192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7" name="Line 19"/>
          <p:cNvSpPr>
            <a:spLocks noChangeShapeType="1"/>
          </p:cNvSpPr>
          <p:nvPr/>
        </p:nvSpPr>
        <p:spPr bwMode="auto">
          <a:xfrm>
            <a:off x="190500" y="2271713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117475" y="4756150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29" name="Line 21"/>
          <p:cNvSpPr>
            <a:spLocks noChangeShapeType="1"/>
          </p:cNvSpPr>
          <p:nvPr/>
        </p:nvSpPr>
        <p:spPr bwMode="auto">
          <a:xfrm>
            <a:off x="173038" y="2163763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>
            <a:off x="134938" y="4503738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1" name="Line 23"/>
          <p:cNvSpPr>
            <a:spLocks noChangeShapeType="1"/>
          </p:cNvSpPr>
          <p:nvPr/>
        </p:nvSpPr>
        <p:spPr bwMode="auto">
          <a:xfrm>
            <a:off x="190500" y="1911350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>
            <a:off x="141288" y="4387850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3" name="Line 25"/>
          <p:cNvSpPr>
            <a:spLocks noChangeShapeType="1"/>
          </p:cNvSpPr>
          <p:nvPr/>
        </p:nvSpPr>
        <p:spPr bwMode="auto">
          <a:xfrm>
            <a:off x="196850" y="1795463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179388" y="4603750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195263" y="2011363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171450" y="4697413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>
            <a:off x="227013" y="2105025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>
            <a:off x="198438" y="2233613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39" name="Line 31"/>
          <p:cNvSpPr>
            <a:spLocks noChangeShapeType="1"/>
          </p:cNvSpPr>
          <p:nvPr/>
        </p:nvSpPr>
        <p:spPr bwMode="auto">
          <a:xfrm>
            <a:off x="149225" y="4430713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>
            <a:off x="204788" y="1760538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1" name="Line 33"/>
          <p:cNvSpPr>
            <a:spLocks noChangeShapeType="1"/>
          </p:cNvSpPr>
          <p:nvPr/>
        </p:nvSpPr>
        <p:spPr bwMode="auto">
          <a:xfrm>
            <a:off x="173038" y="4541838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2" name="Line 34"/>
          <p:cNvSpPr>
            <a:spLocks noChangeShapeType="1"/>
          </p:cNvSpPr>
          <p:nvPr/>
        </p:nvSpPr>
        <p:spPr bwMode="auto">
          <a:xfrm>
            <a:off x="228600" y="1949450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3" name="Line 35"/>
          <p:cNvSpPr>
            <a:spLocks noChangeShapeType="1"/>
          </p:cNvSpPr>
          <p:nvPr/>
        </p:nvSpPr>
        <p:spPr bwMode="auto">
          <a:xfrm flipH="1" flipV="1">
            <a:off x="1274763" y="1754188"/>
            <a:ext cx="0" cy="3087687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 flipH="1" flipV="1">
            <a:off x="1481138" y="1917700"/>
            <a:ext cx="11112" cy="2917825"/>
          </a:xfrm>
          <a:prstGeom prst="line">
            <a:avLst/>
          </a:prstGeom>
          <a:noFill/>
          <a:ln w="76200">
            <a:solidFill>
              <a:srgbClr val="00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V="1">
            <a:off x="6100763" y="5419725"/>
            <a:ext cx="0" cy="542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6" name="Line 38"/>
          <p:cNvSpPr>
            <a:spLocks noChangeShapeType="1"/>
          </p:cNvSpPr>
          <p:nvPr/>
        </p:nvSpPr>
        <p:spPr bwMode="auto">
          <a:xfrm>
            <a:off x="1484313" y="1927225"/>
            <a:ext cx="457200" cy="392113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7" name="Line 39"/>
          <p:cNvSpPr>
            <a:spLocks noChangeShapeType="1"/>
          </p:cNvSpPr>
          <p:nvPr/>
        </p:nvSpPr>
        <p:spPr bwMode="auto">
          <a:xfrm flipV="1">
            <a:off x="196850" y="2278063"/>
            <a:ext cx="2127250" cy="7937"/>
          </a:xfrm>
          <a:prstGeom prst="line">
            <a:avLst/>
          </a:prstGeom>
          <a:noFill/>
          <a:ln w="3810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8" name="Line 40"/>
          <p:cNvSpPr>
            <a:spLocks noChangeShapeType="1"/>
          </p:cNvSpPr>
          <p:nvPr/>
        </p:nvSpPr>
        <p:spPr bwMode="auto">
          <a:xfrm flipH="1">
            <a:off x="866775" y="1793875"/>
            <a:ext cx="427038" cy="468313"/>
          </a:xfrm>
          <a:prstGeom prst="line">
            <a:avLst/>
          </a:prstGeom>
          <a:noFill/>
          <a:ln w="3810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49" name="Text Box 41"/>
          <p:cNvSpPr txBox="1">
            <a:spLocks noChangeArrowheads="1"/>
          </p:cNvSpPr>
          <p:nvPr/>
        </p:nvSpPr>
        <p:spPr bwMode="auto">
          <a:xfrm>
            <a:off x="6444208" y="5219700"/>
            <a:ext cx="2738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800">
                <a:solidFill>
                  <a:prstClr val="black"/>
                </a:solidFill>
              </a:rPr>
              <a:t>Vlnová délka</a:t>
            </a:r>
            <a:r>
              <a:rPr lang="en-US" sz="2800">
                <a:solidFill>
                  <a:prstClr val="black"/>
                </a:solidFill>
              </a:rPr>
              <a:t> (</a:t>
            </a:r>
            <a:r>
              <a:rPr lang="el-GR" sz="2800">
                <a:solidFill>
                  <a:prstClr val="black"/>
                </a:solidFill>
              </a:rPr>
              <a:t>λ</a:t>
            </a:r>
            <a:r>
              <a:rPr lang="en-US" sz="2800">
                <a:solidFill>
                  <a:prstClr val="black"/>
                </a:solidFill>
              </a:rPr>
              <a:t>)</a:t>
            </a:r>
            <a:endParaRPr lang="el-GR" sz="2800">
              <a:solidFill>
                <a:prstClr val="black"/>
              </a:solidFill>
            </a:endParaRPr>
          </a:p>
        </p:txBody>
      </p:sp>
      <p:sp>
        <p:nvSpPr>
          <p:cNvPr id="17450" name="Line 42"/>
          <p:cNvSpPr>
            <a:spLocks noChangeShapeType="1"/>
          </p:cNvSpPr>
          <p:nvPr/>
        </p:nvSpPr>
        <p:spPr bwMode="auto">
          <a:xfrm flipV="1">
            <a:off x="1844675" y="5340350"/>
            <a:ext cx="9525" cy="563563"/>
          </a:xfrm>
          <a:prstGeom prst="line">
            <a:avLst/>
          </a:prstGeom>
          <a:noFill/>
          <a:ln w="76200">
            <a:solidFill>
              <a:srgbClr val="99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1" name="Line 43"/>
          <p:cNvSpPr>
            <a:spLocks noChangeShapeType="1"/>
          </p:cNvSpPr>
          <p:nvPr/>
        </p:nvSpPr>
        <p:spPr bwMode="auto">
          <a:xfrm>
            <a:off x="8512175" y="5741988"/>
            <a:ext cx="647700" cy="0"/>
          </a:xfrm>
          <a:prstGeom prst="line">
            <a:avLst/>
          </a:prstGeom>
          <a:noFill/>
          <a:ln w="76200">
            <a:solidFill>
              <a:srgbClr val="33339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2" name="Line 44"/>
          <p:cNvSpPr>
            <a:spLocks noChangeShapeType="1"/>
          </p:cNvSpPr>
          <p:nvPr/>
        </p:nvSpPr>
        <p:spPr bwMode="auto">
          <a:xfrm>
            <a:off x="3148013" y="1722438"/>
            <a:ext cx="1511300" cy="0"/>
          </a:xfrm>
          <a:prstGeom prst="line">
            <a:avLst/>
          </a:prstGeom>
          <a:noFill/>
          <a:ln w="28575">
            <a:solidFill>
              <a:srgbClr val="333398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3" name="Text Box 45"/>
          <p:cNvSpPr txBox="1">
            <a:spLocks noChangeArrowheads="1"/>
          </p:cNvSpPr>
          <p:nvPr/>
        </p:nvSpPr>
        <p:spPr bwMode="auto">
          <a:xfrm>
            <a:off x="3117850" y="1317625"/>
            <a:ext cx="18208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Stokes</a:t>
            </a:r>
            <a:r>
              <a:rPr lang="cs-CZ">
                <a:solidFill>
                  <a:prstClr val="black"/>
                </a:solidFill>
              </a:rPr>
              <a:t>ův posuv</a:t>
            </a:r>
          </a:p>
        </p:txBody>
      </p:sp>
      <p:sp>
        <p:nvSpPr>
          <p:cNvPr id="17454" name="Line 46"/>
          <p:cNvSpPr>
            <a:spLocks noChangeShapeType="1"/>
          </p:cNvSpPr>
          <p:nvPr/>
        </p:nvSpPr>
        <p:spPr bwMode="auto">
          <a:xfrm>
            <a:off x="-20638" y="5897563"/>
            <a:ext cx="9217026" cy="17462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5" name="Line 47"/>
          <p:cNvSpPr>
            <a:spLocks noChangeShapeType="1"/>
          </p:cNvSpPr>
          <p:nvPr/>
        </p:nvSpPr>
        <p:spPr bwMode="auto">
          <a:xfrm>
            <a:off x="6589713" y="4819650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6" name="Line 48"/>
          <p:cNvSpPr>
            <a:spLocks noChangeShapeType="1"/>
          </p:cNvSpPr>
          <p:nvPr/>
        </p:nvSpPr>
        <p:spPr bwMode="auto">
          <a:xfrm>
            <a:off x="6643688" y="4751388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7" name="Line 49"/>
          <p:cNvSpPr>
            <a:spLocks noChangeShapeType="1"/>
          </p:cNvSpPr>
          <p:nvPr/>
        </p:nvSpPr>
        <p:spPr bwMode="auto">
          <a:xfrm>
            <a:off x="165100" y="4822825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8" name="Line 50"/>
          <p:cNvSpPr>
            <a:spLocks noChangeShapeType="1"/>
          </p:cNvSpPr>
          <p:nvPr/>
        </p:nvSpPr>
        <p:spPr bwMode="auto">
          <a:xfrm>
            <a:off x="209550" y="4867275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59" name="Line 51"/>
          <p:cNvSpPr>
            <a:spLocks noChangeShapeType="1"/>
          </p:cNvSpPr>
          <p:nvPr/>
        </p:nvSpPr>
        <p:spPr bwMode="auto">
          <a:xfrm>
            <a:off x="7694613" y="4397375"/>
            <a:ext cx="749300" cy="433388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0" name="Line 52"/>
          <p:cNvSpPr>
            <a:spLocks noChangeShapeType="1"/>
          </p:cNvSpPr>
          <p:nvPr/>
        </p:nvSpPr>
        <p:spPr bwMode="auto">
          <a:xfrm flipV="1">
            <a:off x="60325" y="4843463"/>
            <a:ext cx="2189163" cy="6350"/>
          </a:xfrm>
          <a:prstGeom prst="line">
            <a:avLst/>
          </a:prstGeom>
          <a:noFill/>
          <a:ln w="3810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1" name="Line 53"/>
          <p:cNvSpPr>
            <a:spLocks noChangeShapeType="1"/>
          </p:cNvSpPr>
          <p:nvPr/>
        </p:nvSpPr>
        <p:spPr bwMode="auto">
          <a:xfrm flipH="1">
            <a:off x="7046913" y="4497388"/>
            <a:ext cx="373062" cy="369887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2" name="Text Box 54"/>
          <p:cNvSpPr txBox="1">
            <a:spLocks noChangeArrowheads="1"/>
          </p:cNvSpPr>
          <p:nvPr/>
        </p:nvSpPr>
        <p:spPr bwMode="auto">
          <a:xfrm>
            <a:off x="-57150" y="5110163"/>
            <a:ext cx="19859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prstClr val="black"/>
                </a:solidFill>
              </a:rPr>
              <a:t>Energ</a:t>
            </a:r>
            <a:r>
              <a:rPr lang="cs-CZ" sz="2800">
                <a:solidFill>
                  <a:prstClr val="black"/>
                </a:solidFill>
              </a:rPr>
              <a:t>ie</a:t>
            </a:r>
            <a:r>
              <a:rPr lang="en-US" sz="2800">
                <a:solidFill>
                  <a:prstClr val="black"/>
                </a:solidFill>
              </a:rPr>
              <a:t> (E)</a:t>
            </a:r>
            <a:endParaRPr lang="el-GR" sz="2800">
              <a:solidFill>
                <a:prstClr val="black"/>
              </a:solidFill>
            </a:endParaRPr>
          </a:p>
        </p:txBody>
      </p:sp>
      <p:sp>
        <p:nvSpPr>
          <p:cNvPr id="17463" name="Line 55"/>
          <p:cNvSpPr>
            <a:spLocks noChangeShapeType="1"/>
          </p:cNvSpPr>
          <p:nvPr/>
        </p:nvSpPr>
        <p:spPr bwMode="auto">
          <a:xfrm flipH="1">
            <a:off x="0" y="5705475"/>
            <a:ext cx="568325" cy="0"/>
          </a:xfrm>
          <a:prstGeom prst="line">
            <a:avLst/>
          </a:prstGeom>
          <a:noFill/>
          <a:ln w="76200">
            <a:solidFill>
              <a:srgbClr val="33339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4" name="Line 56"/>
          <p:cNvSpPr>
            <a:spLocks noChangeShapeType="1"/>
          </p:cNvSpPr>
          <p:nvPr/>
        </p:nvSpPr>
        <p:spPr bwMode="auto">
          <a:xfrm flipV="1">
            <a:off x="6591300" y="4851400"/>
            <a:ext cx="2189163" cy="6350"/>
          </a:xfrm>
          <a:prstGeom prst="line">
            <a:avLst/>
          </a:prstGeom>
          <a:noFill/>
          <a:ln w="3810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5" name="Line 57"/>
          <p:cNvSpPr>
            <a:spLocks noChangeShapeType="1"/>
          </p:cNvSpPr>
          <p:nvPr/>
        </p:nvSpPr>
        <p:spPr bwMode="auto">
          <a:xfrm>
            <a:off x="7091363" y="2274888"/>
            <a:ext cx="33337" cy="24114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6" name="Line 58"/>
          <p:cNvSpPr>
            <a:spLocks noChangeShapeType="1"/>
          </p:cNvSpPr>
          <p:nvPr/>
        </p:nvSpPr>
        <p:spPr bwMode="auto">
          <a:xfrm flipH="1">
            <a:off x="6699250" y="4700588"/>
            <a:ext cx="395288" cy="161925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7" name="Line 59"/>
          <p:cNvSpPr>
            <a:spLocks noChangeShapeType="1"/>
          </p:cNvSpPr>
          <p:nvPr/>
        </p:nvSpPr>
        <p:spPr bwMode="auto">
          <a:xfrm>
            <a:off x="6499225" y="2268538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8" name="Line 60"/>
          <p:cNvSpPr>
            <a:spLocks noChangeShapeType="1"/>
          </p:cNvSpPr>
          <p:nvPr/>
        </p:nvSpPr>
        <p:spPr bwMode="auto">
          <a:xfrm>
            <a:off x="6481763" y="2160588"/>
            <a:ext cx="2087562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69" name="Line 61"/>
          <p:cNvSpPr>
            <a:spLocks noChangeShapeType="1"/>
          </p:cNvSpPr>
          <p:nvPr/>
        </p:nvSpPr>
        <p:spPr bwMode="auto">
          <a:xfrm>
            <a:off x="6499225" y="1908175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0" name="Line 62"/>
          <p:cNvSpPr>
            <a:spLocks noChangeShapeType="1"/>
          </p:cNvSpPr>
          <p:nvPr/>
        </p:nvSpPr>
        <p:spPr bwMode="auto">
          <a:xfrm>
            <a:off x="6505575" y="1792288"/>
            <a:ext cx="2087563" cy="0"/>
          </a:xfrm>
          <a:prstGeom prst="line">
            <a:avLst/>
          </a:prstGeom>
          <a:noFill/>
          <a:ln w="1905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1" name="Line 63"/>
          <p:cNvSpPr>
            <a:spLocks noChangeShapeType="1"/>
          </p:cNvSpPr>
          <p:nvPr/>
        </p:nvSpPr>
        <p:spPr bwMode="auto">
          <a:xfrm>
            <a:off x="6503988" y="2008188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2" name="Line 64"/>
          <p:cNvSpPr>
            <a:spLocks noChangeShapeType="1"/>
          </p:cNvSpPr>
          <p:nvPr/>
        </p:nvSpPr>
        <p:spPr bwMode="auto">
          <a:xfrm>
            <a:off x="6535738" y="2101850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3" name="Line 65"/>
          <p:cNvSpPr>
            <a:spLocks noChangeShapeType="1"/>
          </p:cNvSpPr>
          <p:nvPr/>
        </p:nvSpPr>
        <p:spPr bwMode="auto">
          <a:xfrm>
            <a:off x="6507163" y="2230438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6513513" y="1757363"/>
            <a:ext cx="2087562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5" name="Line 67"/>
          <p:cNvSpPr>
            <a:spLocks noChangeShapeType="1"/>
          </p:cNvSpPr>
          <p:nvPr/>
        </p:nvSpPr>
        <p:spPr bwMode="auto">
          <a:xfrm>
            <a:off x="6537325" y="1946275"/>
            <a:ext cx="2087563" cy="0"/>
          </a:xfrm>
          <a:prstGeom prst="line">
            <a:avLst/>
          </a:prstGeom>
          <a:noFill/>
          <a:ln w="3175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 flipV="1">
            <a:off x="6505575" y="2274888"/>
            <a:ext cx="2127250" cy="7937"/>
          </a:xfrm>
          <a:prstGeom prst="line">
            <a:avLst/>
          </a:prstGeom>
          <a:noFill/>
          <a:ln w="38100">
            <a:solidFill>
              <a:srgbClr val="333398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17477" name="Rectangle 69"/>
          <p:cNvSpPr>
            <a:spLocks noGrp="1" noChangeArrowheads="1"/>
          </p:cNvSpPr>
          <p:nvPr>
            <p:ph type="title"/>
          </p:nvPr>
        </p:nvSpPr>
        <p:spPr>
          <a:xfrm>
            <a:off x="630238" y="116632"/>
            <a:ext cx="7772400" cy="725488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Fluorescence</a:t>
            </a:r>
          </a:p>
        </p:txBody>
      </p:sp>
      <p:sp>
        <p:nvSpPr>
          <p:cNvPr id="17478" name="Text Box 70"/>
          <p:cNvSpPr txBox="1">
            <a:spLocks noChangeArrowheads="1"/>
          </p:cNvSpPr>
          <p:nvPr/>
        </p:nvSpPr>
        <p:spPr bwMode="auto">
          <a:xfrm>
            <a:off x="6732588" y="6092825"/>
            <a:ext cx="2206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3200">
                <a:solidFill>
                  <a:prstClr val="black"/>
                </a:solidFill>
                <a:latin typeface="Arial Unicode MS" pitchFamily="34" charset="-128"/>
              </a:rPr>
              <a:t>E = h.c</a:t>
            </a:r>
            <a:r>
              <a:rPr lang="cs-CZ" sz="3200">
                <a:solidFill>
                  <a:prstClr val="black"/>
                </a:solidFill>
                <a:latin typeface="Arial Unicode MS" pitchFamily="34" charset="-128"/>
                <a:cs typeface="Times New Roman" pitchFamily="18" charset="0"/>
              </a:rPr>
              <a:t>/</a:t>
            </a:r>
            <a:r>
              <a:rPr lang="cs-CZ" sz="3200">
                <a:solidFill>
                  <a:prstClr val="black"/>
                </a:solidFill>
                <a:latin typeface="Arial Unicode MS" pitchFamily="34" charset="-128"/>
                <a:cs typeface="Times New Roman" pitchFamily="18" charset="0"/>
                <a:sym typeface="Symbol" pitchFamily="18" charset="2"/>
              </a:rPr>
              <a:t></a:t>
            </a:r>
          </a:p>
        </p:txBody>
      </p:sp>
      <p:sp>
        <p:nvSpPr>
          <p:cNvPr id="17479" name="Rectangle 71"/>
          <p:cNvSpPr>
            <a:spLocks noChangeArrowheads="1"/>
          </p:cNvSpPr>
          <p:nvPr/>
        </p:nvSpPr>
        <p:spPr bwMode="auto">
          <a:xfrm>
            <a:off x="0" y="6237288"/>
            <a:ext cx="638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prstClr val="black"/>
                </a:solidFill>
                <a:latin typeface="Arial Unicode MS" pitchFamily="34" charset="-128"/>
              </a:rPr>
              <a:t>Emitované záření má větší vlnovou délku a tudíž nižší energii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59338" y="1341438"/>
            <a:ext cx="42846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cs-CZ" sz="1400" dirty="0">
                <a:solidFill>
                  <a:prstClr val="black"/>
                </a:solidFill>
              </a:rPr>
              <a:t>rozdíl mezi vlnovými délkami emisního a excitačního</a:t>
            </a:r>
          </a:p>
          <a:p>
            <a:pPr>
              <a:defRPr/>
            </a:pPr>
            <a:r>
              <a:rPr lang="cs-CZ" sz="1400" dirty="0">
                <a:solidFill>
                  <a:prstClr val="black"/>
                </a:solidFill>
              </a:rPr>
              <a:t>     maxima (</a:t>
            </a:r>
            <a:r>
              <a:rPr lang="cs-CZ" sz="1400" dirty="0" err="1">
                <a:solidFill>
                  <a:prstClr val="black"/>
                </a:solidFill>
              </a:rPr>
              <a:t>nm</a:t>
            </a:r>
            <a:r>
              <a:rPr lang="cs-CZ" sz="1400" dirty="0">
                <a:solidFill>
                  <a:prstClr val="black"/>
                </a:solidFill>
              </a:rPr>
              <a:t>)</a:t>
            </a:r>
            <a:endParaRPr lang="en-GB" sz="1400" dirty="0">
              <a:solidFill>
                <a:prstClr val="black"/>
              </a:solidFill>
            </a:endParaRPr>
          </a:p>
          <a:p>
            <a:pPr>
              <a:defRPr/>
            </a:pP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17481" name="TextovéPole 3"/>
          <p:cNvSpPr txBox="1">
            <a:spLocks noChangeArrowheads="1"/>
          </p:cNvSpPr>
          <p:nvPr/>
        </p:nvSpPr>
        <p:spPr bwMode="auto">
          <a:xfrm>
            <a:off x="34925" y="5949950"/>
            <a:ext cx="36560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400">
                <a:solidFill>
                  <a:prstClr val="black"/>
                </a:solidFill>
              </a:rPr>
              <a:t>Část energie se přemění na energii vibrační</a:t>
            </a:r>
            <a:endParaRPr lang="en-GB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1" y="764704"/>
            <a:ext cx="8082290" cy="56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4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85900"/>
            <a:ext cx="3733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200400" y="4800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400">
                <a:solidFill>
                  <a:prstClr val="black"/>
                </a:solidFill>
                <a:latin typeface="Times New Roman" pitchFamily="18" charset="0"/>
              </a:rPr>
              <a:t>CD3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7239000" y="4800600"/>
            <a:ext cx="76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kumimoji="1" lang="cs-CZ" sz="2400">
                <a:solidFill>
                  <a:prstClr val="black"/>
                </a:solidFill>
                <a:latin typeface="Times New Roman" pitchFamily="18" charset="0"/>
              </a:rPr>
              <a:t>CD4</a:t>
            </a:r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None/>
            </a:pPr>
            <a:endParaRPr lang="cs-CZ" dirty="0" smtClean="0"/>
          </a:p>
          <a:p>
            <a:pPr eaLnBrk="1" hangingPunct="1">
              <a:buNone/>
            </a:pPr>
            <a:endParaRPr lang="cs-CZ" dirty="0" smtClean="0"/>
          </a:p>
          <a:p>
            <a:pPr eaLnBrk="1" hangingPunct="1">
              <a:buNone/>
            </a:pPr>
            <a:endParaRPr lang="cs-CZ" dirty="0" smtClean="0"/>
          </a:p>
          <a:p>
            <a:pPr eaLnBrk="1" hangingPunct="1">
              <a:buNone/>
            </a:pPr>
            <a:endParaRPr lang="cs-CZ" dirty="0" smtClean="0"/>
          </a:p>
          <a:p>
            <a:pPr eaLnBrk="1" hangingPunct="1">
              <a:buNone/>
            </a:pPr>
            <a:endParaRPr lang="cs-CZ" dirty="0" smtClean="0"/>
          </a:p>
          <a:p>
            <a:pPr eaLnBrk="1" hangingPunct="1">
              <a:buNone/>
            </a:pPr>
            <a:endParaRPr lang="cs-CZ" dirty="0" smtClean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4797152"/>
            <a:ext cx="2314600" cy="7780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sz="3600" b="1" dirty="0" smtClean="0"/>
              <a:t>CD3 PC5</a:t>
            </a:r>
            <a:endParaRPr lang="en-US" sz="3600" b="1" dirty="0" smtClean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641776" y="4797152"/>
            <a:ext cx="2314600" cy="778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prstClr val="black"/>
                </a:solidFill>
              </a:rPr>
              <a:t>CD4 PE</a:t>
            </a:r>
            <a:endParaRPr lang="en-US" sz="3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839788"/>
            <a:ext cx="5903912" cy="5903912"/>
          </a:xfrm>
          <a:noFill/>
        </p:spPr>
      </p:pic>
      <p:sp>
        <p:nvSpPr>
          <p:cNvPr id="19460" name="TextovéPole 1"/>
          <p:cNvSpPr txBox="1">
            <a:spLocks noChangeArrowheads="1"/>
          </p:cNvSpPr>
          <p:nvPr/>
        </p:nvSpPr>
        <p:spPr bwMode="auto">
          <a:xfrm>
            <a:off x="5003800" y="2205038"/>
            <a:ext cx="1331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CD3</a:t>
            </a:r>
            <a:r>
              <a:rPr lang="cs-CZ" baseline="30000">
                <a:solidFill>
                  <a:prstClr val="black"/>
                </a:solidFill>
              </a:rPr>
              <a:t>+</a:t>
            </a:r>
            <a:r>
              <a:rPr lang="cs-CZ">
                <a:solidFill>
                  <a:prstClr val="black"/>
                </a:solidFill>
              </a:rPr>
              <a:t>CD4</a:t>
            </a:r>
            <a:r>
              <a:rPr lang="cs-CZ" baseline="30000">
                <a:solidFill>
                  <a:prstClr val="black"/>
                </a:solidFill>
              </a:rPr>
              <a:t>+</a:t>
            </a:r>
            <a:endParaRPr lang="en-GB" baseline="30000">
              <a:solidFill>
                <a:prstClr val="black"/>
              </a:solidFill>
            </a:endParaRPr>
          </a:p>
        </p:txBody>
      </p:sp>
      <p:sp>
        <p:nvSpPr>
          <p:cNvPr id="19461" name="TextovéPole 4"/>
          <p:cNvSpPr txBox="1">
            <a:spLocks noChangeArrowheads="1"/>
          </p:cNvSpPr>
          <p:nvPr/>
        </p:nvSpPr>
        <p:spPr bwMode="auto">
          <a:xfrm>
            <a:off x="2916238" y="4437063"/>
            <a:ext cx="123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CD3</a:t>
            </a:r>
            <a:r>
              <a:rPr lang="cs-CZ" baseline="30000">
                <a:solidFill>
                  <a:prstClr val="black"/>
                </a:solidFill>
              </a:rPr>
              <a:t>-</a:t>
            </a:r>
            <a:r>
              <a:rPr lang="cs-CZ">
                <a:solidFill>
                  <a:prstClr val="black"/>
                </a:solidFill>
              </a:rPr>
              <a:t>CD4</a:t>
            </a:r>
            <a:r>
              <a:rPr lang="cs-CZ" baseline="30000">
                <a:solidFill>
                  <a:prstClr val="black"/>
                </a:solidFill>
              </a:rPr>
              <a:t>-</a:t>
            </a:r>
            <a:endParaRPr lang="en-GB" baseline="30000">
              <a:solidFill>
                <a:prstClr val="black"/>
              </a:solidFill>
            </a:endParaRPr>
          </a:p>
        </p:txBody>
      </p:sp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2843213" y="2205038"/>
            <a:ext cx="1274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CD3</a:t>
            </a:r>
            <a:r>
              <a:rPr lang="cs-CZ" baseline="30000">
                <a:solidFill>
                  <a:prstClr val="black"/>
                </a:solidFill>
              </a:rPr>
              <a:t>-</a:t>
            </a:r>
            <a:r>
              <a:rPr lang="cs-CZ">
                <a:solidFill>
                  <a:prstClr val="black"/>
                </a:solidFill>
              </a:rPr>
              <a:t>CD4</a:t>
            </a:r>
            <a:r>
              <a:rPr lang="cs-CZ" baseline="30000">
                <a:solidFill>
                  <a:prstClr val="black"/>
                </a:solidFill>
              </a:rPr>
              <a:t>+</a:t>
            </a:r>
            <a:endParaRPr lang="en-GB" baseline="30000">
              <a:solidFill>
                <a:prstClr val="black"/>
              </a:solidFill>
            </a:endParaRPr>
          </a:p>
        </p:txBody>
      </p:sp>
      <p:sp>
        <p:nvSpPr>
          <p:cNvPr id="19463" name="TextovéPole 6"/>
          <p:cNvSpPr txBox="1">
            <a:spLocks noChangeArrowheads="1"/>
          </p:cNvSpPr>
          <p:nvPr/>
        </p:nvSpPr>
        <p:spPr bwMode="auto">
          <a:xfrm>
            <a:off x="5651500" y="4508500"/>
            <a:ext cx="1249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CD3</a:t>
            </a:r>
            <a:r>
              <a:rPr lang="cs-CZ" baseline="30000">
                <a:solidFill>
                  <a:prstClr val="black"/>
                </a:solidFill>
              </a:rPr>
              <a:t>+</a:t>
            </a:r>
            <a:r>
              <a:rPr lang="cs-CZ">
                <a:solidFill>
                  <a:prstClr val="black"/>
                </a:solidFill>
              </a:rPr>
              <a:t>CD4</a:t>
            </a:r>
            <a:r>
              <a:rPr lang="cs-CZ" baseline="30000">
                <a:solidFill>
                  <a:prstClr val="black"/>
                </a:solidFill>
              </a:rPr>
              <a:t>-</a:t>
            </a:r>
            <a:endParaRPr lang="en-GB" baseline="30000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07904" y="5891262"/>
            <a:ext cx="2314600" cy="778098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cs-CZ" sz="3600" b="1" dirty="0" smtClean="0"/>
              <a:t>CD3 PC5</a:t>
            </a:r>
            <a:endParaRPr lang="en-US" sz="3600" b="1" dirty="0" smtClean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 rot="16200000">
            <a:off x="923429" y="3261147"/>
            <a:ext cx="2314600" cy="7780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cs-CZ" sz="3600" b="1" dirty="0" smtClean="0">
                <a:solidFill>
                  <a:prstClr val="black"/>
                </a:solidFill>
              </a:rPr>
              <a:t>CD4 PE</a:t>
            </a:r>
            <a:endParaRPr lang="en-US" sz="36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Krevní diferenciál</a:t>
            </a:r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20938"/>
            <a:ext cx="4175125" cy="319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4176713" cy="31924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39931" y="3055513"/>
            <a:ext cx="115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prstClr val="black"/>
                </a:solidFill>
              </a:rPr>
              <a:t>Monocyty</a:t>
            </a:r>
            <a:endParaRPr lang="cs-CZ" b="1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99791" y="2562544"/>
            <a:ext cx="134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prstClr val="black"/>
                </a:solidFill>
              </a:rPr>
              <a:t>Granulocyty</a:t>
            </a:r>
            <a:endParaRPr lang="cs-CZ" b="1">
              <a:solidFill>
                <a:prstClr val="black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475656" y="4047547"/>
            <a:ext cx="1157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smtClean="0">
                <a:solidFill>
                  <a:prstClr val="black"/>
                </a:solidFill>
              </a:rPr>
              <a:t>Lymfocyty</a:t>
            </a:r>
            <a:endParaRPr lang="cs-CZ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Zkumavka A</a:t>
            </a:r>
            <a:endParaRPr lang="cs-CZ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17651"/>
            <a:ext cx="87804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203848" y="1196752"/>
            <a:ext cx="2791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prstClr val="black"/>
                </a:solidFill>
              </a:rPr>
              <a:t>CD45/CD3/CD4/CD8</a:t>
            </a:r>
            <a:endParaRPr lang="cs-CZ" sz="2400" b="1" i="1" dirty="0" smtClean="0">
              <a:solidFill>
                <a:srgbClr val="002060"/>
              </a:solidFill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8320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Zkumavka B</a:t>
            </a:r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934294"/>
            <a:ext cx="87804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445843"/>
            <a:ext cx="44608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555776" y="1196752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solidFill>
                  <a:prstClr val="black"/>
                </a:solidFill>
              </a:rPr>
              <a:t>CD45/CD3/CD19/CD56 + CD16</a:t>
            </a:r>
            <a:endParaRPr lang="cs-CZ" sz="2400" b="1" i="1" dirty="0" smtClean="0">
              <a:solidFill>
                <a:srgbClr val="002060"/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7130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773155"/>
            <a:ext cx="6491064" cy="470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 txBox="1">
            <a:spLocks/>
          </p:cNvSpPr>
          <p:nvPr/>
        </p:nvSpPr>
        <p:spPr>
          <a:xfrm>
            <a:off x="323528" y="274638"/>
            <a:ext cx="3106688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lymfocyty</a:t>
            </a:r>
            <a:endParaRPr lang="cs-CZ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089" y="1183104"/>
            <a:ext cx="267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CD19 </a:t>
            </a:r>
          </a:p>
          <a:p>
            <a:r>
              <a:rPr lang="cs-CZ" sz="40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CD20 </a:t>
            </a:r>
          </a:p>
        </p:txBody>
      </p:sp>
      <p:grpSp>
        <p:nvGrpSpPr>
          <p:cNvPr id="2" name="Skupina 1"/>
          <p:cNvGrpSpPr/>
          <p:nvPr/>
        </p:nvGrpSpPr>
        <p:grpSpPr>
          <a:xfrm>
            <a:off x="5652120" y="80680"/>
            <a:ext cx="3491880" cy="3253829"/>
            <a:chOff x="4716463" y="1125538"/>
            <a:chExt cx="4321175" cy="3971925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>
              <a:fillRect/>
            </a:stretch>
          </p:blipFill>
          <p:spPr bwMode="auto">
            <a:xfrm>
              <a:off x="4716463" y="1125538"/>
              <a:ext cx="4321175" cy="397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1" name="TextovéPole 3"/>
            <p:cNvSpPr txBox="1">
              <a:spLocks noChangeArrowheads="1"/>
            </p:cNvSpPr>
            <p:nvPr/>
          </p:nvSpPr>
          <p:spPr bwMode="auto">
            <a:xfrm>
              <a:off x="8316913" y="1773238"/>
              <a:ext cx="5746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sz="1200">
                  <a:solidFill>
                    <a:prstClr val="black"/>
                  </a:solidFill>
                </a:rPr>
                <a:t>CD19</a:t>
              </a:r>
            </a:p>
          </p:txBody>
        </p:sp>
        <p:sp>
          <p:nvSpPr>
            <p:cNvPr id="6152" name="TextovéPole 8"/>
            <p:cNvSpPr txBox="1">
              <a:spLocks noChangeArrowheads="1"/>
            </p:cNvSpPr>
            <p:nvPr/>
          </p:nvSpPr>
          <p:spPr bwMode="auto">
            <a:xfrm>
              <a:off x="6753225" y="2316163"/>
              <a:ext cx="66675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cs-CZ" sz="1200">
                  <a:solidFill>
                    <a:prstClr val="black"/>
                  </a:solidFill>
                </a:rPr>
                <a:t>Ig</a:t>
              </a:r>
              <a:r>
                <a:rPr lang="cs-CZ" sz="1200">
                  <a:solidFill>
                    <a:prstClr val="black"/>
                  </a:solidFill>
                  <a:latin typeface="Symbol" pitchFamily="18" charset="2"/>
                </a:rPr>
                <a:t>a</a:t>
              </a:r>
              <a:r>
                <a:rPr lang="cs-CZ" sz="1200">
                  <a:solidFill>
                    <a:prstClr val="black"/>
                  </a:solidFill>
                </a:rPr>
                <a:t> Ig</a:t>
              </a:r>
              <a:r>
                <a:rPr lang="cs-CZ" sz="1200">
                  <a:solidFill>
                    <a:prstClr val="black"/>
                  </a:solidFill>
                  <a:latin typeface="Symbol" pitchFamily="18" charset="2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8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179388" y="44450"/>
            <a:ext cx="8785225" cy="863600"/>
          </a:xfrm>
        </p:spPr>
        <p:txBody>
          <a:bodyPr/>
          <a:lstStyle/>
          <a:p>
            <a:r>
              <a:rPr lang="cs-CZ" sz="3600" b="1" smtClean="0"/>
              <a:t>Vyšetření lymfocytů periferní krve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0825" y="1125538"/>
          <a:ext cx="8642350" cy="5548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593"/>
                <a:gridCol w="2363720"/>
                <a:gridCol w="2349306"/>
                <a:gridCol w="2599731"/>
              </a:tblGrid>
              <a:tr h="93711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ZNAK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EXPRESE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FUNKCE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aseline="0" dirty="0" smtClean="0"/>
                        <a:t>ZASTOUPENÍ NA LYMFOCYTECH PERIFERNÍ KRVE (%)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69561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CD3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v</a:t>
                      </a:r>
                      <a:r>
                        <a:rPr lang="cs-CZ" sz="1600" smtClean="0"/>
                        <a:t>šechny</a:t>
                      </a:r>
                      <a:r>
                        <a:rPr lang="cs-CZ" sz="1600" baseline="0" smtClean="0"/>
                        <a:t> </a:t>
                      </a:r>
                      <a:r>
                        <a:rPr lang="cs-CZ" sz="1600" baseline="0" dirty="0" smtClean="0"/>
                        <a:t>T-lymfocyty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smtClean="0"/>
                        <a:t>asociován</a:t>
                      </a:r>
                      <a:r>
                        <a:rPr lang="cs-CZ" sz="1600" baseline="0" smtClean="0"/>
                        <a:t> </a:t>
                      </a:r>
                      <a:r>
                        <a:rPr lang="cs-CZ" sz="1600" baseline="0" dirty="0" smtClean="0"/>
                        <a:t>s TCR, přenos signálu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55-83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69561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CD4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pomocné T-lymfocyty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receptor pro MHC II, aktivace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28-57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82293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CD8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cytotoxické T-lymfocyty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smtClean="0"/>
                        <a:t>receptor pro MHC I, aktivace</a:t>
                      </a:r>
                    </a:p>
                    <a:p>
                      <a:pPr algn="ctr"/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10-39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69561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CD19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B-lymfocyty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regulátor aktivace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6-19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695615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CD16/CD56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NK-buňky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 smtClean="0"/>
                        <a:t>FcR</a:t>
                      </a:r>
                      <a:r>
                        <a:rPr lang="cs-CZ" sz="1600" dirty="0" smtClean="0"/>
                        <a:t> pro IgG/mediátor adheze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7-31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</a:tr>
              <a:tr h="1005811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HLA-DR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B-lymfocyty, monocyty, aktivované T-lymfocyty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MHC II, prezentace </a:t>
                      </a:r>
                      <a:r>
                        <a:rPr lang="cs-CZ" sz="1600" dirty="0" err="1" smtClean="0"/>
                        <a:t>Ag</a:t>
                      </a:r>
                      <a:endParaRPr lang="cs-CZ" sz="1600" dirty="0"/>
                    </a:p>
                  </a:txBody>
                  <a:tcPr marL="91455" marR="91455"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smtClean="0"/>
                        <a:t>B-lymfocyty konstitutivně </a:t>
                      </a:r>
                      <a:r>
                        <a:rPr lang="cs-CZ" sz="1200" dirty="0" smtClean="0"/>
                        <a:t>(na všech B-lymfocytech)</a:t>
                      </a:r>
                      <a:r>
                        <a:rPr lang="cs-CZ" sz="1600" dirty="0" smtClean="0"/>
                        <a:t>, </a:t>
                      </a:r>
                    </a:p>
                    <a:p>
                      <a:pPr algn="ctr"/>
                      <a:r>
                        <a:rPr lang="cs-CZ" sz="1600" dirty="0" smtClean="0"/>
                        <a:t>T-lymfocyty 3-7</a:t>
                      </a:r>
                    </a:p>
                    <a:p>
                      <a:pPr algn="ctr"/>
                      <a:r>
                        <a:rPr lang="cs-CZ" sz="1200" dirty="0" smtClean="0"/>
                        <a:t>(na aktivovaných</a:t>
                      </a:r>
                      <a:r>
                        <a:rPr lang="cs-CZ" sz="1200" baseline="0" dirty="0" smtClean="0"/>
                        <a:t> T-lymfocytech)</a:t>
                      </a:r>
                      <a:endParaRPr lang="cs-CZ" sz="1200" dirty="0"/>
                    </a:p>
                  </a:txBody>
                  <a:tcPr marL="91455" marR="91455"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6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Věková závislost </a:t>
            </a:r>
            <a:br>
              <a:rPr lang="cs-CZ" b="1" dirty="0" smtClean="0"/>
            </a:br>
            <a:r>
              <a:rPr lang="cs-CZ" b="1" dirty="0" smtClean="0"/>
              <a:t>zastoupení </a:t>
            </a:r>
            <a:r>
              <a:rPr lang="cs-CZ" b="1" dirty="0" err="1" smtClean="0"/>
              <a:t>lymfocytárních</a:t>
            </a:r>
            <a:r>
              <a:rPr lang="cs-CZ" b="1" dirty="0" smtClean="0"/>
              <a:t> </a:t>
            </a:r>
            <a:r>
              <a:rPr lang="cs-CZ" b="1" dirty="0" err="1" smtClean="0"/>
              <a:t>subpopulací</a:t>
            </a:r>
            <a:endParaRPr lang="cs-CZ" b="1" dirty="0"/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 l="25731" t="11438" r="27043" b="46235"/>
          <a:stretch>
            <a:fillRect/>
          </a:stretch>
        </p:blipFill>
        <p:spPr bwMode="auto">
          <a:xfrm>
            <a:off x="-36512" y="1628800"/>
            <a:ext cx="9217024" cy="464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čára 4"/>
          <p:cNvCxnSpPr/>
          <p:nvPr/>
        </p:nvCxnSpPr>
        <p:spPr>
          <a:xfrm>
            <a:off x="107504" y="3438000"/>
            <a:ext cx="9000000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Nadpis 1"/>
          <p:cNvSpPr txBox="1">
            <a:spLocks/>
          </p:cNvSpPr>
          <p:nvPr/>
        </p:nvSpPr>
        <p:spPr>
          <a:xfrm>
            <a:off x="3059832" y="6246440"/>
            <a:ext cx="6192688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cs-CZ" i="1" dirty="0" err="1" smtClean="0">
                <a:solidFill>
                  <a:prstClr val="black"/>
                </a:solidFill>
              </a:rPr>
              <a:t>Comans</a:t>
            </a:r>
            <a:r>
              <a:rPr lang="cs-CZ" i="1" dirty="0" smtClean="0">
                <a:solidFill>
                  <a:prstClr val="black"/>
                </a:solidFill>
              </a:rPr>
              <a:t>-Bitter </a:t>
            </a:r>
            <a:r>
              <a:rPr lang="cs-CZ" i="1" dirty="0" err="1" smtClean="0">
                <a:solidFill>
                  <a:prstClr val="black"/>
                </a:solidFill>
              </a:rPr>
              <a:t>et</a:t>
            </a:r>
            <a:r>
              <a:rPr lang="cs-CZ" i="1" dirty="0" smtClean="0">
                <a:solidFill>
                  <a:prstClr val="black"/>
                </a:solidFill>
              </a:rPr>
              <a:t> </a:t>
            </a:r>
            <a:r>
              <a:rPr lang="cs-CZ" i="1" dirty="0" err="1" smtClean="0">
                <a:solidFill>
                  <a:prstClr val="black"/>
                </a:solidFill>
              </a:rPr>
              <a:t>al</a:t>
            </a:r>
            <a:r>
              <a:rPr lang="cs-CZ" i="1" dirty="0" smtClean="0">
                <a:solidFill>
                  <a:prstClr val="black"/>
                </a:solidFill>
              </a:rPr>
              <a:t>. </a:t>
            </a:r>
            <a:r>
              <a:rPr lang="pt-BR" i="1" u="sng" dirty="0" smtClean="0">
                <a:solidFill>
                  <a:prstClr val="black"/>
                </a:solidFill>
                <a:hlinkClick r:id="rId3" tooltip="The Journal of pediatrics."/>
              </a:rPr>
              <a:t>J Pediatr.</a:t>
            </a:r>
            <a:r>
              <a:rPr lang="pt-BR" i="1" dirty="0" smtClean="0">
                <a:solidFill>
                  <a:prstClr val="black"/>
                </a:solidFill>
              </a:rPr>
              <a:t> 1997 Mar;130(3):388-93</a:t>
            </a:r>
            <a:endParaRPr lang="cs-CZ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561975"/>
          </a:xfrm>
        </p:spPr>
        <p:txBody>
          <a:bodyPr>
            <a:normAutofit fontScale="90000"/>
          </a:bodyPr>
          <a:lstStyle/>
          <a:p>
            <a:r>
              <a:rPr lang="cs-CZ" sz="3200" b="1" smtClean="0"/>
              <a:t>Hodnocení nálezu jednotlivých subpopulací</a:t>
            </a:r>
            <a:endParaRPr lang="en-GB" sz="3200" b="1" smtClean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250825" y="1125538"/>
          <a:ext cx="8569325" cy="5181602"/>
        </p:xfrm>
        <a:graphic>
          <a:graphicData uri="http://schemas.openxmlformats.org/drawingml/2006/table">
            <a:tbl>
              <a:tblPr/>
              <a:tblGrid>
                <a:gridCol w="1025525"/>
                <a:gridCol w="1389063"/>
                <a:gridCol w="6154737"/>
              </a:tblGrid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Snížení/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zvýšení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subpopulace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" charset="0"/>
                        </a:rPr>
                        <a:t>onemocnění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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CD19+, CD3+, CD4+, CD8+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 imunosupresi – např. cyklosporin  (způsobuje lymfopenii)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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CD19+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 některých pacientů s CVID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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CD19+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B – buněčná leukémie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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CD3+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 expozici člověka toxickými chemikáliemi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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CD3+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T – buněčná leukémie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8524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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CD4+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u některých pacientů s CVID (běžný variabilní imunodeficit –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c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ommon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v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ariable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i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mmuno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d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eficiency)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- virové infekce (EBV, CMV, HIV)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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CD4+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autoimunity, alergie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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CD8+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autoimunity (roztroušená skleróza,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ystematický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l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upus </a:t>
                      </a:r>
                      <a:r>
                        <a:rPr kumimoji="0" lang="cs-CZ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rythematodes-SLE)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6048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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CD8+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u některých pacientů s CVID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  <a:sym typeface="Symbol" pitchFamily="18" charset="2"/>
                        </a:rPr>
                        <a:t>- virové infekce (EBV, CMV, HIV)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65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Bronchoalveolární </a:t>
            </a:r>
            <a:r>
              <a:rPr lang="cs-CZ" b="1" dirty="0" err="1" smtClean="0"/>
              <a:t>laváž</a:t>
            </a:r>
            <a:r>
              <a:rPr lang="cs-CZ" b="1" dirty="0" smtClean="0"/>
              <a:t> (BAL)</a:t>
            </a:r>
            <a:br>
              <a:rPr lang="cs-CZ" b="1" dirty="0" smtClean="0"/>
            </a:br>
            <a:r>
              <a:rPr lang="cs-CZ" dirty="0" smtClean="0"/>
              <a:t>- </a:t>
            </a:r>
            <a:r>
              <a:rPr lang="cs-CZ" dirty="0" err="1" smtClean="0"/>
              <a:t>imunofenotypizace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0" y="1772816"/>
            <a:ext cx="87804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68801" y="500435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prstClr val="black"/>
                </a:solidFill>
              </a:rPr>
              <a:t>p</a:t>
            </a:r>
            <a:r>
              <a:rPr lang="cs-CZ" dirty="0" smtClean="0">
                <a:solidFill>
                  <a:prstClr val="black"/>
                </a:solidFill>
              </a:rPr>
              <a:t>ři převráceném poměru CD4+/CD8+</a:t>
            </a:r>
          </a:p>
          <a:p>
            <a:r>
              <a:rPr lang="cs-CZ" dirty="0" smtClean="0">
                <a:solidFill>
                  <a:prstClr val="black"/>
                </a:solidFill>
              </a:rPr>
              <a:t>- podezření na sarkoidózu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27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dirty="0" smtClean="0"/>
              <a:t>Pacientka: Ž, *1957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124744"/>
            <a:ext cx="87804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289" y="3429000"/>
            <a:ext cx="4383087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80974" y="5733256"/>
            <a:ext cx="878046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itchFamily="34" charset="0"/>
              <a:buChar char="•"/>
            </a:pPr>
            <a:r>
              <a:rPr lang="cs-CZ" sz="2000" dirty="0" smtClean="0">
                <a:solidFill>
                  <a:prstClr val="black"/>
                </a:solidFill>
              </a:rPr>
              <a:t>pacientka z revmatologie </a:t>
            </a:r>
          </a:p>
          <a:p>
            <a:pPr algn="l"/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smtClean="0">
                <a:solidFill>
                  <a:prstClr val="black"/>
                </a:solidFill>
              </a:rPr>
              <a:t>     - léčba např. </a:t>
            </a:r>
            <a:r>
              <a:rPr lang="cs-CZ" sz="2000" dirty="0" err="1" smtClean="0">
                <a:solidFill>
                  <a:prstClr val="black"/>
                </a:solidFill>
              </a:rPr>
              <a:t>rituximabem</a:t>
            </a:r>
            <a:r>
              <a:rPr lang="cs-CZ" sz="2000" dirty="0" smtClean="0">
                <a:solidFill>
                  <a:prstClr val="black"/>
                </a:solidFill>
              </a:rPr>
              <a:t> způsobuje depleci B-lymfocytů (po 4-6 měsících</a:t>
            </a:r>
          </a:p>
          <a:p>
            <a:pPr algn="l"/>
            <a:r>
              <a:rPr lang="cs-CZ" sz="2000" dirty="0" smtClean="0">
                <a:solidFill>
                  <a:prstClr val="black"/>
                </a:solidFill>
              </a:rPr>
              <a:t>  			                       	</a:t>
            </a:r>
            <a:r>
              <a:rPr lang="cs-CZ" sz="2000" dirty="0">
                <a:solidFill>
                  <a:prstClr val="black"/>
                </a:solidFill>
              </a:rPr>
              <a:t> </a:t>
            </a:r>
            <a:r>
              <a:rPr lang="cs-CZ" sz="2000" dirty="0" smtClean="0">
                <a:solidFill>
                  <a:prstClr val="black"/>
                </a:solidFill>
              </a:rPr>
              <a:t>     návrat </a:t>
            </a:r>
            <a:r>
              <a:rPr lang="cs-CZ" sz="2000" dirty="0">
                <a:solidFill>
                  <a:prstClr val="black"/>
                </a:solidFill>
              </a:rPr>
              <a:t>k normálním </a:t>
            </a:r>
            <a:r>
              <a:rPr lang="cs-CZ" sz="2000" dirty="0" smtClean="0">
                <a:solidFill>
                  <a:prstClr val="black"/>
                </a:solidFill>
              </a:rPr>
              <a:t>hladinám)</a:t>
            </a:r>
            <a:endParaRPr lang="cs-CZ" sz="20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9" r="25388"/>
          <a:stretch>
            <a:fillRect/>
          </a:stretch>
        </p:blipFill>
        <p:spPr bwMode="auto">
          <a:xfrm>
            <a:off x="611560" y="3429000"/>
            <a:ext cx="216024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837055" y="3625279"/>
            <a:ext cx="82105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cs-CZ" sz="14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kontrola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1475656" y="4221088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427984" y="4293096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40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64515" y="1124744"/>
            <a:ext cx="9043989" cy="4505325"/>
            <a:chOff x="-75" y="743"/>
            <a:chExt cx="5697" cy="2838"/>
          </a:xfrm>
        </p:grpSpPr>
        <p:sp>
          <p:nvSpPr>
            <p:cNvPr id="5" name="AutoShape 5"/>
            <p:cNvSpPr>
              <a:spLocks noChangeAspect="1" noChangeArrowheads="1" noTextEdit="1"/>
            </p:cNvSpPr>
            <p:nvPr/>
          </p:nvSpPr>
          <p:spPr bwMode="auto">
            <a:xfrm>
              <a:off x="807" y="743"/>
              <a:ext cx="4146" cy="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" y="788"/>
              <a:ext cx="1538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" y="754"/>
              <a:ext cx="1326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" y="743"/>
              <a:ext cx="1326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" y="761"/>
              <a:ext cx="1356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Pacient: muž, * </a:t>
            </a:r>
            <a:r>
              <a:rPr lang="cs-CZ" dirty="0" smtClean="0"/>
              <a:t>1966</a:t>
            </a:r>
            <a:endParaRPr lang="cs-CZ" dirty="0"/>
          </a:p>
        </p:txBody>
      </p:sp>
      <p:grpSp>
        <p:nvGrpSpPr>
          <p:cNvPr id="196611" name="Group 3"/>
          <p:cNvGrpSpPr>
            <a:grpSpLocks noChangeAspect="1"/>
          </p:cNvGrpSpPr>
          <p:nvPr/>
        </p:nvGrpSpPr>
        <p:grpSpPr bwMode="auto">
          <a:xfrm>
            <a:off x="4572000" y="3356992"/>
            <a:ext cx="4383088" cy="2295525"/>
            <a:chOff x="2880" y="2256"/>
            <a:chExt cx="2761" cy="1446"/>
          </a:xfrm>
        </p:grpSpPr>
        <p:sp>
          <p:nvSpPr>
            <p:cNvPr id="196610" name="AutoShape 2"/>
            <p:cNvSpPr>
              <a:spLocks noChangeAspect="1" noChangeArrowheads="1" noTextEdit="1"/>
            </p:cNvSpPr>
            <p:nvPr/>
          </p:nvSpPr>
          <p:spPr bwMode="auto">
            <a:xfrm>
              <a:off x="2880" y="2256"/>
              <a:ext cx="2761" cy="1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6612" name="Rectangle 4"/>
            <p:cNvSpPr>
              <a:spLocks noChangeArrowheads="1"/>
            </p:cNvSpPr>
            <p:nvPr/>
          </p:nvSpPr>
          <p:spPr bwMode="auto">
            <a:xfrm>
              <a:off x="2880" y="2256"/>
              <a:ext cx="2767" cy="145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>
                <a:solidFill>
                  <a:prstClr val="black"/>
                </a:solidFill>
              </a:endParaRPr>
            </a:p>
          </p:txBody>
        </p:sp>
        <p:pic>
          <p:nvPicPr>
            <p:cNvPr id="19661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8" y="2304"/>
              <a:ext cx="1326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6614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278" y="2304"/>
              <a:ext cx="1326" cy="1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8689" y="4651201"/>
            <a:ext cx="215106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87029" y="4651201"/>
            <a:ext cx="2112963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ovéPole 24"/>
          <p:cNvSpPr txBox="1"/>
          <p:nvPr/>
        </p:nvSpPr>
        <p:spPr>
          <a:xfrm>
            <a:off x="1979712" y="4437112"/>
            <a:ext cx="961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2060"/>
                </a:solidFill>
                <a:hlinkClick r:id="rId11"/>
              </a:rPr>
              <a:t>kontrola</a:t>
            </a: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1907704" y="2852936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>
            <a:off x="5508104" y="4149080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 flipH="1">
            <a:off x="3203848" y="5373216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1835696" y="6021288"/>
            <a:ext cx="36004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2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4362"/>
            <a:ext cx="8895001" cy="306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CD5+CD19+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95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Pacient: M, *1999</a:t>
            </a:r>
            <a:endParaRPr lang="cs-CZ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80975" y="3996297"/>
            <a:ext cx="40309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b="1" dirty="0" smtClean="0">
                <a:solidFill>
                  <a:prstClr val="black"/>
                </a:solidFill>
              </a:rPr>
              <a:t>převrácený poměr CD8/CD4!</a:t>
            </a:r>
            <a:endParaRPr lang="cs-CZ" sz="2800" b="1" dirty="0">
              <a:solidFill>
                <a:prstClr val="black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2" y="1412776"/>
            <a:ext cx="8780463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8"/>
          <p:cNvSpPr>
            <a:spLocks noChangeAspect="1" noChangeArrowheads="1" noTextEdit="1"/>
          </p:cNvSpPr>
          <p:nvPr/>
        </p:nvSpPr>
        <p:spPr bwMode="auto">
          <a:xfrm>
            <a:off x="684213" y="4221163"/>
            <a:ext cx="87804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355976" y="3933056"/>
            <a:ext cx="4257675" cy="2162175"/>
            <a:chOff x="5151438" y="4297363"/>
            <a:chExt cx="4257675" cy="2162175"/>
          </a:xfrm>
        </p:grpSpPr>
        <p:pic>
          <p:nvPicPr>
            <p:cNvPr id="13325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1438" y="4297363"/>
              <a:ext cx="2114550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6" name="Picture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088" y="4297363"/>
              <a:ext cx="210502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Nadpis 1"/>
          <p:cNvSpPr txBox="1">
            <a:spLocks/>
          </p:cNvSpPr>
          <p:nvPr/>
        </p:nvSpPr>
        <p:spPr>
          <a:xfrm>
            <a:off x="180975" y="4941168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 smtClean="0">
                <a:solidFill>
                  <a:prstClr val="black"/>
                </a:solidFill>
              </a:rPr>
              <a:t>CD4+    13,2%</a:t>
            </a:r>
          </a:p>
          <a:p>
            <a:r>
              <a:rPr lang="cs-CZ" sz="3200" dirty="0" smtClean="0">
                <a:solidFill>
                  <a:prstClr val="black"/>
                </a:solidFill>
              </a:rPr>
              <a:t>CD8+    50,9%</a:t>
            </a:r>
            <a:endParaRPr lang="cs-CZ" sz="3200" dirty="0">
              <a:solidFill>
                <a:prstClr val="black"/>
              </a:solidFill>
            </a:endParaRPr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384051" y="5877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>
                <a:solidFill>
                  <a:srgbClr val="FF0000"/>
                </a:solidFill>
              </a:rPr>
              <a:t>virová infekce??? (CMV, EBV)</a:t>
            </a:r>
            <a:endParaRPr lang="cs-CZ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CD8+CD38+  83,2%</a:t>
            </a:r>
            <a:br>
              <a:rPr lang="cs-CZ" dirty="0" smtClean="0"/>
            </a:br>
            <a:r>
              <a:rPr lang="cs-CZ" dirty="0" smtClean="0"/>
              <a:t>CD8++CD38++  92,2%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6" y="1511185"/>
            <a:ext cx="8856880" cy="306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70107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 u="sng" smtClean="0"/>
              <a:t>HLA-B27</a:t>
            </a:r>
          </a:p>
        </p:txBody>
      </p:sp>
      <p:sp>
        <p:nvSpPr>
          <p:cNvPr id="24579" name="TextovéPole 2"/>
          <p:cNvSpPr txBox="1">
            <a:spLocks noChangeArrowheads="1"/>
          </p:cNvSpPr>
          <p:nvPr/>
        </p:nvSpPr>
        <p:spPr bwMode="auto">
          <a:xfrm>
            <a:off x="395288" y="1412875"/>
            <a:ext cx="8280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>
                <a:solidFill>
                  <a:prstClr val="black"/>
                </a:solidFill>
              </a:rPr>
              <a:t>asociace HLA-B27 s řadou nespecificky zánětlivých onemocnění, jako jsou záněty kloubů, vnitřních struktur oka (uveitida), krátkých kostí rukou, nohou a šlach, dále lupénka (psoriasis), vyrážek, chronické bolesti spodní části zad a spondyloarthropatie, z nichž nejznámější je ankylózující spondylitida (zánětlivé systémové onemocnění osového skeletu a kloubů - </a:t>
            </a:r>
            <a:r>
              <a:rPr lang="cs-CZ" b="1">
                <a:solidFill>
                  <a:prstClr val="black"/>
                </a:solidFill>
              </a:rPr>
              <a:t>Bechtěrevova nemoc</a:t>
            </a:r>
            <a:r>
              <a:rPr lang="cs-CZ">
                <a:solidFill>
                  <a:prstClr val="black"/>
                </a:solidFill>
              </a:rPr>
              <a:t>). 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5888"/>
            <a:ext cx="2008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898775"/>
            <a:ext cx="2232025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148263"/>
            <a:ext cx="26638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924175"/>
            <a:ext cx="2132012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119688"/>
            <a:ext cx="28321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00113" y="3429000"/>
            <a:ext cx="1008062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prstClr val="black"/>
                </a:solidFill>
              </a:rPr>
              <a:t>negativní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235825" y="3429000"/>
            <a:ext cx="1008063" cy="431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prstClr val="black"/>
                </a:solidFill>
              </a:rPr>
              <a:t>pozitivní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3610743" cy="1143000"/>
          </a:xfrm>
        </p:spPr>
        <p:txBody>
          <a:bodyPr/>
          <a:lstStyle/>
          <a:p>
            <a:r>
              <a:rPr lang="cs-CZ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lymfocyty</a:t>
            </a:r>
            <a:endParaRPr lang="cs-CZ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upload.wikimedia.org/wikipedia/commons/thumb/6/62/Healthy_Human_T_Cell.jpg/220px-Healthy_Human_T_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6632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62" y="3142505"/>
            <a:ext cx="4886326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3779665" y="6573093"/>
            <a:ext cx="45720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>
                <a:solidFill>
                  <a:prstClr val="black"/>
                </a:solidFill>
              </a:rPr>
              <a:t>http://www.cartage.org.lb/en/themes/sciences/lifescience/GeneralBiology/Immunology/Recognition/Tcell/Tcellcomplex/Tcellcomplex.htm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07504" y="1412776"/>
            <a:ext cx="609602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CD3 na povrchu všech T lymfocytů</a:t>
            </a:r>
          </a:p>
          <a:p>
            <a:endParaRPr lang="cs-CZ" sz="28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CD4 na povrchu T</a:t>
            </a:r>
            <a:r>
              <a:rPr lang="cs-CZ" sz="2800" b="1" baseline="-250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lymfocytů (T</a:t>
            </a:r>
            <a:r>
              <a:rPr lang="cs-CZ" sz="2800" b="1" baseline="-250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 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2800" b="1" baseline="-250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</a:p>
          <a:p>
            <a:endParaRPr lang="cs-CZ" sz="28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CD8 </a:t>
            </a:r>
            <a:r>
              <a:rPr lang="cs-CZ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povrchu  T</a:t>
            </a:r>
            <a:r>
              <a:rPr lang="cs-CZ" sz="2800" b="1" baseline="-2500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lymfocytů</a:t>
            </a:r>
          </a:p>
          <a:p>
            <a:endParaRPr lang="cs-CZ" sz="2800" b="1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Treg – CD4+CD25+</a:t>
            </a:r>
          </a:p>
          <a:p>
            <a:r>
              <a:rPr lang="cs-CZ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Foxp3+</a:t>
            </a:r>
            <a:endParaRPr lang="cs-CZ" sz="2800" b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919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r>
              <a:rPr lang="cs-CZ" sz="3600" u="sng" smtClean="0"/>
              <a:t>Test aktivace bazofilů (basotest)</a:t>
            </a:r>
          </a:p>
        </p:txBody>
      </p:sp>
      <p:sp>
        <p:nvSpPr>
          <p:cNvPr id="25603" name="TextovéPole 2"/>
          <p:cNvSpPr txBox="1">
            <a:spLocks noChangeArrowheads="1"/>
          </p:cNvSpPr>
          <p:nvPr/>
        </p:nvSpPr>
        <p:spPr bwMode="auto">
          <a:xfrm>
            <a:off x="179388" y="838200"/>
            <a:ext cx="878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cs-CZ" sz="1600">
                <a:solidFill>
                  <a:prstClr val="black"/>
                </a:solidFill>
              </a:rPr>
              <a:t>funkční test umožňující vyšetření aktivace basofilů po setkání se s určitým alergenem in vitro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36514" y="1468785"/>
            <a:ext cx="4997295" cy="3255615"/>
          </a:xfrm>
          <a:prstGeom prst="rect">
            <a:avLst/>
          </a:prstGeom>
          <a:solidFill>
            <a:schemeClr val="bg2">
              <a:lumMod val="20000"/>
              <a:lumOff val="80000"/>
              <a:alpha val="84000"/>
            </a:schemeClr>
          </a:solidFill>
          <a:ln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4778375"/>
            <a:ext cx="26336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816475"/>
            <a:ext cx="23764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826000"/>
            <a:ext cx="23590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ovéPole 9"/>
          <p:cNvSpPr txBox="1">
            <a:spLocks noChangeArrowheads="1"/>
          </p:cNvSpPr>
          <p:nvPr/>
        </p:nvSpPr>
        <p:spPr bwMode="auto">
          <a:xfrm>
            <a:off x="6227763" y="6597650"/>
            <a:ext cx="29733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600" i="1">
                <a:solidFill>
                  <a:prstClr val="black"/>
                </a:solidFill>
              </a:rPr>
              <a:t>Obrázky převzaty z prezentace MUDr. Zity Chovancové PhD., FNUSA ÚKIA Brno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388" y="1268760"/>
            <a:ext cx="3384550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1000" dirty="0">
                <a:solidFill>
                  <a:prstClr val="black"/>
                </a:solidFill>
              </a:rPr>
              <a:t>na povrchu </a:t>
            </a:r>
            <a:r>
              <a:rPr lang="cs-CZ" sz="1000" b="1" dirty="0" err="1">
                <a:solidFill>
                  <a:prstClr val="black"/>
                </a:solidFill>
              </a:rPr>
              <a:t>bazofilů</a:t>
            </a:r>
            <a:r>
              <a:rPr lang="cs-CZ" sz="1000" b="1" dirty="0">
                <a:solidFill>
                  <a:prstClr val="black"/>
                </a:solidFill>
              </a:rPr>
              <a:t> - </a:t>
            </a:r>
            <a:r>
              <a:rPr lang="cs-CZ" sz="1000" dirty="0" err="1">
                <a:solidFill>
                  <a:prstClr val="black"/>
                </a:solidFill>
              </a:rPr>
              <a:t>FcεRI</a:t>
            </a:r>
            <a:r>
              <a:rPr lang="cs-CZ" sz="1000" dirty="0">
                <a:solidFill>
                  <a:prstClr val="black"/>
                </a:solidFill>
              </a:rPr>
              <a:t> (receptor pro </a:t>
            </a:r>
            <a:r>
              <a:rPr lang="cs-CZ" sz="1000" b="1" dirty="0">
                <a:solidFill>
                  <a:srgbClr val="FF0000"/>
                </a:solidFill>
              </a:rPr>
              <a:t>IgE)</a:t>
            </a:r>
            <a:endParaRPr lang="cs-CZ" sz="10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cs-CZ" sz="1000" b="1" dirty="0">
                <a:solidFill>
                  <a:prstClr val="black"/>
                </a:solidFill>
              </a:rPr>
              <a:t>         - CD203c</a:t>
            </a:r>
          </a:p>
        </p:txBody>
      </p:sp>
      <p:sp>
        <p:nvSpPr>
          <p:cNvPr id="25610" name="TextovéPole 2"/>
          <p:cNvSpPr txBox="1">
            <a:spLocks noChangeArrowheads="1"/>
          </p:cNvSpPr>
          <p:nvPr/>
        </p:nvSpPr>
        <p:spPr bwMode="auto">
          <a:xfrm>
            <a:off x="4643438" y="1268413"/>
            <a:ext cx="4249737" cy="739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1400" b="1">
                <a:solidFill>
                  <a:prstClr val="black"/>
                </a:solidFill>
              </a:rPr>
              <a:t>založen na expresi aktivačního znaku </a:t>
            </a:r>
            <a:r>
              <a:rPr lang="en-GB" sz="1400" b="1" u="sng">
                <a:solidFill>
                  <a:prstClr val="black"/>
                </a:solidFill>
              </a:rPr>
              <a:t>(</a:t>
            </a:r>
            <a:r>
              <a:rPr lang="en-GB" sz="1400" b="1" i="1" u="sng">
                <a:solidFill>
                  <a:prstClr val="black"/>
                </a:solidFill>
              </a:rPr>
              <a:t>CD63</a:t>
            </a:r>
            <a:r>
              <a:rPr lang="en-GB" sz="1400" b="1" u="sng">
                <a:solidFill>
                  <a:prstClr val="black"/>
                </a:solidFill>
              </a:rPr>
              <a:t>)</a:t>
            </a:r>
            <a:r>
              <a:rPr lang="en-GB" sz="1400" b="1">
                <a:solidFill>
                  <a:prstClr val="black"/>
                </a:solidFill>
              </a:rPr>
              <a:t> na povrchu periferních bazofilů po jejich expozici alergenem in vitro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2341141" y="1557288"/>
            <a:ext cx="574675" cy="86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1763713" y="5516563"/>
            <a:ext cx="1800225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1763713" y="5084763"/>
            <a:ext cx="4895850" cy="730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1913" y="4468813"/>
            <a:ext cx="3717925" cy="4000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prstClr val="black"/>
                </a:solidFill>
              </a:rPr>
              <a:t>ohraničíme </a:t>
            </a:r>
            <a:r>
              <a:rPr lang="cs-CZ" sz="1000" b="1" dirty="0">
                <a:solidFill>
                  <a:prstClr val="black"/>
                </a:solidFill>
              </a:rPr>
              <a:t>subpopulaci </a:t>
            </a:r>
            <a:r>
              <a:rPr lang="cs-CZ" sz="1000" b="1" dirty="0" err="1">
                <a:solidFill>
                  <a:prstClr val="black"/>
                </a:solidFill>
              </a:rPr>
              <a:t>bazofilů</a:t>
            </a:r>
            <a:r>
              <a:rPr lang="cs-CZ" sz="1000" dirty="0">
                <a:solidFill>
                  <a:prstClr val="black"/>
                </a:solidFill>
              </a:rPr>
              <a:t> (IgE pozitivní)</a:t>
            </a:r>
          </a:p>
          <a:p>
            <a:pPr>
              <a:defRPr/>
            </a:pPr>
            <a:r>
              <a:rPr lang="cs-CZ" sz="1000" dirty="0">
                <a:solidFill>
                  <a:prstClr val="black"/>
                </a:solidFill>
              </a:rPr>
              <a:t> - sledujeme expresi CD63 (</a:t>
            </a:r>
            <a:r>
              <a:rPr lang="cs-CZ" sz="1000" dirty="0" err="1">
                <a:solidFill>
                  <a:prstClr val="black"/>
                </a:solidFill>
              </a:rPr>
              <a:t>viz.obr</a:t>
            </a:r>
            <a:r>
              <a:rPr lang="cs-CZ" sz="1000" dirty="0">
                <a:solidFill>
                  <a:prstClr val="black"/>
                </a:solidFill>
              </a:rPr>
              <a:t>.) a CD203c (není uvedeno)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43438" y="4365625"/>
            <a:ext cx="2736850" cy="246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prstClr val="black"/>
                </a:solidFill>
              </a:rPr>
              <a:t>Sledujeme expresi </a:t>
            </a:r>
            <a:r>
              <a:rPr lang="cs-CZ" sz="1000" b="1" dirty="0">
                <a:solidFill>
                  <a:prstClr val="black"/>
                </a:solidFill>
              </a:rPr>
              <a:t>CD63</a:t>
            </a:r>
            <a:r>
              <a:rPr lang="cs-CZ" sz="1000" dirty="0">
                <a:solidFill>
                  <a:prstClr val="black"/>
                </a:solidFill>
              </a:rPr>
              <a:t> na povrchu </a:t>
            </a:r>
            <a:r>
              <a:rPr lang="cs-CZ" sz="1000" dirty="0" err="1">
                <a:solidFill>
                  <a:prstClr val="black"/>
                </a:solidFill>
              </a:rPr>
              <a:t>bazofilů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25616" name="TextovéPole 17"/>
          <p:cNvSpPr txBox="1">
            <a:spLocks noChangeArrowheads="1"/>
          </p:cNvSpPr>
          <p:nvPr/>
        </p:nvSpPr>
        <p:spPr bwMode="auto">
          <a:xfrm>
            <a:off x="4932363" y="4652963"/>
            <a:ext cx="7461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000" b="1">
                <a:solidFill>
                  <a:prstClr val="black"/>
                </a:solidFill>
              </a:rPr>
              <a:t>negativní</a:t>
            </a:r>
            <a:endParaRPr lang="en-GB" sz="1000" b="1">
              <a:solidFill>
                <a:prstClr val="black"/>
              </a:solidFill>
            </a:endParaRPr>
          </a:p>
        </p:txBody>
      </p:sp>
      <p:sp>
        <p:nvSpPr>
          <p:cNvPr id="25617" name="TextovéPole 25"/>
          <p:cNvSpPr txBox="1">
            <a:spLocks noChangeArrowheads="1"/>
          </p:cNvSpPr>
          <p:nvPr/>
        </p:nvSpPr>
        <p:spPr bwMode="auto">
          <a:xfrm>
            <a:off x="7667625" y="4652963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1000" b="1">
                <a:solidFill>
                  <a:prstClr val="black"/>
                </a:solidFill>
              </a:rPr>
              <a:t>pozitivní</a:t>
            </a:r>
            <a:endParaRPr lang="en-GB" sz="1000" b="1">
              <a:solidFill>
                <a:prstClr val="black"/>
              </a:solidFill>
            </a:endParaRPr>
          </a:p>
        </p:txBody>
      </p:sp>
      <p:grpSp>
        <p:nvGrpSpPr>
          <p:cNvPr id="8" name="Skupina 7"/>
          <p:cNvGrpSpPr/>
          <p:nvPr/>
        </p:nvGrpSpPr>
        <p:grpSpPr>
          <a:xfrm>
            <a:off x="4355975" y="2441833"/>
            <a:ext cx="4608513" cy="1569660"/>
            <a:chOff x="4355975" y="2441833"/>
            <a:chExt cx="4608513" cy="1569660"/>
          </a:xfrm>
          <a:solidFill>
            <a:schemeClr val="accent1">
              <a:lumMod val="75000"/>
            </a:schemeClr>
          </a:solidFill>
        </p:grpSpPr>
        <p:sp>
          <p:nvSpPr>
            <p:cNvPr id="24594" name="TextovéPole 27"/>
            <p:cNvSpPr txBox="1">
              <a:spLocks noChangeArrowheads="1"/>
            </p:cNvSpPr>
            <p:nvPr/>
          </p:nvSpPr>
          <p:spPr bwMode="auto">
            <a:xfrm>
              <a:off x="4355975" y="2441833"/>
              <a:ext cx="4608513" cy="1569660"/>
            </a:xfrm>
            <a:prstGeom prst="rect">
              <a:avLst/>
            </a:prstGeom>
            <a:grpFill/>
            <a:ln w="19050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cs-CZ" sz="1200" dirty="0" smtClean="0">
                  <a:solidFill>
                    <a:prstClr val="black"/>
                  </a:solidFill>
                </a:rPr>
                <a:t>Reakce přecitlivělosti jsou podstatou alergických onemocnění. Reakce přecitlivělosti I. typu neboli </a:t>
              </a:r>
              <a:r>
                <a:rPr lang="cs-CZ" sz="1200" b="1" dirty="0" err="1" smtClean="0">
                  <a:solidFill>
                    <a:prstClr val="black"/>
                  </a:solidFill>
                </a:rPr>
                <a:t>IgE</a:t>
              </a:r>
              <a:r>
                <a:rPr lang="cs-CZ" sz="1200" b="1" dirty="0" smtClean="0">
                  <a:solidFill>
                    <a:prstClr val="black"/>
                  </a:solidFill>
                </a:rPr>
                <a:t> </a:t>
              </a:r>
              <a:r>
                <a:rPr lang="cs-CZ" sz="1200" b="1" dirty="0" err="1" smtClean="0">
                  <a:solidFill>
                    <a:prstClr val="black"/>
                  </a:solidFill>
                </a:rPr>
                <a:t>mediovaná</a:t>
              </a:r>
              <a:r>
                <a:rPr lang="cs-CZ" sz="1200" b="1" dirty="0" smtClean="0">
                  <a:solidFill>
                    <a:prstClr val="black"/>
                  </a:solidFill>
                </a:rPr>
                <a:t> alergie</a:t>
              </a:r>
              <a:r>
                <a:rPr lang="cs-CZ" sz="1200" dirty="0" smtClean="0">
                  <a:solidFill>
                    <a:prstClr val="black"/>
                  </a:solidFill>
                </a:rPr>
                <a:t> - je zprostředkovaná protilátkami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IgE</a:t>
              </a:r>
              <a:r>
                <a:rPr lang="cs-CZ" sz="1200" dirty="0" smtClean="0">
                  <a:solidFill>
                    <a:prstClr val="black"/>
                  </a:solidFill>
                </a:rPr>
                <a:t>.</a:t>
              </a:r>
            </a:p>
            <a:p>
              <a:pPr eaLnBrk="1" hangingPunct="1">
                <a:defRPr/>
              </a:pPr>
              <a:r>
                <a:rPr lang="cs-CZ" sz="1200" dirty="0" err="1" smtClean="0">
                  <a:solidFill>
                    <a:prstClr val="black"/>
                  </a:solidFill>
                </a:rPr>
                <a:t>IgE</a:t>
              </a:r>
              <a:r>
                <a:rPr lang="cs-CZ" sz="1200" dirty="0" smtClean="0">
                  <a:solidFill>
                    <a:prstClr val="black"/>
                  </a:solidFill>
                </a:rPr>
                <a:t> se naváže na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bazofily</a:t>
              </a:r>
              <a:r>
                <a:rPr lang="cs-CZ" sz="1200" dirty="0" smtClean="0">
                  <a:solidFill>
                    <a:prstClr val="black"/>
                  </a:solidFill>
                </a:rPr>
                <a:t> ve fázi senzibilizace.</a:t>
              </a:r>
            </a:p>
            <a:p>
              <a:pPr eaLnBrk="1" hangingPunct="1">
                <a:defRPr/>
              </a:pPr>
              <a:r>
                <a:rPr lang="cs-CZ" sz="1200" dirty="0" smtClean="0">
                  <a:solidFill>
                    <a:prstClr val="black"/>
                  </a:solidFill>
                </a:rPr>
                <a:t>Při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dálším</a:t>
              </a:r>
              <a:r>
                <a:rPr lang="cs-CZ" sz="1200" dirty="0" smtClean="0">
                  <a:solidFill>
                    <a:prstClr val="black"/>
                  </a:solidFill>
                </a:rPr>
                <a:t> setkání s alergenem – alergen přemostí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IgE</a:t>
              </a:r>
              <a:r>
                <a:rPr lang="cs-CZ" sz="1200" dirty="0" smtClean="0">
                  <a:solidFill>
                    <a:prstClr val="black"/>
                  </a:solidFill>
                </a:rPr>
                <a:t>, to vede k aktivaci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bazofilů</a:t>
              </a:r>
              <a:r>
                <a:rPr lang="cs-CZ" sz="1200" dirty="0" smtClean="0">
                  <a:solidFill>
                    <a:prstClr val="black"/>
                  </a:solidFill>
                </a:rPr>
                <a:t> - masivnímu uvolnění produktů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degranulace</a:t>
              </a:r>
              <a:r>
                <a:rPr lang="cs-CZ" sz="1200" dirty="0" smtClean="0">
                  <a:solidFill>
                    <a:prstClr val="black"/>
                  </a:solidFill>
                </a:rPr>
                <a:t>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bazofilů</a:t>
              </a:r>
              <a:r>
                <a:rPr lang="cs-CZ" sz="1200" dirty="0" smtClean="0">
                  <a:solidFill>
                    <a:prstClr val="black"/>
                  </a:solidFill>
                </a:rPr>
                <a:t> a mastocytů            </a:t>
              </a:r>
              <a:r>
                <a:rPr lang="cs-CZ" sz="1200" b="1" dirty="0" smtClean="0">
                  <a:solidFill>
                    <a:prstClr val="black"/>
                  </a:solidFill>
                </a:rPr>
                <a:t>zvýšená exprese CD63 a CD203c </a:t>
              </a:r>
              <a:r>
                <a:rPr lang="cs-CZ" sz="1200" dirty="0" smtClean="0">
                  <a:solidFill>
                    <a:prstClr val="black"/>
                  </a:solidFill>
                </a:rPr>
                <a:t>na aktivovaných </a:t>
              </a:r>
              <a:r>
                <a:rPr lang="cs-CZ" sz="1200" dirty="0" err="1" smtClean="0">
                  <a:solidFill>
                    <a:prstClr val="black"/>
                  </a:solidFill>
                </a:rPr>
                <a:t>bazofilech</a:t>
              </a:r>
              <a:r>
                <a:rPr lang="cs-CZ" sz="1200" dirty="0" smtClean="0">
                  <a:solidFill>
                    <a:prstClr val="black"/>
                  </a:solidFill>
                </a:rPr>
                <a:t>.</a:t>
              </a:r>
            </a:p>
          </p:txBody>
        </p:sp>
        <p:cxnSp>
          <p:nvCxnSpPr>
            <p:cNvPr id="4" name="Přímá spojnice se šipkou 3"/>
            <p:cNvCxnSpPr/>
            <p:nvPr/>
          </p:nvCxnSpPr>
          <p:spPr>
            <a:xfrm>
              <a:off x="5940152" y="3717032"/>
              <a:ext cx="338106" cy="0"/>
            </a:xfrm>
            <a:prstGeom prst="straightConnector1">
              <a:avLst/>
            </a:prstGeom>
            <a:grpFill/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2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916832"/>
            <a:ext cx="8229600" cy="1143000"/>
          </a:xfrm>
        </p:spPr>
        <p:txBody>
          <a:bodyPr>
            <a:noAutofit/>
          </a:bodyPr>
          <a:lstStyle/>
          <a:p>
            <a:r>
              <a:rPr lang="cs-CZ" sz="9600" smtClean="0"/>
              <a:t>Vyšetření fagocytózy</a:t>
            </a:r>
            <a:endParaRPr lang="cs-CZ" sz="9600"/>
          </a:p>
        </p:txBody>
      </p:sp>
    </p:spTree>
    <p:extLst>
      <p:ext uri="{BB962C8B-B14F-4D97-AF65-F5344CB8AC3E}">
        <p14:creationId xmlns:p14="http://schemas.microsoft.com/office/powerpoint/2010/main" val="27295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476375" y="203200"/>
            <a:ext cx="6480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3600" b="1" smtClean="0">
                <a:solidFill>
                  <a:srgbClr val="FFFFFF"/>
                </a:solidFill>
              </a:rPr>
              <a:t>PRŮBĚH FAGOCYTÓZY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107950" y="836613"/>
            <a:ext cx="892810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0066FF"/>
                </a:solidFill>
              </a:rPr>
              <a:t>ADHEZE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(„</a:t>
            </a:r>
            <a:r>
              <a:rPr lang="cs-CZ" dirty="0" err="1">
                <a:solidFill>
                  <a:srgbClr val="FFFFFF"/>
                </a:solidFill>
              </a:rPr>
              <a:t>rolling</a:t>
            </a:r>
            <a:r>
              <a:rPr lang="cs-CZ" dirty="0">
                <a:solidFill>
                  <a:srgbClr val="FFFFFF"/>
                </a:solidFill>
              </a:rPr>
              <a:t>“)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b="1" dirty="0">
                <a:solidFill>
                  <a:srgbClr val="FFFFFF"/>
                </a:solidFill>
                <a:cs typeface="Arial" pitchFamily="34" charset="0"/>
              </a:rPr>
              <a:t>→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cytometrie</a:t>
            </a:r>
            <a:r>
              <a:rPr lang="cs-CZ" dirty="0">
                <a:solidFill>
                  <a:srgbClr val="FFFFFF"/>
                </a:solidFill>
              </a:rPr>
              <a:t> – defektní exprese </a:t>
            </a:r>
            <a:r>
              <a:rPr lang="cs-CZ" dirty="0" err="1">
                <a:solidFill>
                  <a:srgbClr val="FFFFFF"/>
                </a:solidFill>
              </a:rPr>
              <a:t>leukocytárních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integrinů</a:t>
            </a:r>
            <a:r>
              <a:rPr lang="cs-CZ" dirty="0">
                <a:solidFill>
                  <a:srgbClr val="FFFFFF"/>
                </a:solidFill>
              </a:rPr>
              <a:t> - </a:t>
            </a:r>
          </a:p>
          <a:p>
            <a:pPr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FFFF"/>
                </a:solidFill>
              </a:rPr>
              <a:t>                       </a:t>
            </a:r>
            <a:r>
              <a:rPr lang="cs-CZ" u="sng" dirty="0">
                <a:solidFill>
                  <a:srgbClr val="FFFFFF"/>
                </a:solidFill>
              </a:rPr>
              <a:t>L</a:t>
            </a:r>
            <a:r>
              <a:rPr lang="cs-CZ" dirty="0">
                <a:solidFill>
                  <a:srgbClr val="FFFFFF"/>
                </a:solidFill>
              </a:rPr>
              <a:t>eukocyte </a:t>
            </a:r>
            <a:r>
              <a:rPr lang="cs-CZ" u="sng" dirty="0" err="1">
                <a:solidFill>
                  <a:srgbClr val="FFFFFF"/>
                </a:solidFill>
              </a:rPr>
              <a:t>A</a:t>
            </a:r>
            <a:r>
              <a:rPr lang="cs-CZ" dirty="0" err="1">
                <a:solidFill>
                  <a:srgbClr val="FFFFFF"/>
                </a:solidFill>
              </a:rPr>
              <a:t>dhesion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u="sng" dirty="0" err="1">
                <a:solidFill>
                  <a:srgbClr val="FFFFFF"/>
                </a:solidFill>
              </a:rPr>
              <a:t>D</a:t>
            </a:r>
            <a:r>
              <a:rPr lang="cs-CZ" dirty="0" err="1">
                <a:solidFill>
                  <a:srgbClr val="FFFFFF"/>
                </a:solidFill>
              </a:rPr>
              <a:t>eficiency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 err="1">
                <a:solidFill>
                  <a:srgbClr val="FFFFFF"/>
                </a:solidFill>
              </a:rPr>
              <a:t>Syndromes</a:t>
            </a:r>
            <a:r>
              <a:rPr lang="cs-CZ" dirty="0">
                <a:solidFill>
                  <a:srgbClr val="FFFFFF"/>
                </a:solidFill>
              </a:rPr>
              <a:t> (LAD1, LAD2) 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339933"/>
                </a:solidFill>
              </a:rPr>
              <a:t>DIAPEDÉZA</a:t>
            </a: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=</a:t>
            </a:r>
            <a:r>
              <a:rPr lang="cs-CZ" sz="16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průchod leukocytů cévní stěnou</a:t>
            </a:r>
            <a:endParaRPr lang="cs-CZ" sz="2000" b="1" u="sng" dirty="0">
              <a:solidFill>
                <a:srgbClr val="339933"/>
              </a:solidFill>
            </a:endParaRP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FF9900"/>
                </a:solidFill>
              </a:rPr>
              <a:t>ROZPOZNÁNÍ OPONIZOVANÝCH ČÁSTIC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FF0000"/>
                </a:solidFill>
              </a:rPr>
              <a:t>CHEMOTAXE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b="1" dirty="0">
                <a:solidFill>
                  <a:srgbClr val="FFFFFF"/>
                </a:solidFill>
                <a:cs typeface="Arial" pitchFamily="34" charset="0"/>
              </a:rPr>
              <a:t>→ </a:t>
            </a:r>
            <a:r>
              <a:rPr lang="cs-CZ" dirty="0">
                <a:solidFill>
                  <a:srgbClr val="FFFFFF"/>
                </a:solidFill>
              </a:rPr>
              <a:t>test migrace pod </a:t>
            </a:r>
            <a:r>
              <a:rPr lang="cs-CZ" dirty="0" err="1">
                <a:solidFill>
                  <a:srgbClr val="FFFFFF"/>
                </a:solidFill>
              </a:rPr>
              <a:t>agarózou</a:t>
            </a:r>
            <a:endParaRPr lang="cs-CZ" dirty="0">
              <a:solidFill>
                <a:srgbClr val="FFFFFF"/>
              </a:solidFill>
            </a:endParaRPr>
          </a:p>
          <a:p>
            <a:pPr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FFFF"/>
                </a:solidFill>
              </a:rPr>
              <a:t>                             - ve směru chemotaktického gradientu (chemotaktické faktory, např. </a:t>
            </a:r>
          </a:p>
          <a:p>
            <a:pPr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FFFF"/>
                </a:solidFill>
              </a:rPr>
              <a:t>                                IL-8, směřují fagocyty do místa zánětu)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CC0099"/>
                </a:solidFill>
              </a:rPr>
              <a:t>INGESCE</a:t>
            </a:r>
            <a:r>
              <a:rPr lang="cs-CZ" sz="2000" u="sng" dirty="0">
                <a:solidFill>
                  <a:srgbClr val="CC0099"/>
                </a:solidFill>
              </a:rPr>
              <a:t> </a:t>
            </a:r>
            <a:r>
              <a:rPr lang="cs-CZ" sz="2000" b="1" dirty="0">
                <a:solidFill>
                  <a:srgbClr val="FFFFFF"/>
                </a:solidFill>
                <a:cs typeface="Arial" pitchFamily="34" charset="0"/>
              </a:rPr>
              <a:t>→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fagocytóza mikroorganismů nebo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inertních částic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cs-CZ" sz="2000" b="1" u="sng" dirty="0">
                <a:solidFill>
                  <a:srgbClr val="FFFF00"/>
                </a:solidFill>
              </a:rPr>
              <a:t>DIGESCE</a:t>
            </a:r>
            <a:r>
              <a:rPr lang="cs-CZ" sz="2000" dirty="0">
                <a:solidFill>
                  <a:srgbClr val="000000"/>
                </a:solidFill>
              </a:rPr>
              <a:t> 	</a:t>
            </a:r>
            <a:r>
              <a:rPr lang="cs-CZ" sz="2000" dirty="0">
                <a:solidFill>
                  <a:srgbClr val="003366"/>
                </a:solidFill>
              </a:rPr>
              <a:t>- </a:t>
            </a:r>
            <a:r>
              <a:rPr lang="cs-CZ" u="sng" dirty="0">
                <a:solidFill>
                  <a:srgbClr val="3399FF"/>
                </a:solidFill>
              </a:rPr>
              <a:t>mechanismus nezávislý na kyslíku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000" dirty="0">
                <a:solidFill>
                  <a:srgbClr val="000000"/>
                </a:solidFill>
              </a:rPr>
              <a:t>		</a:t>
            </a:r>
            <a:r>
              <a:rPr lang="cs-CZ" sz="2000" dirty="0">
                <a:solidFill>
                  <a:srgbClr val="FFFFFF"/>
                </a:solidFill>
              </a:rPr>
              <a:t>	   </a:t>
            </a:r>
            <a:r>
              <a:rPr lang="cs-CZ" sz="2000" b="1" dirty="0">
                <a:solidFill>
                  <a:srgbClr val="FFFFFF"/>
                </a:solidFill>
                <a:cs typeface="Arial" pitchFamily="34" charset="0"/>
              </a:rPr>
              <a:t>→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dirty="0">
                <a:solidFill>
                  <a:srgbClr val="FFFFFF"/>
                </a:solidFill>
              </a:rPr>
              <a:t>mikrobicidní test, detekce enzymů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sz="2000" dirty="0">
                <a:solidFill>
                  <a:srgbClr val="000000"/>
                </a:solidFill>
              </a:rPr>
              <a:t>                 	</a:t>
            </a:r>
            <a:r>
              <a:rPr lang="cs-CZ" sz="2000" dirty="0">
                <a:solidFill>
                  <a:srgbClr val="003366"/>
                </a:solidFill>
              </a:rPr>
              <a:t>- </a:t>
            </a:r>
            <a:r>
              <a:rPr lang="cs-CZ" u="sng" dirty="0">
                <a:solidFill>
                  <a:srgbClr val="3399FF"/>
                </a:solidFill>
              </a:rPr>
              <a:t>mechanismus závislý na kyslíku</a:t>
            </a:r>
            <a:endParaRPr lang="cs-CZ" sz="2000" u="sng" dirty="0">
              <a:solidFill>
                <a:srgbClr val="3399FF"/>
              </a:solidFill>
            </a:endParaRP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b="1" dirty="0">
                <a:solidFill>
                  <a:srgbClr val="000000"/>
                </a:solidFill>
                <a:cs typeface="Arial" pitchFamily="34" charset="0"/>
              </a:rPr>
              <a:t>		</a:t>
            </a:r>
            <a:r>
              <a:rPr lang="cs-CZ" b="1" dirty="0">
                <a:solidFill>
                  <a:srgbClr val="FFFFFF"/>
                </a:solidFill>
                <a:cs typeface="Arial" pitchFamily="34" charset="0"/>
              </a:rPr>
              <a:t>	   →</a:t>
            </a:r>
            <a:r>
              <a:rPr lang="cs-CZ" dirty="0">
                <a:solidFill>
                  <a:srgbClr val="FFFFFF"/>
                </a:solidFill>
              </a:rPr>
              <a:t> mikrobicidní test, NBT, INT, detekce </a:t>
            </a:r>
            <a:r>
              <a:rPr lang="cs-CZ" dirty="0" err="1">
                <a:solidFill>
                  <a:srgbClr val="FFFFFF"/>
                </a:solidFill>
              </a:rPr>
              <a:t>myeloperoxidázy</a:t>
            </a:r>
            <a:r>
              <a:rPr lang="cs-CZ" dirty="0">
                <a:solidFill>
                  <a:srgbClr val="FFFFFF"/>
                </a:solidFill>
              </a:rPr>
              <a:t>,   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cs-CZ" dirty="0">
                <a:solidFill>
                  <a:srgbClr val="FFFFFF"/>
                </a:solidFill>
              </a:rPr>
              <a:t>                                    chemiluminiscenční test, „</a:t>
            </a:r>
            <a:r>
              <a:rPr lang="cs-CZ" dirty="0" err="1">
                <a:solidFill>
                  <a:srgbClr val="FFFFFF"/>
                </a:solidFill>
              </a:rPr>
              <a:t>burst</a:t>
            </a:r>
            <a:r>
              <a:rPr lang="cs-CZ" dirty="0">
                <a:solidFill>
                  <a:srgbClr val="FFFFFF"/>
                </a:solidFill>
              </a:rPr>
              <a:t>“ test</a:t>
            </a:r>
          </a:p>
          <a:p>
            <a:pPr marL="342900" indent="-342900" fontAlgn="base">
              <a:lnSpc>
                <a:spcPct val="14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332656"/>
            <a:ext cx="7704856" cy="5906393"/>
          </a:xfrm>
          <a:noFill/>
        </p:spPr>
      </p:pic>
    </p:spTree>
    <p:extLst>
      <p:ext uri="{BB962C8B-B14F-4D97-AF65-F5344CB8AC3E}">
        <p14:creationId xmlns:p14="http://schemas.microsoft.com/office/powerpoint/2010/main" val="27566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00"/>
          <a:stretch/>
        </p:blipFill>
        <p:spPr>
          <a:xfrm>
            <a:off x="1331640" y="332656"/>
            <a:ext cx="6912768" cy="62333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499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51521" y="41275"/>
            <a:ext cx="8359080" cy="686406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Glu-6-P				HCO</a:t>
            </a:r>
            <a:r>
              <a:rPr lang="cs-CZ" sz="2400" b="1" baseline="-25000" dirty="0">
                <a:solidFill>
                  <a:srgbClr val="FFFFFF"/>
                </a:solidFill>
              </a:rPr>
              <a:t>3</a:t>
            </a:r>
            <a:r>
              <a:rPr lang="cs-CZ" sz="4000" baseline="30000" dirty="0">
                <a:solidFill>
                  <a:srgbClr val="FFFFFF"/>
                </a:solidFill>
              </a:rPr>
              <a:t>-</a:t>
            </a:r>
            <a:r>
              <a:rPr lang="cs-CZ" sz="2000" dirty="0">
                <a:solidFill>
                  <a:srgbClr val="FFFFFF"/>
                </a:solidFill>
              </a:rPr>
              <a:t>	</a:t>
            </a:r>
            <a:r>
              <a:rPr lang="cs-CZ" sz="2000" b="1" dirty="0">
                <a:solidFill>
                  <a:srgbClr val="FFFFFF"/>
                </a:solidFill>
              </a:rPr>
              <a:t>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	 HMP zkrat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20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NADP + 2H</a:t>
            </a:r>
            <a:r>
              <a:rPr lang="cs-CZ" sz="2400" b="1" baseline="30000" dirty="0">
                <a:solidFill>
                  <a:srgbClr val="FFFFFF"/>
                </a:solidFill>
              </a:rPr>
              <a:t>+</a:t>
            </a:r>
            <a:r>
              <a:rPr lang="cs-CZ" sz="2000" b="1" dirty="0">
                <a:solidFill>
                  <a:srgbClr val="FFFFFF"/>
                </a:solidFill>
              </a:rPr>
              <a:t>			NADPH + H+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	  </a:t>
            </a:r>
            <a:r>
              <a:rPr lang="cs-CZ" sz="2000" b="1" dirty="0">
                <a:solidFill>
                  <a:srgbClr val="FF0000"/>
                </a:solidFill>
              </a:rPr>
              <a:t>NADPH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0000"/>
                </a:solidFill>
              </a:rPr>
              <a:t>		  oxidáza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			  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4000" b="1" baseline="30000" dirty="0">
                <a:solidFill>
                  <a:srgbClr val="FFFFFF"/>
                </a:solidFill>
              </a:rPr>
              <a:t>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			       + 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4000" b="1" baseline="30000" dirty="0">
                <a:solidFill>
                  <a:srgbClr val="FFFFFF"/>
                </a:solidFill>
              </a:rPr>
              <a:t>-</a:t>
            </a:r>
            <a:r>
              <a:rPr lang="cs-CZ" sz="2000" b="1" dirty="0">
                <a:solidFill>
                  <a:srgbClr val="FFFFFF"/>
                </a:solidFill>
              </a:rPr>
              <a:t> + 2H</a:t>
            </a:r>
            <a:r>
              <a:rPr lang="cs-CZ" sz="2400" b="1" baseline="30000" dirty="0">
                <a:solidFill>
                  <a:srgbClr val="FFFFFF"/>
                </a:solidFill>
              </a:rPr>
              <a:t>+</a:t>
            </a:r>
            <a:r>
              <a:rPr lang="cs-CZ" sz="2000" b="1" dirty="0">
                <a:solidFill>
                  <a:srgbClr val="FFFFFF"/>
                </a:solidFill>
              </a:rPr>
              <a:t>	 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		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    		 Fe</a:t>
            </a:r>
            <a:r>
              <a:rPr lang="cs-CZ" sz="2400" b="1" baseline="30000" dirty="0">
                <a:solidFill>
                  <a:srgbClr val="FFFFFF"/>
                </a:solidFill>
              </a:rPr>
              <a:t>3+</a:t>
            </a:r>
            <a:r>
              <a:rPr lang="cs-CZ" sz="2000" b="1" dirty="0">
                <a:solidFill>
                  <a:srgbClr val="FFFFFF"/>
                </a:solidFill>
              </a:rPr>
              <a:t> /Fe</a:t>
            </a:r>
            <a:r>
              <a:rPr lang="cs-CZ" sz="2400" b="1" baseline="30000" dirty="0">
                <a:solidFill>
                  <a:srgbClr val="FFFFFF"/>
                </a:solidFill>
              </a:rPr>
              <a:t>2+</a:t>
            </a:r>
            <a:r>
              <a:rPr lang="cs-CZ" sz="2000" b="1" dirty="0">
                <a:solidFill>
                  <a:srgbClr val="FFFFFF"/>
                </a:solidFill>
              </a:rPr>
              <a:t> 		          </a:t>
            </a:r>
            <a:r>
              <a:rPr lang="cs-CZ" sz="2000" b="1" dirty="0" err="1">
                <a:solidFill>
                  <a:srgbClr val="FFFFFF"/>
                </a:solidFill>
              </a:rPr>
              <a:t>superoxiddismutáza</a:t>
            </a:r>
            <a:endParaRPr lang="cs-CZ" sz="20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 OH</a:t>
            </a:r>
            <a:r>
              <a:rPr lang="cs-CZ" sz="4000" b="1" baseline="30000" dirty="0">
                <a:solidFill>
                  <a:srgbClr val="FFFFFF"/>
                </a:solidFill>
              </a:rPr>
              <a:t>.</a:t>
            </a:r>
            <a:r>
              <a:rPr lang="cs-CZ" sz="2000" b="1" dirty="0">
                <a:solidFill>
                  <a:srgbClr val="FFFFFF"/>
                </a:solidFill>
              </a:rPr>
              <a:t>			H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 			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   (</a:t>
            </a:r>
            <a:r>
              <a:rPr lang="cs-CZ" sz="2000" b="1" dirty="0" err="1">
                <a:solidFill>
                  <a:srgbClr val="FFFFFF"/>
                </a:solidFill>
              </a:rPr>
              <a:t>Haber</a:t>
            </a:r>
            <a:r>
              <a:rPr lang="cs-CZ" sz="2000" b="1" dirty="0">
                <a:solidFill>
                  <a:srgbClr val="FFFFFF"/>
                </a:solidFill>
              </a:rPr>
              <a:t>-Weiss) 	   </a:t>
            </a:r>
            <a:r>
              <a:rPr lang="cs-CZ" sz="2000" b="1" dirty="0" err="1">
                <a:solidFill>
                  <a:srgbClr val="FF0000"/>
                </a:solidFill>
              </a:rPr>
              <a:t>myeloperoxidáza</a:t>
            </a:r>
            <a:endParaRPr lang="cs-CZ" sz="2000" b="1" dirty="0">
              <a:solidFill>
                <a:srgbClr val="FF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   		 +SCN</a:t>
            </a:r>
            <a:r>
              <a:rPr lang="cs-CZ" sz="4000" b="1" baseline="30000" dirty="0">
                <a:solidFill>
                  <a:srgbClr val="FFFFFF"/>
                </a:solidFill>
              </a:rPr>
              <a:t>-</a:t>
            </a:r>
            <a:r>
              <a:rPr lang="cs-CZ" sz="2000" b="1" dirty="0">
                <a:solidFill>
                  <a:srgbClr val="FFFFFF"/>
                </a:solidFill>
              </a:rPr>
              <a:t> 	+Cl</a:t>
            </a:r>
            <a:r>
              <a:rPr lang="cs-CZ" sz="4000" b="1" baseline="30000" dirty="0">
                <a:solidFill>
                  <a:srgbClr val="FFFFFF"/>
                </a:solidFill>
              </a:rPr>
              <a:t>-             </a:t>
            </a:r>
            <a:r>
              <a:rPr lang="cs-CZ" sz="2000" b="1" dirty="0">
                <a:solidFill>
                  <a:srgbClr val="FFFFFF"/>
                </a:solidFill>
              </a:rPr>
              <a:t>+RH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	 		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                                                   </a:t>
            </a:r>
            <a:r>
              <a:rPr lang="cs-CZ" sz="2000" b="1" dirty="0" err="1">
                <a:solidFill>
                  <a:srgbClr val="FFFFFF"/>
                </a:solidFill>
              </a:rPr>
              <a:t>HOCl</a:t>
            </a:r>
            <a:r>
              <a:rPr lang="cs-CZ" sz="2000" b="1" dirty="0">
                <a:solidFill>
                  <a:srgbClr val="FFFFFF"/>
                </a:solidFill>
              </a:rPr>
              <a:t> 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HOSCN	 + H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 	                  + 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4000" b="1" baseline="30000" dirty="0">
                <a:solidFill>
                  <a:srgbClr val="FFFFFF"/>
                </a:solidFill>
              </a:rPr>
              <a:t>-</a:t>
            </a:r>
            <a:r>
              <a:rPr lang="cs-CZ" sz="2000" b="1" dirty="0">
                <a:solidFill>
                  <a:srgbClr val="FFFFFF"/>
                </a:solidFill>
              </a:rPr>
              <a:t> 	      R</a:t>
            </a:r>
            <a:r>
              <a:rPr lang="cs-CZ" sz="4000" b="1" baseline="30000" dirty="0">
                <a:solidFill>
                  <a:srgbClr val="FFFFFF"/>
                </a:solidFill>
              </a:rPr>
              <a:t>.</a:t>
            </a:r>
            <a:endParaRPr lang="cs-CZ" sz="2000" b="1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    	          	           + R-NH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 			</a:t>
            </a:r>
            <a:endParaRPr lang="cs-CZ" sz="4000" b="1" baseline="30000" dirty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             </a:t>
            </a:r>
            <a:r>
              <a:rPr lang="cs-CZ" sz="2400" b="1" baseline="30000" dirty="0">
                <a:solidFill>
                  <a:srgbClr val="FFFFFF"/>
                </a:solidFill>
              </a:rPr>
              <a:t>1</a:t>
            </a:r>
            <a:r>
              <a:rPr lang="cs-CZ" sz="2000" b="1" dirty="0">
                <a:solidFill>
                  <a:srgbClr val="FFFFFF"/>
                </a:solidFill>
              </a:rPr>
              <a:t>O</a:t>
            </a:r>
            <a:r>
              <a:rPr lang="cs-CZ" sz="2400" b="1" baseline="-30000" dirty="0">
                <a:solidFill>
                  <a:srgbClr val="FFFFFF"/>
                </a:solidFill>
              </a:rPr>
              <a:t>2</a:t>
            </a:r>
            <a:r>
              <a:rPr lang="cs-CZ" sz="2000" b="1" dirty="0">
                <a:solidFill>
                  <a:srgbClr val="FFFFFF"/>
                </a:solidFill>
              </a:rPr>
              <a:t>		           R-</a:t>
            </a:r>
            <a:r>
              <a:rPr lang="cs-CZ" sz="2000" b="1" dirty="0" err="1">
                <a:solidFill>
                  <a:srgbClr val="FFFFFF"/>
                </a:solidFill>
              </a:rPr>
              <a:t>NHCl</a:t>
            </a:r>
            <a:r>
              <a:rPr lang="cs-CZ" sz="2000" b="1" dirty="0">
                <a:solidFill>
                  <a:srgbClr val="FFFFFF"/>
                </a:solidFill>
              </a:rPr>
              <a:t>		           OH</a:t>
            </a:r>
            <a:r>
              <a:rPr lang="cs-CZ" sz="4000" b="1" baseline="30000" dirty="0">
                <a:solidFill>
                  <a:srgbClr val="FFFFFF"/>
                </a:solidFill>
              </a:rPr>
              <a:t>.</a:t>
            </a:r>
            <a:r>
              <a:rPr lang="cs-CZ" sz="2000" b="1" dirty="0">
                <a:solidFill>
                  <a:srgbClr val="FFFFFF"/>
                </a:solidFill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000" b="1" dirty="0">
                <a:solidFill>
                  <a:srgbClr val="FFFFFF"/>
                </a:solidFill>
              </a:rPr>
              <a:t>	</a:t>
            </a:r>
            <a:r>
              <a:rPr lang="cs-CZ" sz="2000" b="1">
                <a:solidFill>
                  <a:srgbClr val="FFFFFF"/>
                </a:solidFill>
              </a:rPr>
              <a:t>	</a:t>
            </a:r>
            <a:r>
              <a:rPr lang="cs-CZ" sz="2000" b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3315" name="Arc 7"/>
          <p:cNvSpPr>
            <a:spLocks/>
          </p:cNvSpPr>
          <p:nvPr/>
        </p:nvSpPr>
        <p:spPr bwMode="auto">
          <a:xfrm>
            <a:off x="990600" y="381000"/>
            <a:ext cx="1298575" cy="457200"/>
          </a:xfrm>
          <a:custGeom>
            <a:avLst/>
            <a:gdLst>
              <a:gd name="T0" fmla="*/ 2147483647 w 21245"/>
              <a:gd name="T1" fmla="*/ 2147483647 h 21600"/>
              <a:gd name="T2" fmla="*/ 0 w 21245"/>
              <a:gd name="T3" fmla="*/ 783240814 h 21600"/>
              <a:gd name="T4" fmla="*/ 2147483647 w 21245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245" h="21600" fill="none" extrusionOk="0">
                <a:moveTo>
                  <a:pt x="21193" y="21599"/>
                </a:moveTo>
                <a:cubicBezTo>
                  <a:pt x="10788" y="21574"/>
                  <a:pt x="1879" y="14135"/>
                  <a:pt x="0" y="3901"/>
                </a:cubicBezTo>
              </a:path>
              <a:path w="21245" h="21600" stroke="0" extrusionOk="0">
                <a:moveTo>
                  <a:pt x="21193" y="21599"/>
                </a:moveTo>
                <a:cubicBezTo>
                  <a:pt x="10788" y="21574"/>
                  <a:pt x="1879" y="14135"/>
                  <a:pt x="0" y="3901"/>
                </a:cubicBezTo>
                <a:lnTo>
                  <a:pt x="21245" y="0"/>
                </a:lnTo>
                <a:lnTo>
                  <a:pt x="21193" y="21599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16" name="Arc 8"/>
          <p:cNvSpPr>
            <a:spLocks/>
          </p:cNvSpPr>
          <p:nvPr/>
        </p:nvSpPr>
        <p:spPr bwMode="auto">
          <a:xfrm>
            <a:off x="992188" y="838200"/>
            <a:ext cx="1306512" cy="227013"/>
          </a:xfrm>
          <a:custGeom>
            <a:avLst/>
            <a:gdLst>
              <a:gd name="T0" fmla="*/ 163492396 w 26812"/>
              <a:gd name="T1" fmla="*/ 226692351 h 22712"/>
              <a:gd name="T2" fmla="*/ 2147483647 w 26812"/>
              <a:gd name="T3" fmla="*/ 6367999 h 22712"/>
              <a:gd name="T4" fmla="*/ 2147483647 w 26812"/>
              <a:gd name="T5" fmla="*/ 215593013 h 227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812" h="22712" fill="none" extrusionOk="0">
                <a:moveTo>
                  <a:pt x="28" y="22712"/>
                </a:moveTo>
                <a:cubicBezTo>
                  <a:pt x="9" y="22341"/>
                  <a:pt x="0" y="219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3356" y="-1"/>
                  <a:pt x="25107" y="214"/>
                  <a:pt x="26811" y="638"/>
                </a:cubicBezTo>
              </a:path>
              <a:path w="26812" h="22712" stroke="0" extrusionOk="0">
                <a:moveTo>
                  <a:pt x="28" y="22712"/>
                </a:moveTo>
                <a:cubicBezTo>
                  <a:pt x="9" y="22341"/>
                  <a:pt x="0" y="21970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3356" y="-1"/>
                  <a:pt x="25107" y="214"/>
                  <a:pt x="26811" y="638"/>
                </a:cubicBezTo>
                <a:lnTo>
                  <a:pt x="21600" y="21600"/>
                </a:lnTo>
                <a:lnTo>
                  <a:pt x="28" y="22712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17" name="Arc 9"/>
          <p:cNvSpPr>
            <a:spLocks/>
          </p:cNvSpPr>
          <p:nvPr/>
        </p:nvSpPr>
        <p:spPr bwMode="auto">
          <a:xfrm>
            <a:off x="3813175" y="839788"/>
            <a:ext cx="534988" cy="304800"/>
          </a:xfrm>
          <a:custGeom>
            <a:avLst/>
            <a:gdLst>
              <a:gd name="T0" fmla="*/ 0 w 21664"/>
              <a:gd name="T1" fmla="*/ 0 h 21600"/>
              <a:gd name="T2" fmla="*/ 2147483647 w 21664"/>
              <a:gd name="T3" fmla="*/ 856443324 h 21600"/>
              <a:gd name="T4" fmla="*/ 23794446 w 21664"/>
              <a:gd name="T5" fmla="*/ 85644332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64" h="21600" fill="none" extrusionOk="0">
                <a:moveTo>
                  <a:pt x="0" y="0"/>
                </a:moveTo>
                <a:cubicBezTo>
                  <a:pt x="21" y="0"/>
                  <a:pt x="42" y="-1"/>
                  <a:pt x="64" y="0"/>
                </a:cubicBezTo>
                <a:cubicBezTo>
                  <a:pt x="11993" y="0"/>
                  <a:pt x="21664" y="9670"/>
                  <a:pt x="21664" y="21600"/>
                </a:cubicBezTo>
              </a:path>
              <a:path w="21664" h="21600" stroke="0" extrusionOk="0">
                <a:moveTo>
                  <a:pt x="0" y="0"/>
                </a:moveTo>
                <a:cubicBezTo>
                  <a:pt x="21" y="0"/>
                  <a:pt x="42" y="-1"/>
                  <a:pt x="64" y="0"/>
                </a:cubicBezTo>
                <a:cubicBezTo>
                  <a:pt x="11993" y="0"/>
                  <a:pt x="21664" y="9670"/>
                  <a:pt x="21664" y="21600"/>
                </a:cubicBezTo>
                <a:lnTo>
                  <a:pt x="64" y="21600"/>
                </a:ln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18" name="Arc 10"/>
          <p:cNvSpPr>
            <a:spLocks/>
          </p:cNvSpPr>
          <p:nvPr/>
        </p:nvSpPr>
        <p:spPr bwMode="auto">
          <a:xfrm>
            <a:off x="3733800" y="457200"/>
            <a:ext cx="5334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090926042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19" name="Arc 11"/>
          <p:cNvSpPr>
            <a:spLocks/>
          </p:cNvSpPr>
          <p:nvPr/>
        </p:nvSpPr>
        <p:spPr bwMode="auto">
          <a:xfrm>
            <a:off x="1830388" y="1371600"/>
            <a:ext cx="609600" cy="381000"/>
          </a:xfrm>
          <a:custGeom>
            <a:avLst/>
            <a:gdLst>
              <a:gd name="T0" fmla="*/ 2147483647 w 21600"/>
              <a:gd name="T1" fmla="*/ 2090926042 h 21600"/>
              <a:gd name="T2" fmla="*/ 0 w 21600"/>
              <a:gd name="T3" fmla="*/ 0 h 21600"/>
              <a:gd name="T4" fmla="*/ 2147483647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</a:path>
              <a:path w="21600" h="21600" stroke="0" extrusionOk="0">
                <a:moveTo>
                  <a:pt x="21600" y="21600"/>
                </a:moveTo>
                <a:cubicBezTo>
                  <a:pt x="9670" y="21600"/>
                  <a:pt x="0" y="11929"/>
                  <a:pt x="0" y="0"/>
                </a:cubicBezTo>
                <a:lnTo>
                  <a:pt x="21600" y="0"/>
                </a:lnTo>
                <a:lnTo>
                  <a:pt x="21600" y="21600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0" name="Arc 12"/>
          <p:cNvSpPr>
            <a:spLocks/>
          </p:cNvSpPr>
          <p:nvPr/>
        </p:nvSpPr>
        <p:spPr bwMode="auto">
          <a:xfrm>
            <a:off x="1830388" y="1757363"/>
            <a:ext cx="533400" cy="381000"/>
          </a:xfrm>
          <a:custGeom>
            <a:avLst/>
            <a:gdLst>
              <a:gd name="T0" fmla="*/ 0 w 21599"/>
              <a:gd name="T1" fmla="*/ 2073501483 h 21600"/>
              <a:gd name="T2" fmla="*/ 2147483647 w 21599"/>
              <a:gd name="T3" fmla="*/ 0 h 21600"/>
              <a:gd name="T4" fmla="*/ 2147483647 w 21599"/>
              <a:gd name="T5" fmla="*/ 209092604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599" h="21600" fill="none" extrusionOk="0">
                <a:moveTo>
                  <a:pt x="-1" y="21419"/>
                </a:moveTo>
                <a:cubicBezTo>
                  <a:pt x="98" y="9586"/>
                  <a:pt x="9700" y="35"/>
                  <a:pt x="21535" y="0"/>
                </a:cubicBezTo>
              </a:path>
              <a:path w="21599" h="21600" stroke="0" extrusionOk="0">
                <a:moveTo>
                  <a:pt x="-1" y="21419"/>
                </a:moveTo>
                <a:cubicBezTo>
                  <a:pt x="98" y="9586"/>
                  <a:pt x="9700" y="35"/>
                  <a:pt x="21535" y="0"/>
                </a:cubicBezTo>
                <a:lnTo>
                  <a:pt x="21599" y="21600"/>
                </a:lnTo>
                <a:lnTo>
                  <a:pt x="-1" y="21419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1" name="Arc 13"/>
          <p:cNvSpPr>
            <a:spLocks/>
          </p:cNvSpPr>
          <p:nvPr/>
        </p:nvSpPr>
        <p:spPr bwMode="auto">
          <a:xfrm>
            <a:off x="3429000" y="1447800"/>
            <a:ext cx="8382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70984006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2" name="Arc 14"/>
          <p:cNvSpPr>
            <a:spLocks/>
          </p:cNvSpPr>
          <p:nvPr/>
        </p:nvSpPr>
        <p:spPr bwMode="auto">
          <a:xfrm>
            <a:off x="3427413" y="1677988"/>
            <a:ext cx="839787" cy="457200"/>
          </a:xfrm>
          <a:custGeom>
            <a:avLst/>
            <a:gdLst>
              <a:gd name="T0" fmla="*/ 0 w 21641"/>
              <a:gd name="T1" fmla="*/ 0 h 21600"/>
              <a:gd name="T2" fmla="*/ 2147483647 w 21641"/>
              <a:gd name="T3" fmla="*/ 2147483647 h 21600"/>
              <a:gd name="T4" fmla="*/ 92970098 w 21641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41" h="21600" fill="none" extrusionOk="0">
                <a:moveTo>
                  <a:pt x="0" y="0"/>
                </a:moveTo>
                <a:cubicBezTo>
                  <a:pt x="13" y="0"/>
                  <a:pt x="27" y="-1"/>
                  <a:pt x="41" y="0"/>
                </a:cubicBezTo>
                <a:cubicBezTo>
                  <a:pt x="11970" y="0"/>
                  <a:pt x="21641" y="9670"/>
                  <a:pt x="21641" y="21600"/>
                </a:cubicBezTo>
              </a:path>
              <a:path w="21641" h="21600" stroke="0" extrusionOk="0">
                <a:moveTo>
                  <a:pt x="0" y="0"/>
                </a:moveTo>
                <a:cubicBezTo>
                  <a:pt x="13" y="0"/>
                  <a:pt x="27" y="-1"/>
                  <a:pt x="41" y="0"/>
                </a:cubicBezTo>
                <a:cubicBezTo>
                  <a:pt x="11970" y="0"/>
                  <a:pt x="21641" y="9670"/>
                  <a:pt x="21641" y="21600"/>
                </a:cubicBezTo>
                <a:lnTo>
                  <a:pt x="41" y="21600"/>
                </a:lnTo>
                <a:lnTo>
                  <a:pt x="0" y="0"/>
                </a:lnTo>
                <a:close/>
              </a:path>
            </a:pathLst>
          </a:custGeom>
          <a:noFill/>
          <a:ln w="12700" cap="rnd">
            <a:solidFill>
              <a:schemeClr val="bg1"/>
            </a:solidFill>
            <a:round/>
            <a:headEnd type="stealth" w="med" len="lg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3" name="Line 15"/>
          <p:cNvSpPr>
            <a:spLocks noChangeShapeType="1"/>
          </p:cNvSpPr>
          <p:nvPr/>
        </p:nvSpPr>
        <p:spPr bwMode="auto">
          <a:xfrm>
            <a:off x="4495800" y="2592388"/>
            <a:ext cx="0" cy="7604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4" name="Line 16"/>
          <p:cNvSpPr>
            <a:spLocks noChangeShapeType="1"/>
          </p:cNvSpPr>
          <p:nvPr/>
        </p:nvSpPr>
        <p:spPr bwMode="auto">
          <a:xfrm flipH="1">
            <a:off x="2058988" y="3657600"/>
            <a:ext cx="1903412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5" name="Line 17"/>
          <p:cNvSpPr>
            <a:spLocks noChangeShapeType="1"/>
          </p:cNvSpPr>
          <p:nvPr/>
        </p:nvSpPr>
        <p:spPr bwMode="auto">
          <a:xfrm>
            <a:off x="4427538" y="4581525"/>
            <a:ext cx="0" cy="30321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6" name="Line 18"/>
          <p:cNvSpPr>
            <a:spLocks noChangeShapeType="1"/>
          </p:cNvSpPr>
          <p:nvPr/>
        </p:nvSpPr>
        <p:spPr bwMode="auto">
          <a:xfrm flipH="1">
            <a:off x="1525588" y="4268788"/>
            <a:ext cx="2208212" cy="10652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7" name="Line 19"/>
          <p:cNvSpPr>
            <a:spLocks noChangeShapeType="1"/>
          </p:cNvSpPr>
          <p:nvPr/>
        </p:nvSpPr>
        <p:spPr bwMode="auto">
          <a:xfrm>
            <a:off x="5030788" y="4192588"/>
            <a:ext cx="2055812" cy="12176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8" name="Line 20"/>
          <p:cNvSpPr>
            <a:spLocks noChangeShapeType="1"/>
          </p:cNvSpPr>
          <p:nvPr/>
        </p:nvSpPr>
        <p:spPr bwMode="auto">
          <a:xfrm flipH="1">
            <a:off x="1906588" y="5411788"/>
            <a:ext cx="2208212" cy="10652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29" name="Line 21"/>
          <p:cNvSpPr>
            <a:spLocks noChangeShapeType="1"/>
          </p:cNvSpPr>
          <p:nvPr/>
        </p:nvSpPr>
        <p:spPr bwMode="auto">
          <a:xfrm>
            <a:off x="4427538" y="5373688"/>
            <a:ext cx="0" cy="4318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30" name="Line 22"/>
          <p:cNvSpPr>
            <a:spLocks noChangeShapeType="1"/>
          </p:cNvSpPr>
          <p:nvPr/>
        </p:nvSpPr>
        <p:spPr bwMode="auto">
          <a:xfrm>
            <a:off x="4427538" y="6021388"/>
            <a:ext cx="0" cy="2270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3331" name="Line 23"/>
          <p:cNvSpPr>
            <a:spLocks noChangeShapeType="1"/>
          </p:cNvSpPr>
          <p:nvPr/>
        </p:nvSpPr>
        <p:spPr bwMode="auto">
          <a:xfrm>
            <a:off x="4725988" y="5411788"/>
            <a:ext cx="1979612" cy="1141412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pic>
        <p:nvPicPr>
          <p:cNvPr id="13332" name="Picture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3213"/>
            <a:ext cx="2016125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7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Vyšetření fagocytózy</a:t>
            </a:r>
            <a:br>
              <a:rPr lang="cs-CZ" dirty="0" smtClean="0"/>
            </a:br>
            <a:r>
              <a:rPr lang="cs-CZ" b="1" dirty="0" err="1"/>
              <a:t>Burst</a:t>
            </a:r>
            <a:r>
              <a:rPr lang="cs-CZ" b="1" dirty="0"/>
              <a:t> test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1772816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mtClean="0">
                <a:solidFill>
                  <a:prstClr val="black"/>
                </a:solidFill>
              </a:rPr>
              <a:t>test </a:t>
            </a:r>
            <a:r>
              <a:rPr lang="cs-CZ">
                <a:solidFill>
                  <a:prstClr val="black"/>
                </a:solidFill>
              </a:rPr>
              <a:t>je využíván ke kvantitativnímu vyhodnocení oxidačního vzplanutí u granulocytů a monocytů v </a:t>
            </a:r>
            <a:r>
              <a:rPr lang="cs-CZ" b="1">
                <a:solidFill>
                  <a:prstClr val="black"/>
                </a:solidFill>
              </a:rPr>
              <a:t>heparinizované plné </a:t>
            </a:r>
            <a:r>
              <a:rPr lang="cs-CZ" b="1" smtClean="0">
                <a:solidFill>
                  <a:prstClr val="black"/>
                </a:solidFill>
              </a:rPr>
              <a:t>krvi</a:t>
            </a:r>
          </a:p>
          <a:p>
            <a:pPr marL="342900" indent="-342900">
              <a:buFont typeface="Arial" pitchFamily="34" charset="0"/>
              <a:buChar char="•"/>
            </a:pPr>
            <a:endParaRPr lang="cs-CZ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>
                <a:solidFill>
                  <a:prstClr val="black"/>
                </a:solidFill>
              </a:rPr>
              <a:t>f</a:t>
            </a:r>
            <a:r>
              <a:rPr lang="cs-CZ" smtClean="0">
                <a:solidFill>
                  <a:prstClr val="black"/>
                </a:solidFill>
              </a:rPr>
              <a:t>agocytující </a:t>
            </a:r>
            <a:r>
              <a:rPr lang="cs-CZ">
                <a:solidFill>
                  <a:prstClr val="black"/>
                </a:solidFill>
              </a:rPr>
              <a:t>buňky se stimulují opsonizovanými </a:t>
            </a:r>
            <a:r>
              <a:rPr lang="cs-CZ" i="1">
                <a:solidFill>
                  <a:prstClr val="black"/>
                </a:solidFill>
              </a:rPr>
              <a:t>E.Coli</a:t>
            </a:r>
            <a:r>
              <a:rPr lang="cs-CZ">
                <a:solidFill>
                  <a:prstClr val="black"/>
                </a:solidFill>
              </a:rPr>
              <a:t>, fMLP (N-formyl-Met-Leu-Phe) nebo PMA (phorbol-myristát-acetát</a:t>
            </a:r>
            <a:r>
              <a:rPr lang="cs-CZ" smtClean="0">
                <a:solidFill>
                  <a:prstClr val="black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cs-CZ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mtClean="0">
                <a:solidFill>
                  <a:prstClr val="black"/>
                </a:solidFill>
              </a:rPr>
              <a:t>dochází </a:t>
            </a:r>
            <a:r>
              <a:rPr lang="cs-CZ">
                <a:solidFill>
                  <a:prstClr val="black"/>
                </a:solidFill>
              </a:rPr>
              <a:t>k oxidačnímu vzplanutí, při kterém se tvoří peroxidy, hydroxylové radikály, superoxidové anionty, které </a:t>
            </a:r>
            <a:r>
              <a:rPr lang="cs-CZ" b="1">
                <a:solidFill>
                  <a:prstClr val="black"/>
                </a:solidFill>
              </a:rPr>
              <a:t>oxidují membránově permeabilní fluorogenní substrát DHR 123</a:t>
            </a:r>
            <a:r>
              <a:rPr lang="cs-CZ">
                <a:solidFill>
                  <a:prstClr val="black"/>
                </a:solidFill>
              </a:rPr>
              <a:t> (dihydrorhodamin 123) </a:t>
            </a:r>
            <a:r>
              <a:rPr lang="cs-CZ" b="1">
                <a:solidFill>
                  <a:prstClr val="black"/>
                </a:solidFill>
              </a:rPr>
              <a:t>na zeleně fluoreskující rhodamin </a:t>
            </a:r>
            <a:r>
              <a:rPr lang="cs-CZ" b="1" smtClean="0">
                <a:solidFill>
                  <a:prstClr val="black"/>
                </a:solidFill>
              </a:rPr>
              <a:t>123</a:t>
            </a:r>
          </a:p>
          <a:p>
            <a:pPr marL="342900" indent="-342900">
              <a:buFont typeface="Arial" pitchFamily="34" charset="0"/>
              <a:buChar char="•"/>
            </a:pPr>
            <a:endParaRPr lang="cs-CZ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mtClean="0">
                <a:solidFill>
                  <a:prstClr val="black"/>
                </a:solidFill>
              </a:rPr>
              <a:t>počet </a:t>
            </a:r>
            <a:r>
              <a:rPr lang="cs-CZ">
                <a:solidFill>
                  <a:prstClr val="black"/>
                </a:solidFill>
              </a:rPr>
              <a:t>(procento) zeleně fluoreskujících granulocytů a monocytů sledujeme na průtokovém cytometru.</a:t>
            </a:r>
          </a:p>
          <a:p>
            <a:endParaRPr lang="cs-CZ" u="sng" smtClean="0">
              <a:solidFill>
                <a:prstClr val="black"/>
              </a:solidFill>
            </a:endParaRPr>
          </a:p>
          <a:p>
            <a:r>
              <a:rPr lang="cs-CZ" u="sng" smtClean="0">
                <a:solidFill>
                  <a:prstClr val="black"/>
                </a:solidFill>
              </a:rPr>
              <a:t>Ref</a:t>
            </a:r>
            <a:r>
              <a:rPr lang="cs-CZ" u="sng">
                <a:solidFill>
                  <a:prstClr val="black"/>
                </a:solidFill>
              </a:rPr>
              <a:t>. rozmezí</a:t>
            </a:r>
            <a:r>
              <a:rPr lang="cs-CZ" u="sng" smtClean="0">
                <a:solidFill>
                  <a:prstClr val="black"/>
                </a:solidFill>
              </a:rPr>
              <a:t>:</a:t>
            </a:r>
            <a:endParaRPr lang="cs-CZ">
              <a:solidFill>
                <a:prstClr val="black"/>
              </a:solidFill>
            </a:endParaRPr>
          </a:p>
          <a:p>
            <a:r>
              <a:rPr lang="cs-CZ">
                <a:solidFill>
                  <a:prstClr val="black"/>
                </a:solidFill>
              </a:rPr>
              <a:t>Aktivace pomocí	</a:t>
            </a:r>
            <a:r>
              <a:rPr lang="cs-CZ" b="1" i="1">
                <a:solidFill>
                  <a:prstClr val="black"/>
                </a:solidFill>
              </a:rPr>
              <a:t>E. Coli</a:t>
            </a:r>
            <a:r>
              <a:rPr lang="cs-CZ">
                <a:solidFill>
                  <a:prstClr val="black"/>
                </a:solidFill>
              </a:rPr>
              <a:t> u 	</a:t>
            </a:r>
            <a:r>
              <a:rPr lang="cs-CZ" u="sng" smtClean="0">
                <a:solidFill>
                  <a:prstClr val="black"/>
                </a:solidFill>
              </a:rPr>
              <a:t>granulocytů</a:t>
            </a:r>
            <a:r>
              <a:rPr lang="cs-CZ" smtClean="0">
                <a:solidFill>
                  <a:prstClr val="black"/>
                </a:solidFill>
              </a:rPr>
              <a:t>:    </a:t>
            </a:r>
            <a:r>
              <a:rPr lang="en-US" smtClean="0">
                <a:solidFill>
                  <a:prstClr val="black"/>
                </a:solidFill>
              </a:rPr>
              <a:t>&gt;</a:t>
            </a:r>
            <a:r>
              <a:rPr lang="cs-CZ" smtClean="0">
                <a:solidFill>
                  <a:prstClr val="black"/>
                </a:solidFill>
              </a:rPr>
              <a:t>80</a:t>
            </a:r>
            <a:r>
              <a:rPr lang="cs-CZ">
                <a:solidFill>
                  <a:prstClr val="black"/>
                </a:solidFill>
              </a:rPr>
              <a:t>%</a:t>
            </a:r>
          </a:p>
          <a:p>
            <a:r>
              <a:rPr lang="cs-CZ">
                <a:solidFill>
                  <a:prstClr val="black"/>
                </a:solidFill>
              </a:rPr>
              <a:t>		</a:t>
            </a:r>
            <a:r>
              <a:rPr lang="cs-CZ" b="1" smtClean="0">
                <a:solidFill>
                  <a:prstClr val="black"/>
                </a:solidFill>
              </a:rPr>
              <a:t>fMLP</a:t>
            </a:r>
            <a:r>
              <a:rPr lang="cs-CZ" smtClean="0">
                <a:solidFill>
                  <a:prstClr val="black"/>
                </a:solidFill>
              </a:rPr>
              <a:t> </a:t>
            </a:r>
            <a:r>
              <a:rPr lang="cs-CZ">
                <a:solidFill>
                  <a:prstClr val="black"/>
                </a:solidFill>
              </a:rPr>
              <a:t>u 	</a:t>
            </a:r>
            <a:r>
              <a:rPr lang="cs-CZ" u="sng">
                <a:solidFill>
                  <a:prstClr val="black"/>
                </a:solidFill>
              </a:rPr>
              <a:t>granulocytů</a:t>
            </a:r>
            <a:r>
              <a:rPr lang="cs-CZ" u="sng" smtClean="0">
                <a:solidFill>
                  <a:prstClr val="black"/>
                </a:solidFill>
              </a:rPr>
              <a:t>:</a:t>
            </a:r>
            <a:r>
              <a:rPr lang="cs-CZ">
                <a:solidFill>
                  <a:prstClr val="black"/>
                </a:solidFill>
              </a:rPr>
              <a:t> </a:t>
            </a:r>
            <a:r>
              <a:rPr lang="cs-CZ" smtClean="0">
                <a:solidFill>
                  <a:prstClr val="black"/>
                </a:solidFill>
              </a:rPr>
              <a:t>   </a:t>
            </a:r>
            <a:r>
              <a:rPr lang="en-US" smtClean="0">
                <a:solidFill>
                  <a:prstClr val="black"/>
                </a:solidFill>
              </a:rPr>
              <a:t>&lt;</a:t>
            </a:r>
            <a:r>
              <a:rPr lang="cs-CZ" smtClean="0">
                <a:solidFill>
                  <a:prstClr val="black"/>
                </a:solidFill>
              </a:rPr>
              <a:t>15%</a:t>
            </a:r>
            <a:endParaRPr lang="cs-CZ">
              <a:solidFill>
                <a:prstClr val="black"/>
              </a:solidFill>
            </a:endParaRPr>
          </a:p>
          <a:p>
            <a:r>
              <a:rPr lang="cs-CZ">
                <a:solidFill>
                  <a:prstClr val="black"/>
                </a:solidFill>
              </a:rPr>
              <a:t>		</a:t>
            </a:r>
            <a:r>
              <a:rPr lang="cs-CZ" b="1" smtClean="0">
                <a:solidFill>
                  <a:prstClr val="black"/>
                </a:solidFill>
              </a:rPr>
              <a:t>PMA</a:t>
            </a:r>
            <a:r>
              <a:rPr lang="cs-CZ" smtClean="0">
                <a:solidFill>
                  <a:prstClr val="black"/>
                </a:solidFill>
              </a:rPr>
              <a:t> </a:t>
            </a:r>
            <a:r>
              <a:rPr lang="cs-CZ">
                <a:solidFill>
                  <a:prstClr val="black"/>
                </a:solidFill>
              </a:rPr>
              <a:t>u 	</a:t>
            </a:r>
            <a:r>
              <a:rPr lang="cs-CZ" u="sng">
                <a:solidFill>
                  <a:prstClr val="black"/>
                </a:solidFill>
              </a:rPr>
              <a:t>granulocytů</a:t>
            </a:r>
            <a:r>
              <a:rPr lang="cs-CZ" smtClean="0">
                <a:solidFill>
                  <a:prstClr val="black"/>
                </a:solidFill>
              </a:rPr>
              <a:t>:    </a:t>
            </a:r>
            <a:r>
              <a:rPr lang="en-US" smtClean="0">
                <a:solidFill>
                  <a:prstClr val="black"/>
                </a:solidFill>
              </a:rPr>
              <a:t>&gt;</a:t>
            </a:r>
            <a:r>
              <a:rPr lang="cs-CZ" smtClean="0">
                <a:solidFill>
                  <a:prstClr val="black"/>
                </a:solidFill>
              </a:rPr>
              <a:t>90%</a:t>
            </a:r>
            <a:r>
              <a:rPr lang="cs-CZ">
                <a:solidFill>
                  <a:prstClr val="black"/>
                </a:solidFill>
              </a:rPr>
              <a:t>	</a:t>
            </a:r>
          </a:p>
          <a:p>
            <a:pPr marL="342900" indent="-342900">
              <a:buFont typeface="Arial" pitchFamily="34" charset="0"/>
              <a:buChar char="•"/>
            </a:pPr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sz="3200" b="1" smtClean="0">
                <a:solidFill>
                  <a:srgbClr val="FF9900"/>
                </a:solidFill>
              </a:rPr>
              <a:t>CHRONICKÁ GRANULOMATÓZA</a:t>
            </a:r>
            <a:endParaRPr lang="cs-CZ" sz="3200" smtClean="0">
              <a:solidFill>
                <a:srgbClr val="FF990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8" y="1447800"/>
            <a:ext cx="3200400" cy="1981200"/>
          </a:xfrm>
        </p:spPr>
      </p:pic>
      <p:pic>
        <p:nvPicPr>
          <p:cNvPr id="1638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447800"/>
            <a:ext cx="3200400" cy="1981200"/>
          </a:xfrm>
        </p:spPr>
      </p:pic>
      <p:pic>
        <p:nvPicPr>
          <p:cNvPr id="1638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8" y="4038600"/>
            <a:ext cx="3200400" cy="1981200"/>
          </a:xfrm>
        </p:spPr>
      </p:pic>
      <p:pic>
        <p:nvPicPr>
          <p:cNvPr id="1639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038600"/>
            <a:ext cx="3200400" cy="1981200"/>
          </a:xfrm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362325" y="1490663"/>
            <a:ext cx="23622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ZDRAVÁ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KONTROLA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STIMULACE PMA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97%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cs-CZ" sz="2000" b="1" smtClean="0">
              <a:solidFill>
                <a:srgbClr val="FFFE00"/>
              </a:solidFill>
              <a:latin typeface="Immunology" pitchFamily="2" charset="0"/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657600" y="4191000"/>
            <a:ext cx="1905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5050"/>
                </a:solidFill>
                <a:latin typeface="Immunology" pitchFamily="2" charset="0"/>
              </a:rPr>
              <a:t>PACIENT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5050"/>
                </a:solidFill>
                <a:latin typeface="Immunology" pitchFamily="2" charset="0"/>
              </a:rPr>
              <a:t>STIMULACE PMA: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5050"/>
                </a:solidFill>
                <a:latin typeface="Immunology" pitchFamily="2" charset="0"/>
              </a:rPr>
              <a:t>12%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57200" y="1066800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BEZ STIMULACE</a:t>
            </a:r>
            <a:endParaRPr lang="cs-CZ" sz="2000" smtClean="0">
              <a:solidFill>
                <a:srgbClr val="003300"/>
              </a:solidFill>
              <a:latin typeface="Times New Roman" pitchFamily="18" charset="0"/>
            </a:endParaRP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6019800" y="1066800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cs-CZ" sz="2000" b="1" smtClean="0">
                <a:solidFill>
                  <a:srgbClr val="FFFE00"/>
                </a:solidFill>
                <a:latin typeface="Immunology" pitchFamily="2" charset="0"/>
              </a:rPr>
              <a:t>STIMULACE PMA</a:t>
            </a:r>
            <a:endParaRPr lang="cs-CZ" sz="2000" smtClean="0">
              <a:solidFill>
                <a:srgbClr val="00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472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9"/>
          <p:cNvGrpSpPr>
            <a:grpSpLocks/>
          </p:cNvGrpSpPr>
          <p:nvPr/>
        </p:nvGrpSpPr>
        <p:grpSpPr bwMode="auto">
          <a:xfrm>
            <a:off x="4284663" y="188913"/>
            <a:ext cx="4572000" cy="6426200"/>
            <a:chOff x="2880" y="0"/>
            <a:chExt cx="2880" cy="4048"/>
          </a:xfrm>
        </p:grpSpPr>
        <p:pic>
          <p:nvPicPr>
            <p:cNvPr id="1741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888"/>
              <a:ext cx="2880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468313" y="1387475"/>
            <a:ext cx="37449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sz="2400" b="1" smtClean="0">
                <a:solidFill>
                  <a:srgbClr val="FFFFFF"/>
                </a:solidFill>
              </a:rPr>
              <a:t>ZDRAVÁ KONTROLA</a:t>
            </a: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1042988" y="4437063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sz="2400" b="1" smtClean="0">
                <a:solidFill>
                  <a:srgbClr val="FFFFFF"/>
                </a:solidFill>
              </a:rPr>
              <a:t>PACIENT S CGD</a:t>
            </a:r>
          </a:p>
        </p:txBody>
      </p: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44463" y="115888"/>
            <a:ext cx="4427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sz="3200" b="1" smtClean="0">
                <a:solidFill>
                  <a:srgbClr val="FF9900"/>
                </a:solidFill>
              </a:rPr>
              <a:t>STIMULACE </a:t>
            </a:r>
            <a:r>
              <a:rPr lang="cs-CZ" sz="3200" b="1" i="1" smtClean="0">
                <a:solidFill>
                  <a:srgbClr val="FF9900"/>
                </a:solidFill>
              </a:rPr>
              <a:t>E.Coli</a:t>
            </a:r>
          </a:p>
        </p:txBody>
      </p:sp>
    </p:spTree>
    <p:extLst>
      <p:ext uri="{BB962C8B-B14F-4D97-AF65-F5344CB8AC3E}">
        <p14:creationId xmlns:p14="http://schemas.microsoft.com/office/powerpoint/2010/main" val="11592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cs-CZ" sz="2400" b="1" smtClean="0">
                <a:solidFill>
                  <a:schemeClr val="bg1"/>
                </a:solidFill>
              </a:rPr>
              <a:t>CHRONICKÁ GRANULOMATÓZA</a:t>
            </a:r>
            <a:br>
              <a:rPr lang="cs-CZ" sz="2400" b="1" smtClean="0">
                <a:solidFill>
                  <a:schemeClr val="bg1"/>
                </a:solidFill>
              </a:rPr>
            </a:br>
            <a:r>
              <a:rPr lang="cs-CZ" sz="2400" b="1" smtClean="0">
                <a:solidFill>
                  <a:schemeClr val="bg1"/>
                </a:solidFill>
              </a:rPr>
              <a:t>(</a:t>
            </a:r>
            <a:r>
              <a:rPr lang="cs-CZ" sz="2400" b="1" smtClean="0">
                <a:solidFill>
                  <a:srgbClr val="FF9900"/>
                </a:solidFill>
              </a:rPr>
              <a:t>AUTOZOMÁLNĚ RECESIVNÍ</a:t>
            </a:r>
            <a:r>
              <a:rPr lang="cs-CZ" sz="2400" b="1" smtClean="0">
                <a:solidFill>
                  <a:schemeClr val="bg1"/>
                </a:solidFill>
              </a:rPr>
              <a:t>)</a:t>
            </a:r>
            <a:endParaRPr lang="cs-CZ" sz="2000" b="1" smtClean="0">
              <a:solidFill>
                <a:schemeClr val="bg1"/>
              </a:solidFill>
            </a:endParaRPr>
          </a:p>
        </p:txBody>
      </p:sp>
      <p:graphicFrame>
        <p:nvGraphicFramePr>
          <p:cNvPr id="18435" name="Object 5"/>
          <p:cNvGraphicFramePr>
            <a:graphicFrameLocks noGrp="1"/>
          </p:cNvGraphicFramePr>
          <p:nvPr>
            <p:ph sz="quarter" idx="3"/>
          </p:nvPr>
        </p:nvGraphicFramePr>
        <p:xfrm>
          <a:off x="4643438" y="2708275"/>
          <a:ext cx="381635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9" name="Rastrový obrázek" r:id="rId4" imgW="4885714" imgH="3704762" progId="PBrush">
                  <p:embed/>
                </p:oleObj>
              </mc:Choice>
              <mc:Fallback>
                <p:oleObj name="Rastrový obrázek" r:id="rId4" imgW="4885714" imgH="3704762" progId="PBrush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708275"/>
                        <a:ext cx="381635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436" name="Group 8"/>
          <p:cNvGrpSpPr>
            <a:grpSpLocks/>
          </p:cNvGrpSpPr>
          <p:nvPr/>
        </p:nvGrpSpPr>
        <p:grpSpPr bwMode="auto">
          <a:xfrm>
            <a:off x="395288" y="1268413"/>
            <a:ext cx="3886200" cy="5229225"/>
            <a:chOff x="2880" y="890"/>
            <a:chExt cx="2448" cy="3294"/>
          </a:xfrm>
        </p:grpSpPr>
        <p:graphicFrame>
          <p:nvGraphicFramePr>
            <p:cNvPr id="18437" name="Object 4"/>
            <p:cNvGraphicFramePr>
              <a:graphicFrameLocks/>
            </p:cNvGraphicFramePr>
            <p:nvPr/>
          </p:nvGraphicFramePr>
          <p:xfrm>
            <a:off x="2880" y="890"/>
            <a:ext cx="2448" cy="1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0" name="Rastrový obrázek" r:id="rId6" imgW="4933333" imgH="3696216" progId="PBrush">
                    <p:embed/>
                  </p:oleObj>
                </mc:Choice>
                <mc:Fallback>
                  <p:oleObj name="Rastrový obrázek" r:id="rId6" imgW="4933333" imgH="3696216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890"/>
                          <a:ext cx="2448" cy="1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438" name="Object 6"/>
            <p:cNvGraphicFramePr>
              <a:graphicFrameLocks/>
            </p:cNvGraphicFramePr>
            <p:nvPr/>
          </p:nvGraphicFramePr>
          <p:xfrm>
            <a:off x="2880" y="2523"/>
            <a:ext cx="2448" cy="16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" name="Rastrový obrázek" r:id="rId8" imgW="5009524" imgH="3905795" progId="PBrush">
                    <p:embed/>
                  </p:oleObj>
                </mc:Choice>
                <mc:Fallback>
                  <p:oleObj name="Rastrový obrázek" r:id="rId8" imgW="5009524" imgH="3905795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523"/>
                          <a:ext cx="2448" cy="16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158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06888" cy="1143000"/>
          </a:xfrm>
        </p:spPr>
        <p:txBody>
          <a:bodyPr/>
          <a:lstStyle/>
          <a:p>
            <a:r>
              <a:rPr lang="cs-CZ" smtClean="0"/>
              <a:t>Monocyty</a:t>
            </a:r>
            <a:endParaRPr lang="cs-CZ"/>
          </a:p>
        </p:txBody>
      </p:sp>
      <p:pic>
        <p:nvPicPr>
          <p:cNvPr id="2050" name="Picture 2" descr="http://ww2.valdosta.edu/~dodrobin/2652/Bloodlab/Mo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30099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2132856"/>
            <a:ext cx="17636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prstClr val="black"/>
                </a:solidFill>
              </a:rPr>
              <a:t>CD14</a:t>
            </a:r>
          </a:p>
          <a:p>
            <a:r>
              <a:rPr lang="cs-CZ" sz="4000" b="1" dirty="0" smtClean="0">
                <a:solidFill>
                  <a:prstClr val="black"/>
                </a:solidFill>
              </a:rPr>
              <a:t>HLA DR</a:t>
            </a:r>
            <a:endParaRPr lang="cs-CZ" sz="4000" b="1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6594" y="3861048"/>
            <a:ext cx="7619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prstClr val="black"/>
                </a:solidFill>
              </a:rPr>
              <a:t>součástí nespecifické imunity  </a:t>
            </a:r>
          </a:p>
          <a:p>
            <a:pPr marL="342900" indent="-342900">
              <a:buFontTx/>
              <a:buChar char="-"/>
            </a:pPr>
            <a:r>
              <a:rPr lang="cs-CZ" sz="2400" dirty="0" smtClean="0">
                <a:solidFill>
                  <a:prstClr val="black"/>
                </a:solidFill>
              </a:rPr>
              <a:t>schopnost fagocytózy</a:t>
            </a:r>
          </a:p>
          <a:p>
            <a:pPr marL="342900" indent="-342900">
              <a:buFontTx/>
              <a:buChar char="-"/>
            </a:pPr>
            <a:r>
              <a:rPr lang="cs-CZ" sz="2400" dirty="0">
                <a:solidFill>
                  <a:prstClr val="black"/>
                </a:solidFill>
              </a:rPr>
              <a:t>t</a:t>
            </a:r>
            <a:r>
              <a:rPr lang="cs-CZ" sz="2400" dirty="0" smtClean="0">
                <a:solidFill>
                  <a:prstClr val="black"/>
                </a:solidFill>
              </a:rPr>
              <a:t>káňová forma = makrofág</a:t>
            </a:r>
            <a:endParaRPr lang="cs-CZ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0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0"/>
          <p:cNvGrpSpPr>
            <a:grpSpLocks/>
          </p:cNvGrpSpPr>
          <p:nvPr/>
        </p:nvGrpSpPr>
        <p:grpSpPr bwMode="auto">
          <a:xfrm>
            <a:off x="611188" y="1628775"/>
            <a:ext cx="3821112" cy="4724400"/>
            <a:chOff x="2925" y="953"/>
            <a:chExt cx="2407" cy="2976"/>
          </a:xfrm>
        </p:grpSpPr>
        <p:graphicFrame>
          <p:nvGraphicFramePr>
            <p:cNvPr id="19461" name="Object 3"/>
            <p:cNvGraphicFramePr>
              <a:graphicFrameLocks/>
            </p:cNvGraphicFramePr>
            <p:nvPr/>
          </p:nvGraphicFramePr>
          <p:xfrm>
            <a:off x="2925" y="2478"/>
            <a:ext cx="2404" cy="1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3" name="Rastrový obrázek" r:id="rId4" imgW="3962953" imgH="2057143" progId="PBrush">
                    <p:embed/>
                  </p:oleObj>
                </mc:Choice>
                <mc:Fallback>
                  <p:oleObj name="Rastrový obrázek" r:id="rId4" imgW="3962953" imgH="2057143" progId="PBrush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2478"/>
                          <a:ext cx="2404" cy="145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62" name="Object 4"/>
            <p:cNvGraphicFramePr>
              <a:graphicFrameLocks noChangeAspect="1"/>
            </p:cNvGraphicFramePr>
            <p:nvPr/>
          </p:nvGraphicFramePr>
          <p:xfrm>
            <a:off x="2925" y="953"/>
            <a:ext cx="2407" cy="1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294" name="Rastrový obrázek" r:id="rId6" imgW="3933333" imgH="1991003" progId="PBrush">
                    <p:embed/>
                  </p:oleObj>
                </mc:Choice>
                <mc:Fallback>
                  <p:oleObj name="Rastrový obrázek" r:id="rId6" imgW="3933333" imgH="1991003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5" y="953"/>
                          <a:ext cx="2407" cy="15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459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716463" y="2420938"/>
          <a:ext cx="3886200" cy="256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Rastrový obrázek" r:id="rId8" imgW="3905795" imgH="2038095" progId="PBrush">
                  <p:embed/>
                </p:oleObj>
              </mc:Choice>
              <mc:Fallback>
                <p:oleObj name="Rastrový obrázek" r:id="rId8" imgW="3905795" imgH="2038095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2420938"/>
                        <a:ext cx="3886200" cy="2560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8"/>
          <p:cNvSpPr>
            <a:spLocks noGrp="1" noChangeArrowheads="1"/>
          </p:cNvSpPr>
          <p:nvPr>
            <p:ph type="title" sz="quarter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sz="2400" b="1" smtClean="0">
                <a:solidFill>
                  <a:schemeClr val="bg1"/>
                </a:solidFill>
              </a:rPr>
              <a:t>CHRONICKÁ GRANULOMATÓZA</a:t>
            </a:r>
            <a:br>
              <a:rPr lang="cs-CZ" sz="2400" b="1" smtClean="0">
                <a:solidFill>
                  <a:schemeClr val="bg1"/>
                </a:solidFill>
              </a:rPr>
            </a:br>
            <a:r>
              <a:rPr lang="cs-CZ" sz="2400" b="1" smtClean="0">
                <a:solidFill>
                  <a:schemeClr val="bg1"/>
                </a:solidFill>
              </a:rPr>
              <a:t>(</a:t>
            </a:r>
            <a:r>
              <a:rPr lang="cs-CZ" sz="2400" b="1" smtClean="0">
                <a:solidFill>
                  <a:srgbClr val="FF9900"/>
                </a:solidFill>
              </a:rPr>
              <a:t>X-VÁZANÁ</a:t>
            </a:r>
            <a:r>
              <a:rPr lang="cs-CZ" sz="2400" b="1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372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Vyšetření </a:t>
            </a:r>
            <a:r>
              <a:rPr lang="cs-CZ" dirty="0"/>
              <a:t>fagocytózy</a:t>
            </a:r>
            <a:br>
              <a:rPr lang="cs-CZ" dirty="0"/>
            </a:br>
            <a:r>
              <a:rPr lang="cs-CZ" b="1" dirty="0" err="1"/>
              <a:t>Myeloperoxidáza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544" y="6237312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prstClr val="black"/>
                </a:solidFill>
              </a:rPr>
              <a:t>- </a:t>
            </a:r>
            <a:r>
              <a:rPr lang="cs-CZ" sz="2400" dirty="0" smtClean="0">
                <a:solidFill>
                  <a:prstClr val="black"/>
                </a:solidFill>
              </a:rPr>
              <a:t>deficit vede ke zvýšené náchylnosti k infekcím</a:t>
            </a:r>
            <a:endParaRPr lang="cs-CZ" sz="4000" dirty="0">
              <a:solidFill>
                <a:prstClr val="black"/>
              </a:solidFill>
            </a:endParaRP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22" y="1628800"/>
            <a:ext cx="66611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22" y="4013795"/>
            <a:ext cx="66611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67544" y="2545159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Negativní kontrola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77161" y="450912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5"/>
              </a:rPr>
              <a:t>Vzorek</a:t>
            </a:r>
          </a:p>
        </p:txBody>
      </p:sp>
    </p:spTree>
    <p:extLst>
      <p:ext uri="{BB962C8B-B14F-4D97-AF65-F5344CB8AC3E}">
        <p14:creationId xmlns:p14="http://schemas.microsoft.com/office/powerpoint/2010/main" val="112924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Vyšetření lymfocytárních subpopulací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9401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cs-CZ" sz="3200" b="1" smtClean="0"/>
              <a:t>IZOLACE LYMFOCYTŮ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249238" y="1268761"/>
            <a:ext cx="8643937" cy="4846290"/>
          </a:xfrm>
        </p:spPr>
        <p:txBody>
          <a:bodyPr>
            <a:normAutofit fontScale="92500" lnSpcReduction="10000"/>
          </a:bodyPr>
          <a:lstStyle/>
          <a:p>
            <a:r>
              <a:rPr lang="cs-CZ" sz="2400" smtClean="0"/>
              <a:t>9ml heparinizované krve</a:t>
            </a:r>
          </a:p>
          <a:p>
            <a:pPr marL="0" indent="0">
              <a:buNone/>
            </a:pPr>
            <a:endParaRPr lang="cs-CZ" sz="2400" smtClean="0"/>
          </a:p>
          <a:p>
            <a:r>
              <a:rPr lang="cs-CZ" sz="2400" smtClean="0"/>
              <a:t>hustotní gradientová centrifugace</a:t>
            </a:r>
          </a:p>
          <a:p>
            <a:pPr>
              <a:buFont typeface="Arial" charset="0"/>
              <a:buNone/>
            </a:pPr>
            <a:r>
              <a:rPr lang="cs-CZ" sz="2400" smtClean="0"/>
              <a:t>	(separační medium - lymphoprep)</a:t>
            </a:r>
          </a:p>
          <a:p>
            <a:pPr>
              <a:buFont typeface="Arial" charset="0"/>
              <a:buNone/>
            </a:pPr>
            <a:endParaRPr lang="cs-CZ" sz="2400" smtClean="0"/>
          </a:p>
          <a:p>
            <a:r>
              <a:rPr lang="cs-CZ" sz="2400" smtClean="0"/>
              <a:t>rozsuspendováno v RPMI-1640 </a:t>
            </a:r>
          </a:p>
          <a:p>
            <a:pPr>
              <a:buFont typeface="Arial" charset="0"/>
              <a:buNone/>
            </a:pPr>
            <a:r>
              <a:rPr lang="cs-CZ" sz="2400" smtClean="0"/>
              <a:t>	s přídavkem 10% fetálního séra</a:t>
            </a:r>
          </a:p>
          <a:p>
            <a:pPr>
              <a:buFont typeface="Arial" charset="0"/>
              <a:buNone/>
            </a:pPr>
            <a:endParaRPr lang="cs-CZ" sz="2400" smtClean="0"/>
          </a:p>
          <a:p>
            <a:r>
              <a:rPr lang="cs-CZ" sz="2400" smtClean="0"/>
              <a:t>300</a:t>
            </a:r>
            <a:r>
              <a:rPr lang="cs-CZ" sz="2400" smtClean="0">
                <a:latin typeface="Symbol" pitchFamily="18" charset="2"/>
              </a:rPr>
              <a:t>m</a:t>
            </a:r>
            <a:r>
              <a:rPr lang="cs-CZ" sz="2400" smtClean="0"/>
              <a:t>l suspenze + monoklonální protilátky – inkubace</a:t>
            </a:r>
          </a:p>
          <a:p>
            <a:endParaRPr lang="cs-CZ" sz="2400" smtClean="0"/>
          </a:p>
          <a:p>
            <a:r>
              <a:rPr lang="cs-CZ" sz="2400" smtClean="0"/>
              <a:t>promytí v PBS a naředění</a:t>
            </a:r>
          </a:p>
          <a:p>
            <a:pPr marL="0" indent="0">
              <a:buNone/>
            </a:pPr>
            <a:endParaRPr lang="cs-CZ" sz="2400" smtClean="0"/>
          </a:p>
          <a:p>
            <a:r>
              <a:rPr lang="cs-CZ" sz="2400" smtClean="0"/>
              <a:t>měření na průtokovém cytometru</a:t>
            </a:r>
          </a:p>
        </p:txBody>
      </p:sp>
      <p:sp>
        <p:nvSpPr>
          <p:cNvPr id="5124" name="AutoShape 2" descr="http://www.abcysonline.com/Images/Novamed_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-1" r="2666"/>
          <a:stretch/>
        </p:blipFill>
        <p:spPr bwMode="auto">
          <a:xfrm>
            <a:off x="4572000" y="1268760"/>
            <a:ext cx="3145522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4786313"/>
            <a:ext cx="25717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669237" y="2565400"/>
            <a:ext cx="113845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50" b="1">
                <a:solidFill>
                  <a:prstClr val="black"/>
                </a:solidFill>
              </a:rPr>
              <a:t>plazma, destičky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7669237" y="3068638"/>
            <a:ext cx="139012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50" b="1">
                <a:solidFill>
                  <a:prstClr val="black"/>
                </a:solidFill>
              </a:rPr>
              <a:t>lymfocyty, monocyty 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670825" y="3500438"/>
            <a:ext cx="151676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050" b="1">
                <a:solidFill>
                  <a:prstClr val="black"/>
                </a:solidFill>
              </a:rPr>
              <a:t>granulocyty, erytrocyty 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7380312" y="3213100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7380312" y="2708275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7380312" y="3644900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2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14959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</a:pPr>
            <a:r>
              <a:rPr lang="cs-CZ" sz="6000" b="1" smtClean="0"/>
              <a:t>SEROLOGICKÉ REAKCE</a:t>
            </a:r>
            <a:r>
              <a:rPr lang="cs-CZ" sz="4800" smtClean="0"/>
              <a:t/>
            </a:r>
            <a:br>
              <a:rPr lang="cs-CZ" sz="4800" smtClean="0"/>
            </a:br>
            <a:r>
              <a:rPr lang="cs-CZ" sz="4800" smtClean="0"/>
              <a:t>(METODY HUMORÁLNÍ IMUNITY)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4459064"/>
            <a:ext cx="8424863" cy="1346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smtClean="0">
                <a:solidFill>
                  <a:schemeClr val="tx1"/>
                </a:solidFill>
              </a:rPr>
              <a:t>Mgr. Jana Nechvátalová</a:t>
            </a:r>
          </a:p>
          <a:p>
            <a:pPr eaLnBrk="1" hangingPunct="1"/>
            <a:r>
              <a:rPr lang="cs-CZ" sz="2400" smtClean="0">
                <a:solidFill>
                  <a:schemeClr val="tx1"/>
                </a:solidFill>
              </a:rPr>
              <a:t>Ústav klinické imunologie a alergologie</a:t>
            </a:r>
          </a:p>
          <a:p>
            <a:pPr eaLnBrk="1" hangingPunct="1"/>
            <a:r>
              <a:rPr lang="cs-CZ" sz="2400" smtClean="0">
                <a:solidFill>
                  <a:schemeClr val="tx1"/>
                </a:solidFill>
              </a:rPr>
              <a:t>FN u sv. Anny</a:t>
            </a:r>
            <a:endParaRPr lang="en-US" sz="240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2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900113" y="44450"/>
            <a:ext cx="6911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/>
            <a:r>
              <a:rPr lang="cs-CZ" sz="3600" b="0">
                <a:solidFill>
                  <a:schemeClr val="tx2"/>
                </a:solidFill>
                <a:latin typeface="Arial" charset="0"/>
              </a:rPr>
              <a:t>Klasické serologické reakce</a:t>
            </a:r>
            <a:r>
              <a:rPr lang="cs-CZ" sz="3600" b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GB" sz="3600" b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900113" y="692150"/>
            <a:ext cx="795655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838200" indent="-838200"/>
            <a:r>
              <a:rPr lang="cs-CZ" sz="2800" b="0" u="sng">
                <a:solidFill>
                  <a:schemeClr val="hlink"/>
                </a:solidFill>
                <a:latin typeface="Arial" charset="0"/>
              </a:rPr>
              <a:t>Aglutinace</a:t>
            </a:r>
            <a:r>
              <a:rPr lang="cs-CZ" sz="2800" b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– reakce mezi korpuskulárním Ag a Ab s následnou</a:t>
            </a:r>
          </a:p>
          <a:p>
            <a:pPr marL="838200" indent="-838200"/>
            <a:r>
              <a:rPr lang="cs-CZ" sz="2000" b="0">
                <a:latin typeface="Arial" charset="0"/>
              </a:rPr>
              <a:t>aglutinací částic; proběhne 1.+ 2.fáze interakce Ag a Ab</a:t>
            </a:r>
          </a:p>
          <a:p>
            <a:pPr marL="838200" indent="-838200"/>
            <a:endParaRPr lang="cs-CZ" sz="2000" b="0">
              <a:latin typeface="Arial" charset="0"/>
            </a:endParaRPr>
          </a:p>
          <a:p>
            <a:pPr marL="838200" indent="-838200"/>
            <a:r>
              <a:rPr lang="cs-CZ" sz="2800" b="0" u="sng">
                <a:solidFill>
                  <a:schemeClr val="hlink"/>
                </a:solidFill>
                <a:latin typeface="Arial" charset="0"/>
              </a:rPr>
              <a:t>Precipitace</a:t>
            </a:r>
            <a:r>
              <a:rPr lang="cs-CZ" sz="2800" b="0"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– reakce mezi solubilním Ag (nízkomolekulární) a </a:t>
            </a:r>
          </a:p>
          <a:p>
            <a:pPr marL="838200" indent="-838200"/>
            <a:r>
              <a:rPr lang="cs-CZ" sz="2000" b="0">
                <a:latin typeface="Arial" charset="0"/>
              </a:rPr>
              <a:t>Ab s následným vznikem precipitátu</a:t>
            </a:r>
          </a:p>
          <a:p>
            <a:pPr marL="838200" indent="-838200"/>
            <a:r>
              <a:rPr lang="cs-CZ" sz="2000" b="0">
                <a:latin typeface="Arial" charset="0"/>
              </a:rPr>
              <a:t>proběhne 1.+ 2.fáze interakce Ag a Ab</a:t>
            </a:r>
          </a:p>
          <a:p>
            <a:pPr marL="838200" indent="-838200"/>
            <a:endParaRPr lang="cs-CZ" sz="2000" b="0">
              <a:latin typeface="Arial" charset="0"/>
            </a:endParaRPr>
          </a:p>
          <a:p>
            <a:pPr marL="838200" indent="-838200"/>
            <a:r>
              <a:rPr lang="cs-CZ" sz="2800" b="0" u="sng">
                <a:solidFill>
                  <a:schemeClr val="tx2"/>
                </a:solidFill>
                <a:latin typeface="Arial" charset="0"/>
              </a:rPr>
              <a:t>Imunoeseje</a:t>
            </a:r>
            <a:r>
              <a:rPr lang="cs-CZ" sz="2800" b="0">
                <a:latin typeface="Arial" charset="0"/>
              </a:rPr>
              <a:t> </a:t>
            </a:r>
            <a:r>
              <a:rPr lang="cs-CZ" sz="2000" b="0">
                <a:latin typeface="Arial" charset="0"/>
              </a:rPr>
              <a:t>– reakce mezi Ag a Ab vizualizována enzymem, </a:t>
            </a:r>
          </a:p>
          <a:p>
            <a:pPr marL="838200" indent="-838200"/>
            <a:r>
              <a:rPr lang="cs-CZ" sz="2000" b="0">
                <a:latin typeface="Arial" charset="0"/>
              </a:rPr>
              <a:t>fluorochromem n. radioaktivním zářičem (EIA, RIA n. FIA) ; většinou </a:t>
            </a:r>
          </a:p>
          <a:p>
            <a:pPr marL="838200" indent="-838200"/>
            <a:r>
              <a:rPr lang="cs-CZ" sz="2000" b="0">
                <a:latin typeface="Arial" charset="0"/>
              </a:rPr>
              <a:t>proběhne jen 1. fáze inter. Ag a Ab</a:t>
            </a:r>
          </a:p>
          <a:p>
            <a:pPr marL="838200" indent="-838200"/>
            <a:endParaRPr lang="cs-CZ" sz="2000" b="0">
              <a:latin typeface="Arial" charset="0"/>
            </a:endParaRPr>
          </a:p>
          <a:p>
            <a:pPr marL="838200" indent="-838200"/>
            <a:r>
              <a:rPr lang="cs-CZ" sz="2800" b="0" u="sng">
                <a:solidFill>
                  <a:schemeClr val="accent2"/>
                </a:solidFill>
                <a:latin typeface="Arial" charset="0"/>
              </a:rPr>
              <a:t>Metodiky využívající efektorového účinku Ab:</a:t>
            </a:r>
          </a:p>
          <a:p>
            <a:pPr marL="838200" indent="-838200"/>
            <a:r>
              <a:rPr lang="cs-CZ" sz="2000" b="0">
                <a:latin typeface="Arial" charset="0"/>
              </a:rPr>
              <a:t>Metodiky s </a:t>
            </a:r>
            <a:r>
              <a:rPr lang="cs-CZ" b="0">
                <a:solidFill>
                  <a:schemeClr val="tx2"/>
                </a:solidFill>
                <a:latin typeface="Arial" charset="0"/>
              </a:rPr>
              <a:t>aktivací komplementového systému </a:t>
            </a:r>
            <a:r>
              <a:rPr lang="cs-CZ" sz="2000" b="0">
                <a:latin typeface="Arial" charset="0"/>
              </a:rPr>
              <a:t>komplexem </a:t>
            </a:r>
          </a:p>
          <a:p>
            <a:pPr marL="838200" indent="-838200"/>
            <a:r>
              <a:rPr lang="cs-CZ" sz="2000" b="0">
                <a:latin typeface="Arial" charset="0"/>
              </a:rPr>
              <a:t>Ag – Ab, např. komplement-fixační reakce (KFR)</a:t>
            </a:r>
            <a:br>
              <a:rPr lang="cs-CZ" sz="2000" b="0">
                <a:latin typeface="Arial" charset="0"/>
              </a:rPr>
            </a:br>
            <a:r>
              <a:rPr lang="cs-CZ" sz="2000" b="0">
                <a:latin typeface="Arial" charset="0"/>
              </a:rPr>
              <a:t> </a:t>
            </a:r>
          </a:p>
          <a:p>
            <a:pPr marL="838200" indent="-838200"/>
            <a:r>
              <a:rPr lang="cs-CZ" sz="2000" b="0">
                <a:latin typeface="Arial" charset="0"/>
              </a:rPr>
              <a:t>Metodiky s</a:t>
            </a:r>
            <a:r>
              <a:rPr lang="cs-CZ" b="0">
                <a:solidFill>
                  <a:schemeClr val="tx2"/>
                </a:solidFill>
                <a:latin typeface="Arial" charset="0"/>
              </a:rPr>
              <a:t> inhibicí biologických účinků </a:t>
            </a:r>
            <a:r>
              <a:rPr lang="cs-CZ" sz="2000" b="0">
                <a:latin typeface="Arial" charset="0"/>
              </a:rPr>
              <a:t>některých Ag, např. </a:t>
            </a:r>
          </a:p>
          <a:p>
            <a:pPr marL="838200" indent="-838200"/>
            <a:r>
              <a:rPr lang="cs-CZ" sz="2000" b="0">
                <a:latin typeface="Arial" charset="0"/>
              </a:rPr>
              <a:t>neutralizační </a:t>
            </a:r>
            <a:r>
              <a:rPr lang="cs-CZ" sz="2000" b="0" smtClean="0">
                <a:latin typeface="Arial" charset="0"/>
              </a:rPr>
              <a:t>test</a:t>
            </a:r>
            <a:endParaRPr lang="cs-CZ" b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5139" name="Group 19"/>
          <p:cNvGrpSpPr>
            <a:grpSpLocks/>
          </p:cNvGrpSpPr>
          <p:nvPr/>
        </p:nvGrpSpPr>
        <p:grpSpPr bwMode="auto">
          <a:xfrm>
            <a:off x="323850" y="908050"/>
            <a:ext cx="576263" cy="3744913"/>
            <a:chOff x="385" y="572"/>
            <a:chExt cx="363" cy="2359"/>
          </a:xfrm>
        </p:grpSpPr>
        <p:grpSp>
          <p:nvGrpSpPr>
            <p:cNvPr id="5130" name="Group 10"/>
            <p:cNvGrpSpPr>
              <a:grpSpLocks/>
            </p:cNvGrpSpPr>
            <p:nvPr/>
          </p:nvGrpSpPr>
          <p:grpSpPr bwMode="auto">
            <a:xfrm>
              <a:off x="385" y="572"/>
              <a:ext cx="363" cy="726"/>
              <a:chOff x="249" y="572"/>
              <a:chExt cx="363" cy="726"/>
            </a:xfrm>
          </p:grpSpPr>
          <p:sp>
            <p:nvSpPr>
              <p:cNvPr id="5126" name="Line 6"/>
              <p:cNvSpPr>
                <a:spLocks noChangeShapeType="1"/>
              </p:cNvSpPr>
              <p:nvPr/>
            </p:nvSpPr>
            <p:spPr bwMode="auto">
              <a:xfrm>
                <a:off x="431" y="572"/>
                <a:ext cx="0" cy="72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7" name="Line 7"/>
              <p:cNvSpPr>
                <a:spLocks noChangeShapeType="1"/>
              </p:cNvSpPr>
              <p:nvPr/>
            </p:nvSpPr>
            <p:spPr bwMode="auto">
              <a:xfrm>
                <a:off x="431" y="1298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8" name="Line 8"/>
              <p:cNvSpPr>
                <a:spLocks noChangeShapeType="1"/>
              </p:cNvSpPr>
              <p:nvPr/>
            </p:nvSpPr>
            <p:spPr bwMode="auto">
              <a:xfrm>
                <a:off x="431" y="572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>
                <a:off x="249" y="935"/>
                <a:ext cx="18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>
              <a:off x="385" y="935"/>
              <a:ext cx="0" cy="19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37" name="Line 17"/>
            <p:cNvSpPr>
              <a:spLocks noChangeShapeType="1"/>
            </p:cNvSpPr>
            <p:nvPr/>
          </p:nvSpPr>
          <p:spPr bwMode="auto">
            <a:xfrm>
              <a:off x="385" y="2931"/>
              <a:ext cx="31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38" name="Line 18"/>
            <p:cNvSpPr>
              <a:spLocks noChangeShapeType="1"/>
            </p:cNvSpPr>
            <p:nvPr/>
          </p:nvSpPr>
          <p:spPr bwMode="auto">
            <a:xfrm>
              <a:off x="385" y="2115"/>
              <a:ext cx="31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50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Aglutinace x precipitace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49244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400" u="sng" smtClean="0">
                <a:solidFill>
                  <a:schemeClr val="hlink"/>
                </a:solidFill>
              </a:rPr>
              <a:t>Aglutinace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chemeClr val="hlink"/>
                </a:solidFill>
              </a:rPr>
              <a:t>Ag</a:t>
            </a:r>
            <a:r>
              <a:rPr lang="cs-CZ" sz="1400" smtClean="0"/>
              <a:t>            +            Ab            </a:t>
            </a:r>
            <a:r>
              <a:rPr lang="cs-CZ" sz="1400" smtClean="0">
                <a:latin typeface="Symbol" pitchFamily="18" charset="2"/>
                <a:sym typeface="Symbol" pitchFamily="18" charset="2"/>
              </a:rPr>
              <a:t>            </a:t>
            </a: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Ag-Ab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aglutinogen            aglutinin                 aglutinát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chemeClr val="hlink"/>
                </a:solidFill>
                <a:latin typeface="Arial Unicode MS" pitchFamily="34" charset="-128"/>
                <a:sym typeface="Symbol" pitchFamily="18" charset="2"/>
              </a:rPr>
              <a:t>makromolekulární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chemeClr val="hlink"/>
                </a:solidFill>
                <a:latin typeface="Arial Unicode MS" pitchFamily="34" charset="-128"/>
                <a:sym typeface="Symbol" pitchFamily="18" charset="2"/>
              </a:rPr>
              <a:t>korpuskulární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chemeClr val="hlink"/>
                </a:solidFill>
                <a:latin typeface="Arial Unicode MS" pitchFamily="34" charset="-128"/>
                <a:sym typeface="Symbol" pitchFamily="18" charset="2"/>
              </a:rPr>
              <a:t>nerozpustný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smtClean="0">
              <a:latin typeface="Arial Unicode MS" pitchFamily="34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Protilátky namířené proti epitopům antigenních částic vytváří mezi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korpuskulemi můstky, které vedou ke vzniku shluků – aglutinátů.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jako Ag slouží např. těla bakterií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smtClean="0">
              <a:latin typeface="Arial Unicode MS" pitchFamily="34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400" u="sng" smtClean="0">
                <a:solidFill>
                  <a:srgbClr val="CC0000"/>
                </a:solidFill>
              </a:rPr>
              <a:t>Precipitace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rgbClr val="CC0000"/>
                </a:solidFill>
              </a:rPr>
              <a:t>Ag</a:t>
            </a:r>
            <a:r>
              <a:rPr lang="cs-CZ" sz="1400" smtClean="0"/>
              <a:t>            +            Ab            </a:t>
            </a:r>
            <a:r>
              <a:rPr lang="cs-CZ" sz="1400" smtClean="0">
                <a:latin typeface="Symbol" pitchFamily="18" charset="2"/>
                <a:sym typeface="Symbol" pitchFamily="18" charset="2"/>
              </a:rPr>
              <a:t>             </a:t>
            </a: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Ag-Ab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precipitinogen        precipitin                 precipitát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rgbClr val="CC0000"/>
                </a:solidFill>
                <a:latin typeface="Arial Unicode MS" pitchFamily="34" charset="-128"/>
                <a:sym typeface="Symbol" pitchFamily="18" charset="2"/>
              </a:rPr>
              <a:t>nízkomolekulární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rgbClr val="CC0000"/>
                </a:solidFill>
                <a:latin typeface="Arial Unicode MS" pitchFamily="34" charset="-128"/>
                <a:sym typeface="Symbol" pitchFamily="18" charset="2"/>
              </a:rPr>
              <a:t>nekorpuskulární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solidFill>
                  <a:srgbClr val="CC0000"/>
                </a:solidFill>
                <a:latin typeface="Arial Unicode MS" pitchFamily="34" charset="-128"/>
                <a:sym typeface="Symbol" pitchFamily="18" charset="2"/>
              </a:rPr>
              <a:t>rozpustný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smtClean="0">
              <a:solidFill>
                <a:srgbClr val="CC0000"/>
              </a:solidFill>
              <a:latin typeface="Arial Unicode MS" pitchFamily="34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Reakce mezi solubilním antigenem a protilátkou s následným vznikem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400" smtClean="0">
                <a:latin typeface="Arial Unicode MS" pitchFamily="34" charset="-128"/>
                <a:sym typeface="Symbol" pitchFamily="18" charset="2"/>
              </a:rPr>
              <a:t>precipitátu (hydrofobní vazby – nerozpustný komplex).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smtClean="0">
              <a:solidFill>
                <a:srgbClr val="CC0000"/>
              </a:solidFill>
              <a:latin typeface="Arial Unicode MS" pitchFamily="34" charset="-128"/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400" smtClean="0">
              <a:solidFill>
                <a:schemeClr val="hlink"/>
              </a:solidFill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148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u="sng" smtClean="0"/>
              <a:t>Aglutinace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971600" y="1899409"/>
            <a:ext cx="748883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2000" b="1" u="sng"/>
              <a:t>Přímá</a:t>
            </a:r>
          </a:p>
          <a:p>
            <a:pPr eaLnBrk="1" hangingPunct="1"/>
            <a:r>
              <a:rPr lang="cs-CZ" altLang="zh-CN"/>
              <a:t>Ag jsou přirozeně součástí povrch. struktur reagujících </a:t>
            </a:r>
            <a:r>
              <a:rPr lang="cs-CZ" altLang="zh-CN" smtClean="0"/>
              <a:t>částic</a:t>
            </a:r>
            <a:endParaRPr lang="cs-CZ" altLang="zh-CN"/>
          </a:p>
          <a:p>
            <a:pPr eaLnBrk="1" hangingPunct="1"/>
            <a:endParaRPr lang="cs-CZ" altLang="zh-CN"/>
          </a:p>
          <a:p>
            <a:pPr eaLnBrk="1" hangingPunct="1"/>
            <a:r>
              <a:rPr lang="cs-CZ" altLang="zh-CN"/>
              <a:t>Př. </a:t>
            </a:r>
            <a:r>
              <a:rPr lang="cs-CZ" altLang="zh-CN" smtClean="0"/>
              <a:t>hemaglutinace</a:t>
            </a:r>
            <a:endParaRPr lang="cs-CZ" altLang="zh-CN"/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4984750" y="1216025"/>
            <a:ext cx="955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971600" y="3861048"/>
            <a:ext cx="745596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altLang="zh-CN" sz="2000" b="1" u="sng"/>
              <a:t>Nepřímá</a:t>
            </a:r>
          </a:p>
          <a:p>
            <a:pPr eaLnBrk="1" hangingPunct="1"/>
            <a:r>
              <a:rPr lang="cs-CZ" altLang="zh-CN" smtClean="0"/>
              <a:t>Zkoumaný Ag </a:t>
            </a:r>
            <a:r>
              <a:rPr lang="cs-CZ" altLang="zh-CN"/>
              <a:t>navazujeme na povrch částice uměle  </a:t>
            </a:r>
          </a:p>
          <a:p>
            <a:pPr eaLnBrk="1" hangingPunct="1"/>
            <a:endParaRPr lang="cs-CZ" altLang="zh-CN"/>
          </a:p>
          <a:p>
            <a:pPr eaLnBrk="1" hangingPunct="1"/>
            <a:r>
              <a:rPr lang="cs-CZ" altLang="zh-CN"/>
              <a:t>Př. latex-fixační test – </a:t>
            </a:r>
            <a:r>
              <a:rPr lang="cs-CZ" altLang="zh-CN">
                <a:solidFill>
                  <a:srgbClr val="CC0000"/>
                </a:solidFill>
              </a:rPr>
              <a:t>Ag</a:t>
            </a:r>
            <a:r>
              <a:rPr lang="cs-CZ" altLang="zh-CN"/>
              <a:t> nebo </a:t>
            </a:r>
            <a:r>
              <a:rPr lang="cs-CZ" altLang="zh-CN">
                <a:solidFill>
                  <a:schemeClr val="accent2"/>
                </a:solidFill>
              </a:rPr>
              <a:t>Ab</a:t>
            </a:r>
            <a:r>
              <a:rPr lang="cs-CZ" altLang="zh-CN"/>
              <a:t> navázaný na latex. částici, pokud dojde k aglutinaci, dokazujeme přítomnost </a:t>
            </a:r>
            <a:r>
              <a:rPr lang="cs-CZ" altLang="zh-CN">
                <a:solidFill>
                  <a:srgbClr val="CC0000"/>
                </a:solidFill>
              </a:rPr>
              <a:t>Ab</a:t>
            </a:r>
            <a:r>
              <a:rPr lang="cs-CZ" altLang="zh-CN"/>
              <a:t> nebo </a:t>
            </a:r>
            <a:r>
              <a:rPr lang="cs-CZ" altLang="zh-CN">
                <a:solidFill>
                  <a:schemeClr val="accent2"/>
                </a:solidFill>
              </a:rPr>
              <a:t>Ag</a:t>
            </a:r>
            <a:endParaRPr lang="cs-CZ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7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mtClean="0"/>
              <a:t>Přímá aglutinace</a:t>
            </a:r>
            <a:br>
              <a:rPr lang="cs-CZ" smtClean="0"/>
            </a:br>
            <a:endParaRPr lang="cs-CZ"/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86" y="1313828"/>
            <a:ext cx="4104382" cy="52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12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mtClean="0"/>
              <a:t>Přirozené protilátky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>
            <a:noAutofit/>
          </a:bodyPr>
          <a:lstStyle/>
          <a:p>
            <a:r>
              <a:rPr lang="cs-CZ" sz="1800" smtClean="0"/>
              <a:t>slouží </a:t>
            </a:r>
            <a:r>
              <a:rPr lang="cs-CZ" sz="1800"/>
              <a:t>ke screeningu </a:t>
            </a:r>
            <a:r>
              <a:rPr lang="cs-CZ" sz="1800" smtClean="0"/>
              <a:t>diagnózy agamaglobulinémie</a:t>
            </a:r>
          </a:p>
          <a:p>
            <a:pPr marL="0" indent="0">
              <a:buNone/>
            </a:pPr>
            <a:endParaRPr lang="cs-CZ" sz="1800"/>
          </a:p>
          <a:p>
            <a:pPr lvl="0"/>
            <a:r>
              <a:rPr lang="cs-CZ" sz="1800"/>
              <a:t>tvoří se spontánně, bez záměrné imunizace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lvl="0"/>
            <a:r>
              <a:rPr lang="cs-CZ" sz="1800"/>
              <a:t>jsou polyreaktivní s nízkou aviditou 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lvl="0"/>
            <a:r>
              <a:rPr lang="cs-CZ" sz="1800"/>
              <a:t>většina patří do isotypu IgM (IgM také nejvíce aglutinuje, je to pentamer)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lvl="0"/>
            <a:r>
              <a:rPr lang="cs-CZ" sz="1800"/>
              <a:t>n</a:t>
            </a:r>
            <a:r>
              <a:rPr lang="cs-CZ" sz="1800" smtClean="0"/>
              <a:t>ormální </a:t>
            </a:r>
            <a:r>
              <a:rPr lang="cs-CZ" sz="1800"/>
              <a:t>sérum zdravých jedinců obsahuje přirozené protilátky IgM, IgG a IgA.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lvl="0"/>
            <a:r>
              <a:rPr lang="cs-CZ" sz="1800"/>
              <a:t>jejich fyziologický význam se předpokládá: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lvl="1"/>
            <a:r>
              <a:rPr lang="cs-CZ" sz="1800"/>
              <a:t>v časných stádiích infekčních procesů</a:t>
            </a:r>
          </a:p>
          <a:p>
            <a:pPr lvl="1"/>
            <a:r>
              <a:rPr lang="cs-CZ" sz="1800"/>
              <a:t>při regulaci rozvoje autoimunitních chorob</a:t>
            </a:r>
          </a:p>
          <a:p>
            <a:pPr lvl="1"/>
            <a:r>
              <a:rPr lang="cs-CZ" sz="1800"/>
              <a:t>též při odstraňování stárnoucích, fyziologicky degradovaných molekul a buněk</a:t>
            </a:r>
          </a:p>
          <a:p>
            <a:pPr marL="0" indent="0">
              <a:buNone/>
            </a:pPr>
            <a:r>
              <a:rPr lang="cs-CZ" sz="1800"/>
              <a:t> </a:t>
            </a:r>
          </a:p>
          <a:p>
            <a:pPr marL="0" indent="0">
              <a:buNone/>
            </a:pPr>
            <a:endParaRPr lang="cs-CZ" sz="1800"/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55189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143000"/>
          </a:xfrm>
        </p:spPr>
        <p:txBody>
          <a:bodyPr/>
          <a:lstStyle/>
          <a:p>
            <a:r>
              <a:rPr lang="cs-CZ" dirty="0" smtClean="0"/>
              <a:t>NK buňky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1772816"/>
            <a:ext cx="172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prstClr val="black"/>
                </a:solidFill>
              </a:rPr>
              <a:t>CD16+</a:t>
            </a:r>
          </a:p>
          <a:p>
            <a:r>
              <a:rPr lang="cs-CZ" sz="2800" b="1" dirty="0" smtClean="0">
                <a:solidFill>
                  <a:prstClr val="black"/>
                </a:solidFill>
              </a:rPr>
              <a:t>CD56+</a:t>
            </a:r>
          </a:p>
          <a:p>
            <a:r>
              <a:rPr lang="cs-CZ" sz="2800" b="1" dirty="0" smtClean="0">
                <a:solidFill>
                  <a:prstClr val="black"/>
                </a:solidFill>
              </a:rPr>
              <a:t>CD3-</a:t>
            </a:r>
            <a:endParaRPr lang="cs-CZ" sz="2800" b="1" dirty="0">
              <a:solidFill>
                <a:prstClr val="black"/>
              </a:solidFill>
            </a:endParaRPr>
          </a:p>
        </p:txBody>
      </p:sp>
      <p:pic>
        <p:nvPicPr>
          <p:cNvPr id="3076" name="Picture 4" descr="http://immuneresponse.wikispaces.com/file/view/killercell.jpg/228962966/458x323/killerce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8222"/>
            <a:ext cx="4248472" cy="256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88781" y="5164160"/>
            <a:ext cx="1929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sng" smtClean="0">
                <a:solidFill>
                  <a:prstClr val="black"/>
                </a:solidFill>
              </a:rPr>
              <a:t>NK</a:t>
            </a:r>
            <a:r>
              <a:rPr lang="cs-CZ" sz="2000" b="1" u="sng" smtClean="0">
                <a:solidFill>
                  <a:srgbClr val="FF0000"/>
                </a:solidFill>
              </a:rPr>
              <a:t>T</a:t>
            </a:r>
            <a:r>
              <a:rPr lang="cs-CZ" sz="2000" b="1" u="sng" smtClean="0">
                <a:solidFill>
                  <a:prstClr val="black"/>
                </a:solidFill>
              </a:rPr>
              <a:t> buňky</a:t>
            </a:r>
          </a:p>
          <a:p>
            <a:r>
              <a:rPr lang="cs-CZ" sz="2000" b="1" smtClean="0">
                <a:solidFill>
                  <a:prstClr val="black"/>
                </a:solidFill>
              </a:rPr>
              <a:t>CD16+</a:t>
            </a:r>
          </a:p>
          <a:p>
            <a:r>
              <a:rPr lang="cs-CZ" sz="2000" b="1" smtClean="0">
                <a:solidFill>
                  <a:prstClr val="black"/>
                </a:solidFill>
              </a:rPr>
              <a:t>CD56+</a:t>
            </a:r>
          </a:p>
          <a:p>
            <a:r>
              <a:rPr lang="cs-CZ" sz="2000" b="1" smtClean="0">
                <a:solidFill>
                  <a:prstClr val="black"/>
                </a:solidFill>
              </a:rPr>
              <a:t>CD3</a:t>
            </a:r>
            <a:r>
              <a:rPr lang="cs-CZ" sz="2000" b="1" smtClean="0">
                <a:solidFill>
                  <a:srgbClr val="FF0000"/>
                </a:solidFill>
              </a:rPr>
              <a:t>+</a:t>
            </a:r>
            <a:endParaRPr lang="cs-CZ" sz="2000" b="1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7504" y="5172628"/>
            <a:ext cx="69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mtClean="0">
                <a:solidFill>
                  <a:prstClr val="black"/>
                </a:solidFill>
              </a:rPr>
              <a:t>Pozn.</a:t>
            </a:r>
            <a:endParaRPr lang="cs-CZ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9141" y="3356992"/>
            <a:ext cx="7815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>
                <a:solidFill>
                  <a:prstClr val="black"/>
                </a:solidFill>
              </a:rPr>
              <a:t>rozeznávají buňky, které mají na povrchu abnormálně málo MHC I - </a:t>
            </a:r>
            <a:r>
              <a:rPr lang="cs-CZ" sz="2000" dirty="0">
                <a:solidFill>
                  <a:prstClr val="black"/>
                </a:solidFill>
              </a:rPr>
              <a:t>nádorové a virově infikované </a:t>
            </a:r>
            <a:r>
              <a:rPr lang="cs-CZ" sz="2000" dirty="0" smtClean="0">
                <a:solidFill>
                  <a:prstClr val="black"/>
                </a:solidFill>
              </a:rPr>
              <a:t>buňky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solidFill>
                  <a:prstClr val="black"/>
                </a:solidFill>
              </a:rPr>
              <a:t>používají cytotoxické mechanismy (</a:t>
            </a:r>
            <a:r>
              <a:rPr lang="cs-CZ" sz="2000" dirty="0" err="1" smtClean="0">
                <a:solidFill>
                  <a:prstClr val="black"/>
                </a:solidFill>
              </a:rPr>
              <a:t>perforin</a:t>
            </a:r>
            <a:r>
              <a:rPr lang="cs-CZ" sz="2000" dirty="0" smtClean="0">
                <a:solidFill>
                  <a:prstClr val="black"/>
                </a:solidFill>
              </a:rPr>
              <a:t>, </a:t>
            </a:r>
            <a:r>
              <a:rPr lang="cs-CZ" sz="2000" dirty="0" err="1" smtClean="0">
                <a:solidFill>
                  <a:prstClr val="black"/>
                </a:solidFill>
              </a:rPr>
              <a:t>granzymy</a:t>
            </a:r>
            <a:r>
              <a:rPr lang="cs-CZ" sz="2000" dirty="0" smtClean="0">
                <a:solidFill>
                  <a:prstClr val="black"/>
                </a:solidFill>
              </a:rPr>
              <a:t>)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Stanovení titru přirozených protilátek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>
            <a:noAutofit/>
          </a:bodyPr>
          <a:lstStyle/>
          <a:p>
            <a:r>
              <a:rPr lang="cs-CZ" sz="1600" dirty="0"/>
              <a:t>prokazují </a:t>
            </a:r>
            <a:r>
              <a:rPr lang="cs-CZ" sz="1600" dirty="0" smtClean="0"/>
              <a:t>se aglutinací </a:t>
            </a:r>
            <a:r>
              <a:rPr lang="cs-CZ" sz="1600" dirty="0"/>
              <a:t>s králičími erytrocyty, a toto stanovení nám slouží ke </a:t>
            </a:r>
            <a:r>
              <a:rPr lang="cs-CZ" sz="1600" dirty="0" err="1"/>
              <a:t>screeningu</a:t>
            </a:r>
            <a:r>
              <a:rPr lang="cs-CZ" sz="1600" dirty="0"/>
              <a:t> diagnózy agamaglobulinémie. </a:t>
            </a:r>
            <a:endParaRPr lang="cs-CZ" sz="1600" dirty="0" smtClean="0"/>
          </a:p>
          <a:p>
            <a:pPr lvl="0"/>
            <a:endParaRPr lang="cs-CZ" sz="1000" dirty="0"/>
          </a:p>
          <a:p>
            <a:pPr lvl="0"/>
            <a:r>
              <a:rPr lang="cs-CZ" sz="1600" dirty="0" smtClean="0"/>
              <a:t>ve </a:t>
            </a:r>
            <a:r>
              <a:rPr lang="cs-CZ" sz="1600" dirty="0"/>
              <a:t>vyšetřovaném séru je třeba </a:t>
            </a:r>
            <a:r>
              <a:rPr lang="cs-CZ" sz="1600" b="1" dirty="0"/>
              <a:t>inaktivovat komplement </a:t>
            </a:r>
            <a:r>
              <a:rPr lang="cs-CZ" sz="1600" dirty="0"/>
              <a:t>(vodní lázeň…56 </a:t>
            </a:r>
            <a:r>
              <a:rPr lang="cs-CZ" sz="1600" baseline="30000" dirty="0" err="1"/>
              <a:t>o</a:t>
            </a:r>
            <a:r>
              <a:rPr lang="cs-CZ" sz="1600" dirty="0" err="1"/>
              <a:t>C</a:t>
            </a:r>
            <a:r>
              <a:rPr lang="cs-CZ" sz="1600" dirty="0"/>
              <a:t>…30 min.)</a:t>
            </a:r>
          </a:p>
          <a:p>
            <a:pPr marL="0" indent="0">
              <a:buNone/>
            </a:pPr>
            <a:endParaRPr lang="cs-CZ" sz="1000" dirty="0"/>
          </a:p>
          <a:p>
            <a:pPr lvl="0"/>
            <a:r>
              <a:rPr lang="cs-CZ" sz="1600" b="1" dirty="0"/>
              <a:t>sérum </a:t>
            </a:r>
            <a:r>
              <a:rPr lang="cs-CZ" sz="1600" dirty="0"/>
              <a:t>každého pacienta </a:t>
            </a:r>
            <a:r>
              <a:rPr lang="cs-CZ" sz="1600" dirty="0" smtClean="0"/>
              <a:t>se fyziologickým roztokem </a:t>
            </a:r>
            <a:r>
              <a:rPr lang="cs-CZ" sz="1600" dirty="0"/>
              <a:t>následně </a:t>
            </a:r>
            <a:r>
              <a:rPr lang="cs-CZ" sz="1600" b="1" dirty="0"/>
              <a:t>naředí </a:t>
            </a:r>
            <a:r>
              <a:rPr lang="cs-CZ" sz="1600" dirty="0"/>
              <a:t>dvojkovou </a:t>
            </a:r>
            <a:r>
              <a:rPr lang="cs-CZ" sz="1600" dirty="0" smtClean="0"/>
              <a:t>řadou (1:2 – 1:256)</a:t>
            </a:r>
          </a:p>
          <a:p>
            <a:pPr marL="0" lvl="0" indent="0">
              <a:buNone/>
            </a:pPr>
            <a:r>
              <a:rPr lang="cs-CZ" sz="1000" dirty="0" smtClean="0"/>
              <a:t>           </a:t>
            </a:r>
            <a:endParaRPr lang="cs-CZ" sz="1000" dirty="0"/>
          </a:p>
          <a:p>
            <a:pPr lvl="0"/>
            <a:r>
              <a:rPr lang="cs-CZ" sz="1600" dirty="0"/>
              <a:t>z promytých </a:t>
            </a:r>
            <a:r>
              <a:rPr lang="cs-CZ" sz="1600" b="1" dirty="0"/>
              <a:t>králičích erytrocytů </a:t>
            </a:r>
            <a:r>
              <a:rPr lang="cs-CZ" sz="1600" dirty="0"/>
              <a:t>se připraví 0,5 % suspenze (</a:t>
            </a:r>
            <a:r>
              <a:rPr lang="cs-CZ" sz="1600" dirty="0" err="1"/>
              <a:t>ery</a:t>
            </a:r>
            <a:r>
              <a:rPr lang="cs-CZ" sz="1600" dirty="0"/>
              <a:t> + </a:t>
            </a:r>
            <a:r>
              <a:rPr lang="cs-CZ" sz="1600" dirty="0" err="1"/>
              <a:t>fyziol</a:t>
            </a:r>
            <a:r>
              <a:rPr lang="cs-CZ" sz="1600" dirty="0"/>
              <a:t>. roztok), která se přidá </a:t>
            </a:r>
            <a:r>
              <a:rPr lang="cs-CZ" sz="1600" b="1" dirty="0"/>
              <a:t>do každé zkumavky </a:t>
            </a:r>
            <a:r>
              <a:rPr lang="cs-CZ" sz="1600" dirty="0" smtClean="0"/>
              <a:t>(1:4 – 1:512)</a:t>
            </a:r>
          </a:p>
          <a:p>
            <a:pPr marL="0" indent="0">
              <a:buNone/>
            </a:pPr>
            <a:endParaRPr lang="cs-CZ" sz="1000" dirty="0"/>
          </a:p>
          <a:p>
            <a:pPr lvl="0"/>
            <a:r>
              <a:rPr lang="cs-CZ" sz="1600" dirty="0"/>
              <a:t>všechny zkumavky se nechají </a:t>
            </a:r>
            <a:r>
              <a:rPr lang="cs-CZ" sz="1600" b="1" dirty="0"/>
              <a:t>inkubovat 2 h při 37 </a:t>
            </a:r>
            <a:r>
              <a:rPr lang="cs-CZ" sz="1600" b="1" baseline="30000" dirty="0" err="1"/>
              <a:t>o</a:t>
            </a:r>
            <a:r>
              <a:rPr lang="cs-CZ" sz="1600" b="1" dirty="0" err="1"/>
              <a:t>C</a:t>
            </a:r>
            <a:r>
              <a:rPr lang="cs-CZ" sz="1600" b="1" dirty="0"/>
              <a:t> </a:t>
            </a:r>
            <a:r>
              <a:rPr lang="cs-CZ" sz="1600" dirty="0"/>
              <a:t>v termostatu, a pak přes noc při 4 </a:t>
            </a:r>
            <a:r>
              <a:rPr lang="cs-CZ" sz="1600" baseline="30000" dirty="0" err="1"/>
              <a:t>o</a:t>
            </a:r>
            <a:r>
              <a:rPr lang="cs-CZ" sz="1600" dirty="0" err="1"/>
              <a:t>C</a:t>
            </a:r>
            <a:r>
              <a:rPr lang="cs-CZ" sz="1600" dirty="0"/>
              <a:t> v ledničce</a:t>
            </a:r>
          </a:p>
          <a:p>
            <a:pPr marL="0" indent="0">
              <a:buNone/>
            </a:pPr>
            <a:endParaRPr lang="cs-CZ" sz="1000" dirty="0"/>
          </a:p>
          <a:p>
            <a:pPr lvl="0"/>
            <a:r>
              <a:rPr lang="cs-CZ" sz="1600" dirty="0"/>
              <a:t>druhý den se </a:t>
            </a:r>
            <a:r>
              <a:rPr lang="cs-CZ" sz="1600" b="1" dirty="0" err="1"/>
              <a:t>okometricky</a:t>
            </a:r>
            <a:r>
              <a:rPr lang="cs-CZ" sz="1600" b="1" dirty="0"/>
              <a:t> odečítá</a:t>
            </a:r>
            <a:r>
              <a:rPr lang="cs-CZ" sz="1600" dirty="0"/>
              <a:t> hemaglutinace po důkladném protřepání zkumavek</a:t>
            </a:r>
          </a:p>
          <a:p>
            <a:pPr marL="0" indent="0">
              <a:buNone/>
            </a:pPr>
            <a:endParaRPr lang="cs-CZ" sz="1600" dirty="0"/>
          </a:p>
          <a:p>
            <a:pPr lvl="0"/>
            <a:endParaRPr lang="cs-CZ" sz="1600" dirty="0"/>
          </a:p>
          <a:p>
            <a:pPr lvl="0"/>
            <a:endParaRPr lang="cs-CZ" sz="1600" dirty="0"/>
          </a:p>
        </p:txBody>
      </p:sp>
      <p:grpSp>
        <p:nvGrpSpPr>
          <p:cNvPr id="158" name="Skupina 157"/>
          <p:cNvGrpSpPr/>
          <p:nvPr/>
        </p:nvGrpSpPr>
        <p:grpSpPr>
          <a:xfrm>
            <a:off x="1619672" y="5012341"/>
            <a:ext cx="1080120" cy="1729027"/>
            <a:chOff x="2915816" y="5012341"/>
            <a:chExt cx="1080120" cy="1729027"/>
          </a:xfrm>
        </p:grpSpPr>
        <p:sp>
          <p:nvSpPr>
            <p:cNvPr id="143" name="Vývojový diagram: zpoždění 142"/>
            <p:cNvSpPr/>
            <p:nvPr/>
          </p:nvSpPr>
          <p:spPr>
            <a:xfrm rot="5400000">
              <a:off x="2267744" y="5660413"/>
              <a:ext cx="1728192" cy="432048"/>
            </a:xfrm>
            <a:prstGeom prst="flowChartDelay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4" name="Vývojový diagram: zpoždění 143"/>
            <p:cNvSpPr/>
            <p:nvPr/>
          </p:nvSpPr>
          <p:spPr>
            <a:xfrm rot="5400000">
              <a:off x="2915816" y="5661248"/>
              <a:ext cx="1728192" cy="432048"/>
            </a:xfrm>
            <a:prstGeom prst="flowChartDelay">
              <a:avLst/>
            </a:prstGeom>
            <a:solidFill>
              <a:srgbClr val="FF7C8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6" name="Přímá spojnice 145"/>
            <p:cNvCxnSpPr>
              <a:stCxn id="143" idx="2"/>
              <a:endCxn id="143" idx="0"/>
            </p:cNvCxnSpPr>
            <p:nvPr/>
          </p:nvCxnSpPr>
          <p:spPr>
            <a:xfrm>
              <a:off x="2915816" y="5876437"/>
              <a:ext cx="43204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Přímá spojnice 146"/>
            <p:cNvCxnSpPr/>
            <p:nvPr/>
          </p:nvCxnSpPr>
          <p:spPr>
            <a:xfrm>
              <a:off x="3563888" y="5877272"/>
              <a:ext cx="432048" cy="0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bdélník 147"/>
            <p:cNvSpPr/>
            <p:nvPr/>
          </p:nvSpPr>
          <p:spPr>
            <a:xfrm>
              <a:off x="3563888" y="5013176"/>
              <a:ext cx="432048" cy="8632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9" name="Volný tvar 148"/>
            <p:cNvSpPr/>
            <p:nvPr/>
          </p:nvSpPr>
          <p:spPr>
            <a:xfrm>
              <a:off x="2976563" y="5960680"/>
              <a:ext cx="85725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0" name="Volný tvar 149"/>
            <p:cNvSpPr/>
            <p:nvPr/>
          </p:nvSpPr>
          <p:spPr>
            <a:xfrm>
              <a:off x="3168969" y="6113080"/>
              <a:ext cx="45719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1" name="Volný tvar 150"/>
            <p:cNvSpPr/>
            <p:nvPr/>
          </p:nvSpPr>
          <p:spPr>
            <a:xfrm flipV="1">
              <a:off x="3046115" y="6180137"/>
              <a:ext cx="85725" cy="45719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2" name="Volný tvar 151"/>
            <p:cNvSpPr/>
            <p:nvPr/>
          </p:nvSpPr>
          <p:spPr>
            <a:xfrm>
              <a:off x="3128963" y="6458286"/>
              <a:ext cx="85725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3" name="Volný tvar 152"/>
            <p:cNvSpPr/>
            <p:nvPr/>
          </p:nvSpPr>
          <p:spPr>
            <a:xfrm>
              <a:off x="3131840" y="6314270"/>
              <a:ext cx="45719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4" name="Volný tvar 153"/>
            <p:cNvSpPr/>
            <p:nvPr/>
          </p:nvSpPr>
          <p:spPr>
            <a:xfrm flipV="1">
              <a:off x="3198515" y="5949280"/>
              <a:ext cx="85725" cy="45719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5" name="Volný tvar 154"/>
            <p:cNvSpPr/>
            <p:nvPr/>
          </p:nvSpPr>
          <p:spPr>
            <a:xfrm>
              <a:off x="3086121" y="6602302"/>
              <a:ext cx="45719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6" name="Volný tvar 155"/>
            <p:cNvSpPr/>
            <p:nvPr/>
          </p:nvSpPr>
          <p:spPr>
            <a:xfrm>
              <a:off x="3014113" y="6314270"/>
              <a:ext cx="45719" cy="67058"/>
            </a:xfrm>
            <a:custGeom>
              <a:avLst/>
              <a:gdLst>
                <a:gd name="connsiteX0" fmla="*/ 28575 w 85725"/>
                <a:gd name="connsiteY0" fmla="*/ 1970 h 67058"/>
                <a:gd name="connsiteX1" fmla="*/ 28575 w 85725"/>
                <a:gd name="connsiteY1" fmla="*/ 1970 h 67058"/>
                <a:gd name="connsiteX2" fmla="*/ 66675 w 85725"/>
                <a:gd name="connsiteY2" fmla="*/ 21020 h 67058"/>
                <a:gd name="connsiteX3" fmla="*/ 80962 w 85725"/>
                <a:gd name="connsiteY3" fmla="*/ 30545 h 67058"/>
                <a:gd name="connsiteX4" fmla="*/ 85725 w 85725"/>
                <a:gd name="connsiteY4" fmla="*/ 44833 h 67058"/>
                <a:gd name="connsiteX5" fmla="*/ 80962 w 85725"/>
                <a:gd name="connsiteY5" fmla="*/ 63883 h 67058"/>
                <a:gd name="connsiteX6" fmla="*/ 42862 w 85725"/>
                <a:gd name="connsiteY6" fmla="*/ 44833 h 67058"/>
                <a:gd name="connsiteX7" fmla="*/ 28575 w 85725"/>
                <a:gd name="connsiteY7" fmla="*/ 16258 h 67058"/>
                <a:gd name="connsiteX8" fmla="*/ 0 w 85725"/>
                <a:gd name="connsiteY8" fmla="*/ 6733 h 67058"/>
                <a:gd name="connsiteX9" fmla="*/ 28575 w 85725"/>
                <a:gd name="connsiteY9" fmla="*/ 1970 h 67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725" h="67058">
                  <a:moveTo>
                    <a:pt x="28575" y="1970"/>
                  </a:moveTo>
                  <a:lnTo>
                    <a:pt x="28575" y="1970"/>
                  </a:lnTo>
                  <a:cubicBezTo>
                    <a:pt x="41275" y="8320"/>
                    <a:pt x="54210" y="14221"/>
                    <a:pt x="66675" y="21020"/>
                  </a:cubicBezTo>
                  <a:cubicBezTo>
                    <a:pt x="71700" y="23761"/>
                    <a:pt x="77386" y="26076"/>
                    <a:pt x="80962" y="30545"/>
                  </a:cubicBezTo>
                  <a:cubicBezTo>
                    <a:pt x="84098" y="34465"/>
                    <a:pt x="84137" y="40070"/>
                    <a:pt x="85725" y="44833"/>
                  </a:cubicBezTo>
                  <a:cubicBezTo>
                    <a:pt x="84137" y="51183"/>
                    <a:pt x="86978" y="61305"/>
                    <a:pt x="80962" y="63883"/>
                  </a:cubicBezTo>
                  <a:cubicBezTo>
                    <a:pt x="57304" y="74022"/>
                    <a:pt x="51483" y="57764"/>
                    <a:pt x="42862" y="44833"/>
                  </a:cubicBezTo>
                  <a:cubicBezTo>
                    <a:pt x="40267" y="37047"/>
                    <a:pt x="36351" y="21118"/>
                    <a:pt x="28575" y="16258"/>
                  </a:cubicBezTo>
                  <a:cubicBezTo>
                    <a:pt x="20061" y="10937"/>
                    <a:pt x="0" y="6733"/>
                    <a:pt x="0" y="6733"/>
                  </a:cubicBezTo>
                  <a:cubicBezTo>
                    <a:pt x="18250" y="-5434"/>
                    <a:pt x="23813" y="2764"/>
                    <a:pt x="28575" y="197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57" name="TextovéPole 156"/>
          <p:cNvSpPr txBox="1"/>
          <p:nvPr/>
        </p:nvSpPr>
        <p:spPr>
          <a:xfrm>
            <a:off x="3275856" y="5329360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/>
              <a:t>u</a:t>
            </a:r>
            <a:r>
              <a:rPr lang="cs-CZ" sz="1600" smtClean="0"/>
              <a:t>rčuje se </a:t>
            </a:r>
            <a:r>
              <a:rPr lang="cs-CZ" sz="1600" b="1"/>
              <a:t>titr protilátek</a:t>
            </a:r>
            <a:r>
              <a:rPr lang="cs-CZ" sz="1600"/>
              <a:t>, neboli největší zředění séra, při kterém je aglutinace erytrocytů ještě prokazatelná</a:t>
            </a:r>
            <a:endParaRPr lang="cs-CZ" sz="1600" i="1">
              <a:solidFill>
                <a:srgbClr val="002060"/>
              </a:solidFill>
              <a:latin typeface="+mj-lt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2946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751138" y="17875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endParaRPr lang="cs-CZ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103438" y="20748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endParaRPr lang="cs-CZ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58664" y="1412776"/>
            <a:ext cx="83693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Symbol" pitchFamily="18" charset="2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Symbol" pitchFamily="18" charset="2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Symbol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Symbol" pitchFamily="18" charset="2"/>
              </a:defRPr>
            </a:lvl9pPr>
          </a:lstStyle>
          <a:p>
            <a:pPr algn="ctr" eaLnBrk="1" hangingPunct="1"/>
            <a:endParaRPr lang="cs-CZ" sz="1800">
              <a:latin typeface="Arial" charset="0"/>
            </a:endParaRPr>
          </a:p>
          <a:p>
            <a:pPr algn="ctr" eaLnBrk="1" hangingPunct="1"/>
            <a:r>
              <a:rPr lang="cs-CZ" sz="4400">
                <a:solidFill>
                  <a:srgbClr val="F84AE3"/>
                </a:solidFill>
                <a:latin typeface="Arial" charset="0"/>
              </a:rPr>
              <a:t>Latex-fixační </a:t>
            </a:r>
            <a:r>
              <a:rPr lang="cs-CZ" sz="4400" smtClean="0">
                <a:solidFill>
                  <a:srgbClr val="F84AE3"/>
                </a:solidFill>
                <a:latin typeface="Arial" charset="0"/>
              </a:rPr>
              <a:t>test</a:t>
            </a:r>
          </a:p>
          <a:p>
            <a:pPr algn="ctr" eaLnBrk="1" hangingPunct="1"/>
            <a:endParaRPr lang="cs-CZ" sz="4000">
              <a:latin typeface="Arial" charset="0"/>
            </a:endParaRPr>
          </a:p>
          <a:p>
            <a:pPr algn="ctr" eaLnBrk="1" hangingPunct="1">
              <a:buFontTx/>
              <a:buChar char="-"/>
            </a:pPr>
            <a:r>
              <a:rPr lang="cs-CZ" sz="4000">
                <a:latin typeface="Arial" charset="0"/>
              </a:rPr>
              <a:t> k průkazu revmatoidního faktoru</a:t>
            </a:r>
          </a:p>
          <a:p>
            <a:pPr algn="ctr" eaLnBrk="1" hangingPunct="1"/>
            <a:endParaRPr lang="cs-CZ" sz="4000">
              <a:latin typeface="Arial" charset="0"/>
            </a:endParaRPr>
          </a:p>
          <a:p>
            <a:pPr algn="ctr" eaLnBrk="1" hangingPunct="1"/>
            <a:r>
              <a:rPr lang="cs-CZ" sz="3800">
                <a:solidFill>
                  <a:srgbClr val="002060"/>
                </a:solidFill>
                <a:latin typeface="Arial" charset="0"/>
              </a:rPr>
              <a:t>Revmatoidní faktor (RF) </a:t>
            </a:r>
          </a:p>
          <a:p>
            <a:pPr algn="ctr" eaLnBrk="1" hangingPunct="1"/>
            <a:r>
              <a:rPr lang="cs-CZ" sz="3800">
                <a:solidFill>
                  <a:srgbClr val="002060"/>
                </a:solidFill>
                <a:latin typeface="Arial" charset="0"/>
              </a:rPr>
              <a:t>je autoprotilátka</a:t>
            </a:r>
          </a:p>
          <a:p>
            <a:pPr algn="ctr" eaLnBrk="1" hangingPunct="1"/>
            <a:r>
              <a:rPr lang="cs-CZ" sz="3800">
                <a:solidFill>
                  <a:srgbClr val="002060"/>
                </a:solidFill>
                <a:latin typeface="Arial" charset="0"/>
              </a:rPr>
              <a:t>namířená proti Fc části </a:t>
            </a:r>
          </a:p>
          <a:p>
            <a:pPr algn="ctr" eaLnBrk="1" hangingPunct="1"/>
            <a:r>
              <a:rPr lang="cs-CZ" sz="3800">
                <a:solidFill>
                  <a:srgbClr val="002060"/>
                </a:solidFill>
                <a:latin typeface="Arial" charset="0"/>
              </a:rPr>
              <a:t>IgG molekuly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67544" y="332656"/>
            <a:ext cx="8229600" cy="79208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Nepřímá aglutinace</a:t>
            </a:r>
          </a:p>
        </p:txBody>
      </p:sp>
    </p:spTree>
    <p:extLst>
      <p:ext uri="{BB962C8B-B14F-4D97-AF65-F5344CB8AC3E}">
        <p14:creationId xmlns:p14="http://schemas.microsoft.com/office/powerpoint/2010/main" val="39328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3" y="620688"/>
            <a:ext cx="8889683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431703" y="6321206"/>
            <a:ext cx="6380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>
                <a:latin typeface="+mj-lt"/>
                <a:hlinkClick r:id="rId4"/>
              </a:rPr>
              <a:t>http://images.rheumatology.org/viewphoto.php?imageId=2862312&amp;albumId=75690</a:t>
            </a:r>
            <a:endParaRPr lang="cs-CZ" sz="1400" i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3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5"/>
          <a:stretch>
            <a:fillRect/>
          </a:stretch>
        </p:blipFill>
        <p:spPr bwMode="auto">
          <a:xfrm>
            <a:off x="2246313" y="1484313"/>
            <a:ext cx="4413250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6632"/>
            <a:ext cx="77724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smtClean="0"/>
              <a:t>Revmatoidní faktor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268761"/>
            <a:ext cx="8331200" cy="5616624"/>
          </a:xfrm>
        </p:spPr>
        <p:txBody>
          <a:bodyPr>
            <a:normAutofit fontScale="92500" lnSpcReduction="20000"/>
          </a:bodyPr>
          <a:lstStyle/>
          <a:p>
            <a:r>
              <a:rPr lang="cs-CZ" smtClean="0"/>
              <a:t>Autoprotilátka proti Fc fragmentu molekuly IgG</a:t>
            </a:r>
          </a:p>
          <a:p>
            <a:pPr marL="0" indent="0">
              <a:buNone/>
            </a:pPr>
            <a:endParaRPr lang="cs-CZ" smtClean="0"/>
          </a:p>
          <a:p>
            <a:r>
              <a:rPr lang="cs-CZ" smtClean="0"/>
              <a:t>Přítomen asi u 80% pacientů s revmatoidní artritidou</a:t>
            </a:r>
          </a:p>
          <a:p>
            <a:endParaRPr lang="cs-CZ" smtClean="0"/>
          </a:p>
          <a:p>
            <a:r>
              <a:rPr lang="cs-CZ" smtClean="0"/>
              <a:t>Pozitivní je též u  asi 5-10% nemocných s jinými systémovými autoimunitními chorobami, autoimunitní hepatitidy, endocarditis lenta</a:t>
            </a:r>
          </a:p>
          <a:p>
            <a:endParaRPr lang="cs-CZ" smtClean="0"/>
          </a:p>
          <a:p>
            <a:r>
              <a:rPr lang="cs-CZ" smtClean="0"/>
              <a:t>Může být pozitivní i u zdravých osob</a:t>
            </a:r>
          </a:p>
          <a:p>
            <a:pPr marL="0" indent="0">
              <a:buNone/>
            </a:pPr>
            <a:endParaRPr lang="cs-CZ" smtClean="0"/>
          </a:p>
          <a:p>
            <a:r>
              <a:rPr lang="cs-CZ" smtClean="0"/>
              <a:t>Diagnosticky nejdůležitější je RF ve třídě IgM</a:t>
            </a:r>
          </a:p>
        </p:txBody>
      </p:sp>
    </p:spTree>
    <p:extLst>
      <p:ext uri="{BB962C8B-B14F-4D97-AF65-F5344CB8AC3E}">
        <p14:creationId xmlns:p14="http://schemas.microsoft.com/office/powerpoint/2010/main" val="23407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338637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700338" y="0"/>
            <a:ext cx="37385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latin typeface="Times New Roman" pitchFamily="18" charset="0"/>
              </a:rPr>
              <a:t>Revmatoidní artritis</a:t>
            </a:r>
          </a:p>
        </p:txBody>
      </p:sp>
    </p:spTree>
    <p:extLst>
      <p:ext uri="{BB962C8B-B14F-4D97-AF65-F5344CB8AC3E}">
        <p14:creationId xmlns:p14="http://schemas.microsoft.com/office/powerpoint/2010/main" val="310289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600"/>
            <a:ext cx="9144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932363" y="4941888"/>
            <a:ext cx="373856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>
                <a:latin typeface="Times New Roman" pitchFamily="18" charset="0"/>
              </a:rPr>
              <a:t>Revmatoidní artritis</a:t>
            </a:r>
          </a:p>
        </p:txBody>
      </p:sp>
    </p:spTree>
    <p:extLst>
      <p:ext uri="{BB962C8B-B14F-4D97-AF65-F5344CB8AC3E}">
        <p14:creationId xmlns:p14="http://schemas.microsoft.com/office/powerpoint/2010/main" val="7566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u="sng" smtClean="0"/>
              <a:t>Precipitace</a:t>
            </a:r>
            <a:br>
              <a:rPr lang="cs-CZ" u="sng" smtClean="0"/>
            </a:br>
            <a:r>
              <a:rPr lang="cs-CZ" sz="2400" smtClean="0"/>
              <a:t> </a:t>
            </a:r>
            <a:r>
              <a:rPr lang="cs-CZ" sz="2400" b="1" smtClean="0">
                <a:solidFill>
                  <a:srgbClr val="00B0F0"/>
                </a:solidFill>
              </a:rPr>
              <a:t>v tekutém prostředí</a:t>
            </a:r>
            <a:r>
              <a:rPr lang="cs-CZ" sz="2400" smtClean="0">
                <a:solidFill>
                  <a:srgbClr val="FF0000"/>
                </a:solidFill>
              </a:rPr>
              <a:t> </a:t>
            </a:r>
            <a:endParaRPr lang="cs-CZ" smtClean="0">
              <a:solidFill>
                <a:srgbClr val="FF000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/>
              <a:t>využívá se efekt, že </a:t>
            </a:r>
            <a:r>
              <a:rPr lang="cs-CZ" sz="2800" b="1" u="sng" dirty="0" smtClean="0"/>
              <a:t>při reakci </a:t>
            </a:r>
            <a:r>
              <a:rPr lang="cs-CZ" sz="2800" b="1" u="sng" dirty="0" err="1" smtClean="0"/>
              <a:t>Ag</a:t>
            </a:r>
            <a:r>
              <a:rPr lang="cs-CZ" sz="2800" b="1" u="sng" dirty="0" smtClean="0"/>
              <a:t>-Ab vzniká zákal – precipitát</a:t>
            </a:r>
            <a:r>
              <a:rPr lang="cs-CZ" sz="2800" dirty="0" smtClean="0"/>
              <a:t>, jehož intenzita je při konstantním množství přidané protilátky úměrná přidané koncentraci vyšetřovaného antigenu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800" dirty="0" smtClean="0"/>
              <a:t> 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/>
              <a:t>měření intenzity zákalu – nefelometrie, turbidimetrie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800" dirty="0" smtClean="0"/>
              <a:t>obě metodiky umožňují kvantitativní stanovení obsahu proteinů ve vzorku odečtem z kalibrační křivky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26625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u="sng" smtClean="0"/>
              <a:t>Nefelometrie a turbidimetrie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800" smtClean="0"/>
              <a:t>reakce založené na </a:t>
            </a:r>
            <a:r>
              <a:rPr lang="cs-CZ" sz="2800" u="sng" smtClean="0"/>
              <a:t>měření množství imunitních komplexů</a:t>
            </a:r>
            <a:r>
              <a:rPr lang="cs-CZ" sz="2800" smtClean="0"/>
              <a:t> vytvořených interakcí specifických protilátek s antigenem</a:t>
            </a:r>
          </a:p>
          <a:p>
            <a:pPr eaLnBrk="1" hangingPunct="1"/>
            <a:r>
              <a:rPr lang="cs-CZ" sz="2800" u="sng" smtClean="0"/>
              <a:t>koncentrace příslušného Ag je úměrná rychlosti tvorby zákalu nebo hustotě zákalu</a:t>
            </a:r>
          </a:p>
          <a:p>
            <a:pPr eaLnBrk="1" hangingPunct="1"/>
            <a:r>
              <a:rPr lang="cs-CZ" sz="2800" smtClean="0"/>
              <a:t>stanovení sérových bílkovin</a:t>
            </a:r>
          </a:p>
          <a:p>
            <a:pPr eaLnBrk="1" hangingPunct="1"/>
            <a:r>
              <a:rPr lang="cs-CZ" sz="2800" smtClean="0"/>
              <a:t>měření probíhá v tekutém prostředí v měřící kyvetě (pufr, látka urychlující reakci, Ag, Ab)</a:t>
            </a:r>
          </a:p>
          <a:p>
            <a:pPr eaLnBrk="1" hangingPunct="1"/>
            <a:r>
              <a:rPr lang="cs-CZ" sz="2800" smtClean="0"/>
              <a:t>množství vytvořených komplexů je p.ú.konc. Ag</a:t>
            </a:r>
          </a:p>
        </p:txBody>
      </p:sp>
    </p:spTree>
    <p:extLst>
      <p:ext uri="{BB962C8B-B14F-4D97-AF65-F5344CB8AC3E}">
        <p14:creationId xmlns:p14="http://schemas.microsoft.com/office/powerpoint/2010/main" val="364120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10"/>
          <p:cNvGrpSpPr>
            <a:grpSpLocks/>
          </p:cNvGrpSpPr>
          <p:nvPr/>
        </p:nvGrpSpPr>
        <p:grpSpPr bwMode="auto">
          <a:xfrm>
            <a:off x="5075238" y="4208463"/>
            <a:ext cx="681037" cy="2460625"/>
            <a:chOff x="1437" y="1653"/>
            <a:chExt cx="429" cy="1550"/>
          </a:xfrm>
        </p:grpSpPr>
        <p:sp>
          <p:nvSpPr>
            <p:cNvPr id="10263" name="AutoShape 11"/>
            <p:cNvSpPr>
              <a:spLocks noChangeArrowheads="1"/>
            </p:cNvSpPr>
            <p:nvPr/>
          </p:nvSpPr>
          <p:spPr bwMode="auto">
            <a:xfrm>
              <a:off x="1474" y="1661"/>
              <a:ext cx="363" cy="1542"/>
            </a:xfrm>
            <a:prstGeom prst="can">
              <a:avLst>
                <a:gd name="adj" fmla="val 86493"/>
              </a:avLst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  <p:sp>
          <p:nvSpPr>
            <p:cNvPr id="10264" name="Oval 12"/>
            <p:cNvSpPr>
              <a:spLocks noChangeArrowheads="1"/>
            </p:cNvSpPr>
            <p:nvPr/>
          </p:nvSpPr>
          <p:spPr bwMode="auto">
            <a:xfrm>
              <a:off x="1437" y="1653"/>
              <a:ext cx="429" cy="37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  <p:sp>
          <p:nvSpPr>
            <p:cNvPr id="10265" name="AutoShape 13"/>
            <p:cNvSpPr>
              <a:spLocks noChangeArrowheads="1"/>
            </p:cNvSpPr>
            <p:nvPr/>
          </p:nvSpPr>
          <p:spPr bwMode="auto">
            <a:xfrm>
              <a:off x="1474" y="2115"/>
              <a:ext cx="363" cy="1088"/>
            </a:xfrm>
            <a:prstGeom prst="can">
              <a:avLst>
                <a:gd name="adj" fmla="val 74931"/>
              </a:avLst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</p:grpSp>
      <p:sp>
        <p:nvSpPr>
          <p:cNvPr id="10243" name="AutoShape 14"/>
          <p:cNvSpPr>
            <a:spLocks noChangeArrowheads="1"/>
          </p:cNvSpPr>
          <p:nvPr/>
        </p:nvSpPr>
        <p:spPr bwMode="auto">
          <a:xfrm>
            <a:off x="3201988" y="2092325"/>
            <a:ext cx="1296987" cy="647700"/>
          </a:xfrm>
          <a:prstGeom prst="rightArrow">
            <a:avLst>
              <a:gd name="adj1" fmla="val 50000"/>
              <a:gd name="adj2" fmla="val 50061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sz="2400" b="1">
              <a:latin typeface="Symbol" pitchFamily="18" charset="2"/>
            </a:endParaRPr>
          </a:p>
        </p:txBody>
      </p:sp>
      <p:sp>
        <p:nvSpPr>
          <p:cNvPr id="10244" name="AutoShape 15"/>
          <p:cNvSpPr>
            <a:spLocks noChangeArrowheads="1"/>
          </p:cNvSpPr>
          <p:nvPr/>
        </p:nvSpPr>
        <p:spPr bwMode="auto">
          <a:xfrm>
            <a:off x="3132138" y="5084763"/>
            <a:ext cx="1296987" cy="647700"/>
          </a:xfrm>
          <a:prstGeom prst="rightArrow">
            <a:avLst>
              <a:gd name="adj1" fmla="val 50000"/>
              <a:gd name="adj2" fmla="val 50061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sz="2400" b="1">
              <a:latin typeface="Symbol" pitchFamily="18" charset="2"/>
            </a:endParaRPr>
          </a:p>
        </p:txBody>
      </p:sp>
      <p:sp>
        <p:nvSpPr>
          <p:cNvPr id="10245" name="AutoShape 16"/>
          <p:cNvSpPr>
            <a:spLocks noChangeArrowheads="1"/>
          </p:cNvSpPr>
          <p:nvPr/>
        </p:nvSpPr>
        <p:spPr bwMode="auto">
          <a:xfrm>
            <a:off x="5940425" y="5157788"/>
            <a:ext cx="1296988" cy="203200"/>
          </a:xfrm>
          <a:prstGeom prst="rightArrow">
            <a:avLst>
              <a:gd name="adj1" fmla="val 50000"/>
              <a:gd name="adj2" fmla="val 15957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 sz="2400" b="1">
              <a:latin typeface="Symbol" pitchFamily="18" charset="2"/>
            </a:endParaRPr>
          </a:p>
        </p:txBody>
      </p:sp>
      <p:grpSp>
        <p:nvGrpSpPr>
          <p:cNvPr id="10246" name="Group 30"/>
          <p:cNvGrpSpPr>
            <a:grpSpLocks/>
          </p:cNvGrpSpPr>
          <p:nvPr/>
        </p:nvGrpSpPr>
        <p:grpSpPr bwMode="auto">
          <a:xfrm>
            <a:off x="5114925" y="549275"/>
            <a:ext cx="752475" cy="3168650"/>
            <a:chOff x="2950" y="346"/>
            <a:chExt cx="474" cy="1996"/>
          </a:xfrm>
        </p:grpSpPr>
        <p:sp>
          <p:nvSpPr>
            <p:cNvPr id="10255" name="AutoShape 19"/>
            <p:cNvSpPr>
              <a:spLocks noChangeArrowheads="1"/>
            </p:cNvSpPr>
            <p:nvPr/>
          </p:nvSpPr>
          <p:spPr bwMode="auto">
            <a:xfrm rot="-4800000">
              <a:off x="2770" y="827"/>
              <a:ext cx="817" cy="128"/>
            </a:xfrm>
            <a:prstGeom prst="rightArrow">
              <a:avLst>
                <a:gd name="adj1" fmla="val 50000"/>
                <a:gd name="adj2" fmla="val 15957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  <p:sp>
          <p:nvSpPr>
            <p:cNvPr id="10256" name="AutoShape 20"/>
            <p:cNvSpPr>
              <a:spLocks noChangeArrowheads="1"/>
            </p:cNvSpPr>
            <p:nvPr/>
          </p:nvSpPr>
          <p:spPr bwMode="auto">
            <a:xfrm rot="-4200000">
              <a:off x="2951" y="872"/>
              <a:ext cx="817" cy="128"/>
            </a:xfrm>
            <a:prstGeom prst="rightArrow">
              <a:avLst>
                <a:gd name="adj1" fmla="val 50000"/>
                <a:gd name="adj2" fmla="val 15957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  <p:grpSp>
          <p:nvGrpSpPr>
            <p:cNvPr id="10257" name="Group 21"/>
            <p:cNvGrpSpPr>
              <a:grpSpLocks/>
            </p:cNvGrpSpPr>
            <p:nvPr/>
          </p:nvGrpSpPr>
          <p:grpSpPr bwMode="auto">
            <a:xfrm>
              <a:off x="2950" y="346"/>
              <a:ext cx="429" cy="1550"/>
              <a:chOff x="1437" y="1653"/>
              <a:chExt cx="429" cy="1550"/>
            </a:xfrm>
          </p:grpSpPr>
          <p:sp>
            <p:nvSpPr>
              <p:cNvPr id="10260" name="AutoShape 22"/>
              <p:cNvSpPr>
                <a:spLocks noChangeArrowheads="1"/>
              </p:cNvSpPr>
              <p:nvPr/>
            </p:nvSpPr>
            <p:spPr bwMode="auto">
              <a:xfrm>
                <a:off x="1474" y="1661"/>
                <a:ext cx="363" cy="1542"/>
              </a:xfrm>
              <a:prstGeom prst="can">
                <a:avLst>
                  <a:gd name="adj" fmla="val 86493"/>
                </a:avLst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 b="1">
                  <a:latin typeface="Symbol" pitchFamily="18" charset="2"/>
                </a:endParaRPr>
              </a:p>
            </p:txBody>
          </p:sp>
          <p:sp>
            <p:nvSpPr>
              <p:cNvPr id="10261" name="Oval 23"/>
              <p:cNvSpPr>
                <a:spLocks noChangeArrowheads="1"/>
              </p:cNvSpPr>
              <p:nvPr/>
            </p:nvSpPr>
            <p:spPr bwMode="auto">
              <a:xfrm>
                <a:off x="1437" y="1653"/>
                <a:ext cx="429" cy="371"/>
              </a:xfrm>
              <a:prstGeom prst="ellipse">
                <a:avLst/>
              </a:prstGeom>
              <a:solidFill>
                <a:schemeClr val="accent1">
                  <a:alpha val="0"/>
                </a:schemeClr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 b="1">
                  <a:latin typeface="Symbol" pitchFamily="18" charset="2"/>
                </a:endParaRPr>
              </a:p>
            </p:txBody>
          </p:sp>
          <p:sp>
            <p:nvSpPr>
              <p:cNvPr id="10262" name="AutoShape 24"/>
              <p:cNvSpPr>
                <a:spLocks noChangeArrowheads="1"/>
              </p:cNvSpPr>
              <p:nvPr/>
            </p:nvSpPr>
            <p:spPr bwMode="auto">
              <a:xfrm>
                <a:off x="1474" y="2115"/>
                <a:ext cx="363" cy="1088"/>
              </a:xfrm>
              <a:prstGeom prst="can">
                <a:avLst>
                  <a:gd name="adj" fmla="val 74931"/>
                </a:avLst>
              </a:prstGeom>
              <a:solidFill>
                <a:srgbClr val="FFCC99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 sz="2400" b="1">
                  <a:latin typeface="Symbol" pitchFamily="18" charset="2"/>
                </a:endParaRPr>
              </a:p>
            </p:txBody>
          </p:sp>
        </p:grpSp>
        <p:sp>
          <p:nvSpPr>
            <p:cNvPr id="10258" name="AutoShape 25"/>
            <p:cNvSpPr>
              <a:spLocks noChangeArrowheads="1"/>
            </p:cNvSpPr>
            <p:nvPr/>
          </p:nvSpPr>
          <p:spPr bwMode="auto">
            <a:xfrm rot="4200000">
              <a:off x="2951" y="1825"/>
              <a:ext cx="817" cy="128"/>
            </a:xfrm>
            <a:prstGeom prst="rightArrow">
              <a:avLst>
                <a:gd name="adj1" fmla="val 50000"/>
                <a:gd name="adj2" fmla="val 15957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  <p:sp>
          <p:nvSpPr>
            <p:cNvPr id="10259" name="AutoShape 26"/>
            <p:cNvSpPr>
              <a:spLocks noChangeArrowheads="1"/>
            </p:cNvSpPr>
            <p:nvPr/>
          </p:nvSpPr>
          <p:spPr bwMode="auto">
            <a:xfrm rot="4800000">
              <a:off x="2770" y="1870"/>
              <a:ext cx="817" cy="128"/>
            </a:xfrm>
            <a:prstGeom prst="rightArrow">
              <a:avLst>
                <a:gd name="adj1" fmla="val 50000"/>
                <a:gd name="adj2" fmla="val 15957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 sz="2400" b="1">
                <a:latin typeface="Symbol" pitchFamily="18" charset="2"/>
              </a:endParaRPr>
            </a:p>
          </p:txBody>
        </p:sp>
      </p:grpSp>
      <p:sp>
        <p:nvSpPr>
          <p:cNvPr id="10247" name="Text Box 27"/>
          <p:cNvSpPr txBox="1">
            <a:spLocks noChangeArrowheads="1"/>
          </p:cNvSpPr>
          <p:nvPr/>
        </p:nvSpPr>
        <p:spPr bwMode="auto">
          <a:xfrm>
            <a:off x="611188" y="620713"/>
            <a:ext cx="3282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4400" b="1">
                <a:latin typeface="Times New Roman" pitchFamily="18" charset="0"/>
              </a:rPr>
              <a:t>Nefelometrie</a:t>
            </a:r>
            <a:endParaRPr lang="cs-CZ" sz="2000" b="1">
              <a:latin typeface="Times New Roman" pitchFamily="18" charset="0"/>
            </a:endParaRPr>
          </a:p>
          <a:p>
            <a:r>
              <a:rPr lang="cs-CZ" sz="1600" b="1">
                <a:latin typeface="Times New Roman" pitchFamily="18" charset="0"/>
              </a:rPr>
              <a:t>-</a:t>
            </a:r>
            <a:r>
              <a:rPr lang="cs-CZ" sz="1600" b="1">
                <a:latin typeface="Arial Unicode MS" pitchFamily="34" charset="-128"/>
              </a:rPr>
              <a:t>hodí se pro nižší koncentrace</a:t>
            </a:r>
            <a:endParaRPr lang="cs-CZ" sz="3600" b="1">
              <a:latin typeface="Arial Unicode MS" pitchFamily="34" charset="-128"/>
            </a:endParaRPr>
          </a:p>
        </p:txBody>
      </p:sp>
      <p:sp>
        <p:nvSpPr>
          <p:cNvPr id="10248" name="Text Box 28"/>
          <p:cNvSpPr txBox="1">
            <a:spLocks noChangeArrowheads="1"/>
          </p:cNvSpPr>
          <p:nvPr/>
        </p:nvSpPr>
        <p:spPr bwMode="auto">
          <a:xfrm>
            <a:off x="611188" y="3573463"/>
            <a:ext cx="36623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4400" b="1">
                <a:latin typeface="Times New Roman" pitchFamily="18" charset="0"/>
              </a:rPr>
              <a:t>Turbidimetrie</a:t>
            </a:r>
            <a:endParaRPr lang="cs-CZ" sz="2000" b="1">
              <a:latin typeface="Times New Roman" pitchFamily="18" charset="0"/>
            </a:endParaRPr>
          </a:p>
          <a:p>
            <a:r>
              <a:rPr lang="cs-CZ" sz="1600" b="1">
                <a:latin typeface="Times New Roman" pitchFamily="18" charset="0"/>
              </a:rPr>
              <a:t>- </a:t>
            </a:r>
            <a:r>
              <a:rPr lang="cs-CZ" sz="1600" b="1">
                <a:latin typeface="Arial Unicode MS" pitchFamily="34" charset="-128"/>
              </a:rPr>
              <a:t>hodí se pro koncentrovanější roztoky</a:t>
            </a:r>
            <a:endParaRPr lang="cs-CZ" sz="3600" b="1">
              <a:latin typeface="Arial Unicode MS" pitchFamily="34" charset="-128"/>
            </a:endParaRPr>
          </a:p>
        </p:txBody>
      </p:sp>
      <p:sp>
        <p:nvSpPr>
          <p:cNvPr id="10249" name="Text Box 31"/>
          <p:cNvSpPr txBox="1">
            <a:spLocks noChangeArrowheads="1"/>
          </p:cNvSpPr>
          <p:nvPr/>
        </p:nvSpPr>
        <p:spPr bwMode="auto">
          <a:xfrm>
            <a:off x="1692275" y="1876425"/>
            <a:ext cx="266382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2400" b="1">
                <a:solidFill>
                  <a:schemeClr val="tx2"/>
                </a:solidFill>
                <a:latin typeface="Comic Sans MS" pitchFamily="66" charset="0"/>
              </a:rPr>
              <a:t>viditelné světlo</a:t>
            </a:r>
          </a:p>
          <a:p>
            <a:endParaRPr lang="cs-CZ" sz="2400" b="1">
              <a:solidFill>
                <a:schemeClr val="tx2"/>
              </a:solidFill>
              <a:latin typeface="Comic Sans MS" pitchFamily="66" charset="0"/>
            </a:endParaRPr>
          </a:p>
          <a:p>
            <a:endParaRPr lang="cs-CZ" sz="2400" b="1">
              <a:solidFill>
                <a:schemeClr val="tx2"/>
              </a:solidFill>
              <a:latin typeface="Comic Sans MS" pitchFamily="66" charset="0"/>
            </a:endParaRPr>
          </a:p>
          <a:p>
            <a:endParaRPr lang="cs-CZ" sz="2400" b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250" name="Text Box 33"/>
          <p:cNvSpPr txBox="1">
            <a:spLocks noChangeArrowheads="1"/>
          </p:cNvSpPr>
          <p:nvPr/>
        </p:nvSpPr>
        <p:spPr bwMode="auto">
          <a:xfrm>
            <a:off x="1763713" y="4868863"/>
            <a:ext cx="239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sz="2400" b="1">
                <a:solidFill>
                  <a:schemeClr val="tx2"/>
                </a:solidFill>
                <a:latin typeface="Comic Sans MS" pitchFamily="66" charset="0"/>
              </a:rPr>
              <a:t>viditelné světlo</a:t>
            </a:r>
          </a:p>
        </p:txBody>
      </p:sp>
      <p:sp>
        <p:nvSpPr>
          <p:cNvPr id="10251" name="Text Box 34"/>
          <p:cNvSpPr txBox="1">
            <a:spLocks noChangeArrowheads="1"/>
          </p:cNvSpPr>
          <p:nvPr/>
        </p:nvSpPr>
        <p:spPr bwMode="auto">
          <a:xfrm>
            <a:off x="6024563" y="1268413"/>
            <a:ext cx="623887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cs-CZ" sz="2400" b="1" dirty="0">
              <a:solidFill>
                <a:schemeClr val="tx2"/>
              </a:solidFill>
              <a:latin typeface="Comic Sans MS" pitchFamily="66" charset="0"/>
            </a:endParaRPr>
          </a:p>
          <a:p>
            <a:endParaRPr lang="cs-CZ" sz="2400" b="1" dirty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cs-CZ" b="1" dirty="0">
                <a:solidFill>
                  <a:schemeClr val="tx2"/>
                </a:solidFill>
              </a:rPr>
              <a:t>detektor je ve směru </a:t>
            </a:r>
          </a:p>
          <a:p>
            <a:r>
              <a:rPr lang="cs-CZ" b="1" u="sng" dirty="0">
                <a:solidFill>
                  <a:schemeClr val="tx2"/>
                </a:solidFill>
              </a:rPr>
              <a:t>kolmém</a:t>
            </a:r>
            <a:r>
              <a:rPr lang="cs-CZ" b="1" dirty="0">
                <a:solidFill>
                  <a:schemeClr val="tx2"/>
                </a:solidFill>
              </a:rPr>
              <a:t> na vstupující </a:t>
            </a:r>
          </a:p>
          <a:p>
            <a:r>
              <a:rPr lang="cs-CZ" b="1" dirty="0">
                <a:solidFill>
                  <a:schemeClr val="tx2"/>
                </a:solidFill>
              </a:rPr>
              <a:t>paprsek</a:t>
            </a:r>
          </a:p>
          <a:p>
            <a:endParaRPr lang="cs-CZ" b="1" dirty="0">
              <a:solidFill>
                <a:schemeClr val="tx2"/>
              </a:solidFill>
            </a:endParaRPr>
          </a:p>
          <a:p>
            <a:r>
              <a:rPr lang="cs-CZ" sz="1500" b="1" dirty="0">
                <a:solidFill>
                  <a:schemeClr val="tx2"/>
                </a:solidFill>
              </a:rPr>
              <a:t>měří množství světla </a:t>
            </a:r>
          </a:p>
          <a:p>
            <a:r>
              <a:rPr lang="cs-CZ" sz="1500" b="1" u="sng" dirty="0">
                <a:solidFill>
                  <a:schemeClr val="tx2"/>
                </a:solidFill>
              </a:rPr>
              <a:t>rozptýleného</a:t>
            </a:r>
            <a:r>
              <a:rPr lang="cs-CZ" sz="1500" b="1" dirty="0">
                <a:solidFill>
                  <a:schemeClr val="tx2"/>
                </a:solidFill>
              </a:rPr>
              <a:t> při průchodu </a:t>
            </a:r>
          </a:p>
          <a:p>
            <a:r>
              <a:rPr lang="cs-CZ" sz="1500" b="1" dirty="0">
                <a:solidFill>
                  <a:schemeClr val="tx2"/>
                </a:solidFill>
              </a:rPr>
              <a:t>paprsku</a:t>
            </a:r>
          </a:p>
          <a:p>
            <a:r>
              <a:rPr lang="cs-CZ" sz="1500" b="1" dirty="0">
                <a:solidFill>
                  <a:schemeClr val="tx2"/>
                </a:solidFill>
              </a:rPr>
              <a:t>(množství světla odraženého od </a:t>
            </a:r>
          </a:p>
          <a:p>
            <a:r>
              <a:rPr lang="cs-CZ" sz="1500" b="1" dirty="0">
                <a:solidFill>
                  <a:schemeClr val="tx2"/>
                </a:solidFill>
              </a:rPr>
              <a:t>vznikajících komplexů)</a:t>
            </a:r>
          </a:p>
        </p:txBody>
      </p:sp>
      <p:sp>
        <p:nvSpPr>
          <p:cNvPr id="10252" name="Text Box 35"/>
          <p:cNvSpPr txBox="1">
            <a:spLocks noChangeArrowheads="1"/>
          </p:cNvSpPr>
          <p:nvPr/>
        </p:nvSpPr>
        <p:spPr bwMode="auto">
          <a:xfrm>
            <a:off x="6588125" y="4437063"/>
            <a:ext cx="2376488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cs-CZ" sz="2400" b="1" dirty="0">
              <a:solidFill>
                <a:schemeClr val="tx2"/>
              </a:solidFill>
              <a:latin typeface="Comic Sans MS" pitchFamily="66" charset="0"/>
            </a:endParaRPr>
          </a:p>
          <a:p>
            <a:r>
              <a:rPr lang="cs-CZ" b="1" dirty="0">
                <a:solidFill>
                  <a:schemeClr val="tx2"/>
                </a:solidFill>
              </a:rPr>
              <a:t>           detektor je v</a:t>
            </a:r>
          </a:p>
          <a:p>
            <a:r>
              <a:rPr lang="cs-CZ" b="1" dirty="0">
                <a:solidFill>
                  <a:schemeClr val="tx2"/>
                </a:solidFill>
              </a:rPr>
              <a:t>           ose paprsku</a:t>
            </a:r>
          </a:p>
          <a:p>
            <a:endParaRPr lang="cs-CZ" b="1" dirty="0">
              <a:solidFill>
                <a:schemeClr val="tx2"/>
              </a:solidFill>
            </a:endParaRPr>
          </a:p>
          <a:p>
            <a:r>
              <a:rPr lang="cs-CZ" sz="1500" b="1" dirty="0">
                <a:solidFill>
                  <a:schemeClr val="tx2"/>
                </a:solidFill>
              </a:rPr>
              <a:t>měří množství </a:t>
            </a:r>
            <a:r>
              <a:rPr lang="cs-CZ" sz="1500" b="1" u="sng" dirty="0">
                <a:solidFill>
                  <a:schemeClr val="tx2"/>
                </a:solidFill>
              </a:rPr>
              <a:t>procházejícího </a:t>
            </a:r>
            <a:r>
              <a:rPr lang="cs-CZ" sz="1500" b="1" dirty="0">
                <a:solidFill>
                  <a:schemeClr val="tx2"/>
                </a:solidFill>
              </a:rPr>
              <a:t>světla</a:t>
            </a:r>
          </a:p>
          <a:p>
            <a:r>
              <a:rPr lang="cs-CZ" sz="1500" b="1" dirty="0">
                <a:solidFill>
                  <a:schemeClr val="tx2"/>
                </a:solidFill>
              </a:rPr>
              <a:t>(úbytek intenzity světla, které prošlo roztokem v kyvetě)</a:t>
            </a:r>
          </a:p>
        </p:txBody>
      </p:sp>
      <p:sp>
        <p:nvSpPr>
          <p:cNvPr id="8205" name="Text Box 36"/>
          <p:cNvSpPr txBox="1">
            <a:spLocks noChangeArrowheads="1"/>
          </p:cNvSpPr>
          <p:nvPr/>
        </p:nvSpPr>
        <p:spPr bwMode="auto">
          <a:xfrm>
            <a:off x="34925" y="-26988"/>
            <a:ext cx="438785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cs-CZ" sz="2400" b="1" u="sng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Precipitace v tekutém prostředí: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388" y="6021388"/>
            <a:ext cx="3121025" cy="584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C00CC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b="1" dirty="0"/>
              <a:t>nefelometrie</a:t>
            </a:r>
            <a:r>
              <a:rPr lang="cs-CZ" sz="1600" dirty="0"/>
              <a:t> je 5-10x </a:t>
            </a:r>
            <a:r>
              <a:rPr lang="cs-CZ" sz="1600" b="1" dirty="0"/>
              <a:t>citlivější</a:t>
            </a:r>
            <a:r>
              <a:rPr lang="cs-CZ" sz="1600" dirty="0"/>
              <a:t> </a:t>
            </a:r>
          </a:p>
          <a:p>
            <a:pPr>
              <a:defRPr/>
            </a:pPr>
            <a:r>
              <a:rPr lang="cs-CZ" sz="1600" dirty="0"/>
              <a:t>a </a:t>
            </a:r>
            <a:r>
              <a:rPr lang="cs-CZ" sz="1600" b="1" dirty="0"/>
              <a:t>nákladnější</a:t>
            </a:r>
            <a:r>
              <a:rPr lang="cs-CZ" sz="1600" dirty="0"/>
              <a:t> než turbidimetrie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530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klinickalaborator.cz/upload/img/image005_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4" b="6680"/>
          <a:stretch/>
        </p:blipFill>
        <p:spPr bwMode="auto">
          <a:xfrm>
            <a:off x="-180528" y="3781909"/>
            <a:ext cx="4560570" cy="331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499992" y="4365104"/>
            <a:ext cx="51125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smtClean="0">
                <a:solidFill>
                  <a:prstClr val="black"/>
                </a:solidFill>
              </a:rPr>
              <a:t>Pro stanovování </a:t>
            </a:r>
          </a:p>
          <a:p>
            <a:r>
              <a:rPr lang="cs-CZ" sz="2800" b="1" smtClean="0">
                <a:solidFill>
                  <a:prstClr val="black"/>
                </a:solidFill>
              </a:rPr>
              <a:t>lymfocytárních subpopulací </a:t>
            </a:r>
          </a:p>
          <a:p>
            <a:r>
              <a:rPr lang="cs-CZ" sz="2000" b="1" smtClean="0">
                <a:solidFill>
                  <a:prstClr val="black"/>
                </a:solidFill>
              </a:rPr>
              <a:t>odebírat krev do zkumavky s </a:t>
            </a:r>
            <a:r>
              <a:rPr lang="cs-CZ" sz="2800" b="1" smtClean="0">
                <a:solidFill>
                  <a:prstClr val="black"/>
                </a:solidFill>
              </a:rPr>
              <a:t>EDTA</a:t>
            </a:r>
            <a:endParaRPr lang="cs-CZ" sz="2800" b="1">
              <a:solidFill>
                <a:prstClr val="black"/>
              </a:solidFill>
            </a:endParaRPr>
          </a:p>
        </p:txBody>
      </p:sp>
      <p:pic>
        <p:nvPicPr>
          <p:cNvPr id="2050" name="Picture 2" descr="http://static.medixa.prod.fishcms.cz/media/image/2-lymfocyt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18384" r="4384" b="6294"/>
          <a:stretch/>
        </p:blipFill>
        <p:spPr bwMode="auto">
          <a:xfrm>
            <a:off x="0" y="-99392"/>
            <a:ext cx="9144000" cy="420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22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725" y="260350"/>
            <a:ext cx="5915025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smtClean="0"/>
              <a:t>Precipitace</a:t>
            </a:r>
            <a:br>
              <a:rPr lang="cs-CZ" smtClean="0"/>
            </a:br>
            <a:r>
              <a:rPr lang="cs-CZ" sz="2800" b="1" smtClean="0">
                <a:solidFill>
                  <a:srgbClr val="00B0F0"/>
                </a:solidFill>
              </a:rPr>
              <a:t>v gelu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38600" cy="2952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1800" smtClean="0"/>
              <a:t>agaróza, agar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sz="1800" smtClean="0"/>
              <a:t>umožňují detekci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/>
              <a:t>    precipitačních linií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1800" smtClean="0"/>
              <a:t>-   je založena na </a:t>
            </a:r>
            <a:r>
              <a:rPr lang="cs-CZ" sz="1800" b="1" u="sng" smtClean="0"/>
              <a:t>pasivní difuzi látek v prostředí koncentračního gradientu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b="1" smtClean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1800" smtClean="0"/>
          </a:p>
        </p:txBody>
      </p:sp>
      <p:pic>
        <p:nvPicPr>
          <p:cNvPr id="11269" name="Picture 8" descr="File:Antigen exces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00438"/>
            <a:ext cx="4545013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ovéPole 12"/>
          <p:cNvSpPr txBox="1">
            <a:spLocks noChangeArrowheads="1"/>
          </p:cNvSpPr>
          <p:nvPr/>
        </p:nvSpPr>
        <p:spPr bwMode="auto">
          <a:xfrm>
            <a:off x="4356100" y="6688138"/>
            <a:ext cx="19367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500" i="1"/>
              <a:t>http://www.wikilite.com/wiki/index.php/File:Antigen_excess.jpg</a:t>
            </a:r>
          </a:p>
        </p:txBody>
      </p:sp>
      <p:sp>
        <p:nvSpPr>
          <p:cNvPr id="11271" name="TextovéPole 13"/>
          <p:cNvSpPr txBox="1">
            <a:spLocks noChangeArrowheads="1"/>
          </p:cNvSpPr>
          <p:nvPr/>
        </p:nvSpPr>
        <p:spPr bwMode="auto">
          <a:xfrm>
            <a:off x="4788024" y="1556792"/>
            <a:ext cx="381635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/>
              <a:t>- Ag i Ab difundují v prostředí gelu a v místě, kde konc. Ag i Ab dosáhnou optimílního (ekvimolárního) poměru vzniká precipitát</a:t>
            </a:r>
          </a:p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7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Imunodifise 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0241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028" descr="Imunodifuse I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620713"/>
            <a:ext cx="3352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Imunodifuse II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89363"/>
            <a:ext cx="34861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06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Radiální imunodifuze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069160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p</a:t>
            </a:r>
            <a:r>
              <a:rPr lang="cs-CZ" sz="2800" dirty="0" smtClean="0"/>
              <a:t>omocí </a:t>
            </a:r>
            <a:r>
              <a:rPr lang="cs-CZ" sz="2800" dirty="0"/>
              <a:t>RID je možno stanovit koncentrace mnohých bílkovinných součástí séra 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metodika </a:t>
            </a:r>
            <a:r>
              <a:rPr lang="cs-CZ" sz="2800" dirty="0"/>
              <a:t>se </a:t>
            </a:r>
            <a:r>
              <a:rPr lang="cs-CZ" sz="2800" b="1" dirty="0"/>
              <a:t>dříve</a:t>
            </a:r>
            <a:r>
              <a:rPr lang="cs-CZ" sz="2800" dirty="0"/>
              <a:t> používala při měření hladin celkového </a:t>
            </a:r>
            <a:r>
              <a:rPr lang="cs-CZ" sz="2800" b="1" dirty="0" err="1"/>
              <a:t>IgG</a:t>
            </a:r>
            <a:r>
              <a:rPr lang="cs-CZ" sz="2800" b="1" dirty="0"/>
              <a:t>, </a:t>
            </a:r>
            <a:r>
              <a:rPr lang="cs-CZ" sz="2800" b="1" dirty="0" err="1"/>
              <a:t>IgA</a:t>
            </a:r>
            <a:r>
              <a:rPr lang="cs-CZ" sz="2800" b="1" dirty="0"/>
              <a:t>, </a:t>
            </a:r>
            <a:r>
              <a:rPr lang="cs-CZ" sz="2800" b="1" dirty="0" err="1"/>
              <a:t>IgM</a:t>
            </a:r>
            <a:r>
              <a:rPr lang="cs-CZ" sz="2800" dirty="0"/>
              <a:t>, </a:t>
            </a:r>
            <a:r>
              <a:rPr lang="cs-CZ" sz="2800" b="1" dirty="0"/>
              <a:t>složek komplementu </a:t>
            </a:r>
            <a:r>
              <a:rPr lang="cs-CZ" sz="2800" dirty="0"/>
              <a:t>nebo různých </a:t>
            </a:r>
            <a:r>
              <a:rPr lang="cs-CZ" sz="2800" b="1" dirty="0"/>
              <a:t>proteinů akutní </a:t>
            </a:r>
            <a:r>
              <a:rPr lang="cs-CZ" sz="2800" b="1" dirty="0" smtClean="0"/>
              <a:t>fáze </a:t>
            </a:r>
            <a:r>
              <a:rPr lang="cs-CZ" sz="2800" dirty="0" smtClean="0"/>
              <a:t>- většina </a:t>
            </a:r>
            <a:r>
              <a:rPr lang="cs-CZ" sz="2800" dirty="0"/>
              <a:t>těchto vyšetření je však </a:t>
            </a:r>
            <a:r>
              <a:rPr lang="cs-CZ" sz="2800" u="sng" dirty="0"/>
              <a:t>v dnešní době </a:t>
            </a:r>
            <a:r>
              <a:rPr lang="cs-CZ" sz="2800" dirty="0"/>
              <a:t>automatizována a provádí se na principu </a:t>
            </a:r>
            <a:r>
              <a:rPr lang="cs-CZ" sz="2800" u="sng" dirty="0" smtClean="0"/>
              <a:t>nefelometrie</a:t>
            </a:r>
          </a:p>
          <a:p>
            <a:endParaRPr lang="cs-CZ" sz="2800" dirty="0" smtClean="0"/>
          </a:p>
          <a:p>
            <a:r>
              <a:rPr lang="cs-CZ" sz="2800" dirty="0"/>
              <a:t>v naší laboratoři metodou RID ale stále měříme koncentrace </a:t>
            </a:r>
            <a:r>
              <a:rPr lang="cs-CZ" sz="2800" b="1" dirty="0"/>
              <a:t>C2, C5 </a:t>
            </a:r>
            <a:r>
              <a:rPr lang="cs-CZ" sz="2800" dirty="0"/>
              <a:t>složek komplementu </a:t>
            </a:r>
          </a:p>
        </p:txBody>
      </p:sp>
    </p:spTree>
    <p:extLst>
      <p:ext uri="{BB962C8B-B14F-4D97-AF65-F5344CB8AC3E}">
        <p14:creationId xmlns:p14="http://schemas.microsoft.com/office/powerpoint/2010/main" val="313081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cs-CZ" sz="4000" dirty="0" smtClean="0"/>
              <a:t>Podle počtu </a:t>
            </a:r>
            <a:r>
              <a:rPr lang="cs-CZ" sz="4000" dirty="0" err="1" smtClean="0"/>
              <a:t>difundujících</a:t>
            </a:r>
            <a:r>
              <a:rPr lang="cs-CZ" sz="4000" dirty="0" smtClean="0"/>
              <a:t> </a:t>
            </a:r>
            <a:br>
              <a:rPr lang="cs-CZ" sz="4000" dirty="0" smtClean="0"/>
            </a:br>
            <a:r>
              <a:rPr lang="cs-CZ" sz="4000" dirty="0" smtClean="0"/>
              <a:t>reaktantů: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600200"/>
            <a:ext cx="5472113" cy="4525963"/>
          </a:xfrm>
        </p:spPr>
        <p:txBody>
          <a:bodyPr/>
          <a:lstStyle/>
          <a:p>
            <a:pPr eaLnBrk="1" hangingPunct="1"/>
            <a:r>
              <a:rPr lang="cs-CZ" sz="2800" u="sng" dirty="0" smtClean="0"/>
              <a:t>jednoduchá radiální </a:t>
            </a:r>
            <a:r>
              <a:rPr lang="cs-CZ" sz="2800" u="sng" dirty="0" err="1" smtClean="0"/>
              <a:t>imunodifúze</a:t>
            </a:r>
            <a:endParaRPr lang="cs-CZ" sz="2800" u="sng" dirty="0" smtClean="0"/>
          </a:p>
          <a:p>
            <a:pPr eaLnBrk="1" hangingPunct="1">
              <a:buFontTx/>
              <a:buChar char="-"/>
            </a:pPr>
            <a:r>
              <a:rPr lang="cs-CZ" sz="2000" dirty="0" err="1" smtClean="0"/>
              <a:t>koncetrační</a:t>
            </a:r>
            <a:r>
              <a:rPr lang="cs-CZ" sz="2000" dirty="0" smtClean="0"/>
              <a:t> gradient jednoho z reaktantů (většinou </a:t>
            </a:r>
            <a:r>
              <a:rPr lang="cs-CZ" sz="2000" dirty="0" err="1" smtClean="0"/>
              <a:t>Ag</a:t>
            </a:r>
            <a:r>
              <a:rPr lang="cs-CZ" sz="2000" dirty="0" smtClean="0"/>
              <a:t>)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druhý reaktant (většinou Ab) - rovnoměrně rozptýlen ve struktuře gelu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výsledkem jsou ostře ohraničené kroužky precipitátu</a:t>
            </a:r>
          </a:p>
          <a:p>
            <a:pPr eaLnBrk="1" hangingPunct="1">
              <a:buFontTx/>
              <a:buChar char="-"/>
            </a:pPr>
            <a:r>
              <a:rPr lang="cs-CZ" sz="2000" dirty="0" smtClean="0"/>
              <a:t>plocha prstence – lineární funkcí </a:t>
            </a:r>
            <a:r>
              <a:rPr lang="cs-CZ" sz="2000" dirty="0" err="1" smtClean="0"/>
              <a:t>konc</a:t>
            </a:r>
            <a:r>
              <a:rPr lang="cs-CZ" sz="2000" dirty="0" smtClean="0"/>
              <a:t>. vyšetřovaného </a:t>
            </a:r>
            <a:r>
              <a:rPr lang="cs-CZ" sz="2000" dirty="0" err="1" smtClean="0"/>
              <a:t>Ag</a:t>
            </a:r>
            <a:endParaRPr lang="cs-CZ" sz="2000" dirty="0" smtClean="0"/>
          </a:p>
          <a:p>
            <a:pPr eaLnBrk="1" hangingPunct="1">
              <a:buFontTx/>
              <a:buChar char="-"/>
            </a:pPr>
            <a:r>
              <a:rPr lang="cs-CZ" sz="2000" dirty="0" smtClean="0"/>
              <a:t>podle </a:t>
            </a:r>
            <a:r>
              <a:rPr lang="cs-CZ" sz="2000" dirty="0" err="1" smtClean="0"/>
              <a:t>konc</a:t>
            </a:r>
            <a:r>
              <a:rPr lang="cs-CZ" sz="2000" dirty="0" smtClean="0"/>
              <a:t>. standardu – kalibr. křivka</a:t>
            </a:r>
          </a:p>
          <a:p>
            <a:pPr eaLnBrk="1" hangingPunct="1">
              <a:buFontTx/>
              <a:buChar char="-"/>
            </a:pPr>
            <a:endParaRPr lang="cs-CZ" sz="2800" dirty="0" smtClean="0"/>
          </a:p>
          <a:p>
            <a:pPr eaLnBrk="1" hangingPunct="1"/>
            <a:endParaRPr lang="cs-CZ" sz="2800" u="sng" dirty="0" smtClean="0"/>
          </a:p>
          <a:p>
            <a:pPr eaLnBrk="1" hangingPunct="1"/>
            <a:endParaRPr lang="cs-CZ" sz="2800" u="sng" dirty="0" smtClean="0"/>
          </a:p>
        </p:txBody>
      </p:sp>
      <p:graphicFrame>
        <p:nvGraphicFramePr>
          <p:cNvPr id="1229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5867400" y="2852738"/>
          <a:ext cx="2665413" cy="380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Fotografie" r:id="rId4" imgW="4780952" imgH="6668431" progId="">
                  <p:embed/>
                </p:oleObj>
              </mc:Choice>
              <mc:Fallback>
                <p:oleObj name="Fotografie" r:id="rId4" imgW="4780952" imgH="6668431" progId="">
                  <p:embed/>
                  <p:pic>
                    <p:nvPicPr>
                      <p:cNvPr id="0" name="Picture 3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2852738"/>
                        <a:ext cx="2665413" cy="3802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116855"/>
            <a:ext cx="22367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06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6120680" cy="316835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sz="2800" b="1" u="sng" dirty="0" smtClean="0"/>
              <a:t>dvojitá radiální </a:t>
            </a:r>
            <a:r>
              <a:rPr lang="cs-CZ" sz="2800" b="1" u="sng" dirty="0" err="1" smtClean="0"/>
              <a:t>imunodifúze</a:t>
            </a:r>
            <a:r>
              <a:rPr lang="cs-CZ" sz="2800" b="1" u="sng" dirty="0" smtClean="0"/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cs-CZ" sz="1600" dirty="0" smtClean="0"/>
              <a:t>        </a:t>
            </a:r>
            <a:r>
              <a:rPr lang="cs-CZ" sz="1600" u="sng" dirty="0" smtClean="0"/>
              <a:t>(podle </a:t>
            </a:r>
            <a:r>
              <a:rPr lang="cs-CZ" sz="1600" u="sng" dirty="0" err="1" smtClean="0"/>
              <a:t>Ouchterlonyho</a:t>
            </a:r>
            <a:r>
              <a:rPr lang="cs-CZ" sz="1600" u="sng" dirty="0" smtClean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600" dirty="0" smtClean="0"/>
              <a:t>sledujeme antigenní příbuznost antigenů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600" dirty="0" smtClean="0"/>
              <a:t>gradient vytváří jak </a:t>
            </a:r>
            <a:r>
              <a:rPr lang="cs-CZ" sz="2600" dirty="0" err="1" smtClean="0"/>
              <a:t>Ag</a:t>
            </a:r>
            <a:r>
              <a:rPr lang="cs-CZ" sz="2600" dirty="0" smtClean="0"/>
              <a:t>, tak Ab a dochází k protisměrné difúzi obou reaktantů (radiálně)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600" dirty="0" smtClean="0"/>
              <a:t>v zóně ekvivalence – precipitační linie, která ukazuje na pozitivitu reakce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sz="2600" dirty="0" smtClean="0"/>
              <a:t>hodnocení - </a:t>
            </a:r>
            <a:r>
              <a:rPr lang="cs-CZ" sz="2600" b="1" dirty="0" smtClean="0"/>
              <a:t>kvalitativní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7305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2034" name="Picture 2" descr="http://player.slideplayer.cz/9/2566625/data/images/img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544" y="4422280"/>
            <a:ext cx="2655256" cy="2241133"/>
          </a:xfrm>
          <a:prstGeom prst="rect">
            <a:avLst/>
          </a:prstGeom>
          <a:noFill/>
        </p:spPr>
      </p:pic>
      <p:pic>
        <p:nvPicPr>
          <p:cNvPr id="172036" name="Picture 4" descr="http://player.slideplayer.cz/9/2566625/data/images/img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421346"/>
            <a:ext cx="3131840" cy="2224912"/>
          </a:xfrm>
          <a:prstGeom prst="rect">
            <a:avLst/>
          </a:prstGeom>
          <a:noFill/>
        </p:spPr>
      </p:pic>
      <p:pic>
        <p:nvPicPr>
          <p:cNvPr id="172038" name="Picture 6" descr="http://player.slideplayer.cz/9/2566625/data/images/img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422674"/>
            <a:ext cx="3131840" cy="22183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19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u="sng" dirty="0" err="1" smtClean="0"/>
              <a:t>Komplementfixační</a:t>
            </a:r>
            <a:r>
              <a:rPr lang="cs-CZ" sz="4000" u="sng" dirty="0" smtClean="0"/>
              <a:t> reakce (KFR)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000" dirty="0" smtClean="0"/>
              <a:t>sérologická </a:t>
            </a:r>
            <a:r>
              <a:rPr lang="cs-CZ" sz="2000" dirty="0"/>
              <a:t>metoda, která slouží nejčastěji </a:t>
            </a:r>
            <a:r>
              <a:rPr lang="cs-CZ" sz="2000" b="1" dirty="0"/>
              <a:t>k průkazu přítomnosti </a:t>
            </a:r>
            <a:r>
              <a:rPr lang="cs-CZ" sz="2000" b="1" dirty="0" smtClean="0"/>
              <a:t>protilátek</a:t>
            </a:r>
          </a:p>
          <a:p>
            <a:pPr>
              <a:lnSpc>
                <a:spcPct val="80000"/>
              </a:lnSpc>
              <a:defRPr/>
            </a:pPr>
            <a:endParaRPr lang="cs-CZ" sz="2000" dirty="0"/>
          </a:p>
          <a:p>
            <a:pPr>
              <a:lnSpc>
                <a:spcPct val="80000"/>
              </a:lnSpc>
              <a:defRPr/>
            </a:pPr>
            <a:r>
              <a:rPr lang="cs-CZ" sz="2000" dirty="0"/>
              <a:t>metoda byla vypracována v roce 1901 </a:t>
            </a:r>
            <a:r>
              <a:rPr lang="cs-CZ" sz="2000" dirty="0" err="1"/>
              <a:t>Bordetem</a:t>
            </a:r>
            <a:r>
              <a:rPr lang="cs-CZ" sz="2000" dirty="0"/>
              <a:t> a </a:t>
            </a:r>
            <a:r>
              <a:rPr lang="cs-CZ" sz="2000" dirty="0" err="1"/>
              <a:t>Genguem</a:t>
            </a:r>
            <a:r>
              <a:rPr lang="cs-CZ" sz="2000" dirty="0"/>
              <a:t>. 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imunologická </a:t>
            </a:r>
            <a:r>
              <a:rPr lang="cs-CZ" sz="2000" dirty="0" smtClean="0"/>
              <a:t>metoda patřící mezi základní serologické metody, jež fungují na </a:t>
            </a:r>
            <a:r>
              <a:rPr lang="cs-CZ" sz="2000" u="sng" dirty="0" smtClean="0"/>
              <a:t>principu reakce protilátky s antigenem</a:t>
            </a:r>
            <a:r>
              <a:rPr lang="cs-CZ" sz="2000" dirty="0" smtClean="0"/>
              <a:t>, využívá schopnosti </a:t>
            </a:r>
            <a:r>
              <a:rPr lang="cs-CZ" sz="2000" u="sng" dirty="0" smtClean="0"/>
              <a:t>komplementu vázat se na komplex antigenu s protilátkou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využívá se např. </a:t>
            </a:r>
            <a:r>
              <a:rPr lang="cs-CZ" sz="2000" b="1" dirty="0" smtClean="0"/>
              <a:t>k průkazu protilátek proti původcům respiračních infekcí </a:t>
            </a:r>
            <a:r>
              <a:rPr lang="cs-CZ" sz="2000" dirty="0" smtClean="0"/>
              <a:t>a řady virových onemocnění</a:t>
            </a:r>
            <a:r>
              <a:rPr lang="cs-CZ" sz="1800" dirty="0" smtClean="0"/>
              <a:t> ; zjištění ochranných protilátek po očkování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1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lze použit k identifikaci jak specifických protilátek tak antigenu 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 smtClean="0"/>
              <a:t>reakce se hodnotí v několika ředěních séra, jako výsledek se udává nejvyšší ředění séra (titr), při kterém ještě nedošlo k </a:t>
            </a:r>
            <a:r>
              <a:rPr lang="cs-CZ" sz="2000" dirty="0" smtClean="0"/>
              <a:t>hemolýze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>
              <a:lnSpc>
                <a:spcPct val="80000"/>
              </a:lnSpc>
              <a:defRPr/>
            </a:pPr>
            <a:r>
              <a:rPr lang="cs-CZ" sz="2000" dirty="0" smtClean="0"/>
              <a:t>metoda </a:t>
            </a:r>
            <a:r>
              <a:rPr lang="cs-CZ" sz="2000" dirty="0"/>
              <a:t>již na ústupu a je často nahrazována jinou technikou (např. ELISA), stále se používá v řadě diagnostických laboratořích například k diagnostice </a:t>
            </a:r>
            <a:r>
              <a:rPr lang="cs-CZ" sz="2000" dirty="0" err="1"/>
              <a:t>toxoplasmózy</a:t>
            </a: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1800" dirty="0" smtClean="0"/>
          </a:p>
        </p:txBody>
      </p:sp>
    </p:spTree>
    <p:extLst>
      <p:ext uri="{BB962C8B-B14F-4D97-AF65-F5344CB8AC3E}">
        <p14:creationId xmlns:p14="http://schemas.microsoft.com/office/powerpoint/2010/main" val="2285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395536" y="3933056"/>
            <a:ext cx="3466728" cy="922114"/>
          </a:xfrm>
        </p:spPr>
        <p:txBody>
          <a:bodyPr>
            <a:noAutofit/>
          </a:bodyPr>
          <a:lstStyle/>
          <a:p>
            <a:pPr algn="r"/>
            <a:r>
              <a:rPr lang="cs-CZ" sz="1800" dirty="0" smtClean="0">
                <a:latin typeface="+mn-lt"/>
              </a:rPr>
              <a:t>ovčí erytrocyty </a:t>
            </a:r>
            <a:br>
              <a:rPr lang="cs-CZ" sz="1800" dirty="0" smtClean="0">
                <a:latin typeface="+mn-lt"/>
              </a:rPr>
            </a:br>
            <a:r>
              <a:rPr lang="cs-CZ" sz="1800" dirty="0" smtClean="0">
                <a:latin typeface="+mn-lt"/>
              </a:rPr>
              <a:t/>
            </a:r>
            <a:br>
              <a:rPr lang="cs-CZ" sz="1800" dirty="0" smtClean="0">
                <a:latin typeface="+mn-lt"/>
              </a:rPr>
            </a:br>
            <a:r>
              <a:rPr lang="cs-CZ" sz="1800" dirty="0" smtClean="0">
                <a:latin typeface="+mn-lt"/>
              </a:rPr>
              <a:t>králičí protilátky proti ovčím </a:t>
            </a:r>
            <a:r>
              <a:rPr lang="cs-CZ" sz="1800" dirty="0" err="1" smtClean="0">
                <a:latin typeface="+mn-lt"/>
              </a:rPr>
              <a:t>ery</a:t>
            </a:r>
            <a:r>
              <a:rPr lang="cs-CZ" sz="1800" dirty="0" smtClean="0">
                <a:latin typeface="+mn-lt"/>
              </a:rPr>
              <a:t> (=</a:t>
            </a:r>
            <a:r>
              <a:rPr lang="cs-CZ" sz="1800" dirty="0" err="1" smtClean="0">
                <a:latin typeface="+mn-lt"/>
              </a:rPr>
              <a:t>amboceptor</a:t>
            </a:r>
            <a:r>
              <a:rPr lang="cs-CZ" sz="1800" dirty="0" smtClean="0">
                <a:latin typeface="+mn-lt"/>
              </a:rPr>
              <a:t>)</a:t>
            </a:r>
            <a:endParaRPr lang="en-US" sz="1800" dirty="0" smtClean="0">
              <a:latin typeface="+mn-lt"/>
            </a:endParaRPr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1038" y="142875"/>
            <a:ext cx="4743450" cy="6500813"/>
          </a:xfrm>
          <a:noFill/>
        </p:spPr>
      </p:pic>
      <p:sp>
        <p:nvSpPr>
          <p:cNvPr id="17412" name="TextovéPole 1"/>
          <p:cNvSpPr txBox="1">
            <a:spLocks noChangeArrowheads="1"/>
          </p:cNvSpPr>
          <p:nvPr/>
        </p:nvSpPr>
        <p:spPr bwMode="auto">
          <a:xfrm>
            <a:off x="5940425" y="6673850"/>
            <a:ext cx="2447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cs-CZ" sz="600"/>
              <a:t>http://www.virion-serion.de/uploads/mit_download/CFT-V9-CZ.pdf</a:t>
            </a: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95536" y="2276872"/>
            <a:ext cx="346672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morčecí komplement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-72008" y="130622"/>
            <a:ext cx="4283968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inaktivovat pacientův vlastní</a:t>
            </a:r>
            <a:r>
              <a:rPr kumimoji="0" lang="cs-CZ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komplement!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aseline="0" dirty="0" smtClean="0">
                <a:solidFill>
                  <a:srgbClr val="FF0000"/>
                </a:solidFill>
                <a:ea typeface="+mj-ea"/>
                <a:cs typeface="+mj-cs"/>
              </a:rPr>
              <a:t>56°C,</a:t>
            </a:r>
            <a:r>
              <a:rPr lang="cs-CZ" dirty="0" smtClean="0">
                <a:solidFill>
                  <a:srgbClr val="FF0000"/>
                </a:solidFill>
                <a:ea typeface="+mj-ea"/>
                <a:cs typeface="+mj-cs"/>
              </a:rPr>
              <a:t> 30minut   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674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691952" y="404664"/>
            <a:ext cx="56165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7200" b="1" dirty="0">
                <a:latin typeface="+mj-lt"/>
              </a:rPr>
              <a:t>IMUNOESEJE</a:t>
            </a: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auto">
          <a:xfrm rot="-5400000">
            <a:off x="4166703" y="-342166"/>
            <a:ext cx="738664" cy="626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eaVert"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3600" b="1" dirty="0"/>
              <a:t>EIA</a:t>
            </a:r>
            <a:r>
              <a:rPr lang="cs-CZ" altLang="cs-CZ" sz="3600" b="1" dirty="0">
                <a:solidFill>
                  <a:schemeClr val="accent2"/>
                </a:solidFill>
              </a:rPr>
              <a:t> </a:t>
            </a:r>
            <a:r>
              <a:rPr lang="cs-CZ" altLang="cs-CZ" sz="3600" b="1" dirty="0" smtClean="0">
                <a:solidFill>
                  <a:schemeClr val="accent2"/>
                </a:solidFill>
              </a:rPr>
              <a:t>    </a:t>
            </a:r>
            <a:r>
              <a:rPr lang="cs-CZ" altLang="cs-CZ" sz="3600" b="1" dirty="0" smtClean="0">
                <a:solidFill>
                  <a:schemeClr val="bg1"/>
                </a:solidFill>
              </a:rPr>
              <a:t>   </a:t>
            </a:r>
            <a:r>
              <a:rPr lang="cs-CZ" altLang="cs-CZ" sz="3600" b="1" dirty="0" smtClean="0">
                <a:solidFill>
                  <a:srgbClr val="FF3399"/>
                </a:solidFill>
              </a:rPr>
              <a:t>RIA      </a:t>
            </a:r>
            <a:r>
              <a:rPr lang="cs-CZ" altLang="cs-CZ" sz="3600" b="1" dirty="0" smtClean="0">
                <a:solidFill>
                  <a:schemeClr val="bg1"/>
                </a:solidFill>
              </a:rPr>
              <a:t>  </a:t>
            </a:r>
            <a:r>
              <a:rPr lang="cs-CZ" altLang="cs-CZ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LIA</a:t>
            </a:r>
            <a:r>
              <a:rPr lang="cs-CZ" altLang="cs-CZ" sz="3600" b="1" dirty="0" smtClean="0">
                <a:solidFill>
                  <a:srgbClr val="FFFF00"/>
                </a:solidFill>
              </a:rPr>
              <a:t>        </a:t>
            </a:r>
            <a:r>
              <a:rPr lang="cs-CZ" altLang="cs-CZ" sz="3600" b="1" dirty="0" smtClean="0">
                <a:solidFill>
                  <a:schemeClr val="folHlink"/>
                </a:solidFill>
              </a:rPr>
              <a:t>FIA</a:t>
            </a:r>
            <a:endParaRPr lang="cs-CZ" altLang="cs-CZ" sz="3600" b="1" dirty="0">
              <a:solidFill>
                <a:schemeClr val="folHlink"/>
              </a:solidFill>
            </a:endParaRPr>
          </a:p>
        </p:txBody>
      </p:sp>
      <p:sp>
        <p:nvSpPr>
          <p:cNvPr id="9221" name="Line 11"/>
          <p:cNvSpPr>
            <a:spLocks noChangeShapeType="1"/>
          </p:cNvSpPr>
          <p:nvPr/>
        </p:nvSpPr>
        <p:spPr bwMode="auto">
          <a:xfrm>
            <a:off x="1763316" y="3258666"/>
            <a:ext cx="0" cy="3603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Text Box 12"/>
          <p:cNvSpPr txBox="1">
            <a:spLocks noChangeArrowheads="1"/>
          </p:cNvSpPr>
          <p:nvPr/>
        </p:nvSpPr>
        <p:spPr bwMode="auto">
          <a:xfrm>
            <a:off x="1115616" y="3619028"/>
            <a:ext cx="1800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/>
              <a:t>ENZYM</a:t>
            </a:r>
          </a:p>
        </p:txBody>
      </p:sp>
      <p:sp>
        <p:nvSpPr>
          <p:cNvPr id="9224" name="Line 14"/>
          <p:cNvSpPr>
            <a:spLocks noChangeShapeType="1"/>
          </p:cNvSpPr>
          <p:nvPr/>
        </p:nvSpPr>
        <p:spPr bwMode="auto">
          <a:xfrm>
            <a:off x="3635499" y="3258666"/>
            <a:ext cx="0" cy="865187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2411537" y="4050828"/>
            <a:ext cx="23764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rgbClr val="FF3399"/>
                </a:solidFill>
              </a:rPr>
              <a:t>RADIOIZOTOP</a:t>
            </a:r>
          </a:p>
        </p:txBody>
      </p:sp>
      <p:sp>
        <p:nvSpPr>
          <p:cNvPr id="9226" name="Line 16"/>
          <p:cNvSpPr>
            <a:spLocks noChangeShapeType="1"/>
          </p:cNvSpPr>
          <p:nvPr/>
        </p:nvSpPr>
        <p:spPr bwMode="auto">
          <a:xfrm>
            <a:off x="7092577" y="3258666"/>
            <a:ext cx="1588" cy="1652587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" name="Text Box 17"/>
          <p:cNvSpPr txBox="1">
            <a:spLocks noChangeArrowheads="1"/>
          </p:cNvSpPr>
          <p:nvPr/>
        </p:nvSpPr>
        <p:spPr bwMode="auto">
          <a:xfrm>
            <a:off x="5868615" y="4916016"/>
            <a:ext cx="266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chemeClr val="folHlink"/>
                </a:solidFill>
              </a:rPr>
              <a:t>FLUOROCHROM</a:t>
            </a:r>
          </a:p>
        </p:txBody>
      </p:sp>
      <p:sp>
        <p:nvSpPr>
          <p:cNvPr id="9228" name="Line 18"/>
          <p:cNvSpPr>
            <a:spLocks noChangeShapeType="1"/>
          </p:cNvSpPr>
          <p:nvPr/>
        </p:nvSpPr>
        <p:spPr bwMode="auto">
          <a:xfrm>
            <a:off x="5363493" y="3258666"/>
            <a:ext cx="1587" cy="11525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229" name="Text Box 19"/>
          <p:cNvSpPr txBox="1">
            <a:spLocks noChangeArrowheads="1"/>
          </p:cNvSpPr>
          <p:nvPr/>
        </p:nvSpPr>
        <p:spPr bwMode="auto">
          <a:xfrm>
            <a:off x="4283993" y="4458816"/>
            <a:ext cx="280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LUMINOFOR</a:t>
            </a:r>
          </a:p>
        </p:txBody>
      </p:sp>
    </p:spTree>
    <p:extLst>
      <p:ext uri="{BB962C8B-B14F-4D97-AF65-F5344CB8AC3E}">
        <p14:creationId xmlns:p14="http://schemas.microsoft.com/office/powerpoint/2010/main" val="167764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2068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Kompetitivní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sz="1800" dirty="0" smtClean="0"/>
              <a:t>kompetice značeného a neznačeného ligandu o omezený počet vazebných míst protilátek</a:t>
            </a:r>
            <a:endParaRPr lang="cs-CZ" altLang="cs-CZ" sz="1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1800" dirty="0" smtClean="0"/>
              <a:t>neznačený </a:t>
            </a:r>
            <a:r>
              <a:rPr lang="cs-CZ" altLang="cs-CZ" sz="1800" dirty="0"/>
              <a:t>antigen blokuje vazbu značeného antigenu, </a:t>
            </a:r>
            <a:r>
              <a:rPr lang="cs-CZ" altLang="cs-CZ" sz="1800" u="sng" dirty="0"/>
              <a:t>množství vzniklého produktu je </a:t>
            </a:r>
            <a:r>
              <a:rPr lang="cs-CZ" altLang="cs-CZ" sz="1800" b="1" u="sng" dirty="0"/>
              <a:t>nepřímo </a:t>
            </a:r>
            <a:r>
              <a:rPr lang="cs-CZ" altLang="cs-CZ" sz="1800" b="1" u="sng" dirty="0" err="1"/>
              <a:t>úm</a:t>
            </a:r>
            <a:r>
              <a:rPr lang="cs-CZ" altLang="cs-CZ" sz="1800" b="1" u="sng" dirty="0"/>
              <a:t>. </a:t>
            </a:r>
            <a:r>
              <a:rPr lang="cs-CZ" altLang="cs-CZ" sz="1800" u="sng" dirty="0" err="1"/>
              <a:t>konc</a:t>
            </a:r>
            <a:r>
              <a:rPr lang="cs-CZ" altLang="cs-CZ" sz="1800" u="sng" dirty="0"/>
              <a:t>. neznačeného ligandu v testovaném vzorku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cs-CZ" altLang="cs-CZ" sz="1800" dirty="0"/>
              <a:t>čím víc se naváže značeného ligandu, tím méně neznačeného</a:t>
            </a:r>
          </a:p>
          <a:p>
            <a:endParaRPr lang="cs-CZ" sz="1800" dirty="0" smtClean="0"/>
          </a:p>
          <a:p>
            <a:pPr marL="0" indent="0">
              <a:buNone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Nekompetitivní</a:t>
            </a:r>
          </a:p>
          <a:p>
            <a:pPr>
              <a:buFontTx/>
              <a:buChar char="-"/>
            </a:pPr>
            <a:r>
              <a:rPr lang="cs-CZ" sz="1800" dirty="0" smtClean="0"/>
              <a:t>protilátka </a:t>
            </a:r>
            <a:r>
              <a:rPr lang="cs-CZ" sz="1800" dirty="0"/>
              <a:t>je v nadbytku, všechen analyt je vyvázán </a:t>
            </a:r>
            <a:endParaRPr lang="cs-CZ" sz="1800" dirty="0" smtClean="0"/>
          </a:p>
          <a:p>
            <a:pPr>
              <a:buFontTx/>
              <a:buChar char="-"/>
            </a:pPr>
            <a:r>
              <a:rPr lang="cs-CZ" sz="1800" dirty="0" smtClean="0"/>
              <a:t>na navázaný analyt se poté váže sekundární protilátka značená enzymem</a:t>
            </a:r>
          </a:p>
          <a:p>
            <a:pPr>
              <a:buFontTx/>
              <a:buChar char="-"/>
            </a:pPr>
            <a:r>
              <a:rPr lang="cs-CZ" sz="1800" u="sng" dirty="0"/>
              <a:t>m</a:t>
            </a:r>
            <a:r>
              <a:rPr lang="cs-CZ" sz="1800" u="sng" dirty="0" smtClean="0"/>
              <a:t>nožství </a:t>
            </a:r>
            <a:r>
              <a:rPr lang="cs-CZ" sz="1800" u="sng" dirty="0"/>
              <a:t>vzniklého produktu je </a:t>
            </a:r>
            <a:r>
              <a:rPr lang="cs-CZ" sz="1800" b="1" u="sng" dirty="0"/>
              <a:t>přímo </a:t>
            </a:r>
            <a:r>
              <a:rPr lang="cs-CZ" sz="1800" b="1" u="sng" dirty="0" err="1"/>
              <a:t>úm</a:t>
            </a:r>
            <a:r>
              <a:rPr lang="cs-CZ" sz="1800" b="1" u="sng" dirty="0"/>
              <a:t>. </a:t>
            </a:r>
            <a:r>
              <a:rPr lang="cs-CZ" sz="1800" u="sng" dirty="0" err="1"/>
              <a:t>konc</a:t>
            </a:r>
            <a:r>
              <a:rPr lang="cs-CZ" sz="1800" u="sng" dirty="0"/>
              <a:t>. neznačeného ligandu v testovaném vzorku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Homogenní</a:t>
            </a:r>
          </a:p>
          <a:p>
            <a:pPr>
              <a:buFontTx/>
              <a:buChar char="-"/>
            </a:pPr>
            <a:r>
              <a:rPr lang="cs-CZ" sz="1800" dirty="0" smtClean="0"/>
              <a:t>není </a:t>
            </a:r>
            <a:r>
              <a:rPr lang="cs-CZ" sz="1800" dirty="0"/>
              <a:t>potřeba oddělovat Ab-</a:t>
            </a:r>
            <a:r>
              <a:rPr lang="cs-CZ" sz="1800" dirty="0" err="1"/>
              <a:t>Ag</a:t>
            </a:r>
            <a:r>
              <a:rPr lang="cs-CZ" sz="1800" dirty="0"/>
              <a:t> od volného </a:t>
            </a:r>
            <a:r>
              <a:rPr lang="cs-CZ" sz="1800" dirty="0" err="1"/>
              <a:t>Ag</a:t>
            </a:r>
            <a:r>
              <a:rPr lang="cs-CZ" sz="1800" dirty="0"/>
              <a:t>*</a:t>
            </a:r>
          </a:p>
          <a:p>
            <a:pPr>
              <a:buFontTx/>
              <a:buChar char="-"/>
            </a:pPr>
            <a:endParaRPr lang="cs-CZ" sz="1800" dirty="0" smtClean="0"/>
          </a:p>
          <a:p>
            <a:pPr marL="0" indent="0">
              <a:buNone/>
            </a:pP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Heterogenní</a:t>
            </a:r>
          </a:p>
          <a:p>
            <a:pPr>
              <a:buFontTx/>
              <a:buChar char="-"/>
            </a:pPr>
            <a:r>
              <a:rPr lang="cs-CZ" sz="1800" dirty="0" smtClean="0"/>
              <a:t>nutnost </a:t>
            </a:r>
            <a:r>
              <a:rPr lang="cs-CZ" sz="1800" dirty="0"/>
              <a:t>separace navázaných složek reakce od volných složek reakce (detekční protilátka, konjugát</a:t>
            </a:r>
            <a:r>
              <a:rPr lang="cs-CZ" sz="1800" dirty="0" smtClean="0"/>
              <a:t>)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637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063257"/>
              </p:ext>
            </p:extLst>
          </p:nvPr>
        </p:nvGraphicFramePr>
        <p:xfrm>
          <a:off x="179512" y="1288623"/>
          <a:ext cx="5904656" cy="5236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Rastrový obrázek" r:id="rId3" imgW="6496957" imgH="5761905" progId="Paint.Picture">
                  <p:embed/>
                </p:oleObj>
              </mc:Choice>
              <mc:Fallback>
                <p:oleObj name="Rastrový obrázek" r:id="rId3" imgW="6496957" imgH="57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288623"/>
                        <a:ext cx="5904656" cy="5236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ovéPole 1"/>
          <p:cNvSpPr txBox="1">
            <a:spLocks noChangeArrowheads="1"/>
          </p:cNvSpPr>
          <p:nvPr/>
        </p:nvSpPr>
        <p:spPr bwMode="auto">
          <a:xfrm>
            <a:off x="179512" y="6629226"/>
            <a:ext cx="2232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600" i="1" smtClean="0">
                <a:solidFill>
                  <a:srgbClr val="000000"/>
                </a:solidFill>
              </a:rPr>
              <a:t>http://virus.usal.es/web/demo_microali/enterotoxina/set.html</a:t>
            </a:r>
          </a:p>
        </p:txBody>
      </p:sp>
      <p:sp>
        <p:nvSpPr>
          <p:cNvPr id="1028" name="TextovéPole 4"/>
          <p:cNvSpPr txBox="1">
            <a:spLocks noChangeArrowheads="1"/>
          </p:cNvSpPr>
          <p:nvPr/>
        </p:nvSpPr>
        <p:spPr bwMode="auto">
          <a:xfrm>
            <a:off x="6228184" y="1606148"/>
            <a:ext cx="291581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 smtClean="0"/>
              <a:t>1. p</a:t>
            </a:r>
            <a:r>
              <a:rPr lang="en-GB" altLang="cs-CZ" sz="1600" dirty="0" err="1" smtClean="0"/>
              <a:t>otažení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jamek</a:t>
            </a:r>
            <a:r>
              <a:rPr lang="en-GB" altLang="cs-CZ" sz="1600" dirty="0" smtClean="0"/>
              <a:t> </a:t>
            </a:r>
            <a:r>
              <a:rPr lang="cs-CZ" altLang="cs-CZ" sz="1600" dirty="0" smtClean="0"/>
              <a:t>a</a:t>
            </a:r>
            <a:r>
              <a:rPr lang="en-GB" altLang="cs-CZ" sz="1600" dirty="0" err="1" smtClean="0"/>
              <a:t>ntigenem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1600" dirty="0" smtClean="0"/>
              <a:t>2.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p</a:t>
            </a:r>
            <a:r>
              <a:rPr lang="en-GB" altLang="cs-CZ" sz="1600" dirty="0" err="1" smtClean="0"/>
              <a:t>řidání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vzorku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séra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+ inkubace a promytí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1600" dirty="0" smtClean="0"/>
              <a:t>3</a:t>
            </a:r>
            <a:r>
              <a:rPr lang="en-GB" altLang="cs-CZ" sz="1600" dirty="0" smtClean="0"/>
              <a:t>.</a:t>
            </a:r>
            <a:r>
              <a:rPr lang="cs-CZ" altLang="cs-CZ" sz="1600" dirty="0" smtClean="0"/>
              <a:t> p</a:t>
            </a:r>
            <a:r>
              <a:rPr lang="en-GB" altLang="cs-CZ" sz="1600" dirty="0" err="1" smtClean="0"/>
              <a:t>řídání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enzymem</a:t>
            </a:r>
            <a:r>
              <a:rPr lang="cs-CZ" altLang="cs-CZ" sz="1600" dirty="0" smtClean="0"/>
              <a:t/>
            </a:r>
            <a:br>
              <a:rPr lang="cs-CZ" altLang="cs-CZ" sz="1600" dirty="0" smtClean="0"/>
            </a:br>
            <a:r>
              <a:rPr lang="cs-CZ" altLang="cs-CZ" sz="1600" dirty="0" smtClean="0"/>
              <a:t>  </a:t>
            </a:r>
            <a:r>
              <a:rPr lang="en-GB" altLang="cs-CZ" sz="1600" dirty="0" smtClean="0"/>
              <a:t> </a:t>
            </a:r>
            <a:r>
              <a:rPr lang="cs-CZ" altLang="cs-CZ" sz="1600" dirty="0" smtClean="0"/>
              <a:t> </a:t>
            </a:r>
            <a:r>
              <a:rPr lang="en-GB" altLang="cs-CZ" sz="1600" dirty="0" err="1" smtClean="0"/>
              <a:t>značené</a:t>
            </a:r>
            <a:r>
              <a:rPr lang="en-GB" altLang="cs-CZ" sz="1600" dirty="0" smtClean="0"/>
              <a:t> </a:t>
            </a:r>
            <a:r>
              <a:rPr lang="cs-CZ" altLang="cs-CZ" sz="1600" dirty="0" smtClean="0"/>
              <a:t>p</a:t>
            </a:r>
            <a:r>
              <a:rPr lang="en-GB" altLang="cs-CZ" sz="1600" dirty="0" err="1" smtClean="0"/>
              <a:t>rotilátky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/>
              <a:t> </a:t>
            </a:r>
            <a:r>
              <a:rPr lang="cs-CZ" altLang="cs-CZ" sz="1600" dirty="0" smtClean="0"/>
              <a:t>  + </a:t>
            </a:r>
            <a:r>
              <a:rPr lang="cs-CZ" altLang="cs-CZ" sz="1600" dirty="0"/>
              <a:t>inkubace a promytí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1600" dirty="0" smtClean="0"/>
              <a:t>4</a:t>
            </a:r>
            <a:r>
              <a:rPr lang="en-GB" altLang="cs-CZ" sz="1600" dirty="0" smtClean="0"/>
              <a:t>.</a:t>
            </a:r>
            <a:r>
              <a:rPr lang="cs-CZ" altLang="cs-CZ" sz="1600" dirty="0" smtClean="0"/>
              <a:t> p</a:t>
            </a:r>
            <a:r>
              <a:rPr lang="en-GB" altLang="cs-CZ" sz="1600" dirty="0" err="1" smtClean="0"/>
              <a:t>řidání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substrátu</a:t>
            </a:r>
            <a:endParaRPr lang="cs-CZ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altLang="cs-CZ" sz="1600" dirty="0" smtClean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cs-CZ" sz="1600" dirty="0" smtClean="0"/>
              <a:t>5.</a:t>
            </a:r>
            <a:r>
              <a:rPr lang="cs-CZ" altLang="cs-CZ" sz="1600" dirty="0" smtClean="0"/>
              <a:t> o</a:t>
            </a:r>
            <a:r>
              <a:rPr lang="en-GB" altLang="cs-CZ" sz="1600" dirty="0" err="1" smtClean="0"/>
              <a:t>dečtení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barevné</a:t>
            </a:r>
            <a:r>
              <a:rPr lang="en-GB" altLang="cs-CZ" sz="1600" dirty="0" smtClean="0"/>
              <a:t> </a:t>
            </a:r>
            <a:r>
              <a:rPr lang="en-GB" altLang="cs-CZ" sz="1600" dirty="0" err="1" smtClean="0"/>
              <a:t>reakce</a:t>
            </a:r>
            <a:endParaRPr lang="en-GB" altLang="cs-CZ" sz="1600" dirty="0" smtClean="0"/>
          </a:p>
        </p:txBody>
      </p:sp>
      <p:sp>
        <p:nvSpPr>
          <p:cNvPr id="1029" name="TextovéPole 5"/>
          <p:cNvSpPr txBox="1">
            <a:spLocks noChangeArrowheads="1"/>
          </p:cNvSpPr>
          <p:nvPr/>
        </p:nvSpPr>
        <p:spPr bwMode="auto">
          <a:xfrm>
            <a:off x="636960" y="1115318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1</a:t>
            </a:r>
            <a:endParaRPr lang="en-GB" altLang="cs-CZ" dirty="0" smtClean="0">
              <a:solidFill>
                <a:srgbClr val="000000"/>
              </a:solidFill>
            </a:endParaRPr>
          </a:p>
        </p:txBody>
      </p:sp>
      <p:sp>
        <p:nvSpPr>
          <p:cNvPr id="1030" name="TextovéPole 6"/>
          <p:cNvSpPr txBox="1">
            <a:spLocks noChangeArrowheads="1"/>
          </p:cNvSpPr>
          <p:nvPr/>
        </p:nvSpPr>
        <p:spPr bwMode="auto">
          <a:xfrm>
            <a:off x="3851920" y="110579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dirty="0" smtClean="0">
                <a:solidFill>
                  <a:srgbClr val="000000"/>
                </a:solidFill>
              </a:rPr>
              <a:t>2</a:t>
            </a:r>
            <a:endParaRPr lang="en-GB" altLang="cs-CZ" dirty="0" smtClean="0">
              <a:solidFill>
                <a:srgbClr val="000000"/>
              </a:solidFill>
            </a:endParaRPr>
          </a:p>
        </p:txBody>
      </p:sp>
      <p:sp>
        <p:nvSpPr>
          <p:cNvPr id="1031" name="TextovéPole 7"/>
          <p:cNvSpPr txBox="1">
            <a:spLocks noChangeArrowheads="1"/>
          </p:cNvSpPr>
          <p:nvPr/>
        </p:nvSpPr>
        <p:spPr bwMode="auto">
          <a:xfrm>
            <a:off x="611560" y="277108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3</a:t>
            </a:r>
            <a:endParaRPr lang="en-GB" altLang="cs-CZ" smtClean="0">
              <a:solidFill>
                <a:srgbClr val="000000"/>
              </a:solidFill>
            </a:endParaRPr>
          </a:p>
        </p:txBody>
      </p:sp>
      <p:sp>
        <p:nvSpPr>
          <p:cNvPr id="1032" name="TextovéPole 8"/>
          <p:cNvSpPr txBox="1">
            <a:spLocks noChangeArrowheads="1"/>
          </p:cNvSpPr>
          <p:nvPr/>
        </p:nvSpPr>
        <p:spPr bwMode="auto">
          <a:xfrm>
            <a:off x="3851920" y="277108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4</a:t>
            </a:r>
            <a:endParaRPr lang="en-GB" altLang="cs-CZ" smtClean="0">
              <a:solidFill>
                <a:srgbClr val="000000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63737" y="188640"/>
            <a:ext cx="56165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4800" b="1" dirty="0" smtClean="0">
                <a:latin typeface="+mj-lt"/>
              </a:rPr>
              <a:t>ELISA</a:t>
            </a:r>
            <a:endParaRPr lang="cs-CZ" altLang="cs-CZ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551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Skupina 105"/>
          <p:cNvGrpSpPr/>
          <p:nvPr/>
        </p:nvGrpSpPr>
        <p:grpSpPr>
          <a:xfrm>
            <a:off x="539552" y="226915"/>
            <a:ext cx="1800200" cy="6237091"/>
            <a:chOff x="915613" y="226915"/>
            <a:chExt cx="1800200" cy="6237091"/>
          </a:xfrm>
        </p:grpSpPr>
        <p:grpSp>
          <p:nvGrpSpPr>
            <p:cNvPr id="91" name="Skupina 90"/>
            <p:cNvGrpSpPr/>
            <p:nvPr/>
          </p:nvGrpSpPr>
          <p:grpSpPr>
            <a:xfrm>
              <a:off x="915613" y="1423446"/>
              <a:ext cx="1800200" cy="5040560"/>
              <a:chOff x="909946" y="1423446"/>
              <a:chExt cx="1800200" cy="5040560"/>
            </a:xfrm>
          </p:grpSpPr>
          <p:sp>
            <p:nvSpPr>
              <p:cNvPr id="2" name="Vývojový diagram: zpoždění 1"/>
              <p:cNvSpPr/>
              <p:nvPr/>
            </p:nvSpPr>
            <p:spPr>
              <a:xfrm rot="5400000">
                <a:off x="-710234" y="3043626"/>
                <a:ext cx="5040560" cy="1800200"/>
              </a:xfrm>
              <a:prstGeom prst="flowChartDelay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Slunce 3"/>
              <p:cNvSpPr/>
              <p:nvPr/>
            </p:nvSpPr>
            <p:spPr>
              <a:xfrm>
                <a:off x="1053962" y="4725144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" name="Skupina 6"/>
              <p:cNvGrpSpPr>
                <a:grpSpLocks noChangeAspect="1"/>
              </p:cNvGrpSpPr>
              <p:nvPr/>
            </p:nvGrpSpPr>
            <p:grpSpPr>
              <a:xfrm>
                <a:off x="1831654" y="57196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5" name="Ovál 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" name="Oblouk 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8" name="Skupina 7"/>
              <p:cNvGrpSpPr>
                <a:grpSpLocks noChangeAspect="1"/>
              </p:cNvGrpSpPr>
              <p:nvPr/>
            </p:nvGrpSpPr>
            <p:grpSpPr>
              <a:xfrm>
                <a:off x="1889925" y="467726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9" name="Ovál 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" name="Oblouk 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" name="Skupina 10"/>
              <p:cNvGrpSpPr>
                <a:grpSpLocks noChangeAspect="1"/>
              </p:cNvGrpSpPr>
              <p:nvPr/>
            </p:nvGrpSpPr>
            <p:grpSpPr>
              <a:xfrm>
                <a:off x="2253560" y="4875559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2" name="Ovál 1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" name="Oblouk 1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" name="Skupina 13"/>
              <p:cNvGrpSpPr>
                <a:grpSpLocks noChangeAspect="1"/>
              </p:cNvGrpSpPr>
              <p:nvPr/>
            </p:nvGrpSpPr>
            <p:grpSpPr>
              <a:xfrm>
                <a:off x="1376406" y="420922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" name="Ovál 1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" name="Oblouk 1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7" name="Skupina 16"/>
              <p:cNvGrpSpPr>
                <a:grpSpLocks noChangeAspect="1"/>
              </p:cNvGrpSpPr>
              <p:nvPr/>
            </p:nvGrpSpPr>
            <p:grpSpPr>
              <a:xfrm>
                <a:off x="1366366" y="54302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8" name="Ovál 1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Oblouk 1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0" name="Skupina 19"/>
              <p:cNvGrpSpPr>
                <a:grpSpLocks noChangeAspect="1"/>
              </p:cNvGrpSpPr>
              <p:nvPr/>
            </p:nvGrpSpPr>
            <p:grpSpPr>
              <a:xfrm>
                <a:off x="1587510" y="379994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21" name="Ovál 20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Oblouk 21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3" name="Skupina 22"/>
              <p:cNvGrpSpPr>
                <a:grpSpLocks noChangeAspect="1"/>
              </p:cNvGrpSpPr>
              <p:nvPr/>
            </p:nvGrpSpPr>
            <p:grpSpPr>
              <a:xfrm>
                <a:off x="1827451" y="507345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24" name="Ovál 23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" name="Oblouk 24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6" name="Skupina 25"/>
              <p:cNvGrpSpPr>
                <a:grpSpLocks noChangeAspect="1"/>
              </p:cNvGrpSpPr>
              <p:nvPr/>
            </p:nvGrpSpPr>
            <p:grpSpPr>
              <a:xfrm>
                <a:off x="1053962" y="3944593"/>
                <a:ext cx="275259" cy="281633"/>
                <a:chOff x="4063171" y="1760805"/>
                <a:chExt cx="1310757" cy="1341109"/>
              </a:xfrm>
            </p:grpSpPr>
            <p:sp>
              <p:nvSpPr>
                <p:cNvPr id="27" name="Ovál 26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Oblouk 27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Slunce 28"/>
              <p:cNvSpPr/>
              <p:nvPr/>
            </p:nvSpPr>
            <p:spPr>
              <a:xfrm>
                <a:off x="991924" y="320543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Slunce 29"/>
              <p:cNvSpPr/>
              <p:nvPr/>
            </p:nvSpPr>
            <p:spPr>
              <a:xfrm>
                <a:off x="1892468" y="392551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2" name="Skupina 31"/>
              <p:cNvGrpSpPr>
                <a:grpSpLocks noChangeAspect="1"/>
              </p:cNvGrpSpPr>
              <p:nvPr/>
            </p:nvGrpSpPr>
            <p:grpSpPr>
              <a:xfrm>
                <a:off x="1956884" y="346293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" name="Ovál 3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Oblouk 3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5" name="Skupina 34"/>
              <p:cNvGrpSpPr>
                <a:grpSpLocks noChangeAspect="1"/>
              </p:cNvGrpSpPr>
              <p:nvPr/>
            </p:nvGrpSpPr>
            <p:grpSpPr>
              <a:xfrm>
                <a:off x="1764863" y="3185798"/>
                <a:ext cx="275259" cy="281633"/>
                <a:chOff x="3971733" y="2625224"/>
                <a:chExt cx="1310757" cy="1341109"/>
              </a:xfrm>
            </p:grpSpPr>
            <p:sp>
              <p:nvSpPr>
                <p:cNvPr id="36" name="Ovál 35"/>
                <p:cNvSpPr/>
                <p:nvPr/>
              </p:nvSpPr>
              <p:spPr>
                <a:xfrm>
                  <a:off x="3971733" y="3213299"/>
                  <a:ext cx="1152129" cy="75303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Oblouk 36"/>
                <p:cNvSpPr/>
                <p:nvPr/>
              </p:nvSpPr>
              <p:spPr>
                <a:xfrm rot="8912507">
                  <a:off x="4038671" y="2625224"/>
                  <a:ext cx="1243819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8" name="Skupina 37"/>
              <p:cNvGrpSpPr>
                <a:grpSpLocks noChangeAspect="1"/>
              </p:cNvGrpSpPr>
              <p:nvPr/>
            </p:nvGrpSpPr>
            <p:grpSpPr>
              <a:xfrm>
                <a:off x="2055549" y="536382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9" name="Ovál 3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Oblouk 3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1" name="Skupina 40"/>
              <p:cNvGrpSpPr>
                <a:grpSpLocks noChangeAspect="1"/>
              </p:cNvGrpSpPr>
              <p:nvPr/>
            </p:nvGrpSpPr>
            <p:grpSpPr>
              <a:xfrm>
                <a:off x="1534613" y="590330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42" name="Ovál 4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Oblouk 4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44" name="Skupina 43"/>
              <p:cNvGrpSpPr>
                <a:grpSpLocks noChangeAspect="1"/>
              </p:cNvGrpSpPr>
              <p:nvPr/>
            </p:nvGrpSpPr>
            <p:grpSpPr>
              <a:xfrm>
                <a:off x="2252508" y="318954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45" name="Ovál 4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6" name="Oblouk 4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6" name="Skupina 55"/>
              <p:cNvGrpSpPr>
                <a:grpSpLocks noChangeAspect="1"/>
              </p:cNvGrpSpPr>
              <p:nvPr/>
            </p:nvGrpSpPr>
            <p:grpSpPr>
              <a:xfrm>
                <a:off x="1794105" y="43602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57" name="Ovál 56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Oblouk 57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59" name="Skupina 58"/>
              <p:cNvGrpSpPr>
                <a:grpSpLocks noChangeAspect="1"/>
              </p:cNvGrpSpPr>
              <p:nvPr/>
            </p:nvGrpSpPr>
            <p:grpSpPr>
              <a:xfrm>
                <a:off x="2279587" y="361341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60" name="Ovál 59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Oblouk 60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2" name="Skupina 61"/>
              <p:cNvGrpSpPr>
                <a:grpSpLocks noChangeAspect="1"/>
              </p:cNvGrpSpPr>
              <p:nvPr/>
            </p:nvGrpSpPr>
            <p:grpSpPr>
              <a:xfrm>
                <a:off x="2356825" y="45047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63" name="Ovál 6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Oblouk 6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8" name="Skupina 67"/>
              <p:cNvGrpSpPr>
                <a:grpSpLocks noChangeAspect="1"/>
              </p:cNvGrpSpPr>
              <p:nvPr/>
            </p:nvGrpSpPr>
            <p:grpSpPr>
              <a:xfrm>
                <a:off x="1777946" y="613545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69" name="Ovál 6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blouk 6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1" name="Skupina 70"/>
              <p:cNvGrpSpPr>
                <a:grpSpLocks noChangeAspect="1"/>
              </p:cNvGrpSpPr>
              <p:nvPr/>
            </p:nvGrpSpPr>
            <p:grpSpPr>
              <a:xfrm>
                <a:off x="1705626" y="542557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72" name="Ovál 7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Oblouk 7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4" name="Skupina 73"/>
              <p:cNvGrpSpPr>
                <a:grpSpLocks noChangeAspect="1"/>
              </p:cNvGrpSpPr>
              <p:nvPr/>
            </p:nvGrpSpPr>
            <p:grpSpPr>
              <a:xfrm>
                <a:off x="1333054" y="569858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75" name="Ovál 7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Oblouk 7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77" name="Skupina 76"/>
              <p:cNvGrpSpPr>
                <a:grpSpLocks noChangeAspect="1"/>
              </p:cNvGrpSpPr>
              <p:nvPr/>
            </p:nvGrpSpPr>
            <p:grpSpPr>
              <a:xfrm>
                <a:off x="1037305" y="42855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78" name="Ovál 7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Oblouk 7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2" name="Výbuch 1 81"/>
              <p:cNvSpPr>
                <a:spLocks noChangeAspect="1"/>
              </p:cNvSpPr>
              <p:nvPr/>
            </p:nvSpPr>
            <p:spPr>
              <a:xfrm>
                <a:off x="1884374" y="6026796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Výbuch 1 83"/>
              <p:cNvSpPr>
                <a:spLocks noChangeAspect="1"/>
              </p:cNvSpPr>
              <p:nvPr/>
            </p:nvSpPr>
            <p:spPr>
              <a:xfrm>
                <a:off x="1988075" y="4990028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Výbuch 1 84"/>
              <p:cNvSpPr>
                <a:spLocks noChangeAspect="1"/>
              </p:cNvSpPr>
              <p:nvPr/>
            </p:nvSpPr>
            <p:spPr>
              <a:xfrm>
                <a:off x="1799915" y="3710464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Výbuch 1 85"/>
              <p:cNvSpPr>
                <a:spLocks noChangeAspect="1"/>
              </p:cNvSpPr>
              <p:nvPr/>
            </p:nvSpPr>
            <p:spPr>
              <a:xfrm>
                <a:off x="1474668" y="4575612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Výbuch 1 87"/>
              <p:cNvSpPr>
                <a:spLocks noChangeAspect="1"/>
              </p:cNvSpPr>
              <p:nvPr/>
            </p:nvSpPr>
            <p:spPr>
              <a:xfrm>
                <a:off x="1347164" y="4081575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4" name="Skupina 103"/>
            <p:cNvGrpSpPr/>
            <p:nvPr/>
          </p:nvGrpSpPr>
          <p:grpSpPr>
            <a:xfrm>
              <a:off x="2232791" y="226915"/>
              <a:ext cx="442592" cy="2192657"/>
              <a:chOff x="2073645" y="345913"/>
              <a:chExt cx="442592" cy="2192657"/>
            </a:xfrm>
          </p:grpSpPr>
          <p:sp>
            <p:nvSpPr>
              <p:cNvPr id="90" name="Rovnoramenný trojúhelník 89"/>
              <p:cNvSpPr/>
              <p:nvPr/>
            </p:nvSpPr>
            <p:spPr>
              <a:xfrm rot="1835550" flipV="1">
                <a:off x="2309941" y="345913"/>
                <a:ext cx="206296" cy="2192657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ovnoramenný trojúhelník 102"/>
              <p:cNvSpPr/>
              <p:nvPr/>
            </p:nvSpPr>
            <p:spPr>
              <a:xfrm rot="12634527" flipH="1">
                <a:off x="2073645" y="1573440"/>
                <a:ext cx="45719" cy="815038"/>
              </a:xfrm>
              <a:prstGeom prst="triangle">
                <a:avLst/>
              </a:prstGeom>
              <a:solidFill>
                <a:srgbClr val="FD6B80"/>
              </a:solidFill>
              <a:ln>
                <a:solidFill>
                  <a:srgbClr val="FD6B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5" name="Slza 104"/>
            <p:cNvSpPr/>
            <p:nvPr/>
          </p:nvSpPr>
          <p:spPr>
            <a:xfrm rot="19203435">
              <a:off x="1941082" y="2435698"/>
              <a:ext cx="120903" cy="136200"/>
            </a:xfrm>
            <a:prstGeom prst="teardrop">
              <a:avLst>
                <a:gd name="adj" fmla="val 126706"/>
              </a:avLst>
            </a:prstGeom>
            <a:solidFill>
              <a:srgbClr val="FD6B80"/>
            </a:solidFill>
            <a:ln>
              <a:solidFill>
                <a:srgbClr val="FD6B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Skupina 46"/>
          <p:cNvGrpSpPr/>
          <p:nvPr/>
        </p:nvGrpSpPr>
        <p:grpSpPr>
          <a:xfrm>
            <a:off x="3707904" y="1435822"/>
            <a:ext cx="1837264" cy="5040560"/>
            <a:chOff x="4067944" y="1435822"/>
            <a:chExt cx="1837264" cy="5040560"/>
          </a:xfrm>
        </p:grpSpPr>
        <p:grpSp>
          <p:nvGrpSpPr>
            <p:cNvPr id="108" name="Skupina 107"/>
            <p:cNvGrpSpPr/>
            <p:nvPr/>
          </p:nvGrpSpPr>
          <p:grpSpPr>
            <a:xfrm>
              <a:off x="4067944" y="1435822"/>
              <a:ext cx="1800200" cy="5040560"/>
              <a:chOff x="909946" y="1423446"/>
              <a:chExt cx="1800200" cy="5040560"/>
            </a:xfrm>
          </p:grpSpPr>
          <p:sp>
            <p:nvSpPr>
              <p:cNvPr id="113" name="Vývojový diagram: zpoždění 112"/>
              <p:cNvSpPr/>
              <p:nvPr/>
            </p:nvSpPr>
            <p:spPr>
              <a:xfrm rot="5400000">
                <a:off x="-710234" y="3043626"/>
                <a:ext cx="5040560" cy="1800200"/>
              </a:xfrm>
              <a:prstGeom prst="flowChartDelay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Slunce 113"/>
              <p:cNvSpPr/>
              <p:nvPr/>
            </p:nvSpPr>
            <p:spPr>
              <a:xfrm>
                <a:off x="1053962" y="4725144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5" name="Skupina 114"/>
              <p:cNvGrpSpPr>
                <a:grpSpLocks noChangeAspect="1"/>
              </p:cNvGrpSpPr>
              <p:nvPr/>
            </p:nvGrpSpPr>
            <p:grpSpPr>
              <a:xfrm>
                <a:off x="1831654" y="57196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80" name="Ovál 179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" name="Oblouk 180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6" name="Skupina 115"/>
              <p:cNvGrpSpPr>
                <a:grpSpLocks noChangeAspect="1"/>
              </p:cNvGrpSpPr>
              <p:nvPr/>
            </p:nvGrpSpPr>
            <p:grpSpPr>
              <a:xfrm>
                <a:off x="1889925" y="467726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78" name="Ovál 17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" name="Oblouk 17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7" name="Skupina 116"/>
              <p:cNvGrpSpPr>
                <a:grpSpLocks noChangeAspect="1"/>
              </p:cNvGrpSpPr>
              <p:nvPr/>
            </p:nvGrpSpPr>
            <p:grpSpPr>
              <a:xfrm>
                <a:off x="2253560" y="4875559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76" name="Ovál 175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" name="Oblouk 176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8" name="Skupina 117"/>
              <p:cNvGrpSpPr>
                <a:grpSpLocks noChangeAspect="1"/>
              </p:cNvGrpSpPr>
              <p:nvPr/>
            </p:nvGrpSpPr>
            <p:grpSpPr>
              <a:xfrm>
                <a:off x="1376406" y="420922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74" name="Ovál 173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" name="Oblouk 174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19" name="Skupina 118"/>
              <p:cNvGrpSpPr>
                <a:grpSpLocks noChangeAspect="1"/>
              </p:cNvGrpSpPr>
              <p:nvPr/>
            </p:nvGrpSpPr>
            <p:grpSpPr>
              <a:xfrm>
                <a:off x="1366366" y="54302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72" name="Ovál 17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" name="Oblouk 17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0" name="Skupina 119"/>
              <p:cNvGrpSpPr>
                <a:grpSpLocks noChangeAspect="1"/>
              </p:cNvGrpSpPr>
              <p:nvPr/>
            </p:nvGrpSpPr>
            <p:grpSpPr>
              <a:xfrm>
                <a:off x="1587510" y="379994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70" name="Ovál 169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Oblouk 170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1" name="Skupina 120"/>
              <p:cNvGrpSpPr>
                <a:grpSpLocks noChangeAspect="1"/>
              </p:cNvGrpSpPr>
              <p:nvPr/>
            </p:nvGrpSpPr>
            <p:grpSpPr>
              <a:xfrm>
                <a:off x="1827451" y="507345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68" name="Ovál 16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" name="Oblouk 16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2" name="Skupina 121"/>
              <p:cNvGrpSpPr>
                <a:grpSpLocks noChangeAspect="1"/>
              </p:cNvGrpSpPr>
              <p:nvPr/>
            </p:nvGrpSpPr>
            <p:grpSpPr>
              <a:xfrm>
                <a:off x="1053962" y="3944593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66" name="Ovál 165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" name="Oblouk 166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3" name="Slunce 122"/>
              <p:cNvSpPr/>
              <p:nvPr/>
            </p:nvSpPr>
            <p:spPr>
              <a:xfrm>
                <a:off x="991924" y="320543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Slunce 123"/>
              <p:cNvSpPr/>
              <p:nvPr/>
            </p:nvSpPr>
            <p:spPr>
              <a:xfrm>
                <a:off x="1892468" y="392551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25" name="Skupina 124"/>
              <p:cNvGrpSpPr>
                <a:grpSpLocks noChangeAspect="1"/>
              </p:cNvGrpSpPr>
              <p:nvPr/>
            </p:nvGrpSpPr>
            <p:grpSpPr>
              <a:xfrm>
                <a:off x="1956884" y="346293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64" name="Ovál 163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" name="Oblouk 164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6" name="Skupina 125"/>
              <p:cNvGrpSpPr>
                <a:grpSpLocks noChangeAspect="1"/>
              </p:cNvGrpSpPr>
              <p:nvPr/>
            </p:nvGrpSpPr>
            <p:grpSpPr>
              <a:xfrm>
                <a:off x="1764863" y="3185798"/>
                <a:ext cx="275259" cy="281633"/>
                <a:chOff x="3971733" y="2625224"/>
                <a:chExt cx="1310757" cy="1341109"/>
              </a:xfrm>
            </p:grpSpPr>
            <p:sp>
              <p:nvSpPr>
                <p:cNvPr id="162" name="Ovál 161"/>
                <p:cNvSpPr/>
                <p:nvPr/>
              </p:nvSpPr>
              <p:spPr>
                <a:xfrm>
                  <a:off x="3971733" y="3213299"/>
                  <a:ext cx="1152129" cy="75303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" name="Oblouk 162"/>
                <p:cNvSpPr/>
                <p:nvPr/>
              </p:nvSpPr>
              <p:spPr>
                <a:xfrm rot="8912507">
                  <a:off x="4038671" y="2625224"/>
                  <a:ext cx="1243819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7" name="Skupina 126"/>
              <p:cNvGrpSpPr>
                <a:grpSpLocks noChangeAspect="1"/>
              </p:cNvGrpSpPr>
              <p:nvPr/>
            </p:nvGrpSpPr>
            <p:grpSpPr>
              <a:xfrm>
                <a:off x="2055549" y="536382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60" name="Ovál 159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Oblouk 160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8" name="Skupina 127"/>
              <p:cNvGrpSpPr>
                <a:grpSpLocks noChangeAspect="1"/>
              </p:cNvGrpSpPr>
              <p:nvPr/>
            </p:nvGrpSpPr>
            <p:grpSpPr>
              <a:xfrm>
                <a:off x="1534613" y="590330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8" name="Ovál 15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Oblouk 15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29" name="Skupina 128"/>
              <p:cNvGrpSpPr>
                <a:grpSpLocks noChangeAspect="1"/>
              </p:cNvGrpSpPr>
              <p:nvPr/>
            </p:nvGrpSpPr>
            <p:grpSpPr>
              <a:xfrm>
                <a:off x="2252508" y="318954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6" name="Ovál 155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Oblouk 156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0" name="Skupina 129"/>
              <p:cNvGrpSpPr>
                <a:grpSpLocks noChangeAspect="1"/>
              </p:cNvGrpSpPr>
              <p:nvPr/>
            </p:nvGrpSpPr>
            <p:grpSpPr>
              <a:xfrm>
                <a:off x="1794105" y="43602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4" name="Ovál 153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blouk 154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1" name="Skupina 130"/>
              <p:cNvGrpSpPr>
                <a:grpSpLocks noChangeAspect="1"/>
              </p:cNvGrpSpPr>
              <p:nvPr/>
            </p:nvGrpSpPr>
            <p:grpSpPr>
              <a:xfrm>
                <a:off x="2279587" y="361341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2" name="Ovál 15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Oblouk 15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2" name="Skupina 131"/>
              <p:cNvGrpSpPr>
                <a:grpSpLocks noChangeAspect="1"/>
              </p:cNvGrpSpPr>
              <p:nvPr/>
            </p:nvGrpSpPr>
            <p:grpSpPr>
              <a:xfrm>
                <a:off x="2356825" y="45047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50" name="Ovál 149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Oblouk 150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3" name="Skupina 132"/>
              <p:cNvGrpSpPr>
                <a:grpSpLocks noChangeAspect="1"/>
              </p:cNvGrpSpPr>
              <p:nvPr/>
            </p:nvGrpSpPr>
            <p:grpSpPr>
              <a:xfrm>
                <a:off x="1777946" y="613545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48" name="Ovál 147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Oblouk 148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4" name="Skupina 133"/>
              <p:cNvGrpSpPr>
                <a:grpSpLocks noChangeAspect="1"/>
              </p:cNvGrpSpPr>
              <p:nvPr/>
            </p:nvGrpSpPr>
            <p:grpSpPr>
              <a:xfrm>
                <a:off x="1705626" y="542557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46" name="Ovál 145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blouk 146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5" name="Skupina 134"/>
              <p:cNvGrpSpPr>
                <a:grpSpLocks noChangeAspect="1"/>
              </p:cNvGrpSpPr>
              <p:nvPr/>
            </p:nvGrpSpPr>
            <p:grpSpPr>
              <a:xfrm>
                <a:off x="1333054" y="569858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44" name="Ovál 143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blouk 144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36" name="Skupina 135"/>
              <p:cNvGrpSpPr>
                <a:grpSpLocks noChangeAspect="1"/>
              </p:cNvGrpSpPr>
              <p:nvPr/>
            </p:nvGrpSpPr>
            <p:grpSpPr>
              <a:xfrm>
                <a:off x="1037305" y="42855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142" name="Ovál 141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Oblouk 142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37" name="Výbuch 1 136"/>
              <p:cNvSpPr>
                <a:spLocks noChangeAspect="1"/>
              </p:cNvSpPr>
              <p:nvPr/>
            </p:nvSpPr>
            <p:spPr>
              <a:xfrm>
                <a:off x="1884374" y="6026796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Výbuch 1 137"/>
              <p:cNvSpPr>
                <a:spLocks noChangeAspect="1"/>
              </p:cNvSpPr>
              <p:nvPr/>
            </p:nvSpPr>
            <p:spPr>
              <a:xfrm>
                <a:off x="1988075" y="4990028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Výbuch 1 138"/>
              <p:cNvSpPr>
                <a:spLocks noChangeAspect="1"/>
              </p:cNvSpPr>
              <p:nvPr/>
            </p:nvSpPr>
            <p:spPr>
              <a:xfrm>
                <a:off x="1799915" y="3710464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Výbuch 1 139"/>
              <p:cNvSpPr>
                <a:spLocks noChangeAspect="1"/>
              </p:cNvSpPr>
              <p:nvPr/>
            </p:nvSpPr>
            <p:spPr>
              <a:xfrm>
                <a:off x="1474668" y="4575612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Výbuch 1 140"/>
              <p:cNvSpPr>
                <a:spLocks noChangeAspect="1"/>
              </p:cNvSpPr>
              <p:nvPr/>
            </p:nvSpPr>
            <p:spPr>
              <a:xfrm>
                <a:off x="1347164" y="4081575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2" name="TextovéPole 191"/>
            <p:cNvSpPr txBox="1"/>
            <p:nvPr/>
          </p:nvSpPr>
          <p:spPr>
            <a:xfrm>
              <a:off x="5355577" y="516280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3" name="TextovéPole 192"/>
            <p:cNvSpPr txBox="1"/>
            <p:nvPr/>
          </p:nvSpPr>
          <p:spPr>
            <a:xfrm>
              <a:off x="4810195" y="4665938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4" name="TextovéPole 193"/>
            <p:cNvSpPr txBox="1"/>
            <p:nvPr/>
          </p:nvSpPr>
          <p:spPr>
            <a:xfrm>
              <a:off x="4067944" y="450912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5" name="TextovéPole 194"/>
            <p:cNvSpPr txBox="1"/>
            <p:nvPr/>
          </p:nvSpPr>
          <p:spPr>
            <a:xfrm>
              <a:off x="5258288" y="465797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6" name="TextovéPole 195"/>
            <p:cNvSpPr txBox="1"/>
            <p:nvPr/>
          </p:nvSpPr>
          <p:spPr>
            <a:xfrm>
              <a:off x="5608332" y="3830216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7" name="TextovéPole 196"/>
            <p:cNvSpPr txBox="1"/>
            <p:nvPr/>
          </p:nvSpPr>
          <p:spPr>
            <a:xfrm>
              <a:off x="4753590" y="410416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198" name="TextovéPole 197"/>
            <p:cNvSpPr txBox="1"/>
            <p:nvPr/>
          </p:nvSpPr>
          <p:spPr>
            <a:xfrm>
              <a:off x="5164808" y="320590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182" name="Skupina 181"/>
          <p:cNvGrpSpPr/>
          <p:nvPr/>
        </p:nvGrpSpPr>
        <p:grpSpPr>
          <a:xfrm>
            <a:off x="150731" y="313068"/>
            <a:ext cx="4680520" cy="4536504"/>
            <a:chOff x="2016951" y="1313274"/>
            <a:chExt cx="4680520" cy="4536504"/>
          </a:xfrm>
        </p:grpSpPr>
        <p:sp>
          <p:nvSpPr>
            <p:cNvPr id="183" name="Ovál 182"/>
            <p:cNvSpPr/>
            <p:nvPr/>
          </p:nvSpPr>
          <p:spPr>
            <a:xfrm>
              <a:off x="2016951" y="1313274"/>
              <a:ext cx="4680520" cy="4536504"/>
            </a:xfrm>
            <a:prstGeom prst="ellipse">
              <a:avLst/>
            </a:prstGeom>
            <a:solidFill>
              <a:srgbClr val="FFFFFF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prstClr val="white"/>
                </a:solidFill>
              </a:endParaRPr>
            </a:p>
          </p:txBody>
        </p:sp>
        <p:grpSp>
          <p:nvGrpSpPr>
            <p:cNvPr id="184" name="Skupina 183"/>
            <p:cNvGrpSpPr/>
            <p:nvPr/>
          </p:nvGrpSpPr>
          <p:grpSpPr>
            <a:xfrm>
              <a:off x="2824790" y="1998389"/>
              <a:ext cx="2910523" cy="3198552"/>
              <a:chOff x="3105123" y="1957499"/>
              <a:chExt cx="2910523" cy="3198552"/>
            </a:xfrm>
          </p:grpSpPr>
          <p:sp>
            <p:nvSpPr>
              <p:cNvPr id="185" name="Slza 184"/>
              <p:cNvSpPr/>
              <p:nvPr/>
            </p:nvSpPr>
            <p:spPr>
              <a:xfrm rot="19530874">
                <a:off x="3105123" y="2182002"/>
                <a:ext cx="2910523" cy="2966637"/>
              </a:xfrm>
              <a:prstGeom prst="teardrop">
                <a:avLst/>
              </a:prstGeom>
              <a:solidFill>
                <a:srgbClr val="FD6B80"/>
              </a:solidFill>
              <a:ln>
                <a:solidFill>
                  <a:srgbClr val="FD6B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TextovéPole 185"/>
              <p:cNvSpPr txBox="1"/>
              <p:nvPr/>
            </p:nvSpPr>
            <p:spPr>
              <a:xfrm rot="1575580">
                <a:off x="3921992" y="38508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TextovéPole 186"/>
              <p:cNvSpPr txBox="1"/>
              <p:nvPr/>
            </p:nvSpPr>
            <p:spPr>
              <a:xfrm rot="1575580">
                <a:off x="4226792" y="41556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TextovéPole 187"/>
              <p:cNvSpPr txBox="1"/>
              <p:nvPr/>
            </p:nvSpPr>
            <p:spPr>
              <a:xfrm>
                <a:off x="3529119" y="314791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TextovéPole 188"/>
              <p:cNvSpPr txBox="1"/>
              <p:nvPr/>
            </p:nvSpPr>
            <p:spPr>
              <a:xfrm rot="12034128">
                <a:off x="4416681" y="240925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TextovéPole 189"/>
              <p:cNvSpPr txBox="1"/>
              <p:nvPr/>
            </p:nvSpPr>
            <p:spPr>
              <a:xfrm rot="20034614">
                <a:off x="4555917" y="399801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TextovéPole 190"/>
              <p:cNvSpPr txBox="1"/>
              <p:nvPr/>
            </p:nvSpPr>
            <p:spPr>
              <a:xfrm rot="1950973">
                <a:off x="5081789" y="329169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TextovéPole 198"/>
              <p:cNvSpPr txBox="1"/>
              <p:nvPr/>
            </p:nvSpPr>
            <p:spPr>
              <a:xfrm>
                <a:off x="5386589" y="359649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TextovéPole 199"/>
              <p:cNvSpPr txBox="1"/>
              <p:nvPr/>
            </p:nvSpPr>
            <p:spPr>
              <a:xfrm rot="20139611">
                <a:off x="4074392" y="40032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TextovéPole 200"/>
              <p:cNvSpPr txBox="1"/>
              <p:nvPr/>
            </p:nvSpPr>
            <p:spPr>
              <a:xfrm rot="14602848">
                <a:off x="4379192" y="43080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TextovéPole 201"/>
              <p:cNvSpPr txBox="1"/>
              <p:nvPr/>
            </p:nvSpPr>
            <p:spPr>
              <a:xfrm rot="4942557">
                <a:off x="3574927" y="286282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TextovéPole 202"/>
              <p:cNvSpPr txBox="1"/>
              <p:nvPr/>
            </p:nvSpPr>
            <p:spPr>
              <a:xfrm rot="1575580">
                <a:off x="3698709" y="408211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TextovéPole 203"/>
              <p:cNvSpPr txBox="1"/>
              <p:nvPr/>
            </p:nvSpPr>
            <p:spPr>
              <a:xfrm rot="1575580">
                <a:off x="4531592" y="44604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TextovéPole 204"/>
              <p:cNvSpPr txBox="1"/>
              <p:nvPr/>
            </p:nvSpPr>
            <p:spPr>
              <a:xfrm>
                <a:off x="3833919" y="345271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TextovéPole 205"/>
              <p:cNvSpPr txBox="1"/>
              <p:nvPr/>
            </p:nvSpPr>
            <p:spPr>
              <a:xfrm rot="1575580">
                <a:off x="4379192" y="385417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TextovéPole 206"/>
              <p:cNvSpPr txBox="1"/>
              <p:nvPr/>
            </p:nvSpPr>
            <p:spPr>
              <a:xfrm rot="1575580">
                <a:off x="4683992" y="415897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TextovéPole 207"/>
              <p:cNvSpPr txBox="1"/>
              <p:nvPr/>
            </p:nvSpPr>
            <p:spPr>
              <a:xfrm>
                <a:off x="3986319" y="31512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TextovéPole 208"/>
              <p:cNvSpPr txBox="1"/>
              <p:nvPr/>
            </p:nvSpPr>
            <p:spPr>
              <a:xfrm rot="1575580">
                <a:off x="3788685" y="282909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TextovéPole 209"/>
              <p:cNvSpPr txBox="1"/>
              <p:nvPr/>
            </p:nvSpPr>
            <p:spPr>
              <a:xfrm rot="20034614">
                <a:off x="4904858" y="414574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TextovéPole 210"/>
              <p:cNvSpPr txBox="1"/>
              <p:nvPr/>
            </p:nvSpPr>
            <p:spPr>
              <a:xfrm rot="20139611">
                <a:off x="3907425" y="421259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TextovéPole 211"/>
              <p:cNvSpPr txBox="1"/>
              <p:nvPr/>
            </p:nvSpPr>
            <p:spPr>
              <a:xfrm rot="14602848">
                <a:off x="4404374" y="482294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TextovéPole 212"/>
              <p:cNvSpPr txBox="1"/>
              <p:nvPr/>
            </p:nvSpPr>
            <p:spPr>
              <a:xfrm>
                <a:off x="3986319" y="360511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TextovéPole 213"/>
              <p:cNvSpPr txBox="1"/>
              <p:nvPr/>
            </p:nvSpPr>
            <p:spPr>
              <a:xfrm>
                <a:off x="4138719" y="33036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TextovéPole 214"/>
              <p:cNvSpPr txBox="1"/>
              <p:nvPr/>
            </p:nvSpPr>
            <p:spPr>
              <a:xfrm rot="1575580">
                <a:off x="5194908" y="444202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TextovéPole 215"/>
              <p:cNvSpPr txBox="1"/>
              <p:nvPr/>
            </p:nvSpPr>
            <p:spPr>
              <a:xfrm rot="20034614">
                <a:off x="4860717" y="430281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TextovéPole 216"/>
              <p:cNvSpPr txBox="1"/>
              <p:nvPr/>
            </p:nvSpPr>
            <p:spPr>
              <a:xfrm rot="20139611">
                <a:off x="3997419" y="452347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TextovéPole 217"/>
              <p:cNvSpPr txBox="1"/>
              <p:nvPr/>
            </p:nvSpPr>
            <p:spPr>
              <a:xfrm rot="14602848">
                <a:off x="4683992" y="46128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TextovéPole 218"/>
              <p:cNvSpPr txBox="1"/>
              <p:nvPr/>
            </p:nvSpPr>
            <p:spPr>
              <a:xfrm>
                <a:off x="3758987" y="365661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TextovéPole 219"/>
              <p:cNvSpPr txBox="1"/>
              <p:nvPr/>
            </p:nvSpPr>
            <p:spPr>
              <a:xfrm>
                <a:off x="5462993" y="40065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TextovéPole 220"/>
              <p:cNvSpPr txBox="1"/>
              <p:nvPr/>
            </p:nvSpPr>
            <p:spPr>
              <a:xfrm rot="1575580">
                <a:off x="4254346" y="37017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TextovéPole 221"/>
              <p:cNvSpPr txBox="1"/>
              <p:nvPr/>
            </p:nvSpPr>
            <p:spPr>
              <a:xfrm rot="20034614">
                <a:off x="5203666" y="354413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TextovéPole 222"/>
              <p:cNvSpPr txBox="1"/>
              <p:nvPr/>
            </p:nvSpPr>
            <p:spPr>
              <a:xfrm rot="20139611">
                <a:off x="4722141" y="35493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TextovéPole 223"/>
              <p:cNvSpPr txBox="1"/>
              <p:nvPr/>
            </p:nvSpPr>
            <p:spPr>
              <a:xfrm rot="14602848">
                <a:off x="5026941" y="38541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TextovéPole 224"/>
              <p:cNvSpPr txBox="1"/>
              <p:nvPr/>
            </p:nvSpPr>
            <p:spPr>
              <a:xfrm rot="2187524">
                <a:off x="4481668" y="299883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TextovéPole 225"/>
              <p:cNvSpPr txBox="1"/>
              <p:nvPr/>
            </p:nvSpPr>
            <p:spPr>
              <a:xfrm>
                <a:off x="4634068" y="269737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TextovéPole 226"/>
              <p:cNvSpPr txBox="1"/>
              <p:nvPr/>
            </p:nvSpPr>
            <p:spPr>
              <a:xfrm>
                <a:off x="3340808" y="325002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TextovéPole 227"/>
              <p:cNvSpPr txBox="1"/>
              <p:nvPr/>
            </p:nvSpPr>
            <p:spPr>
              <a:xfrm rot="1950973">
                <a:off x="5251375" y="304967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TextovéPole 228"/>
              <p:cNvSpPr txBox="1"/>
              <p:nvPr/>
            </p:nvSpPr>
            <p:spPr>
              <a:xfrm rot="20139611">
                <a:off x="3722488" y="435411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TextovéPole 229"/>
              <p:cNvSpPr txBox="1"/>
              <p:nvPr/>
            </p:nvSpPr>
            <p:spPr>
              <a:xfrm rot="14602848">
                <a:off x="4153592" y="482294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TextovéPole 230"/>
              <p:cNvSpPr txBox="1"/>
              <p:nvPr/>
            </p:nvSpPr>
            <p:spPr>
              <a:xfrm>
                <a:off x="3986319" y="360511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TextovéPole 231"/>
              <p:cNvSpPr txBox="1"/>
              <p:nvPr/>
            </p:nvSpPr>
            <p:spPr>
              <a:xfrm>
                <a:off x="4690332" y="31512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TextovéPole 232"/>
              <p:cNvSpPr txBox="1"/>
              <p:nvPr/>
            </p:nvSpPr>
            <p:spPr>
              <a:xfrm rot="20139611">
                <a:off x="4874541" y="37017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TextovéPole 233"/>
              <p:cNvSpPr txBox="1"/>
              <p:nvPr/>
            </p:nvSpPr>
            <p:spPr>
              <a:xfrm>
                <a:off x="4786468" y="284977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TextovéPole 234"/>
              <p:cNvSpPr txBox="1"/>
              <p:nvPr/>
            </p:nvSpPr>
            <p:spPr>
              <a:xfrm rot="18498071">
                <a:off x="3758987" y="329169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TextovéPole 235"/>
              <p:cNvSpPr txBox="1"/>
              <p:nvPr/>
            </p:nvSpPr>
            <p:spPr>
              <a:xfrm rot="1950973">
                <a:off x="5403775" y="335450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TextovéPole 236"/>
              <p:cNvSpPr txBox="1"/>
              <p:nvPr/>
            </p:nvSpPr>
            <p:spPr>
              <a:xfrm rot="20139611">
                <a:off x="3837882" y="468986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TextovéPole 237"/>
              <p:cNvSpPr txBox="1"/>
              <p:nvPr/>
            </p:nvSpPr>
            <p:spPr>
              <a:xfrm rot="14602848">
                <a:off x="4683992" y="46128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TextovéPole 238"/>
              <p:cNvSpPr txBox="1"/>
              <p:nvPr/>
            </p:nvSpPr>
            <p:spPr>
              <a:xfrm>
                <a:off x="4333230" y="325232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TextovéPole 239"/>
              <p:cNvSpPr txBox="1"/>
              <p:nvPr/>
            </p:nvSpPr>
            <p:spPr>
              <a:xfrm>
                <a:off x="4595919" y="37608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TextovéPole 240"/>
              <p:cNvSpPr txBox="1"/>
              <p:nvPr/>
            </p:nvSpPr>
            <p:spPr>
              <a:xfrm rot="20139611">
                <a:off x="4845953" y="345271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TextovéPole 241"/>
              <p:cNvSpPr txBox="1"/>
              <p:nvPr/>
            </p:nvSpPr>
            <p:spPr>
              <a:xfrm>
                <a:off x="4938868" y="300217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TextovéPole 242"/>
              <p:cNvSpPr txBox="1"/>
              <p:nvPr/>
            </p:nvSpPr>
            <p:spPr>
              <a:xfrm>
                <a:off x="3426489" y="373929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TextovéPole 243"/>
              <p:cNvSpPr txBox="1"/>
              <p:nvPr/>
            </p:nvSpPr>
            <p:spPr>
              <a:xfrm rot="1950973">
                <a:off x="5538989" y="374889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TextovéPole 244"/>
              <p:cNvSpPr txBox="1"/>
              <p:nvPr/>
            </p:nvSpPr>
            <p:spPr>
              <a:xfrm rot="20139611">
                <a:off x="4469169" y="416625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TextovéPole 245"/>
              <p:cNvSpPr txBox="1"/>
              <p:nvPr/>
            </p:nvSpPr>
            <p:spPr>
              <a:xfrm rot="14602848">
                <a:off x="4836392" y="476522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TextovéPole 246"/>
              <p:cNvSpPr txBox="1"/>
              <p:nvPr/>
            </p:nvSpPr>
            <p:spPr>
              <a:xfrm>
                <a:off x="3339728" y="399528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TextovéPole 247"/>
              <p:cNvSpPr txBox="1"/>
              <p:nvPr/>
            </p:nvSpPr>
            <p:spPr>
              <a:xfrm>
                <a:off x="4748319" y="39132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TextovéPole 248"/>
              <p:cNvSpPr txBox="1"/>
              <p:nvPr/>
            </p:nvSpPr>
            <p:spPr>
              <a:xfrm rot="20139611">
                <a:off x="5179341" y="400654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TextovéPole 249"/>
              <p:cNvSpPr txBox="1"/>
              <p:nvPr/>
            </p:nvSpPr>
            <p:spPr>
              <a:xfrm>
                <a:off x="5016432" y="345606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TextovéPole 250"/>
              <p:cNvSpPr txBox="1"/>
              <p:nvPr/>
            </p:nvSpPr>
            <p:spPr>
              <a:xfrm rot="20139611">
                <a:off x="3684072" y="2708314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TextovéPole 251"/>
              <p:cNvSpPr txBox="1"/>
              <p:nvPr/>
            </p:nvSpPr>
            <p:spPr>
              <a:xfrm rot="14602848">
                <a:off x="3818802" y="2502457"/>
                <a:ext cx="519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TextovéPole 252"/>
              <p:cNvSpPr txBox="1"/>
              <p:nvPr/>
            </p:nvSpPr>
            <p:spPr>
              <a:xfrm rot="1575580">
                <a:off x="5519131" y="303407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TextovéPole 253"/>
              <p:cNvSpPr txBox="1"/>
              <p:nvPr/>
            </p:nvSpPr>
            <p:spPr>
              <a:xfrm rot="20034614">
                <a:off x="4571942" y="3323495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TextovéPole 254"/>
              <p:cNvSpPr txBox="1"/>
              <p:nvPr/>
            </p:nvSpPr>
            <p:spPr>
              <a:xfrm>
                <a:off x="3900799" y="216114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TextovéPole 255"/>
              <p:cNvSpPr txBox="1"/>
              <p:nvPr/>
            </p:nvSpPr>
            <p:spPr>
              <a:xfrm>
                <a:off x="4053199" y="231354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TextovéPole 256"/>
              <p:cNvSpPr txBox="1"/>
              <p:nvPr/>
            </p:nvSpPr>
            <p:spPr>
              <a:xfrm rot="20139611">
                <a:off x="4351437" y="222454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TextovéPole 257"/>
              <p:cNvSpPr txBox="1"/>
              <p:nvPr/>
            </p:nvSpPr>
            <p:spPr>
              <a:xfrm>
                <a:off x="4205599" y="246594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TextovéPole 258"/>
              <p:cNvSpPr txBox="1"/>
              <p:nvPr/>
            </p:nvSpPr>
            <p:spPr>
              <a:xfrm rot="1950973">
                <a:off x="5148669" y="2453976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TextovéPole 259"/>
              <p:cNvSpPr txBox="1"/>
              <p:nvPr/>
            </p:nvSpPr>
            <p:spPr>
              <a:xfrm rot="20139611">
                <a:off x="4078849" y="2871338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TextovéPole 260"/>
              <p:cNvSpPr txBox="1"/>
              <p:nvPr/>
            </p:nvSpPr>
            <p:spPr>
              <a:xfrm>
                <a:off x="4311149" y="2856383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TextovéPole 261"/>
              <p:cNvSpPr txBox="1"/>
              <p:nvPr/>
            </p:nvSpPr>
            <p:spPr>
              <a:xfrm rot="20139611">
                <a:off x="4789020" y="253267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TextovéPole 262"/>
              <p:cNvSpPr txBox="1"/>
              <p:nvPr/>
            </p:nvSpPr>
            <p:spPr>
              <a:xfrm>
                <a:off x="4620536" y="2218467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TextovéPole 263"/>
              <p:cNvSpPr txBox="1"/>
              <p:nvPr/>
            </p:nvSpPr>
            <p:spPr>
              <a:xfrm>
                <a:off x="5261293" y="274384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TextovéPole 264"/>
              <p:cNvSpPr txBox="1"/>
              <p:nvPr/>
            </p:nvSpPr>
            <p:spPr>
              <a:xfrm>
                <a:off x="5043225" y="2341330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TextovéPole 265"/>
              <p:cNvSpPr txBox="1"/>
              <p:nvPr/>
            </p:nvSpPr>
            <p:spPr>
              <a:xfrm rot="20034614">
                <a:off x="5057307" y="274384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TextovéPole 266"/>
              <p:cNvSpPr txBox="1"/>
              <p:nvPr/>
            </p:nvSpPr>
            <p:spPr>
              <a:xfrm>
                <a:off x="4462356" y="1957499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TextovéPole 267"/>
              <p:cNvSpPr txBox="1"/>
              <p:nvPr/>
            </p:nvSpPr>
            <p:spPr>
              <a:xfrm rot="20139611">
                <a:off x="4893378" y="205078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mtClean="0">
                    <a:solidFill>
                      <a:prstClr val="black"/>
                    </a:solidFill>
                  </a:rPr>
                  <a:t>Y</a:t>
                </a:r>
                <a:endParaRPr lang="cs-CZ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8" name="Skupina 47"/>
          <p:cNvGrpSpPr/>
          <p:nvPr/>
        </p:nvGrpSpPr>
        <p:grpSpPr>
          <a:xfrm>
            <a:off x="6948264" y="1449896"/>
            <a:ext cx="1800200" cy="5040560"/>
            <a:chOff x="6876256" y="1449896"/>
            <a:chExt cx="1800200" cy="5040560"/>
          </a:xfrm>
        </p:grpSpPr>
        <p:grpSp>
          <p:nvGrpSpPr>
            <p:cNvPr id="270" name="Skupina 269"/>
            <p:cNvGrpSpPr/>
            <p:nvPr/>
          </p:nvGrpSpPr>
          <p:grpSpPr>
            <a:xfrm>
              <a:off x="6876256" y="1449896"/>
              <a:ext cx="1800200" cy="5040560"/>
              <a:chOff x="909946" y="1423446"/>
              <a:chExt cx="1800200" cy="5040560"/>
            </a:xfrm>
          </p:grpSpPr>
          <p:sp>
            <p:nvSpPr>
              <p:cNvPr id="278" name="Vývojový diagram: zpoždění 277"/>
              <p:cNvSpPr/>
              <p:nvPr/>
            </p:nvSpPr>
            <p:spPr>
              <a:xfrm rot="5400000">
                <a:off x="-710234" y="3043626"/>
                <a:ext cx="5040560" cy="1800200"/>
              </a:xfrm>
              <a:prstGeom prst="flowChartDelay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Slunce 278"/>
              <p:cNvSpPr/>
              <p:nvPr/>
            </p:nvSpPr>
            <p:spPr>
              <a:xfrm>
                <a:off x="1053962" y="4725144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80" name="Skupina 279"/>
              <p:cNvGrpSpPr>
                <a:grpSpLocks noChangeAspect="1"/>
              </p:cNvGrpSpPr>
              <p:nvPr/>
            </p:nvGrpSpPr>
            <p:grpSpPr>
              <a:xfrm>
                <a:off x="1831654" y="57196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45" name="Ovál 34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6" name="Oblouk 34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1" name="Skupina 280"/>
              <p:cNvGrpSpPr>
                <a:grpSpLocks noChangeAspect="1"/>
              </p:cNvGrpSpPr>
              <p:nvPr/>
            </p:nvGrpSpPr>
            <p:grpSpPr>
              <a:xfrm>
                <a:off x="1889925" y="467726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43" name="Ovál 34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4" name="Oblouk 34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2" name="Skupina 281"/>
              <p:cNvGrpSpPr>
                <a:grpSpLocks noChangeAspect="1"/>
              </p:cNvGrpSpPr>
              <p:nvPr/>
            </p:nvGrpSpPr>
            <p:grpSpPr>
              <a:xfrm>
                <a:off x="2253560" y="4875559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41" name="Ovál 340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2" name="Oblouk 341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3" name="Skupina 282"/>
              <p:cNvGrpSpPr>
                <a:grpSpLocks noChangeAspect="1"/>
              </p:cNvGrpSpPr>
              <p:nvPr/>
            </p:nvGrpSpPr>
            <p:grpSpPr>
              <a:xfrm>
                <a:off x="1376406" y="420922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9" name="Ovál 33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0" name="Oblouk 33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4" name="Skupina 283"/>
              <p:cNvGrpSpPr>
                <a:grpSpLocks noChangeAspect="1"/>
              </p:cNvGrpSpPr>
              <p:nvPr/>
            </p:nvGrpSpPr>
            <p:grpSpPr>
              <a:xfrm>
                <a:off x="1366366" y="54302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7" name="Ovál 336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8" name="Oblouk 337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5" name="Skupina 284"/>
              <p:cNvGrpSpPr>
                <a:grpSpLocks noChangeAspect="1"/>
              </p:cNvGrpSpPr>
              <p:nvPr/>
            </p:nvGrpSpPr>
            <p:grpSpPr>
              <a:xfrm>
                <a:off x="1587510" y="379994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5" name="Ovál 33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6" name="Oblouk 33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6" name="Skupina 285"/>
              <p:cNvGrpSpPr>
                <a:grpSpLocks noChangeAspect="1"/>
              </p:cNvGrpSpPr>
              <p:nvPr/>
            </p:nvGrpSpPr>
            <p:grpSpPr>
              <a:xfrm>
                <a:off x="1827451" y="5073452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3" name="Ovál 33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4" name="Oblouk 33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87" name="Skupina 286"/>
              <p:cNvGrpSpPr>
                <a:grpSpLocks noChangeAspect="1"/>
              </p:cNvGrpSpPr>
              <p:nvPr/>
            </p:nvGrpSpPr>
            <p:grpSpPr>
              <a:xfrm>
                <a:off x="1053962" y="3944593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31" name="Ovál 330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2" name="Oblouk 331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88" name="Slunce 287"/>
              <p:cNvSpPr/>
              <p:nvPr/>
            </p:nvSpPr>
            <p:spPr>
              <a:xfrm>
                <a:off x="991924" y="320543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289" name="Slunce 288"/>
              <p:cNvSpPr/>
              <p:nvPr/>
            </p:nvSpPr>
            <p:spPr>
              <a:xfrm>
                <a:off x="1892468" y="3925517"/>
                <a:ext cx="720080" cy="720080"/>
              </a:xfrm>
              <a:prstGeom prst="sun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90" name="Skupina 289"/>
              <p:cNvGrpSpPr>
                <a:grpSpLocks noChangeAspect="1"/>
              </p:cNvGrpSpPr>
              <p:nvPr/>
            </p:nvGrpSpPr>
            <p:grpSpPr>
              <a:xfrm>
                <a:off x="1956884" y="346293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29" name="Ovál 32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0" name="Oblouk 32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1" name="Skupina 290"/>
              <p:cNvGrpSpPr>
                <a:grpSpLocks noChangeAspect="1"/>
              </p:cNvGrpSpPr>
              <p:nvPr/>
            </p:nvGrpSpPr>
            <p:grpSpPr>
              <a:xfrm>
                <a:off x="1764863" y="3185798"/>
                <a:ext cx="275259" cy="281633"/>
                <a:chOff x="3971733" y="2625224"/>
                <a:chExt cx="1310757" cy="1341109"/>
              </a:xfrm>
            </p:grpSpPr>
            <p:sp>
              <p:nvSpPr>
                <p:cNvPr id="327" name="Ovál 326"/>
                <p:cNvSpPr/>
                <p:nvPr/>
              </p:nvSpPr>
              <p:spPr>
                <a:xfrm>
                  <a:off x="3971733" y="3213299"/>
                  <a:ext cx="1152129" cy="75303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8" name="Oblouk 327"/>
                <p:cNvSpPr/>
                <p:nvPr/>
              </p:nvSpPr>
              <p:spPr>
                <a:xfrm rot="8912507">
                  <a:off x="4038671" y="2625224"/>
                  <a:ext cx="1243819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2" name="Skupina 291"/>
              <p:cNvGrpSpPr>
                <a:grpSpLocks noChangeAspect="1"/>
              </p:cNvGrpSpPr>
              <p:nvPr/>
            </p:nvGrpSpPr>
            <p:grpSpPr>
              <a:xfrm>
                <a:off x="2055549" y="536382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25" name="Ovál 32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6" name="Oblouk 32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3" name="Skupina 292"/>
              <p:cNvGrpSpPr>
                <a:grpSpLocks noChangeAspect="1"/>
              </p:cNvGrpSpPr>
              <p:nvPr/>
            </p:nvGrpSpPr>
            <p:grpSpPr>
              <a:xfrm>
                <a:off x="1534613" y="590330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23" name="Ovál 32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4" name="Oblouk 32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4" name="Skupina 293"/>
              <p:cNvGrpSpPr>
                <a:grpSpLocks noChangeAspect="1"/>
              </p:cNvGrpSpPr>
              <p:nvPr/>
            </p:nvGrpSpPr>
            <p:grpSpPr>
              <a:xfrm>
                <a:off x="2252508" y="3189546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21" name="Ovál 320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2" name="Oblouk 321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5" name="Skupina 294"/>
              <p:cNvGrpSpPr>
                <a:grpSpLocks noChangeAspect="1"/>
              </p:cNvGrpSpPr>
              <p:nvPr/>
            </p:nvGrpSpPr>
            <p:grpSpPr>
              <a:xfrm>
                <a:off x="1794105" y="43602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19" name="Ovál 31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0" name="Oblouk 31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6" name="Skupina 295"/>
              <p:cNvGrpSpPr>
                <a:grpSpLocks noChangeAspect="1"/>
              </p:cNvGrpSpPr>
              <p:nvPr/>
            </p:nvGrpSpPr>
            <p:grpSpPr>
              <a:xfrm>
                <a:off x="2279587" y="361341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17" name="Ovál 316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8" name="Oblouk 317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7" name="Skupina 296"/>
              <p:cNvGrpSpPr>
                <a:grpSpLocks noChangeAspect="1"/>
              </p:cNvGrpSpPr>
              <p:nvPr/>
            </p:nvGrpSpPr>
            <p:grpSpPr>
              <a:xfrm>
                <a:off x="2356825" y="4504780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15" name="Ovál 314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6" name="Oblouk 315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8" name="Skupina 297"/>
              <p:cNvGrpSpPr>
                <a:grpSpLocks noChangeAspect="1"/>
              </p:cNvGrpSpPr>
              <p:nvPr/>
            </p:nvGrpSpPr>
            <p:grpSpPr>
              <a:xfrm>
                <a:off x="1777946" y="6135455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13" name="Ovál 312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4" name="Oblouk 313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99" name="Skupina 298"/>
              <p:cNvGrpSpPr>
                <a:grpSpLocks noChangeAspect="1"/>
              </p:cNvGrpSpPr>
              <p:nvPr/>
            </p:nvGrpSpPr>
            <p:grpSpPr>
              <a:xfrm>
                <a:off x="1705626" y="5425574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11" name="Ovál 310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2" name="Oblouk 311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0" name="Skupina 299"/>
              <p:cNvGrpSpPr>
                <a:grpSpLocks noChangeAspect="1"/>
              </p:cNvGrpSpPr>
              <p:nvPr/>
            </p:nvGrpSpPr>
            <p:grpSpPr>
              <a:xfrm>
                <a:off x="1333054" y="5698588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09" name="Ovál 308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0" name="Oblouk 309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301" name="Skupina 300"/>
              <p:cNvGrpSpPr>
                <a:grpSpLocks noChangeAspect="1"/>
              </p:cNvGrpSpPr>
              <p:nvPr/>
            </p:nvGrpSpPr>
            <p:grpSpPr>
              <a:xfrm>
                <a:off x="1037305" y="4285557"/>
                <a:ext cx="275259" cy="281633"/>
                <a:chOff x="4063171" y="1760805"/>
                <a:chExt cx="1310757" cy="1341109"/>
              </a:xfrm>
            </p:grpSpPr>
            <p:sp>
              <p:nvSpPr>
                <p:cNvPr id="307" name="Ovál 306"/>
                <p:cNvSpPr/>
                <p:nvPr/>
              </p:nvSpPr>
              <p:spPr>
                <a:xfrm>
                  <a:off x="4063171" y="2348879"/>
                  <a:ext cx="1152128" cy="753035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8" name="Oblouk 307"/>
                <p:cNvSpPr/>
                <p:nvPr/>
              </p:nvSpPr>
              <p:spPr>
                <a:xfrm rot="8912507">
                  <a:off x="4130110" y="1760805"/>
                  <a:ext cx="1243818" cy="1140461"/>
                </a:xfrm>
                <a:prstGeom prst="arc">
                  <a:avLst/>
                </a:prstGeom>
                <a:ln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02" name="Výbuch 1 301"/>
              <p:cNvSpPr>
                <a:spLocks noChangeAspect="1"/>
              </p:cNvSpPr>
              <p:nvPr/>
            </p:nvSpPr>
            <p:spPr>
              <a:xfrm>
                <a:off x="1884374" y="6026796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Výbuch 1 302"/>
              <p:cNvSpPr>
                <a:spLocks noChangeAspect="1"/>
              </p:cNvSpPr>
              <p:nvPr/>
            </p:nvSpPr>
            <p:spPr>
              <a:xfrm>
                <a:off x="1988075" y="4990028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Výbuch 1 303"/>
              <p:cNvSpPr>
                <a:spLocks noChangeAspect="1"/>
              </p:cNvSpPr>
              <p:nvPr/>
            </p:nvSpPr>
            <p:spPr>
              <a:xfrm>
                <a:off x="1799915" y="3710464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Výbuch 1 304"/>
              <p:cNvSpPr>
                <a:spLocks noChangeAspect="1"/>
              </p:cNvSpPr>
              <p:nvPr/>
            </p:nvSpPr>
            <p:spPr>
              <a:xfrm>
                <a:off x="1474668" y="4575612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Výbuch 1 305"/>
              <p:cNvSpPr>
                <a:spLocks noChangeAspect="1"/>
              </p:cNvSpPr>
              <p:nvPr/>
            </p:nvSpPr>
            <p:spPr>
              <a:xfrm>
                <a:off x="1347164" y="4081575"/>
                <a:ext cx="180020" cy="176190"/>
              </a:xfrm>
              <a:prstGeom prst="irregularSeal1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1" name="TextovéPole 270"/>
            <p:cNvSpPr txBox="1"/>
            <p:nvPr/>
          </p:nvSpPr>
          <p:spPr>
            <a:xfrm rot="16200000">
              <a:off x="7559880" y="341572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2" name="TextovéPole 271"/>
            <p:cNvSpPr txBox="1"/>
            <p:nvPr/>
          </p:nvSpPr>
          <p:spPr>
            <a:xfrm rot="13626627">
              <a:off x="7508222" y="4652597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3" name="TextovéPole 272"/>
            <p:cNvSpPr txBox="1"/>
            <p:nvPr/>
          </p:nvSpPr>
          <p:spPr>
            <a:xfrm>
              <a:off x="7174805" y="379020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4" name="TextovéPole 273"/>
            <p:cNvSpPr txBox="1"/>
            <p:nvPr/>
          </p:nvSpPr>
          <p:spPr>
            <a:xfrm>
              <a:off x="8071432" y="4490892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5" name="TextovéPole 274"/>
            <p:cNvSpPr txBox="1"/>
            <p:nvPr/>
          </p:nvSpPr>
          <p:spPr>
            <a:xfrm>
              <a:off x="7231874" y="531100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6" name="TextovéPole 275"/>
            <p:cNvSpPr txBox="1"/>
            <p:nvPr/>
          </p:nvSpPr>
          <p:spPr>
            <a:xfrm rot="5400000">
              <a:off x="7692888" y="412734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277" name="TextovéPole 276"/>
            <p:cNvSpPr txBox="1"/>
            <p:nvPr/>
          </p:nvSpPr>
          <p:spPr>
            <a:xfrm rot="8236011">
              <a:off x="6962160" y="465066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mtClean="0">
                  <a:solidFill>
                    <a:prstClr val="black"/>
                  </a:solidFill>
                </a:rPr>
                <a:t>Y</a:t>
              </a:r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Skupina 51"/>
          <p:cNvGrpSpPr/>
          <p:nvPr/>
        </p:nvGrpSpPr>
        <p:grpSpPr>
          <a:xfrm>
            <a:off x="5475275" y="3124690"/>
            <a:ext cx="1482842" cy="1362044"/>
            <a:chOff x="5570260" y="3124690"/>
            <a:chExt cx="1482842" cy="1362044"/>
          </a:xfrm>
        </p:grpSpPr>
        <p:cxnSp>
          <p:nvCxnSpPr>
            <p:cNvPr id="50" name="Přímá spojnice se šipkou 49"/>
            <p:cNvCxnSpPr/>
            <p:nvPr/>
          </p:nvCxnSpPr>
          <p:spPr>
            <a:xfrm>
              <a:off x="5774833" y="3842428"/>
              <a:ext cx="1043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ovéPole 50"/>
            <p:cNvSpPr txBox="1"/>
            <p:nvPr/>
          </p:nvSpPr>
          <p:spPr>
            <a:xfrm>
              <a:off x="5774833" y="3124690"/>
              <a:ext cx="10281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mtClean="0">
                  <a:solidFill>
                    <a:prstClr val="black"/>
                  </a:solidFill>
                </a:rPr>
                <a:t>30min </a:t>
              </a:r>
            </a:p>
            <a:p>
              <a:pPr algn="ctr"/>
              <a:r>
                <a:rPr lang="cs-CZ" smtClean="0">
                  <a:solidFill>
                    <a:prstClr val="black"/>
                  </a:solidFill>
                </a:rPr>
                <a:t>inkubace</a:t>
              </a:r>
              <a:endParaRPr lang="cs-CZ">
                <a:solidFill>
                  <a:prstClr val="black"/>
                </a:solidFill>
              </a:endParaRPr>
            </a:p>
          </p:txBody>
        </p:sp>
        <p:sp>
          <p:nvSpPr>
            <p:cNvPr id="347" name="TextovéPole 346"/>
            <p:cNvSpPr txBox="1"/>
            <p:nvPr/>
          </p:nvSpPr>
          <p:spPr>
            <a:xfrm>
              <a:off x="5570260" y="3840403"/>
              <a:ext cx="14828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mtClean="0">
                  <a:solidFill>
                    <a:prstClr val="black"/>
                  </a:solidFill>
                </a:rPr>
                <a:t>tma </a:t>
              </a:r>
            </a:p>
            <a:p>
              <a:pPr algn="ctr"/>
              <a:r>
                <a:rPr lang="cs-CZ" smtClean="0">
                  <a:solidFill>
                    <a:prstClr val="black"/>
                  </a:solidFill>
                </a:rPr>
                <a:t>pokoj. teplota</a:t>
              </a:r>
              <a:endParaRPr lang="cs-CZ">
                <a:solidFill>
                  <a:prstClr val="black"/>
                </a:solidFill>
              </a:endParaRPr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2411760" y="3412626"/>
            <a:ext cx="1082335" cy="369332"/>
            <a:chOff x="5735554" y="3489083"/>
            <a:chExt cx="1082335" cy="369332"/>
          </a:xfrm>
        </p:grpSpPr>
        <p:cxnSp>
          <p:nvCxnSpPr>
            <p:cNvPr id="349" name="Přímá spojnice se šipkou 348"/>
            <p:cNvCxnSpPr/>
            <p:nvPr/>
          </p:nvCxnSpPr>
          <p:spPr>
            <a:xfrm>
              <a:off x="5774833" y="3842428"/>
              <a:ext cx="104305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0" name="TextovéPole 349"/>
            <p:cNvSpPr txBox="1"/>
            <p:nvPr/>
          </p:nvSpPr>
          <p:spPr>
            <a:xfrm>
              <a:off x="5735554" y="3489083"/>
              <a:ext cx="108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mtClean="0">
                  <a:solidFill>
                    <a:prstClr val="black"/>
                  </a:solidFill>
                </a:rPr>
                <a:t>protřepat</a:t>
              </a:r>
              <a:endParaRPr lang="cs-CZ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3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mtClean="0">
                <a:latin typeface="Times New Roman" pitchFamily="18" charset="0"/>
              </a:rPr>
              <a:t>Imunoblot</a:t>
            </a: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21431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2484438" y="20605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4101" name="Line 6"/>
          <p:cNvSpPr>
            <a:spLocks noChangeShapeType="1"/>
          </p:cNvSpPr>
          <p:nvPr/>
        </p:nvSpPr>
        <p:spPr bwMode="auto">
          <a:xfrm>
            <a:off x="2484438" y="292417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4102" name="Line 7"/>
          <p:cNvSpPr>
            <a:spLocks noChangeShapeType="1"/>
          </p:cNvSpPr>
          <p:nvPr/>
        </p:nvSpPr>
        <p:spPr bwMode="auto">
          <a:xfrm>
            <a:off x="2484438" y="407670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4103" name="Line 8"/>
          <p:cNvSpPr>
            <a:spLocks noChangeShapeType="1"/>
          </p:cNvSpPr>
          <p:nvPr/>
        </p:nvSpPr>
        <p:spPr bwMode="auto">
          <a:xfrm>
            <a:off x="2484438" y="4581525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>
            <a:off x="2484438" y="638175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2916238" y="6188075"/>
            <a:ext cx="2232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z="1600" smtClean="0">
                <a:solidFill>
                  <a:srgbClr val="000000"/>
                </a:solidFill>
              </a:rPr>
              <a:t>kontrolní proužek</a:t>
            </a:r>
          </a:p>
        </p:txBody>
      </p:sp>
      <p:sp>
        <p:nvSpPr>
          <p:cNvPr id="4106" name="Text Box 11"/>
          <p:cNvSpPr txBox="1">
            <a:spLocks noChangeArrowheads="1"/>
          </p:cNvSpPr>
          <p:nvPr/>
        </p:nvSpPr>
        <p:spPr bwMode="auto">
          <a:xfrm>
            <a:off x="2987675" y="1844675"/>
            <a:ext cx="3240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pozitivní protilátky proti Ag1</a:t>
            </a:r>
          </a:p>
        </p:txBody>
      </p:sp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2987675" y="2708275"/>
            <a:ext cx="3240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pozitivní protilátky proti Ag2</a:t>
            </a:r>
          </a:p>
        </p:txBody>
      </p:sp>
      <p:sp>
        <p:nvSpPr>
          <p:cNvPr id="4108" name="Text Box 13"/>
          <p:cNvSpPr txBox="1">
            <a:spLocks noChangeArrowheads="1"/>
          </p:cNvSpPr>
          <p:nvPr/>
        </p:nvSpPr>
        <p:spPr bwMode="auto">
          <a:xfrm>
            <a:off x="2987675" y="3860800"/>
            <a:ext cx="3240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pozitivní protilátky proti Ag3</a:t>
            </a: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2987675" y="4365625"/>
            <a:ext cx="3240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cs-CZ" altLang="cs-CZ" smtClean="0">
                <a:solidFill>
                  <a:srgbClr val="000000"/>
                </a:solidFill>
              </a:rPr>
              <a:t>pozitivní protilátky proti Ag4</a:t>
            </a:r>
          </a:p>
        </p:txBody>
      </p:sp>
    </p:spTree>
    <p:extLst>
      <p:ext uri="{BB962C8B-B14F-4D97-AF65-F5344CB8AC3E}">
        <p14:creationId xmlns:p14="http://schemas.microsoft.com/office/powerpoint/2010/main" val="33286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0" descr="C:\Users\Peťula\Desktop\bc\obrázky\Výstřižek.PN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39752" y="301788"/>
            <a:ext cx="4824536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63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viantart.com/download/345357176/out_of_the_way__blood_cells__by_terminaitor-d5pm7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978"/>
            <a:ext cx="9144000" cy="646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ámeček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9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3528" y="5672586"/>
            <a:ext cx="8496944" cy="9967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323528" y="5705380"/>
            <a:ext cx="858927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6600" b="1" cap="none" spc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DĚKUJI ZA POZORNOST!</a:t>
            </a:r>
            <a:endParaRPr lang="cs-CZ" sz="6600" b="1" cap="none" spc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988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627847" y="188640"/>
            <a:ext cx="3976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>
                <a:solidFill>
                  <a:prstClr val="black"/>
                </a:solidFill>
              </a:rPr>
              <a:t>Mnoklonální</a:t>
            </a:r>
            <a:r>
              <a:rPr lang="cs-CZ" sz="3200" dirty="0" smtClean="0">
                <a:solidFill>
                  <a:prstClr val="black"/>
                </a:solidFill>
              </a:rPr>
              <a:t> protilátky</a:t>
            </a:r>
            <a:endParaRPr lang="cs-CZ" sz="3200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788024" y="773415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cs-CZ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 smtClean="0">
                <a:solidFill>
                  <a:prstClr val="black"/>
                </a:solidFill>
              </a:rPr>
              <a:t>protilátky </a:t>
            </a:r>
            <a:r>
              <a:rPr lang="cs-CZ">
                <a:solidFill>
                  <a:prstClr val="black"/>
                </a:solidFill>
              </a:rPr>
              <a:t>jsou produktem jediného klonu B lymfocytů (klony vzniklé fúzí buněk produkujících protilátky a myelomových buněk, jež schopnost produkce svého vlastního imunoglobulinu ztratily</a:t>
            </a:r>
            <a:r>
              <a:rPr lang="cs-CZ" smtClean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cs-CZ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cs-CZ">
                <a:solidFill>
                  <a:prstClr val="black"/>
                </a:solidFill>
              </a:rPr>
              <a:t>jsou naprosto totožné a jsou přísně specifické proti jedinému epitopu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2050" name="Picture 2" descr="Beckman Coulter Solastra Five-Color Reagent Pane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41102" r="26173"/>
          <a:stretch/>
        </p:blipFill>
        <p:spPr bwMode="auto">
          <a:xfrm>
            <a:off x="7121279" y="4331221"/>
            <a:ext cx="1584176" cy="248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vipdictionary.com/img/255px-Antibody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36103"/>
            <a:ext cx="3850753" cy="543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esmir.cz/files/image/id/5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5" y="37866"/>
            <a:ext cx="3652577" cy="675335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60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hyperlink" Target="http://images.rheumatology.org/viewphoto.php?imageId=2862312&amp;albumId=75690" TargetMode="External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hyperlink" Target="http://images.rheumatology.org/viewphoto.php?imageId=2862312&amp;albumId=75690" TargetMode="External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hyperlink" Target="http://images.rheumatology.org/viewphoto.php?imageId=2862312&amp;albumId=75690" TargetMode="External"/></Relationships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i="1" dirty="0" err="1" smtClean="0">
            <a:solidFill>
              <a:srgbClr val="002060"/>
            </a:solidFill>
            <a:latin typeface="+mj-lt"/>
            <a:hlinkClick xmlns:r="http://schemas.openxmlformats.org/officeDocument/2006/relationships" r:id="rId1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i="1" dirty="0" err="1" smtClean="0">
            <a:solidFill>
              <a:srgbClr val="002060"/>
            </a:solidFill>
            <a:latin typeface="+mj-lt"/>
            <a:hlinkClick xmlns:r="http://schemas.openxmlformats.org/officeDocument/2006/relationships" r:id="rId1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triangl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i="1" dirty="0" err="1" smtClean="0">
            <a:solidFill>
              <a:srgbClr val="002060"/>
            </a:solidFill>
            <a:latin typeface="+mj-lt"/>
            <a:hlinkClick xmlns:r="http://schemas.openxmlformats.org/officeDocument/2006/relationships" r:id="rId1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2597</TotalTime>
  <Words>2544</Words>
  <Application>Microsoft Office PowerPoint</Application>
  <PresentationFormat>Předvádění na obrazovce (4:3)</PresentationFormat>
  <Paragraphs>748</Paragraphs>
  <Slides>82</Slides>
  <Notes>68</Notes>
  <HiddenSlides>0</HiddenSlides>
  <MMClips>0</MMClips>
  <ScaleCrop>false</ScaleCrop>
  <HeadingPairs>
    <vt:vector size="6" baseType="variant">
      <vt:variant>
        <vt:lpstr>Motiv</vt:lpstr>
      </vt:variant>
      <vt:variant>
        <vt:i4>7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82</vt:i4>
      </vt:variant>
    </vt:vector>
  </HeadingPairs>
  <TitlesOfParts>
    <vt:vector size="91" baseType="lpstr">
      <vt:lpstr>Motiv systému Office</vt:lpstr>
      <vt:lpstr>4_Výchozí návrh</vt:lpstr>
      <vt:lpstr>5_Výchozí návrh</vt:lpstr>
      <vt:lpstr>1_Motiv systému Office</vt:lpstr>
      <vt:lpstr>3_Výchozí návrh</vt:lpstr>
      <vt:lpstr>Výchozí návrh</vt:lpstr>
      <vt:lpstr>2_Motiv systému Office</vt:lpstr>
      <vt:lpstr>Fotografie</vt:lpstr>
      <vt:lpstr>Rastrový obrázek</vt:lpstr>
      <vt:lpstr>Průtoková cytometrie a stanovení lymfocytárních subpopulací</vt:lpstr>
      <vt:lpstr>Cluster Designation (Cluster of Differentiation)</vt:lpstr>
      <vt:lpstr>Prezentace aplikace PowerPoint</vt:lpstr>
      <vt:lpstr>T lymfocyty</vt:lpstr>
      <vt:lpstr>Monocyty</vt:lpstr>
      <vt:lpstr>NK buňky</vt:lpstr>
      <vt:lpstr>Prezentace aplikace PowerPoint</vt:lpstr>
      <vt:lpstr>Prezentace aplikace PowerPoint</vt:lpstr>
      <vt:lpstr>Prezentace aplikace PowerPoint</vt:lpstr>
      <vt:lpstr>Prezentace aplikace PowerPoint</vt:lpstr>
      <vt:lpstr>MAb  POUŽÍVANÉ K TERAPII</vt:lpstr>
      <vt:lpstr>Prezentace aplikace PowerPoint</vt:lpstr>
      <vt:lpstr>Prezentace aplikace PowerPoint</vt:lpstr>
      <vt:lpstr>Průtoková cytometrie FLOW CYTOMETRY</vt:lpstr>
      <vt:lpstr>Průtokový cytometr</vt:lpstr>
      <vt:lpstr>Prezentace aplikace PowerPoint</vt:lpstr>
      <vt:lpstr>Prezentace aplikace PowerPoint</vt:lpstr>
      <vt:lpstr>Granularita buněk: Side Scatter</vt:lpstr>
      <vt:lpstr>Prezentace aplikace PowerPoint</vt:lpstr>
      <vt:lpstr>Prezentace aplikace PowerPoint</vt:lpstr>
      <vt:lpstr>Prezentace aplikace PowerPoint</vt:lpstr>
      <vt:lpstr>Fluorescence</vt:lpstr>
      <vt:lpstr>Fluorescence</vt:lpstr>
      <vt:lpstr>Prezentace aplikace PowerPoint</vt:lpstr>
      <vt:lpstr>CD3 PC5</vt:lpstr>
      <vt:lpstr>CD3 PC5</vt:lpstr>
      <vt:lpstr>Krevní diferenciál</vt:lpstr>
      <vt:lpstr>Zkumavka A</vt:lpstr>
      <vt:lpstr>Zkumavka B</vt:lpstr>
      <vt:lpstr>Vyšetření lymfocytů periferní krve</vt:lpstr>
      <vt:lpstr>Věková závislost  zastoupení lymfocytárních subpopulací</vt:lpstr>
      <vt:lpstr>Hodnocení nálezu jednotlivých subpopulací</vt:lpstr>
      <vt:lpstr>Bronchoalveolární laváž (BAL) - imunofenotypizace</vt:lpstr>
      <vt:lpstr>Pacientka: Ž, *1957</vt:lpstr>
      <vt:lpstr>Pacient: muž, * 1966</vt:lpstr>
      <vt:lpstr>CD5+CD19+</vt:lpstr>
      <vt:lpstr>Pacient: M, *1999</vt:lpstr>
      <vt:lpstr>CD8+CD38+  83,2% CD8++CD38++  92,2%</vt:lpstr>
      <vt:lpstr>HLA-B27</vt:lpstr>
      <vt:lpstr>Test aktivace bazofilů (basotest)</vt:lpstr>
      <vt:lpstr>Vyšetření fagocytózy</vt:lpstr>
      <vt:lpstr>Prezentace aplikace PowerPoint</vt:lpstr>
      <vt:lpstr>Prezentace aplikace PowerPoint</vt:lpstr>
      <vt:lpstr>Prezentace aplikace PowerPoint</vt:lpstr>
      <vt:lpstr>Prezentace aplikace PowerPoint</vt:lpstr>
      <vt:lpstr>Vyšetření fagocytózy Burst test </vt:lpstr>
      <vt:lpstr>CHRONICKÁ GRANULOMATÓZA</vt:lpstr>
      <vt:lpstr>Prezentace aplikace PowerPoint</vt:lpstr>
      <vt:lpstr>CHRONICKÁ GRANULOMATÓZA (AUTOZOMÁLNĚ RECESIVNÍ)</vt:lpstr>
      <vt:lpstr>CHRONICKÁ GRANULOMATÓZA (X-VÁZANÁ)</vt:lpstr>
      <vt:lpstr>Vyšetření fagocytózy Myeloperoxidáza </vt:lpstr>
      <vt:lpstr>Vyšetření lymfocytárních subpopulací</vt:lpstr>
      <vt:lpstr>IZOLACE LYMFOCYTŮ</vt:lpstr>
      <vt:lpstr>SEROLOGICKÉ REAKCE (METODY HUMORÁLNÍ IMUNITY)</vt:lpstr>
      <vt:lpstr>Prezentace aplikace PowerPoint</vt:lpstr>
      <vt:lpstr>Aglutinace x precipitace</vt:lpstr>
      <vt:lpstr>Aglutinace</vt:lpstr>
      <vt:lpstr>Přímá aglutinace </vt:lpstr>
      <vt:lpstr>Přirozené protilátky</vt:lpstr>
      <vt:lpstr>Stanovení titru přirozených protilátek</vt:lpstr>
      <vt:lpstr>Prezentace aplikace PowerPoint</vt:lpstr>
      <vt:lpstr>Prezentace aplikace PowerPoint</vt:lpstr>
      <vt:lpstr>Prezentace aplikace PowerPoint</vt:lpstr>
      <vt:lpstr>Revmatoidní faktor</vt:lpstr>
      <vt:lpstr>Prezentace aplikace PowerPoint</vt:lpstr>
      <vt:lpstr>Prezentace aplikace PowerPoint</vt:lpstr>
      <vt:lpstr>Precipitace  v tekutém prostředí </vt:lpstr>
      <vt:lpstr>Nefelometrie a turbidimetrie</vt:lpstr>
      <vt:lpstr>Prezentace aplikace PowerPoint</vt:lpstr>
      <vt:lpstr>Precipitace v gelu</vt:lpstr>
      <vt:lpstr>Prezentace aplikace PowerPoint</vt:lpstr>
      <vt:lpstr>Radiální imunodifuze</vt:lpstr>
      <vt:lpstr>Podle počtu difundujících  reaktantů:</vt:lpstr>
      <vt:lpstr>Prezentace aplikace PowerPoint</vt:lpstr>
      <vt:lpstr>Komplementfixační reakce (KFR)</vt:lpstr>
      <vt:lpstr>ovčí erytrocyty   králičí protilátky proti ovčím ery (=amboceptor)</vt:lpstr>
      <vt:lpstr>Prezentace aplikace PowerPoint</vt:lpstr>
      <vt:lpstr>Prezentace aplikace PowerPoint</vt:lpstr>
      <vt:lpstr>Prezentace aplikace PowerPoint</vt:lpstr>
      <vt:lpstr>Imunoblot</vt:lpstr>
      <vt:lpstr>Prezentace aplikace PowerPoint</vt:lpstr>
      <vt:lpstr>Prezentace aplikace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</dc:creator>
  <cp:lastModifiedBy>uživatel</cp:lastModifiedBy>
  <cp:revision>93</cp:revision>
  <dcterms:created xsi:type="dcterms:W3CDTF">2013-01-31T17:25:33Z</dcterms:created>
  <dcterms:modified xsi:type="dcterms:W3CDTF">2016-01-14T12:59:18Z</dcterms:modified>
</cp:coreProperties>
</file>