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256" r:id="rId2"/>
    <p:sldId id="257" r:id="rId3"/>
    <p:sldId id="384" r:id="rId4"/>
    <p:sldId id="258" r:id="rId5"/>
    <p:sldId id="262" r:id="rId6"/>
    <p:sldId id="260" r:id="rId7"/>
    <p:sldId id="259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68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9" r:id="rId115"/>
    <p:sldId id="367" r:id="rId116"/>
    <p:sldId id="374" r:id="rId117"/>
    <p:sldId id="375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70" r:id="rId127"/>
    <p:sldId id="371" r:id="rId128"/>
    <p:sldId id="372" r:id="rId129"/>
    <p:sldId id="373" r:id="rId1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2" y="-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CA0B5-9C42-4D83-B759-204AAB672B7F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4F72C-A73B-4C8C-9B81-3785F3E102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06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00C3B97-CBE9-4E0D-B60C-72D9C85F6002}" type="slidenum">
              <a:rPr lang="cs-CZ" sz="1200">
                <a:latin typeface="Arial" pitchFamily="34" charset="0"/>
              </a:rPr>
              <a:pPr eaLnBrk="1" hangingPunct="1"/>
              <a:t>10</a:t>
            </a:fld>
            <a:endParaRPr lang="cs-CZ" sz="120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995623D-0201-4BE9-B054-0F713DBEF4D8}" type="slidenum">
              <a:rPr lang="cs-CZ" sz="1200" smtClean="0"/>
              <a:pPr/>
              <a:t>11</a:t>
            </a:fld>
            <a:endParaRPr lang="cs-CZ" sz="12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63D0ED5-5F26-4271-A78D-555307E03CAC}" type="slidenum">
              <a:rPr lang="cs-CZ" sz="1200" smtClean="0"/>
              <a:pPr/>
              <a:t>14</a:t>
            </a:fld>
            <a:endParaRPr lang="cs-CZ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0649A5-277C-44A1-831C-ADF04F24D221}" type="slidenum">
              <a:rPr lang="cs-CZ" sz="1200" smtClean="0"/>
              <a:pPr/>
              <a:t>15</a:t>
            </a:fld>
            <a:endParaRPr lang="cs-CZ" sz="1200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7FD5EBA-B8A3-4F37-B4A4-837DE9E84646}" type="slidenum">
              <a:rPr lang="cs-CZ" sz="1200" smtClean="0"/>
              <a:pPr/>
              <a:t>16</a:t>
            </a:fld>
            <a:endParaRPr lang="cs-CZ" sz="120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solidFill>
            <a:srgbClr val="FFFFFF"/>
          </a:solidFill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/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468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128F6-7560-419C-A82E-A0FAE1414323}" type="slidenum">
              <a:rPr lang="cs-CZ"/>
              <a:pPr/>
              <a:t>101</a:t>
            </a:fld>
            <a:endParaRPr lang="cs-CZ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868BC-CDE8-444C-80BC-F250214E5DAD}" type="slidenum">
              <a:rPr lang="cs-CZ"/>
              <a:pPr/>
              <a:t>102</a:t>
            </a:fld>
            <a:endParaRPr lang="cs-CZ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BF558-439A-4588-B4A5-F47FF53E4CD4}" type="slidenum">
              <a:rPr lang="cs-CZ"/>
              <a:pPr/>
              <a:t>114</a:t>
            </a:fld>
            <a:endParaRPr lang="cs-CZ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08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3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79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05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54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60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83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9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65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38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20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BF0F0-60D3-4A9C-B8F5-344B02398E9A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57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Adaptivní imunita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Marcela Vlková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205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0241X-003-f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980728"/>
            <a:ext cx="6350000" cy="45120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endParaRPr lang="cs-CZ" sz="800">
              <a:latin typeface="Arial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700" i="1">
                <a:latin typeface="Arial" pitchFamily="34" charset="0"/>
              </a:rPr>
              <a:t>Downloaded from: StudentConsult (on 18 July 2006 08:13 AM)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700" i="1">
                <a:latin typeface="Arial" pitchFamily="34" charset="0"/>
              </a:rPr>
              <a:t>© 2005 Elsevier </a:t>
            </a:r>
          </a:p>
        </p:txBody>
      </p:sp>
      <p:pic>
        <p:nvPicPr>
          <p:cNvPr id="6150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57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Protilátková odpověď – T dependentní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1556793"/>
            <a:ext cx="917665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415207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0241X-001-f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062038"/>
            <a:ext cx="6350000" cy="474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cs-CZ" sz="800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15 July 2006 09:09 AM)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4694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8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0241X-005-f0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60438"/>
            <a:ext cx="8569325" cy="521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en-US" sz="80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20 July 2006 09:34 AM)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31750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</a:t>
            </a:r>
            <a:r>
              <a:rPr lang="cs-CZ" dirty="0" err="1" smtClean="0"/>
              <a:t>Ag</a:t>
            </a:r>
            <a:r>
              <a:rPr lang="cs-CZ" dirty="0" smtClean="0"/>
              <a:t> na BCR receptor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10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5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758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Somatická </a:t>
            </a:r>
            <a:r>
              <a:rPr lang="cs-CZ" dirty="0" err="1" smtClean="0"/>
              <a:t>hypermutace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24936" cy="421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44658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640"/>
            <a:ext cx="8534400" cy="644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65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Germinální</a:t>
            </a:r>
            <a:r>
              <a:rPr lang="cs-CZ" dirty="0" smtClean="0"/>
              <a:t> centrum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634590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36050" cy="6126163"/>
          </a:xfrm>
          <a:noFill/>
          <a:ln/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07950" y="6165850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171275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Izotypový</a:t>
            </a:r>
            <a:r>
              <a:rPr lang="cs-CZ" dirty="0" smtClean="0"/>
              <a:t> přesmyk a funkce jednotlivých </a:t>
            </a:r>
            <a:r>
              <a:rPr lang="cs-CZ" dirty="0" err="1" smtClean="0"/>
              <a:t>Ig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07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925830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B-buněčná aktivace a produkce </a:t>
            </a:r>
            <a:r>
              <a:rPr lang="cs-CZ" dirty="0" err="1" smtClean="0"/>
              <a:t>Ig</a:t>
            </a:r>
            <a:r>
              <a:rPr lang="cs-CZ" dirty="0" smtClean="0"/>
              <a:t> u B2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628800"/>
            <a:ext cx="87915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72962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Text Box 2"/>
          <p:cNvSpPr txBox="1">
            <a:spLocks noChangeArrowheads="1"/>
          </p:cNvSpPr>
          <p:nvPr/>
        </p:nvSpPr>
        <p:spPr bwMode="auto">
          <a:xfrm>
            <a:off x="222956" y="349250"/>
            <a:ext cx="885190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Nomeklatura</a:t>
            </a:r>
            <a:r>
              <a:rPr lang="en-GB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HLA </a:t>
            </a:r>
            <a:r>
              <a:rPr lang="en-GB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systému</a:t>
            </a:r>
            <a:r>
              <a:rPr lang="en-GB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(WHO)</a:t>
            </a:r>
          </a:p>
          <a:p>
            <a:pPr algn="ctr"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6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82660" name="Text Box 4"/>
          <p:cNvSpPr txBox="1">
            <a:spLocks noChangeArrowheads="1"/>
          </p:cNvSpPr>
          <p:nvPr/>
        </p:nvSpPr>
        <p:spPr bwMode="auto">
          <a:xfrm>
            <a:off x="508000" y="1257300"/>
            <a:ext cx="8191500" cy="528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9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Sérologická</a:t>
            </a:r>
            <a:r>
              <a:rPr lang="en-GB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(HLA </a:t>
            </a:r>
            <a:r>
              <a:rPr lang="en-GB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antigeny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)</a:t>
            </a:r>
            <a:r>
              <a:rPr lang="en-GB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: </a:t>
            </a:r>
          </a:p>
          <a:p>
            <a:pPr>
              <a:lnSpc>
                <a:spcPct val="98000"/>
              </a:lnSpc>
              <a:buClr>
                <a:srgbClr val="000000"/>
              </a:buClr>
              <a:buSzPct val="109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Např.:</a:t>
            </a:r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                       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8000"/>
              </a:lnSpc>
              <a:buClr>
                <a:srgbClr val="000000"/>
              </a:buClr>
              <a:buSzPct val="109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HLA-A2</a:t>
            </a:r>
          </a:p>
          <a:p>
            <a:pPr>
              <a:lnSpc>
                <a:spcPct val="98000"/>
              </a:lnSpc>
              <a:buClr>
                <a:srgbClr val="000000"/>
              </a:buClr>
              <a:buSzPct val="109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HLA-DR3 </a:t>
            </a:r>
            <a:endParaRPr lang="cs-CZ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8000"/>
              </a:lnSpc>
              <a:buClr>
                <a:srgbClr val="000000"/>
              </a:buClr>
              <a:buSzPct val="109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HLA-B27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8000"/>
              </a:lnSpc>
              <a:buClr>
                <a:srgbClr val="000000"/>
              </a:buClr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8000"/>
              </a:lnSpc>
              <a:buClr>
                <a:srgbClr val="000000"/>
              </a:buClr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8000"/>
              </a:lnSpc>
              <a:buClr>
                <a:srgbClr val="000000"/>
              </a:buClr>
              <a:buSzPct val="109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Molekulárně</a:t>
            </a:r>
            <a:r>
              <a:rPr lang="en-GB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genetická</a:t>
            </a:r>
            <a:r>
              <a:rPr lang="en-GB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(DNA) </a:t>
            </a:r>
            <a:r>
              <a:rPr lang="en-GB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nomenklatura</a:t>
            </a:r>
            <a:r>
              <a:rPr lang="cs-C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(HLA </a:t>
            </a:r>
            <a:r>
              <a:rPr lang="en-GB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alely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) </a:t>
            </a:r>
          </a:p>
          <a:p>
            <a:pPr>
              <a:lnSpc>
                <a:spcPct val="98000"/>
              </a:lnSpc>
              <a:buClr>
                <a:srgbClr val="000000"/>
              </a:buClr>
              <a:buSzPct val="109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Např.:</a:t>
            </a:r>
            <a:endParaRPr lang="en-GB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8000"/>
              </a:lnSpc>
              <a:buClr>
                <a:srgbClr val="000000"/>
              </a:buClr>
              <a:buSzPct val="109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HLA-A*</a:t>
            </a:r>
            <a:r>
              <a:rPr lang="en-GB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0201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8000"/>
              </a:lnSpc>
              <a:buClr>
                <a:srgbClr val="000000"/>
              </a:buClr>
              <a:buSzPct val="109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HLA-A*02     </a:t>
            </a:r>
            <a:r>
              <a:rPr lang="en-GB" sz="28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alelická</a:t>
            </a:r>
            <a:r>
              <a:rPr lang="en-GB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skupina</a:t>
            </a:r>
            <a:endParaRPr lang="en-GB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8000"/>
              </a:lnSpc>
              <a:buClr>
                <a:srgbClr val="000000"/>
              </a:buClr>
              <a:buSzPct val="109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HLA-A*0201   </a:t>
            </a:r>
            <a:r>
              <a:rPr lang="en-GB" sz="28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alela</a:t>
            </a:r>
            <a:endParaRPr lang="en-GB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16012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ntibodies &lt;ul&gt;&lt;li&gt;agglutination and precipitation &lt;/li&gt;&lt;/ul&gt;&lt;ul&gt;&lt;ul&gt;&lt;li&gt;enhances phagocytosis by gathering antigens int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0506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funkce protilátek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52752428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3975" y="6092825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3021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smtClean="0">
                <a:solidFill>
                  <a:srgbClr val="C00000"/>
                </a:solidFill>
              </a:rPr>
              <a:t>paměť</a:t>
            </a:r>
            <a:endParaRPr lang="cs-CZ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844824"/>
            <a:ext cx="86928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Zvýšení imunitní reakce po opakovaném setkání s </a:t>
            </a:r>
          </a:p>
          <a:p>
            <a:r>
              <a:rPr lang="cs-CZ" sz="3200" dirty="0"/>
              <a:t>p</a:t>
            </a:r>
            <a:r>
              <a:rPr lang="cs-CZ" sz="3200" dirty="0" smtClean="0"/>
              <a:t>ůvodním antigenem.</a:t>
            </a:r>
          </a:p>
          <a:p>
            <a:endParaRPr lang="cs-CZ" sz="3200" dirty="0"/>
          </a:p>
          <a:p>
            <a:r>
              <a:rPr lang="cs-CZ" sz="3200" dirty="0" smtClean="0"/>
              <a:t>Klonální selekce – klonální expanze</a:t>
            </a:r>
          </a:p>
          <a:p>
            <a:r>
              <a:rPr lang="cs-CZ" sz="3200" dirty="0" smtClean="0"/>
              <a:t>Diferenciace: terminální efektorové buňky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          dlouze žijící paměťové buňky</a:t>
            </a:r>
          </a:p>
          <a:p>
            <a:endParaRPr lang="cs-CZ" sz="3200" dirty="0"/>
          </a:p>
          <a:p>
            <a:r>
              <a:rPr lang="cs-CZ" sz="3200" dirty="0"/>
              <a:t>I</a:t>
            </a:r>
            <a:r>
              <a:rPr lang="cs-CZ" sz="3200" dirty="0" smtClean="0"/>
              <a:t>munitní reakce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 primární </a:t>
            </a:r>
            <a:endParaRPr lang="cs-CZ" sz="3200" dirty="0"/>
          </a:p>
          <a:p>
            <a:r>
              <a:rPr lang="cs-CZ" sz="3200" dirty="0" smtClean="0"/>
              <a:t>                sekundární (</a:t>
            </a:r>
            <a:r>
              <a:rPr lang="cs-CZ" sz="3200" dirty="0" err="1" smtClean="0"/>
              <a:t>anamnestická,“booster</a:t>
            </a:r>
            <a:r>
              <a:rPr lang="cs-CZ" sz="3200" dirty="0" smtClean="0"/>
              <a:t>“)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5090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S0241X-001-f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055688"/>
            <a:ext cx="6018212" cy="476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cs-CZ" sz="800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15 July 2006 09:09 AM)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0598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6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Imunitní protilátková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1" y="1412776"/>
            <a:ext cx="8123533" cy="513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712343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55650" y="22050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v imunitním systému 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0646430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ložitost im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0966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33337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imunitní odpovědi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84467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Uskutečňuje se:</a:t>
            </a:r>
          </a:p>
          <a:p>
            <a:pPr lvl="1"/>
            <a:r>
              <a:rPr lang="cs-CZ" altLang="cs-CZ" smtClean="0"/>
              <a:t>Interakcí složek imunitního systému.</a:t>
            </a:r>
          </a:p>
          <a:p>
            <a:pPr lvl="1"/>
            <a:r>
              <a:rPr lang="cs-CZ" altLang="cs-CZ" smtClean="0"/>
              <a:t>Vlastnostmi a kvantitou antigenu a dalších vnějších aktivačních signálů (PAMP).</a:t>
            </a:r>
          </a:p>
          <a:p>
            <a:pPr lvl="1"/>
            <a:r>
              <a:rPr lang="cs-CZ" altLang="cs-CZ" smtClean="0"/>
              <a:t>Prostřednictvím neuroendokrinních vlivů: inervace orgánů imunitního systému, vlivem hormonů na funkci imunitního systému.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832279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9750" y="47625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/>
              <a:t>Regulace uvnitř imunitního systému</a:t>
            </a:r>
            <a:endParaRPr lang="en-US" altLang="cs-CZ" sz="400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2332038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Uskutečňuje se především</a:t>
            </a:r>
          </a:p>
          <a:p>
            <a:pPr lvl="1"/>
            <a:r>
              <a:rPr lang="cs-CZ" altLang="cs-CZ" smtClean="0"/>
              <a:t>Fyzikálními mezibuněčnými interakcemi – účastní se řada aktivačních povrchových molekul přenášejících pozitivní nebo negativní signál.</a:t>
            </a:r>
          </a:p>
          <a:p>
            <a:pPr lvl="1"/>
            <a:r>
              <a:rPr lang="cs-CZ" altLang="cs-CZ" smtClean="0"/>
              <a:t>Prostřednictvím produkce řady cytokinů.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99004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solidFill>
                  <a:schemeClr val="accent2"/>
                </a:solidFill>
                <a:latin typeface="Verdana" pitchFamily="34" charset="0"/>
              </a:rPr>
              <a:t>Vztah antigenů HLA k chorobám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>
                <a:latin typeface="Tahoma" pitchFamily="34" charset="0"/>
              </a:rPr>
              <a:t>Choroby s imunologickou patogenezí (např. autoimunitní, jako revmatoidní arthritida, juvenilní diabetes, celiakie..)</a:t>
            </a:r>
          </a:p>
          <a:p>
            <a:r>
              <a:rPr lang="cs-CZ" sz="2400">
                <a:latin typeface="Tahoma" pitchFamily="34" charset="0"/>
              </a:rPr>
              <a:t>Choroby s etiopatogenezí nejasnou (psoriasis vulgaris, m. Bechterev)</a:t>
            </a:r>
          </a:p>
          <a:p>
            <a:r>
              <a:rPr lang="cs-CZ" sz="2400">
                <a:latin typeface="Tahoma" pitchFamily="34" charset="0"/>
              </a:rPr>
              <a:t>Choroby, u nichž se imunopatogenetický mechanismus neuplatňuje (narkolepsie, idiopatická hemochromatóza, adrenogenitální syndrom)</a:t>
            </a:r>
          </a:p>
          <a:p>
            <a:endParaRPr lang="cs-CZ" sz="2400">
              <a:latin typeface="Tahoma" pitchFamily="34" charset="0"/>
            </a:endParaRPr>
          </a:p>
          <a:p>
            <a:pPr>
              <a:buFontTx/>
              <a:buNone/>
            </a:pPr>
            <a:r>
              <a:rPr lang="cs-CZ" sz="2000" i="1">
                <a:latin typeface="Tahoma" pitchFamily="34" charset="0"/>
              </a:rPr>
              <a:t>Možné příčiny: HLA antigen je znakem přítomnosti patognostického genu, HLA antigeny jsou receptory pro mikroby, fenomen molekulárního mimikry a zkřížená reaktivita</a:t>
            </a:r>
          </a:p>
        </p:txBody>
      </p:sp>
    </p:spTree>
    <p:extLst>
      <p:ext uri="{BB962C8B-B14F-4D97-AF65-F5344CB8AC3E}">
        <p14:creationId xmlns:p14="http://schemas.microsoft.com/office/powerpoint/2010/main" val="2863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981075"/>
            <a:ext cx="80200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5397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smtClean="0"/>
              <a:t>Kostimulační molekuly při aktivaci</a:t>
            </a:r>
            <a:br>
              <a:rPr lang="cs-CZ" altLang="cs-CZ" sz="3200" smtClean="0"/>
            </a:br>
            <a:r>
              <a:rPr lang="cs-CZ" altLang="cs-CZ" sz="3200" smtClean="0"/>
              <a:t> a inhibici T-lymfocytů</a:t>
            </a:r>
          </a:p>
        </p:txBody>
      </p:sp>
      <p:sp>
        <p:nvSpPr>
          <p:cNvPr id="4" name="TextovéPole 11"/>
          <p:cNvSpPr txBox="1"/>
          <p:nvPr/>
        </p:nvSpPr>
        <p:spPr>
          <a:xfrm>
            <a:off x="457200" y="5876925"/>
            <a:ext cx="1406525" cy="2936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APC</a:t>
            </a:r>
            <a:endParaRPr lang="cs-CZ" sz="1500" dirty="0"/>
          </a:p>
        </p:txBody>
      </p:sp>
      <p:sp>
        <p:nvSpPr>
          <p:cNvPr id="5" name="TextovéPole 11"/>
          <p:cNvSpPr txBox="1"/>
          <p:nvPr/>
        </p:nvSpPr>
        <p:spPr>
          <a:xfrm>
            <a:off x="457200" y="1341438"/>
            <a:ext cx="14065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T-lymphocyte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406110146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T-lymfocyty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1772816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smtClean="0"/>
              <a:t>Antagonistický vztah Th1 a Th2 lymfocytů</a:t>
            </a:r>
          </a:p>
          <a:p>
            <a:r>
              <a:rPr lang="cs-CZ" altLang="cs-CZ" dirty="0" smtClean="0"/>
              <a:t>Různé typy regulačních T-lymfocytů inhibují imunitní reakci, jsou zodpovědné za vrozenou i  získanou toleranci. </a:t>
            </a:r>
            <a:endParaRPr lang="en-US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3644939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47813" y="1412875"/>
            <a:ext cx="6489700" cy="4673600"/>
            <a:chOff x="384" y="96"/>
            <a:chExt cx="5360" cy="4252"/>
          </a:xfrm>
        </p:grpSpPr>
        <p:sp>
          <p:nvSpPr>
            <p:cNvPr id="3" name="AutoShape 4"/>
            <p:cNvSpPr>
              <a:spLocks noChangeArrowheads="1"/>
            </p:cNvSpPr>
            <p:nvPr/>
          </p:nvSpPr>
          <p:spPr bwMode="auto">
            <a:xfrm rot="9100274">
              <a:off x="1248" y="1104"/>
              <a:ext cx="2448" cy="144"/>
            </a:xfrm>
            <a:prstGeom prst="leftArrow">
              <a:avLst>
                <a:gd name="adj1" fmla="val 50000"/>
                <a:gd name="adj2" fmla="val 4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 flipH="1" flipV="1">
              <a:off x="3879" y="1104"/>
              <a:ext cx="288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925 h 21600"/>
                <a:gd name="T14" fmla="*/ 18225 w 21600"/>
                <a:gd name="T15" fmla="*/ 9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624" y="96"/>
              <a:ext cx="912" cy="912"/>
              <a:chOff x="4848" y="1344"/>
              <a:chExt cx="912" cy="912"/>
            </a:xfrm>
          </p:grpSpPr>
          <p:sp>
            <p:nvSpPr>
              <p:cNvPr id="118" name="Oval 7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9" name="Oval 8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Th1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648" y="96"/>
              <a:ext cx="912" cy="912"/>
              <a:chOff x="4848" y="1344"/>
              <a:chExt cx="912" cy="912"/>
            </a:xfrm>
          </p:grpSpPr>
          <p:sp>
            <p:nvSpPr>
              <p:cNvPr id="116" name="Oval 10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7" name="Oval 11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Th2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384" y="2448"/>
              <a:ext cx="1453" cy="768"/>
              <a:chOff x="2112" y="2706"/>
              <a:chExt cx="1453" cy="768"/>
            </a:xfrm>
          </p:grpSpPr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112" y="2706"/>
                <a:ext cx="1392" cy="768"/>
                <a:chOff x="96" y="3072"/>
                <a:chExt cx="1392" cy="768"/>
              </a:xfrm>
            </p:grpSpPr>
            <p:sp>
              <p:nvSpPr>
                <p:cNvPr id="105" name="Cloud"/>
                <p:cNvSpPr>
                  <a:spLocks noChangeAspect="1" noEditPoints="1" noChangeArrowheads="1"/>
                </p:cNvSpPr>
                <p:nvPr/>
              </p:nvSpPr>
              <p:spPr bwMode="auto">
                <a:xfrm rot="-10384744">
                  <a:off x="96" y="3072"/>
                  <a:ext cx="1392" cy="76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79 w 21600"/>
                    <a:gd name="T13" fmla="*/ 3263 h 21600"/>
                    <a:gd name="T14" fmla="*/ 17084 w 21600"/>
                    <a:gd name="T15" fmla="*/ 1732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lnTo>
                        <a:pt x="1949" y="7180"/>
                      </a:ln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933FF"/>
                    </a:gs>
                    <a:gs pos="100000">
                      <a:srgbClr val="471876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6" name="Freeform 15"/>
                <p:cNvSpPr>
                  <a:spLocks/>
                </p:cNvSpPr>
                <p:nvPr/>
              </p:nvSpPr>
              <p:spPr bwMode="auto">
                <a:xfrm>
                  <a:off x="471" y="3186"/>
                  <a:ext cx="576" cy="527"/>
                </a:xfrm>
                <a:custGeom>
                  <a:avLst/>
                  <a:gdLst>
                    <a:gd name="T0" fmla="*/ 167 w 716"/>
                    <a:gd name="T1" fmla="*/ 7 h 795"/>
                    <a:gd name="T2" fmla="*/ 105 w 716"/>
                    <a:gd name="T3" fmla="*/ 21 h 795"/>
                    <a:gd name="T4" fmla="*/ 73 w 716"/>
                    <a:gd name="T5" fmla="*/ 35 h 795"/>
                    <a:gd name="T6" fmla="*/ 61 w 716"/>
                    <a:gd name="T7" fmla="*/ 53 h 795"/>
                    <a:gd name="T8" fmla="*/ 38 w 716"/>
                    <a:gd name="T9" fmla="*/ 60 h 795"/>
                    <a:gd name="T10" fmla="*/ 26 w 716"/>
                    <a:gd name="T11" fmla="*/ 64 h 795"/>
                    <a:gd name="T12" fmla="*/ 14 w 716"/>
                    <a:gd name="T13" fmla="*/ 88 h 795"/>
                    <a:gd name="T14" fmla="*/ 30 w 716"/>
                    <a:gd name="T15" fmla="*/ 89 h 795"/>
                    <a:gd name="T16" fmla="*/ 38 w 716"/>
                    <a:gd name="T17" fmla="*/ 114 h 795"/>
                    <a:gd name="T18" fmla="*/ 30 w 716"/>
                    <a:gd name="T19" fmla="*/ 125 h 795"/>
                    <a:gd name="T20" fmla="*/ 34 w 716"/>
                    <a:gd name="T21" fmla="*/ 146 h 795"/>
                    <a:gd name="T22" fmla="*/ 76 w 716"/>
                    <a:gd name="T23" fmla="*/ 153 h 795"/>
                    <a:gd name="T24" fmla="*/ 105 w 716"/>
                    <a:gd name="T25" fmla="*/ 141 h 795"/>
                    <a:gd name="T26" fmla="*/ 84 w 716"/>
                    <a:gd name="T27" fmla="*/ 119 h 795"/>
                    <a:gd name="T28" fmla="*/ 76 w 716"/>
                    <a:gd name="T29" fmla="*/ 109 h 795"/>
                    <a:gd name="T30" fmla="*/ 80 w 716"/>
                    <a:gd name="T31" fmla="*/ 103 h 795"/>
                    <a:gd name="T32" fmla="*/ 96 w 716"/>
                    <a:gd name="T33" fmla="*/ 93 h 795"/>
                    <a:gd name="T34" fmla="*/ 92 w 716"/>
                    <a:gd name="T35" fmla="*/ 88 h 795"/>
                    <a:gd name="T36" fmla="*/ 68 w 716"/>
                    <a:gd name="T37" fmla="*/ 93 h 795"/>
                    <a:gd name="T38" fmla="*/ 80 w 716"/>
                    <a:gd name="T39" fmla="*/ 66 h 795"/>
                    <a:gd name="T40" fmla="*/ 84 w 716"/>
                    <a:gd name="T41" fmla="*/ 58 h 795"/>
                    <a:gd name="T42" fmla="*/ 116 w 716"/>
                    <a:gd name="T43" fmla="*/ 55 h 795"/>
                    <a:gd name="T44" fmla="*/ 142 w 716"/>
                    <a:gd name="T45" fmla="*/ 57 h 795"/>
                    <a:gd name="T46" fmla="*/ 171 w 716"/>
                    <a:gd name="T47" fmla="*/ 73 h 795"/>
                    <a:gd name="T48" fmla="*/ 201 w 716"/>
                    <a:gd name="T49" fmla="*/ 76 h 795"/>
                    <a:gd name="T50" fmla="*/ 237 w 716"/>
                    <a:gd name="T51" fmla="*/ 75 h 795"/>
                    <a:gd name="T52" fmla="*/ 248 w 716"/>
                    <a:gd name="T53" fmla="*/ 70 h 795"/>
                    <a:gd name="T54" fmla="*/ 260 w 716"/>
                    <a:gd name="T55" fmla="*/ 68 h 795"/>
                    <a:gd name="T56" fmla="*/ 290 w 716"/>
                    <a:gd name="T57" fmla="*/ 52 h 795"/>
                    <a:gd name="T58" fmla="*/ 298 w 716"/>
                    <a:gd name="T59" fmla="*/ 40 h 795"/>
                    <a:gd name="T60" fmla="*/ 290 w 716"/>
                    <a:gd name="T61" fmla="*/ 27 h 795"/>
                    <a:gd name="T62" fmla="*/ 243 w 716"/>
                    <a:gd name="T63" fmla="*/ 12 h 795"/>
                    <a:gd name="T64" fmla="*/ 216 w 716"/>
                    <a:gd name="T65" fmla="*/ 5 h 795"/>
                    <a:gd name="T66" fmla="*/ 194 w 716"/>
                    <a:gd name="T67" fmla="*/ 1 h 795"/>
                    <a:gd name="T68" fmla="*/ 167 w 716"/>
                    <a:gd name="T69" fmla="*/ 9 h 795"/>
                    <a:gd name="T70" fmla="*/ 167 w 716"/>
                    <a:gd name="T71" fmla="*/ 7 h 79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716"/>
                    <a:gd name="T109" fmla="*/ 0 h 795"/>
                    <a:gd name="T110" fmla="*/ 716 w 716"/>
                    <a:gd name="T111" fmla="*/ 795 h 79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716" h="795">
                      <a:moveTo>
                        <a:pt x="397" y="34"/>
                      </a:moveTo>
                      <a:cubicBezTo>
                        <a:pt x="426" y="126"/>
                        <a:pt x="311" y="103"/>
                        <a:pt x="248" y="108"/>
                      </a:cubicBezTo>
                      <a:cubicBezTo>
                        <a:pt x="221" y="135"/>
                        <a:pt x="195" y="150"/>
                        <a:pt x="174" y="182"/>
                      </a:cubicBezTo>
                      <a:cubicBezTo>
                        <a:pt x="169" y="212"/>
                        <a:pt x="172" y="252"/>
                        <a:pt x="146" y="275"/>
                      </a:cubicBezTo>
                      <a:cubicBezTo>
                        <a:pt x="129" y="290"/>
                        <a:pt x="109" y="300"/>
                        <a:pt x="90" y="312"/>
                      </a:cubicBezTo>
                      <a:cubicBezTo>
                        <a:pt x="81" y="318"/>
                        <a:pt x="62" y="331"/>
                        <a:pt x="62" y="331"/>
                      </a:cubicBezTo>
                      <a:cubicBezTo>
                        <a:pt x="35" y="372"/>
                        <a:pt x="0" y="398"/>
                        <a:pt x="34" y="452"/>
                      </a:cubicBezTo>
                      <a:cubicBezTo>
                        <a:pt x="41" y="463"/>
                        <a:pt x="59" y="458"/>
                        <a:pt x="71" y="461"/>
                      </a:cubicBezTo>
                      <a:cubicBezTo>
                        <a:pt x="101" y="505"/>
                        <a:pt x="103" y="538"/>
                        <a:pt x="90" y="591"/>
                      </a:cubicBezTo>
                      <a:cubicBezTo>
                        <a:pt x="85" y="610"/>
                        <a:pt x="71" y="647"/>
                        <a:pt x="71" y="647"/>
                      </a:cubicBezTo>
                      <a:cubicBezTo>
                        <a:pt x="74" y="684"/>
                        <a:pt x="71" y="722"/>
                        <a:pt x="81" y="758"/>
                      </a:cubicBezTo>
                      <a:cubicBezTo>
                        <a:pt x="91" y="793"/>
                        <a:pt x="183" y="795"/>
                        <a:pt x="183" y="795"/>
                      </a:cubicBezTo>
                      <a:cubicBezTo>
                        <a:pt x="248" y="782"/>
                        <a:pt x="230" y="787"/>
                        <a:pt x="248" y="730"/>
                      </a:cubicBezTo>
                      <a:cubicBezTo>
                        <a:pt x="237" y="675"/>
                        <a:pt x="220" y="668"/>
                        <a:pt x="201" y="619"/>
                      </a:cubicBezTo>
                      <a:cubicBezTo>
                        <a:pt x="194" y="601"/>
                        <a:pt x="183" y="563"/>
                        <a:pt x="183" y="563"/>
                      </a:cubicBezTo>
                      <a:cubicBezTo>
                        <a:pt x="186" y="554"/>
                        <a:pt x="187" y="544"/>
                        <a:pt x="192" y="535"/>
                      </a:cubicBezTo>
                      <a:cubicBezTo>
                        <a:pt x="203" y="516"/>
                        <a:pt x="229" y="480"/>
                        <a:pt x="229" y="480"/>
                      </a:cubicBezTo>
                      <a:cubicBezTo>
                        <a:pt x="226" y="471"/>
                        <a:pt x="229" y="456"/>
                        <a:pt x="220" y="452"/>
                      </a:cubicBezTo>
                      <a:cubicBezTo>
                        <a:pt x="208" y="446"/>
                        <a:pt x="169" y="477"/>
                        <a:pt x="164" y="480"/>
                      </a:cubicBezTo>
                      <a:cubicBezTo>
                        <a:pt x="176" y="377"/>
                        <a:pt x="165" y="423"/>
                        <a:pt x="192" y="340"/>
                      </a:cubicBezTo>
                      <a:cubicBezTo>
                        <a:pt x="196" y="328"/>
                        <a:pt x="190" y="310"/>
                        <a:pt x="201" y="303"/>
                      </a:cubicBezTo>
                      <a:cubicBezTo>
                        <a:pt x="223" y="289"/>
                        <a:pt x="276" y="285"/>
                        <a:pt x="276" y="285"/>
                      </a:cubicBezTo>
                      <a:cubicBezTo>
                        <a:pt x="298" y="288"/>
                        <a:pt x="323" y="282"/>
                        <a:pt x="341" y="294"/>
                      </a:cubicBezTo>
                      <a:cubicBezTo>
                        <a:pt x="410" y="338"/>
                        <a:pt x="348" y="348"/>
                        <a:pt x="406" y="377"/>
                      </a:cubicBezTo>
                      <a:cubicBezTo>
                        <a:pt x="429" y="388"/>
                        <a:pt x="456" y="388"/>
                        <a:pt x="480" y="396"/>
                      </a:cubicBezTo>
                      <a:cubicBezTo>
                        <a:pt x="508" y="393"/>
                        <a:pt x="537" y="396"/>
                        <a:pt x="564" y="387"/>
                      </a:cubicBezTo>
                      <a:cubicBezTo>
                        <a:pt x="577" y="383"/>
                        <a:pt x="581" y="366"/>
                        <a:pt x="592" y="359"/>
                      </a:cubicBezTo>
                      <a:cubicBezTo>
                        <a:pt x="600" y="354"/>
                        <a:pt x="611" y="353"/>
                        <a:pt x="620" y="350"/>
                      </a:cubicBezTo>
                      <a:cubicBezTo>
                        <a:pt x="683" y="286"/>
                        <a:pt x="660" y="316"/>
                        <a:pt x="694" y="266"/>
                      </a:cubicBezTo>
                      <a:cubicBezTo>
                        <a:pt x="700" y="247"/>
                        <a:pt x="716" y="229"/>
                        <a:pt x="712" y="210"/>
                      </a:cubicBezTo>
                      <a:cubicBezTo>
                        <a:pt x="711" y="204"/>
                        <a:pt x="702" y="148"/>
                        <a:pt x="694" y="136"/>
                      </a:cubicBezTo>
                      <a:cubicBezTo>
                        <a:pt x="668" y="97"/>
                        <a:pt x="620" y="84"/>
                        <a:pt x="582" y="62"/>
                      </a:cubicBezTo>
                      <a:cubicBezTo>
                        <a:pt x="560" y="50"/>
                        <a:pt x="540" y="34"/>
                        <a:pt x="517" y="24"/>
                      </a:cubicBezTo>
                      <a:cubicBezTo>
                        <a:pt x="499" y="16"/>
                        <a:pt x="462" y="6"/>
                        <a:pt x="462" y="6"/>
                      </a:cubicBezTo>
                      <a:cubicBezTo>
                        <a:pt x="386" y="24"/>
                        <a:pt x="459" y="0"/>
                        <a:pt x="397" y="43"/>
                      </a:cubicBezTo>
                      <a:cubicBezTo>
                        <a:pt x="395" y="45"/>
                        <a:pt x="397" y="37"/>
                        <a:pt x="397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" name="Oval 16"/>
                <p:cNvSpPr>
                  <a:spLocks noChangeArrowheads="1"/>
                </p:cNvSpPr>
                <p:nvPr/>
              </p:nvSpPr>
              <p:spPr bwMode="auto">
                <a:xfrm>
                  <a:off x="355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8" name="Oval 17"/>
                <p:cNvSpPr>
                  <a:spLocks noChangeArrowheads="1"/>
                </p:cNvSpPr>
                <p:nvPr/>
              </p:nvSpPr>
              <p:spPr bwMode="auto">
                <a:xfrm>
                  <a:off x="471" y="3250"/>
                  <a:ext cx="77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9" name="Oval 18"/>
                <p:cNvSpPr>
                  <a:spLocks noChangeArrowheads="1"/>
                </p:cNvSpPr>
                <p:nvPr/>
              </p:nvSpPr>
              <p:spPr bwMode="auto">
                <a:xfrm>
                  <a:off x="1089" y="3345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0" name="Oval 19"/>
                <p:cNvSpPr>
                  <a:spLocks noChangeArrowheads="1"/>
                </p:cNvSpPr>
                <p:nvPr/>
              </p:nvSpPr>
              <p:spPr bwMode="auto">
                <a:xfrm>
                  <a:off x="780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1" name="Oval 20"/>
                <p:cNvSpPr>
                  <a:spLocks noChangeArrowheads="1"/>
                </p:cNvSpPr>
                <p:nvPr/>
              </p:nvSpPr>
              <p:spPr bwMode="auto">
                <a:xfrm>
                  <a:off x="1051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2" name="Oval 21"/>
                <p:cNvSpPr>
                  <a:spLocks noChangeArrowheads="1"/>
                </p:cNvSpPr>
                <p:nvPr/>
              </p:nvSpPr>
              <p:spPr bwMode="auto">
                <a:xfrm>
                  <a:off x="393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3" name="Oval 22"/>
                <p:cNvSpPr>
                  <a:spLocks noChangeArrowheads="1"/>
                </p:cNvSpPr>
                <p:nvPr/>
              </p:nvSpPr>
              <p:spPr bwMode="auto">
                <a:xfrm>
                  <a:off x="239" y="3377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4" name="Oval 23"/>
                <p:cNvSpPr>
                  <a:spLocks noChangeArrowheads="1"/>
                </p:cNvSpPr>
                <p:nvPr/>
              </p:nvSpPr>
              <p:spPr bwMode="auto">
                <a:xfrm>
                  <a:off x="1101" y="3677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5" name="Oval 24"/>
                <p:cNvSpPr>
                  <a:spLocks noChangeArrowheads="1"/>
                </p:cNvSpPr>
                <p:nvPr/>
              </p:nvSpPr>
              <p:spPr bwMode="auto">
                <a:xfrm>
                  <a:off x="857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sp>
            <p:nvSpPr>
              <p:cNvPr id="104" name="Text Box 25"/>
              <p:cNvSpPr txBox="1">
                <a:spLocks noChangeArrowheads="1"/>
              </p:cNvSpPr>
              <p:nvPr/>
            </p:nvSpPr>
            <p:spPr bwMode="auto">
              <a:xfrm>
                <a:off x="2400" y="2994"/>
                <a:ext cx="1162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000" b="1">
                    <a:solidFill>
                      <a:schemeClr val="bg1"/>
                    </a:solidFill>
                    <a:latin typeface="Arial Narrow" pitchFamily="34" charset="0"/>
                  </a:rPr>
                  <a:t>Macrophage</a:t>
                </a: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2736" y="2496"/>
              <a:ext cx="720" cy="1008"/>
              <a:chOff x="3504" y="1632"/>
              <a:chExt cx="864" cy="1203"/>
            </a:xfrm>
          </p:grpSpPr>
          <p:sp>
            <p:nvSpPr>
              <p:cNvPr id="93" name="Freeform 27"/>
              <p:cNvSpPr>
                <a:spLocks/>
              </p:cNvSpPr>
              <p:nvPr/>
            </p:nvSpPr>
            <p:spPr bwMode="auto">
              <a:xfrm>
                <a:off x="3504" y="1632"/>
                <a:ext cx="864" cy="1203"/>
              </a:xfrm>
              <a:custGeom>
                <a:avLst/>
                <a:gdLst>
                  <a:gd name="T0" fmla="*/ 1101 w 699"/>
                  <a:gd name="T1" fmla="*/ 13 h 1203"/>
                  <a:gd name="T2" fmla="*/ 859 w 699"/>
                  <a:gd name="T3" fmla="*/ 32 h 1203"/>
                  <a:gd name="T4" fmla="*/ 726 w 699"/>
                  <a:gd name="T5" fmla="*/ 117 h 1203"/>
                  <a:gd name="T6" fmla="*/ 616 w 699"/>
                  <a:gd name="T7" fmla="*/ 344 h 1203"/>
                  <a:gd name="T8" fmla="*/ 506 w 699"/>
                  <a:gd name="T9" fmla="*/ 429 h 1203"/>
                  <a:gd name="T10" fmla="*/ 464 w 699"/>
                  <a:gd name="T11" fmla="*/ 457 h 1203"/>
                  <a:gd name="T12" fmla="*/ 354 w 699"/>
                  <a:gd name="T13" fmla="*/ 542 h 1203"/>
                  <a:gd name="T14" fmla="*/ 307 w 699"/>
                  <a:gd name="T15" fmla="*/ 570 h 1203"/>
                  <a:gd name="T16" fmla="*/ 155 w 699"/>
                  <a:gd name="T17" fmla="*/ 702 h 1203"/>
                  <a:gd name="T18" fmla="*/ 110 w 699"/>
                  <a:gd name="T19" fmla="*/ 731 h 1203"/>
                  <a:gd name="T20" fmla="*/ 0 w 699"/>
                  <a:gd name="T21" fmla="*/ 863 h 1203"/>
                  <a:gd name="T22" fmla="*/ 397 w 699"/>
                  <a:gd name="T23" fmla="*/ 1156 h 1203"/>
                  <a:gd name="T24" fmla="*/ 574 w 699"/>
                  <a:gd name="T25" fmla="*/ 1146 h 1203"/>
                  <a:gd name="T26" fmla="*/ 506 w 699"/>
                  <a:gd name="T27" fmla="*/ 1014 h 1203"/>
                  <a:gd name="T28" fmla="*/ 726 w 699"/>
                  <a:gd name="T29" fmla="*/ 976 h 1203"/>
                  <a:gd name="T30" fmla="*/ 881 w 699"/>
                  <a:gd name="T31" fmla="*/ 1033 h 1203"/>
                  <a:gd name="T32" fmla="*/ 815 w 699"/>
                  <a:gd name="T33" fmla="*/ 1118 h 1203"/>
                  <a:gd name="T34" fmla="*/ 1014 w 699"/>
                  <a:gd name="T35" fmla="*/ 1203 h 1203"/>
                  <a:gd name="T36" fmla="*/ 1345 w 699"/>
                  <a:gd name="T37" fmla="*/ 1146 h 1203"/>
                  <a:gd name="T38" fmla="*/ 1279 w 699"/>
                  <a:gd name="T39" fmla="*/ 1071 h 1203"/>
                  <a:gd name="T40" fmla="*/ 1167 w 699"/>
                  <a:gd name="T41" fmla="*/ 1014 h 1203"/>
                  <a:gd name="T42" fmla="*/ 1235 w 699"/>
                  <a:gd name="T43" fmla="*/ 920 h 1203"/>
                  <a:gd name="T44" fmla="*/ 1455 w 699"/>
                  <a:gd name="T45" fmla="*/ 1042 h 1203"/>
                  <a:gd name="T46" fmla="*/ 1632 w 699"/>
                  <a:gd name="T47" fmla="*/ 986 h 1203"/>
                  <a:gd name="T48" fmla="*/ 1455 w 699"/>
                  <a:gd name="T49" fmla="*/ 655 h 1203"/>
                  <a:gd name="T50" fmla="*/ 1321 w 699"/>
                  <a:gd name="T51" fmla="*/ 438 h 1203"/>
                  <a:gd name="T52" fmla="*/ 1101 w 699"/>
                  <a:gd name="T53" fmla="*/ 13 h 120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9"/>
                  <a:gd name="T82" fmla="*/ 0 h 1203"/>
                  <a:gd name="T83" fmla="*/ 699 w 699"/>
                  <a:gd name="T84" fmla="*/ 1203 h 120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9" h="1203">
                    <a:moveTo>
                      <a:pt x="472" y="13"/>
                    </a:moveTo>
                    <a:cubicBezTo>
                      <a:pt x="430" y="0"/>
                      <a:pt x="404" y="8"/>
                      <a:pt x="368" y="32"/>
                    </a:cubicBezTo>
                    <a:cubicBezTo>
                      <a:pt x="357" y="68"/>
                      <a:pt x="332" y="86"/>
                      <a:pt x="311" y="117"/>
                    </a:cubicBezTo>
                    <a:cubicBezTo>
                      <a:pt x="287" y="193"/>
                      <a:pt x="289" y="269"/>
                      <a:pt x="264" y="344"/>
                    </a:cubicBezTo>
                    <a:cubicBezTo>
                      <a:pt x="247" y="395"/>
                      <a:pt x="262" y="362"/>
                      <a:pt x="217" y="429"/>
                    </a:cubicBezTo>
                    <a:cubicBezTo>
                      <a:pt x="211" y="438"/>
                      <a:pt x="198" y="457"/>
                      <a:pt x="198" y="457"/>
                    </a:cubicBezTo>
                    <a:cubicBezTo>
                      <a:pt x="182" y="506"/>
                      <a:pt x="194" y="478"/>
                      <a:pt x="151" y="542"/>
                    </a:cubicBezTo>
                    <a:cubicBezTo>
                      <a:pt x="145" y="551"/>
                      <a:pt x="132" y="570"/>
                      <a:pt x="132" y="570"/>
                    </a:cubicBezTo>
                    <a:cubicBezTo>
                      <a:pt x="119" y="624"/>
                      <a:pt x="97" y="655"/>
                      <a:pt x="66" y="702"/>
                    </a:cubicBezTo>
                    <a:cubicBezTo>
                      <a:pt x="60" y="712"/>
                      <a:pt x="47" y="731"/>
                      <a:pt x="47" y="731"/>
                    </a:cubicBezTo>
                    <a:cubicBezTo>
                      <a:pt x="33" y="776"/>
                      <a:pt x="14" y="818"/>
                      <a:pt x="0" y="863"/>
                    </a:cubicBezTo>
                    <a:cubicBezTo>
                      <a:pt x="13" y="989"/>
                      <a:pt x="37" y="1108"/>
                      <a:pt x="170" y="1156"/>
                    </a:cubicBezTo>
                    <a:cubicBezTo>
                      <a:pt x="195" y="1153"/>
                      <a:pt x="222" y="1155"/>
                      <a:pt x="245" y="1146"/>
                    </a:cubicBezTo>
                    <a:cubicBezTo>
                      <a:pt x="298" y="1125"/>
                      <a:pt x="233" y="1037"/>
                      <a:pt x="217" y="1014"/>
                    </a:cubicBezTo>
                    <a:cubicBezTo>
                      <a:pt x="235" y="959"/>
                      <a:pt x="256" y="967"/>
                      <a:pt x="311" y="976"/>
                    </a:cubicBezTo>
                    <a:cubicBezTo>
                      <a:pt x="348" y="989"/>
                      <a:pt x="365" y="995"/>
                      <a:pt x="378" y="1033"/>
                    </a:cubicBezTo>
                    <a:cubicBezTo>
                      <a:pt x="368" y="1061"/>
                      <a:pt x="349" y="1118"/>
                      <a:pt x="349" y="1118"/>
                    </a:cubicBezTo>
                    <a:cubicBezTo>
                      <a:pt x="371" y="1178"/>
                      <a:pt x="386" y="1170"/>
                      <a:pt x="434" y="1203"/>
                    </a:cubicBezTo>
                    <a:cubicBezTo>
                      <a:pt x="544" y="1190"/>
                      <a:pt x="503" y="1196"/>
                      <a:pt x="576" y="1146"/>
                    </a:cubicBezTo>
                    <a:cubicBezTo>
                      <a:pt x="592" y="1095"/>
                      <a:pt x="585" y="1101"/>
                      <a:pt x="548" y="1071"/>
                    </a:cubicBezTo>
                    <a:cubicBezTo>
                      <a:pt x="521" y="1049"/>
                      <a:pt x="518" y="1041"/>
                      <a:pt x="500" y="1014"/>
                    </a:cubicBezTo>
                    <a:cubicBezTo>
                      <a:pt x="485" y="967"/>
                      <a:pt x="474" y="937"/>
                      <a:pt x="529" y="920"/>
                    </a:cubicBezTo>
                    <a:cubicBezTo>
                      <a:pt x="592" y="940"/>
                      <a:pt x="590" y="994"/>
                      <a:pt x="623" y="1042"/>
                    </a:cubicBezTo>
                    <a:cubicBezTo>
                      <a:pt x="660" y="1030"/>
                      <a:pt x="677" y="1019"/>
                      <a:pt x="699" y="986"/>
                    </a:cubicBezTo>
                    <a:cubicBezTo>
                      <a:pt x="692" y="878"/>
                      <a:pt x="687" y="749"/>
                      <a:pt x="623" y="655"/>
                    </a:cubicBezTo>
                    <a:cubicBezTo>
                      <a:pt x="600" y="584"/>
                      <a:pt x="579" y="512"/>
                      <a:pt x="566" y="438"/>
                    </a:cubicBezTo>
                    <a:cubicBezTo>
                      <a:pt x="559" y="162"/>
                      <a:pt x="647" y="96"/>
                      <a:pt x="472" y="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" name="Freeform 28"/>
              <p:cNvSpPr>
                <a:spLocks/>
              </p:cNvSpPr>
              <p:nvPr/>
            </p:nvSpPr>
            <p:spPr bwMode="auto">
              <a:xfrm>
                <a:off x="3744" y="2145"/>
                <a:ext cx="441" cy="255"/>
              </a:xfrm>
              <a:custGeom>
                <a:avLst/>
                <a:gdLst>
                  <a:gd name="T0" fmla="*/ 176 w 441"/>
                  <a:gd name="T1" fmla="*/ 0 h 255"/>
                  <a:gd name="T2" fmla="*/ 110 w 441"/>
                  <a:gd name="T3" fmla="*/ 19 h 255"/>
                  <a:gd name="T4" fmla="*/ 54 w 441"/>
                  <a:gd name="T5" fmla="*/ 47 h 255"/>
                  <a:gd name="T6" fmla="*/ 35 w 441"/>
                  <a:gd name="T7" fmla="*/ 217 h 255"/>
                  <a:gd name="T8" fmla="*/ 186 w 441"/>
                  <a:gd name="T9" fmla="*/ 180 h 255"/>
                  <a:gd name="T10" fmla="*/ 290 w 441"/>
                  <a:gd name="T11" fmla="*/ 227 h 255"/>
                  <a:gd name="T12" fmla="*/ 375 w 441"/>
                  <a:gd name="T13" fmla="*/ 255 h 255"/>
                  <a:gd name="T14" fmla="*/ 441 w 441"/>
                  <a:gd name="T15" fmla="*/ 170 h 255"/>
                  <a:gd name="T16" fmla="*/ 431 w 441"/>
                  <a:gd name="T17" fmla="*/ 95 h 255"/>
                  <a:gd name="T18" fmla="*/ 375 w 441"/>
                  <a:gd name="T19" fmla="*/ 66 h 255"/>
                  <a:gd name="T20" fmla="*/ 176 w 441"/>
                  <a:gd name="T21" fmla="*/ 0 h 2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1"/>
                  <a:gd name="T34" fmla="*/ 0 h 255"/>
                  <a:gd name="T35" fmla="*/ 441 w 441"/>
                  <a:gd name="T36" fmla="*/ 255 h 2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1" h="255">
                    <a:moveTo>
                      <a:pt x="176" y="0"/>
                    </a:moveTo>
                    <a:cubicBezTo>
                      <a:pt x="172" y="1"/>
                      <a:pt x="117" y="15"/>
                      <a:pt x="110" y="19"/>
                    </a:cubicBezTo>
                    <a:cubicBezTo>
                      <a:pt x="34" y="56"/>
                      <a:pt x="127" y="23"/>
                      <a:pt x="54" y="47"/>
                    </a:cubicBezTo>
                    <a:cubicBezTo>
                      <a:pt x="5" y="121"/>
                      <a:pt x="0" y="119"/>
                      <a:pt x="35" y="217"/>
                    </a:cubicBezTo>
                    <a:cubicBezTo>
                      <a:pt x="106" y="210"/>
                      <a:pt x="128" y="208"/>
                      <a:pt x="186" y="180"/>
                    </a:cubicBezTo>
                    <a:cubicBezTo>
                      <a:pt x="255" y="193"/>
                      <a:pt x="220" y="180"/>
                      <a:pt x="290" y="227"/>
                    </a:cubicBezTo>
                    <a:cubicBezTo>
                      <a:pt x="311" y="241"/>
                      <a:pt x="351" y="248"/>
                      <a:pt x="375" y="255"/>
                    </a:cubicBezTo>
                    <a:cubicBezTo>
                      <a:pt x="411" y="231"/>
                      <a:pt x="422" y="209"/>
                      <a:pt x="441" y="170"/>
                    </a:cubicBezTo>
                    <a:cubicBezTo>
                      <a:pt x="438" y="145"/>
                      <a:pt x="440" y="118"/>
                      <a:pt x="431" y="95"/>
                    </a:cubicBezTo>
                    <a:cubicBezTo>
                      <a:pt x="426" y="82"/>
                      <a:pt x="387" y="70"/>
                      <a:pt x="375" y="66"/>
                    </a:cubicBezTo>
                    <a:cubicBezTo>
                      <a:pt x="309" y="44"/>
                      <a:pt x="242" y="23"/>
                      <a:pt x="176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5" name="Oval 29"/>
              <p:cNvSpPr>
                <a:spLocks noChangeArrowheads="1"/>
              </p:cNvSpPr>
              <p:nvPr/>
            </p:nvSpPr>
            <p:spPr bwMode="auto">
              <a:xfrm>
                <a:off x="3937" y="168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6" name="Oval 30"/>
              <p:cNvSpPr>
                <a:spLocks noChangeArrowheads="1"/>
              </p:cNvSpPr>
              <p:nvPr/>
            </p:nvSpPr>
            <p:spPr bwMode="auto">
              <a:xfrm>
                <a:off x="3841" y="2448"/>
                <a:ext cx="192" cy="148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7" name="Oval 31"/>
              <p:cNvSpPr>
                <a:spLocks noChangeArrowheads="1"/>
              </p:cNvSpPr>
              <p:nvPr/>
            </p:nvSpPr>
            <p:spPr bwMode="auto">
              <a:xfrm>
                <a:off x="3600" y="2353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 sz="1600" b="1">
                  <a:latin typeface="Arial Narrow" pitchFamily="34" charset="0"/>
                </a:endParaRPr>
              </a:p>
            </p:txBody>
          </p:sp>
          <p:sp>
            <p:nvSpPr>
              <p:cNvPr id="98" name="Oval 32"/>
              <p:cNvSpPr>
                <a:spLocks noChangeArrowheads="1"/>
              </p:cNvSpPr>
              <p:nvPr/>
            </p:nvSpPr>
            <p:spPr bwMode="auto">
              <a:xfrm>
                <a:off x="3600" y="2544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9" name="Oval 33"/>
              <p:cNvSpPr>
                <a:spLocks noChangeArrowheads="1"/>
              </p:cNvSpPr>
              <p:nvPr/>
            </p:nvSpPr>
            <p:spPr bwMode="auto">
              <a:xfrm>
                <a:off x="4033" y="177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0" name="Oval 34"/>
              <p:cNvSpPr>
                <a:spLocks noChangeArrowheads="1"/>
              </p:cNvSpPr>
              <p:nvPr/>
            </p:nvSpPr>
            <p:spPr bwMode="auto">
              <a:xfrm>
                <a:off x="3984" y="201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1" name="Oval 35"/>
              <p:cNvSpPr>
                <a:spLocks noChangeArrowheads="1"/>
              </p:cNvSpPr>
              <p:nvPr/>
            </p:nvSpPr>
            <p:spPr bwMode="auto">
              <a:xfrm>
                <a:off x="3888" y="1872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2" name="Oval 36"/>
              <p:cNvSpPr>
                <a:spLocks noChangeArrowheads="1"/>
              </p:cNvSpPr>
              <p:nvPr/>
            </p:nvSpPr>
            <p:spPr bwMode="auto">
              <a:xfrm>
                <a:off x="4080" y="240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3696" y="2448"/>
              <a:ext cx="912" cy="912"/>
              <a:chOff x="4848" y="2304"/>
              <a:chExt cx="912" cy="912"/>
            </a:xfrm>
          </p:grpSpPr>
          <p:sp>
            <p:nvSpPr>
              <p:cNvPr id="91" name="Oval 38"/>
              <p:cNvSpPr>
                <a:spLocks noChangeArrowheads="1"/>
              </p:cNvSpPr>
              <p:nvPr/>
            </p:nvSpPr>
            <p:spPr bwMode="auto">
              <a:xfrm>
                <a:off x="4848" y="230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92" name="Oval 39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B cell</a:t>
                </a:r>
              </a:p>
            </p:txBody>
          </p:sp>
        </p:grpSp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4704" y="2507"/>
              <a:ext cx="902" cy="901"/>
              <a:chOff x="240" y="1728"/>
              <a:chExt cx="902" cy="901"/>
            </a:xfrm>
          </p:grpSpPr>
          <p:grpSp>
            <p:nvGrpSpPr>
              <p:cNvPr id="27" name="Group 41"/>
              <p:cNvGrpSpPr>
                <a:grpSpLocks/>
              </p:cNvGrpSpPr>
              <p:nvPr/>
            </p:nvGrpSpPr>
            <p:grpSpPr bwMode="auto">
              <a:xfrm>
                <a:off x="240" y="1728"/>
                <a:ext cx="902" cy="901"/>
                <a:chOff x="4032" y="2544"/>
                <a:chExt cx="902" cy="901"/>
              </a:xfrm>
            </p:grpSpPr>
            <p:sp>
              <p:nvSpPr>
                <p:cNvPr id="29" name="Freeform 42"/>
                <p:cNvSpPr>
                  <a:spLocks/>
                </p:cNvSpPr>
                <p:nvPr/>
              </p:nvSpPr>
              <p:spPr bwMode="auto">
                <a:xfrm>
                  <a:off x="4828" y="281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2" y="3"/>
                      </a:lnTo>
                      <a:lnTo>
                        <a:pt x="28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" name="Freeform 43"/>
                <p:cNvSpPr>
                  <a:spLocks/>
                </p:cNvSpPr>
                <p:nvPr/>
              </p:nvSpPr>
              <p:spPr bwMode="auto">
                <a:xfrm>
                  <a:off x="4240" y="272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1" name="Freeform 44"/>
                <p:cNvSpPr>
                  <a:spLocks/>
                </p:cNvSpPr>
                <p:nvPr/>
              </p:nvSpPr>
              <p:spPr bwMode="auto">
                <a:xfrm>
                  <a:off x="4032" y="2544"/>
                  <a:ext cx="902" cy="901"/>
                </a:xfrm>
                <a:custGeom>
                  <a:avLst/>
                  <a:gdLst>
                    <a:gd name="T0" fmla="*/ 33 w 2706"/>
                    <a:gd name="T1" fmla="*/ 17 h 2704"/>
                    <a:gd name="T2" fmla="*/ 33 w 2706"/>
                    <a:gd name="T3" fmla="*/ 12 h 2704"/>
                    <a:gd name="T4" fmla="*/ 31 w 2706"/>
                    <a:gd name="T5" fmla="*/ 8 h 2704"/>
                    <a:gd name="T6" fmla="*/ 29 w 2706"/>
                    <a:gd name="T7" fmla="*/ 5 h 2704"/>
                    <a:gd name="T8" fmla="*/ 25 w 2706"/>
                    <a:gd name="T9" fmla="*/ 2 h 2704"/>
                    <a:gd name="T10" fmla="*/ 21 w 2706"/>
                    <a:gd name="T11" fmla="*/ 1 h 2704"/>
                    <a:gd name="T12" fmla="*/ 17 w 2706"/>
                    <a:gd name="T13" fmla="*/ 0 h 2704"/>
                    <a:gd name="T14" fmla="*/ 12 w 2706"/>
                    <a:gd name="T15" fmla="*/ 1 h 2704"/>
                    <a:gd name="T16" fmla="*/ 8 w 2706"/>
                    <a:gd name="T17" fmla="*/ 2 h 2704"/>
                    <a:gd name="T18" fmla="*/ 5 w 2706"/>
                    <a:gd name="T19" fmla="*/ 5 h 2704"/>
                    <a:gd name="T20" fmla="*/ 2 w 2706"/>
                    <a:gd name="T21" fmla="*/ 8 h 2704"/>
                    <a:gd name="T22" fmla="*/ 1 w 2706"/>
                    <a:gd name="T23" fmla="*/ 12 h 2704"/>
                    <a:gd name="T24" fmla="*/ 0 w 2706"/>
                    <a:gd name="T25" fmla="*/ 17 h 2704"/>
                    <a:gd name="T26" fmla="*/ 1 w 2706"/>
                    <a:gd name="T27" fmla="*/ 21 h 2704"/>
                    <a:gd name="T28" fmla="*/ 2 w 2706"/>
                    <a:gd name="T29" fmla="*/ 25 h 2704"/>
                    <a:gd name="T30" fmla="*/ 5 w 2706"/>
                    <a:gd name="T31" fmla="*/ 28 h 2704"/>
                    <a:gd name="T32" fmla="*/ 8 w 2706"/>
                    <a:gd name="T33" fmla="*/ 31 h 2704"/>
                    <a:gd name="T34" fmla="*/ 12 w 2706"/>
                    <a:gd name="T35" fmla="*/ 33 h 2704"/>
                    <a:gd name="T36" fmla="*/ 17 w 2706"/>
                    <a:gd name="T37" fmla="*/ 33 h 2704"/>
                    <a:gd name="T38" fmla="*/ 21 w 2706"/>
                    <a:gd name="T39" fmla="*/ 33 h 2704"/>
                    <a:gd name="T40" fmla="*/ 25 w 2706"/>
                    <a:gd name="T41" fmla="*/ 31 h 2704"/>
                    <a:gd name="T42" fmla="*/ 29 w 2706"/>
                    <a:gd name="T43" fmla="*/ 28 h 2704"/>
                    <a:gd name="T44" fmla="*/ 31 w 2706"/>
                    <a:gd name="T45" fmla="*/ 25 h 2704"/>
                    <a:gd name="T46" fmla="*/ 33 w 2706"/>
                    <a:gd name="T47" fmla="*/ 21 h 2704"/>
                    <a:gd name="T48" fmla="*/ 33 w 2706"/>
                    <a:gd name="T49" fmla="*/ 17 h 270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6"/>
                    <a:gd name="T76" fmla="*/ 0 h 2704"/>
                    <a:gd name="T77" fmla="*/ 2706 w 2706"/>
                    <a:gd name="T78" fmla="*/ 2704 h 270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6" h="2704">
                      <a:moveTo>
                        <a:pt x="2706" y="1352"/>
                      </a:moveTo>
                      <a:lnTo>
                        <a:pt x="2660" y="1002"/>
                      </a:lnTo>
                      <a:lnTo>
                        <a:pt x="2525" y="675"/>
                      </a:lnTo>
                      <a:lnTo>
                        <a:pt x="2309" y="396"/>
                      </a:lnTo>
                      <a:lnTo>
                        <a:pt x="2029" y="181"/>
                      </a:lnTo>
                      <a:lnTo>
                        <a:pt x="1703" y="45"/>
                      </a:lnTo>
                      <a:lnTo>
                        <a:pt x="1354" y="0"/>
                      </a:lnTo>
                      <a:lnTo>
                        <a:pt x="1003" y="45"/>
                      </a:lnTo>
                      <a:lnTo>
                        <a:pt x="677" y="181"/>
                      </a:lnTo>
                      <a:lnTo>
                        <a:pt x="397" y="396"/>
                      </a:lnTo>
                      <a:lnTo>
                        <a:pt x="181" y="675"/>
                      </a:lnTo>
                      <a:lnTo>
                        <a:pt x="47" y="1002"/>
                      </a:lnTo>
                      <a:lnTo>
                        <a:pt x="0" y="1352"/>
                      </a:lnTo>
                      <a:lnTo>
                        <a:pt x="47" y="1703"/>
                      </a:lnTo>
                      <a:lnTo>
                        <a:pt x="181" y="2029"/>
                      </a:lnTo>
                      <a:lnTo>
                        <a:pt x="397" y="2308"/>
                      </a:lnTo>
                      <a:lnTo>
                        <a:pt x="677" y="2523"/>
                      </a:lnTo>
                      <a:lnTo>
                        <a:pt x="1003" y="2659"/>
                      </a:lnTo>
                      <a:lnTo>
                        <a:pt x="1354" y="2704"/>
                      </a:lnTo>
                      <a:lnTo>
                        <a:pt x="1703" y="2659"/>
                      </a:lnTo>
                      <a:lnTo>
                        <a:pt x="2029" y="2523"/>
                      </a:lnTo>
                      <a:lnTo>
                        <a:pt x="2309" y="2308"/>
                      </a:lnTo>
                      <a:lnTo>
                        <a:pt x="2525" y="2029"/>
                      </a:lnTo>
                      <a:lnTo>
                        <a:pt x="2660" y="1703"/>
                      </a:lnTo>
                      <a:lnTo>
                        <a:pt x="2706" y="135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7FFF7F"/>
                    </a:gs>
                    <a:gs pos="100000">
                      <a:srgbClr val="3B763B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2" name="Freeform 45"/>
                <p:cNvSpPr>
                  <a:spLocks/>
                </p:cNvSpPr>
                <p:nvPr/>
              </p:nvSpPr>
              <p:spPr bwMode="auto">
                <a:xfrm>
                  <a:off x="4317" y="270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8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8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3" name="Freeform 46"/>
                <p:cNvSpPr>
                  <a:spLocks/>
                </p:cNvSpPr>
                <p:nvPr/>
              </p:nvSpPr>
              <p:spPr bwMode="auto">
                <a:xfrm>
                  <a:off x="4341" y="2637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8" y="98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4" name="Freeform 47"/>
                <p:cNvSpPr>
                  <a:spLocks/>
                </p:cNvSpPr>
                <p:nvPr/>
              </p:nvSpPr>
              <p:spPr bwMode="auto">
                <a:xfrm>
                  <a:off x="4418" y="265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Freeform 48"/>
                <p:cNvSpPr>
                  <a:spLocks/>
                </p:cNvSpPr>
                <p:nvPr/>
              </p:nvSpPr>
              <p:spPr bwMode="auto">
                <a:xfrm>
                  <a:off x="4432" y="258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6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Freeform 49"/>
                <p:cNvSpPr>
                  <a:spLocks/>
                </p:cNvSpPr>
                <p:nvPr/>
              </p:nvSpPr>
              <p:spPr bwMode="auto">
                <a:xfrm>
                  <a:off x="4264" y="2635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8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Freeform 50"/>
                <p:cNvSpPr>
                  <a:spLocks/>
                </p:cNvSpPr>
                <p:nvPr/>
              </p:nvSpPr>
              <p:spPr bwMode="auto">
                <a:xfrm>
                  <a:off x="4156" y="271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Freeform 51"/>
                <p:cNvSpPr>
                  <a:spLocks/>
                </p:cNvSpPr>
                <p:nvPr/>
              </p:nvSpPr>
              <p:spPr bwMode="auto">
                <a:xfrm>
                  <a:off x="4161" y="2783"/>
                  <a:ext cx="38" cy="39"/>
                </a:xfrm>
                <a:custGeom>
                  <a:avLst/>
                  <a:gdLst>
                    <a:gd name="T0" fmla="*/ 1 w 116"/>
                    <a:gd name="T1" fmla="*/ 1 h 116"/>
                    <a:gd name="T2" fmla="*/ 1 w 116"/>
                    <a:gd name="T3" fmla="*/ 1 h 116"/>
                    <a:gd name="T4" fmla="*/ 1 w 116"/>
                    <a:gd name="T5" fmla="*/ 0 h 116"/>
                    <a:gd name="T6" fmla="*/ 1 w 116"/>
                    <a:gd name="T7" fmla="*/ 0 h 116"/>
                    <a:gd name="T8" fmla="*/ 1 w 116"/>
                    <a:gd name="T9" fmla="*/ 0 h 116"/>
                    <a:gd name="T10" fmla="*/ 1 w 116"/>
                    <a:gd name="T11" fmla="*/ 0 h 116"/>
                    <a:gd name="T12" fmla="*/ 1 w 116"/>
                    <a:gd name="T13" fmla="*/ 0 h 116"/>
                    <a:gd name="T14" fmla="*/ 1 w 116"/>
                    <a:gd name="T15" fmla="*/ 0 h 116"/>
                    <a:gd name="T16" fmla="*/ 0 w 116"/>
                    <a:gd name="T17" fmla="*/ 0 h 116"/>
                    <a:gd name="T18" fmla="*/ 0 w 116"/>
                    <a:gd name="T19" fmla="*/ 0 h 116"/>
                    <a:gd name="T20" fmla="*/ 0 w 116"/>
                    <a:gd name="T21" fmla="*/ 0 h 116"/>
                    <a:gd name="T22" fmla="*/ 0 w 116"/>
                    <a:gd name="T23" fmla="*/ 1 h 116"/>
                    <a:gd name="T24" fmla="*/ 0 w 116"/>
                    <a:gd name="T25" fmla="*/ 1 h 116"/>
                    <a:gd name="T26" fmla="*/ 0 w 116"/>
                    <a:gd name="T27" fmla="*/ 1 h 116"/>
                    <a:gd name="T28" fmla="*/ 0 w 116"/>
                    <a:gd name="T29" fmla="*/ 1 h 116"/>
                    <a:gd name="T30" fmla="*/ 0 w 116"/>
                    <a:gd name="T31" fmla="*/ 1 h 116"/>
                    <a:gd name="T32" fmla="*/ 0 w 116"/>
                    <a:gd name="T33" fmla="*/ 1 h 116"/>
                    <a:gd name="T34" fmla="*/ 1 w 116"/>
                    <a:gd name="T35" fmla="*/ 1 h 116"/>
                    <a:gd name="T36" fmla="*/ 1 w 116"/>
                    <a:gd name="T37" fmla="*/ 1 h 116"/>
                    <a:gd name="T38" fmla="*/ 1 w 116"/>
                    <a:gd name="T39" fmla="*/ 1 h 116"/>
                    <a:gd name="T40" fmla="*/ 1 w 116"/>
                    <a:gd name="T41" fmla="*/ 1 h 116"/>
                    <a:gd name="T42" fmla="*/ 1 w 116"/>
                    <a:gd name="T43" fmla="*/ 1 h 116"/>
                    <a:gd name="T44" fmla="*/ 1 w 116"/>
                    <a:gd name="T45" fmla="*/ 1 h 116"/>
                    <a:gd name="T46" fmla="*/ 1 w 116"/>
                    <a:gd name="T47" fmla="*/ 1 h 116"/>
                    <a:gd name="T48" fmla="*/ 1 w 116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6"/>
                    <a:gd name="T77" fmla="*/ 116 w 116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6">
                      <a:moveTo>
                        <a:pt x="116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4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9" name="Freeform 52"/>
                <p:cNvSpPr>
                  <a:spLocks/>
                </p:cNvSpPr>
                <p:nvPr/>
              </p:nvSpPr>
              <p:spPr bwMode="auto">
                <a:xfrm>
                  <a:off x="4096" y="281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Freeform 53"/>
                <p:cNvSpPr>
                  <a:spLocks/>
                </p:cNvSpPr>
                <p:nvPr/>
              </p:nvSpPr>
              <p:spPr bwMode="auto">
                <a:xfrm>
                  <a:off x="4108" y="2877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Freeform 54"/>
                <p:cNvSpPr>
                  <a:spLocks/>
                </p:cNvSpPr>
                <p:nvPr/>
              </p:nvSpPr>
              <p:spPr bwMode="auto">
                <a:xfrm>
                  <a:off x="4046" y="292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Freeform 55"/>
                <p:cNvSpPr>
                  <a:spLocks/>
                </p:cNvSpPr>
                <p:nvPr/>
              </p:nvSpPr>
              <p:spPr bwMode="auto">
                <a:xfrm>
                  <a:off x="4098" y="296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Freeform 56"/>
                <p:cNvSpPr>
                  <a:spLocks/>
                </p:cNvSpPr>
                <p:nvPr/>
              </p:nvSpPr>
              <p:spPr bwMode="auto">
                <a:xfrm>
                  <a:off x="4053" y="3018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4" name="Freeform 57"/>
                <p:cNvSpPr>
                  <a:spLocks/>
                </p:cNvSpPr>
                <p:nvPr/>
              </p:nvSpPr>
              <p:spPr bwMode="auto">
                <a:xfrm>
                  <a:off x="4110" y="3047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5" name="Freeform 58"/>
                <p:cNvSpPr>
                  <a:spLocks/>
                </p:cNvSpPr>
                <p:nvPr/>
              </p:nvSpPr>
              <p:spPr bwMode="auto">
                <a:xfrm>
                  <a:off x="4070" y="310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" name="Freeform 59"/>
                <p:cNvSpPr>
                  <a:spLocks/>
                </p:cNvSpPr>
                <p:nvPr/>
              </p:nvSpPr>
              <p:spPr bwMode="auto">
                <a:xfrm>
                  <a:off x="4132" y="312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7" name="Freeform 60"/>
                <p:cNvSpPr>
                  <a:spLocks/>
                </p:cNvSpPr>
                <p:nvPr/>
              </p:nvSpPr>
              <p:spPr bwMode="auto">
                <a:xfrm>
                  <a:off x="4103" y="3189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8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8" name="Freeform 61"/>
                <p:cNvSpPr>
                  <a:spLocks/>
                </p:cNvSpPr>
                <p:nvPr/>
              </p:nvSpPr>
              <p:spPr bwMode="auto">
                <a:xfrm>
                  <a:off x="4178" y="320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6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" name="Freeform 62"/>
                <p:cNvSpPr>
                  <a:spLocks/>
                </p:cNvSpPr>
                <p:nvPr/>
              </p:nvSpPr>
              <p:spPr bwMode="auto">
                <a:xfrm>
                  <a:off x="4158" y="3263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9"/>
                      </a:moveTo>
                      <a:lnTo>
                        <a:pt x="114" y="43"/>
                      </a:lnTo>
                      <a:lnTo>
                        <a:pt x="108" y="30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30"/>
                      </a:lnTo>
                      <a:lnTo>
                        <a:pt x="2" y="43"/>
                      </a:lnTo>
                      <a:lnTo>
                        <a:pt x="0" y="59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9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0" name="Freeform 63"/>
                <p:cNvSpPr>
                  <a:spLocks/>
                </p:cNvSpPr>
                <p:nvPr/>
              </p:nvSpPr>
              <p:spPr bwMode="auto">
                <a:xfrm>
                  <a:off x="4230" y="3273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2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1" name="Freeform 64"/>
                <p:cNvSpPr>
                  <a:spLocks/>
                </p:cNvSpPr>
                <p:nvPr/>
              </p:nvSpPr>
              <p:spPr bwMode="auto">
                <a:xfrm>
                  <a:off x="4235" y="3330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2" name="Freeform 65"/>
                <p:cNvSpPr>
                  <a:spLocks/>
                </p:cNvSpPr>
                <p:nvPr/>
              </p:nvSpPr>
              <p:spPr bwMode="auto">
                <a:xfrm>
                  <a:off x="4300" y="328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4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3" name="Freeform 66"/>
                <p:cNvSpPr>
                  <a:spLocks/>
                </p:cNvSpPr>
                <p:nvPr/>
              </p:nvSpPr>
              <p:spPr bwMode="auto">
                <a:xfrm>
                  <a:off x="4317" y="335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" name="Freeform 67"/>
                <p:cNvSpPr>
                  <a:spLocks/>
                </p:cNvSpPr>
                <p:nvPr/>
              </p:nvSpPr>
              <p:spPr bwMode="auto">
                <a:xfrm>
                  <a:off x="4389" y="3296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7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" name="Freeform 68"/>
                <p:cNvSpPr>
                  <a:spLocks/>
                </p:cNvSpPr>
                <p:nvPr/>
              </p:nvSpPr>
              <p:spPr bwMode="auto">
                <a:xfrm>
                  <a:off x="4415" y="3385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" name="Freeform 69"/>
                <p:cNvSpPr>
                  <a:spLocks/>
                </p:cNvSpPr>
                <p:nvPr/>
              </p:nvSpPr>
              <p:spPr bwMode="auto">
                <a:xfrm>
                  <a:off x="4482" y="3282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8" y="27"/>
                      </a:lnTo>
                      <a:lnTo>
                        <a:pt x="98" y="16"/>
                      </a:lnTo>
                      <a:lnTo>
                        <a:pt x="85" y="6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7"/>
                      </a:lnTo>
                      <a:lnTo>
                        <a:pt x="2" y="41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2" y="112"/>
                      </a:lnTo>
                      <a:lnTo>
                        <a:pt x="85" y="106"/>
                      </a:lnTo>
                      <a:lnTo>
                        <a:pt x="98" y="97"/>
                      </a:lnTo>
                      <a:lnTo>
                        <a:pt x="108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" name="Freeform 70"/>
                <p:cNvSpPr>
                  <a:spLocks/>
                </p:cNvSpPr>
                <p:nvPr/>
              </p:nvSpPr>
              <p:spPr bwMode="auto">
                <a:xfrm>
                  <a:off x="4509" y="3371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2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2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" name="Freeform 71"/>
                <p:cNvSpPr>
                  <a:spLocks/>
                </p:cNvSpPr>
                <p:nvPr/>
              </p:nvSpPr>
              <p:spPr bwMode="auto">
                <a:xfrm>
                  <a:off x="4566" y="3249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9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2"/>
                      </a:lnTo>
                      <a:lnTo>
                        <a:pt x="0" y="56"/>
                      </a:lnTo>
                      <a:lnTo>
                        <a:pt x="3" y="72"/>
                      </a:lnTo>
                      <a:lnTo>
                        <a:pt x="9" y="85"/>
                      </a:lnTo>
                      <a:lnTo>
                        <a:pt x="18" y="97"/>
                      </a:lnTo>
                      <a:lnTo>
                        <a:pt x="30" y="106"/>
                      </a:lnTo>
                      <a:lnTo>
                        <a:pt x="43" y="112"/>
                      </a:lnTo>
                      <a:lnTo>
                        <a:pt x="59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2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" name="Freeform 72"/>
                <p:cNvSpPr>
                  <a:spLocks/>
                </p:cNvSpPr>
                <p:nvPr/>
              </p:nvSpPr>
              <p:spPr bwMode="auto">
                <a:xfrm>
                  <a:off x="4610" y="3349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1" y="3"/>
                      </a:lnTo>
                      <a:lnTo>
                        <a:pt x="56" y="0"/>
                      </a:lnTo>
                      <a:lnTo>
                        <a:pt x="41" y="3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6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6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5"/>
                      </a:lnTo>
                      <a:lnTo>
                        <a:pt x="71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" name="Freeform 73"/>
                <p:cNvSpPr>
                  <a:spLocks/>
                </p:cNvSpPr>
                <p:nvPr/>
              </p:nvSpPr>
              <p:spPr bwMode="auto">
                <a:xfrm>
                  <a:off x="4640" y="3265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4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4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4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" name="Freeform 74"/>
                <p:cNvSpPr>
                  <a:spLocks/>
                </p:cNvSpPr>
                <p:nvPr/>
              </p:nvSpPr>
              <p:spPr bwMode="auto">
                <a:xfrm>
                  <a:off x="4643" y="3162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" name="Freeform 75"/>
                <p:cNvSpPr>
                  <a:spLocks/>
                </p:cNvSpPr>
                <p:nvPr/>
              </p:nvSpPr>
              <p:spPr bwMode="auto">
                <a:xfrm>
                  <a:off x="4732" y="3270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7" y="27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7" y="16"/>
                      </a:lnTo>
                      <a:lnTo>
                        <a:pt x="7" y="27"/>
                      </a:lnTo>
                      <a:lnTo>
                        <a:pt x="1" y="41"/>
                      </a:lnTo>
                      <a:lnTo>
                        <a:pt x="0" y="56"/>
                      </a:lnTo>
                      <a:lnTo>
                        <a:pt x="1" y="71"/>
                      </a:lnTo>
                      <a:lnTo>
                        <a:pt x="7" y="85"/>
                      </a:lnTo>
                      <a:lnTo>
                        <a:pt x="17" y="97"/>
                      </a:lnTo>
                      <a:lnTo>
                        <a:pt x="28" y="106"/>
                      </a:lnTo>
                      <a:lnTo>
                        <a:pt x="42" y="112"/>
                      </a:lnTo>
                      <a:lnTo>
                        <a:pt x="57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8" y="97"/>
                      </a:lnTo>
                      <a:lnTo>
                        <a:pt x="107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3" name="Freeform 76"/>
                <p:cNvSpPr>
                  <a:spLocks/>
                </p:cNvSpPr>
                <p:nvPr/>
              </p:nvSpPr>
              <p:spPr bwMode="auto">
                <a:xfrm>
                  <a:off x="4727" y="316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4" name="Freeform 77"/>
                <p:cNvSpPr>
                  <a:spLocks/>
                </p:cNvSpPr>
                <p:nvPr/>
              </p:nvSpPr>
              <p:spPr bwMode="auto">
                <a:xfrm>
                  <a:off x="4562" y="3157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7" y="108"/>
                      </a:lnTo>
                      <a:lnTo>
                        <a:pt x="41" y="113"/>
                      </a:lnTo>
                      <a:lnTo>
                        <a:pt x="56" y="116"/>
                      </a:lnTo>
                      <a:lnTo>
                        <a:pt x="72" y="113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5" name="Freeform 78"/>
                <p:cNvSpPr>
                  <a:spLocks/>
                </p:cNvSpPr>
                <p:nvPr/>
              </p:nvSpPr>
              <p:spPr bwMode="auto">
                <a:xfrm>
                  <a:off x="4502" y="306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6" name="Freeform 79"/>
                <p:cNvSpPr>
                  <a:spLocks/>
                </p:cNvSpPr>
                <p:nvPr/>
              </p:nvSpPr>
              <p:spPr bwMode="auto">
                <a:xfrm>
                  <a:off x="4418" y="305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7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7" name="Freeform 80"/>
                <p:cNvSpPr>
                  <a:spLocks/>
                </p:cNvSpPr>
                <p:nvPr/>
              </p:nvSpPr>
              <p:spPr bwMode="auto">
                <a:xfrm>
                  <a:off x="4341" y="3061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8" name="Freeform 81"/>
                <p:cNvSpPr>
                  <a:spLocks/>
                </p:cNvSpPr>
                <p:nvPr/>
              </p:nvSpPr>
              <p:spPr bwMode="auto">
                <a:xfrm>
                  <a:off x="4374" y="2994"/>
                  <a:ext cx="39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9" name="Freeform 82"/>
                <p:cNvSpPr>
                  <a:spLocks/>
                </p:cNvSpPr>
                <p:nvPr/>
              </p:nvSpPr>
              <p:spPr bwMode="auto">
                <a:xfrm>
                  <a:off x="4418" y="291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0" name="Freeform 83"/>
                <p:cNvSpPr>
                  <a:spLocks/>
                </p:cNvSpPr>
                <p:nvPr/>
              </p:nvSpPr>
              <p:spPr bwMode="auto">
                <a:xfrm>
                  <a:off x="4432" y="283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8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1" name="Freeform 84"/>
                <p:cNvSpPr>
                  <a:spLocks/>
                </p:cNvSpPr>
                <p:nvPr/>
              </p:nvSpPr>
              <p:spPr bwMode="auto">
                <a:xfrm>
                  <a:off x="4504" y="297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2" name="Freeform 85"/>
                <p:cNvSpPr>
                  <a:spLocks/>
                </p:cNvSpPr>
                <p:nvPr/>
              </p:nvSpPr>
              <p:spPr bwMode="auto">
                <a:xfrm>
                  <a:off x="4574" y="2951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6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3" name="Freeform 86"/>
                <p:cNvSpPr>
                  <a:spLocks/>
                </p:cNvSpPr>
                <p:nvPr/>
              </p:nvSpPr>
              <p:spPr bwMode="auto">
                <a:xfrm>
                  <a:off x="4578" y="302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9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9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4" name="Freeform 87"/>
                <p:cNvSpPr>
                  <a:spLocks/>
                </p:cNvSpPr>
                <p:nvPr/>
              </p:nvSpPr>
              <p:spPr bwMode="auto">
                <a:xfrm>
                  <a:off x="4626" y="3078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9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5" name="Freeform 88"/>
                <p:cNvSpPr>
                  <a:spLocks/>
                </p:cNvSpPr>
                <p:nvPr/>
              </p:nvSpPr>
              <p:spPr bwMode="auto">
                <a:xfrm>
                  <a:off x="4655" y="2968"/>
                  <a:ext cx="38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6" name="Freeform 89"/>
                <p:cNvSpPr>
                  <a:spLocks/>
                </p:cNvSpPr>
                <p:nvPr/>
              </p:nvSpPr>
              <p:spPr bwMode="auto">
                <a:xfrm>
                  <a:off x="4715" y="305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7" name="Freeform 90"/>
                <p:cNvSpPr>
                  <a:spLocks/>
                </p:cNvSpPr>
                <p:nvPr/>
              </p:nvSpPr>
              <p:spPr bwMode="auto">
                <a:xfrm>
                  <a:off x="4741" y="2954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3" y="42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8" name="Freeform 91"/>
                <p:cNvSpPr>
                  <a:spLocks/>
                </p:cNvSpPr>
                <p:nvPr/>
              </p:nvSpPr>
              <p:spPr bwMode="auto">
                <a:xfrm>
                  <a:off x="4756" y="284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7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7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9" name="Freeform 92"/>
                <p:cNvSpPr>
                  <a:spLocks/>
                </p:cNvSpPr>
                <p:nvPr/>
              </p:nvSpPr>
              <p:spPr bwMode="auto">
                <a:xfrm>
                  <a:off x="4811" y="3021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0" name="Freeform 93"/>
                <p:cNvSpPr>
                  <a:spLocks/>
                </p:cNvSpPr>
                <p:nvPr/>
              </p:nvSpPr>
              <p:spPr bwMode="auto">
                <a:xfrm>
                  <a:off x="4799" y="311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1" name="Freeform 94"/>
                <p:cNvSpPr>
                  <a:spLocks/>
                </p:cNvSpPr>
                <p:nvPr/>
              </p:nvSpPr>
              <p:spPr bwMode="auto">
                <a:xfrm>
                  <a:off x="4691" y="3215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2" name="Freeform 95"/>
                <p:cNvSpPr>
                  <a:spLocks/>
                </p:cNvSpPr>
                <p:nvPr/>
              </p:nvSpPr>
              <p:spPr bwMode="auto">
                <a:xfrm>
                  <a:off x="4842" y="2918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3" name="Freeform 96"/>
                <p:cNvSpPr>
                  <a:spLocks/>
                </p:cNvSpPr>
                <p:nvPr/>
              </p:nvSpPr>
              <p:spPr bwMode="auto">
                <a:xfrm>
                  <a:off x="4748" y="2745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2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4" name="Freeform 97"/>
                <p:cNvSpPr>
                  <a:spLocks/>
                </p:cNvSpPr>
                <p:nvPr/>
              </p:nvSpPr>
              <p:spPr bwMode="auto">
                <a:xfrm>
                  <a:off x="4691" y="264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5" name="Freeform 98"/>
                <p:cNvSpPr>
                  <a:spLocks/>
                </p:cNvSpPr>
                <p:nvPr/>
              </p:nvSpPr>
              <p:spPr bwMode="auto">
                <a:xfrm>
                  <a:off x="4600" y="260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7" y="16"/>
                      </a:lnTo>
                      <a:lnTo>
                        <a:pt x="7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7" y="86"/>
                      </a:lnTo>
                      <a:lnTo>
                        <a:pt x="17" y="97"/>
                      </a:lnTo>
                      <a:lnTo>
                        <a:pt x="30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6" name="Freeform 99"/>
                <p:cNvSpPr>
                  <a:spLocks/>
                </p:cNvSpPr>
                <p:nvPr/>
              </p:nvSpPr>
              <p:spPr bwMode="auto">
                <a:xfrm>
                  <a:off x="4506" y="2572"/>
                  <a:ext cx="38" cy="39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7" name="Freeform 100"/>
                <p:cNvSpPr>
                  <a:spLocks/>
                </p:cNvSpPr>
                <p:nvPr/>
              </p:nvSpPr>
              <p:spPr bwMode="auto">
                <a:xfrm>
                  <a:off x="4540" y="2647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" name="Freeform 101"/>
                <p:cNvSpPr>
                  <a:spLocks/>
                </p:cNvSpPr>
                <p:nvPr/>
              </p:nvSpPr>
              <p:spPr bwMode="auto">
                <a:xfrm>
                  <a:off x="4628" y="267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4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4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" name="Freeform 102"/>
                <p:cNvSpPr>
                  <a:spLocks/>
                </p:cNvSpPr>
                <p:nvPr/>
              </p:nvSpPr>
              <p:spPr bwMode="auto">
                <a:xfrm>
                  <a:off x="4700" y="2709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0" name="Freeform 103"/>
                <p:cNvSpPr>
                  <a:spLocks/>
                </p:cNvSpPr>
                <p:nvPr/>
              </p:nvSpPr>
              <p:spPr bwMode="auto">
                <a:xfrm>
                  <a:off x="4801" y="3186"/>
                  <a:ext cx="39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8" name="Freeform 104"/>
              <p:cNvSpPr>
                <a:spLocks/>
              </p:cNvSpPr>
              <p:nvPr/>
            </p:nvSpPr>
            <p:spPr bwMode="auto">
              <a:xfrm>
                <a:off x="360" y="1872"/>
                <a:ext cx="623" cy="589"/>
              </a:xfrm>
              <a:custGeom>
                <a:avLst/>
                <a:gdLst>
                  <a:gd name="T0" fmla="*/ 352 w 623"/>
                  <a:gd name="T1" fmla="*/ 13 h 589"/>
                  <a:gd name="T2" fmla="*/ 258 w 623"/>
                  <a:gd name="T3" fmla="*/ 22 h 589"/>
                  <a:gd name="T4" fmla="*/ 229 w 623"/>
                  <a:gd name="T5" fmla="*/ 41 h 589"/>
                  <a:gd name="T6" fmla="*/ 248 w 623"/>
                  <a:gd name="T7" fmla="*/ 107 h 589"/>
                  <a:gd name="T8" fmla="*/ 163 w 623"/>
                  <a:gd name="T9" fmla="*/ 98 h 589"/>
                  <a:gd name="T10" fmla="*/ 135 w 623"/>
                  <a:gd name="T11" fmla="*/ 107 h 589"/>
                  <a:gd name="T12" fmla="*/ 173 w 623"/>
                  <a:gd name="T13" fmla="*/ 164 h 589"/>
                  <a:gd name="T14" fmla="*/ 182 w 623"/>
                  <a:gd name="T15" fmla="*/ 192 h 589"/>
                  <a:gd name="T16" fmla="*/ 154 w 623"/>
                  <a:gd name="T17" fmla="*/ 201 h 589"/>
                  <a:gd name="T18" fmla="*/ 59 w 623"/>
                  <a:gd name="T19" fmla="*/ 220 h 589"/>
                  <a:gd name="T20" fmla="*/ 12 w 623"/>
                  <a:gd name="T21" fmla="*/ 268 h 589"/>
                  <a:gd name="T22" fmla="*/ 41 w 623"/>
                  <a:gd name="T23" fmla="*/ 286 h 589"/>
                  <a:gd name="T24" fmla="*/ 107 w 623"/>
                  <a:gd name="T25" fmla="*/ 286 h 589"/>
                  <a:gd name="T26" fmla="*/ 88 w 623"/>
                  <a:gd name="T27" fmla="*/ 343 h 589"/>
                  <a:gd name="T28" fmla="*/ 59 w 623"/>
                  <a:gd name="T29" fmla="*/ 353 h 589"/>
                  <a:gd name="T30" fmla="*/ 31 w 623"/>
                  <a:gd name="T31" fmla="*/ 371 h 589"/>
                  <a:gd name="T32" fmla="*/ 50 w 623"/>
                  <a:gd name="T33" fmla="*/ 466 h 589"/>
                  <a:gd name="T34" fmla="*/ 78 w 623"/>
                  <a:gd name="T35" fmla="*/ 447 h 589"/>
                  <a:gd name="T36" fmla="*/ 116 w 623"/>
                  <a:gd name="T37" fmla="*/ 409 h 589"/>
                  <a:gd name="T38" fmla="*/ 173 w 623"/>
                  <a:gd name="T39" fmla="*/ 570 h 589"/>
                  <a:gd name="T40" fmla="*/ 201 w 623"/>
                  <a:gd name="T41" fmla="*/ 560 h 589"/>
                  <a:gd name="T42" fmla="*/ 210 w 623"/>
                  <a:gd name="T43" fmla="*/ 532 h 589"/>
                  <a:gd name="T44" fmla="*/ 248 w 623"/>
                  <a:gd name="T45" fmla="*/ 589 h 589"/>
                  <a:gd name="T46" fmla="*/ 305 w 623"/>
                  <a:gd name="T47" fmla="*/ 570 h 589"/>
                  <a:gd name="T48" fmla="*/ 362 w 623"/>
                  <a:gd name="T49" fmla="*/ 532 h 589"/>
                  <a:gd name="T50" fmla="*/ 343 w 623"/>
                  <a:gd name="T51" fmla="*/ 475 h 589"/>
                  <a:gd name="T52" fmla="*/ 314 w 623"/>
                  <a:gd name="T53" fmla="*/ 504 h 589"/>
                  <a:gd name="T54" fmla="*/ 286 w 623"/>
                  <a:gd name="T55" fmla="*/ 513 h 589"/>
                  <a:gd name="T56" fmla="*/ 192 w 623"/>
                  <a:gd name="T57" fmla="*/ 456 h 589"/>
                  <a:gd name="T58" fmla="*/ 163 w 623"/>
                  <a:gd name="T59" fmla="*/ 362 h 589"/>
                  <a:gd name="T60" fmla="*/ 144 w 623"/>
                  <a:gd name="T61" fmla="*/ 305 h 589"/>
                  <a:gd name="T62" fmla="*/ 192 w 623"/>
                  <a:gd name="T63" fmla="*/ 268 h 589"/>
                  <a:gd name="T64" fmla="*/ 248 w 623"/>
                  <a:gd name="T65" fmla="*/ 249 h 589"/>
                  <a:gd name="T66" fmla="*/ 324 w 623"/>
                  <a:gd name="T67" fmla="*/ 145 h 589"/>
                  <a:gd name="T68" fmla="*/ 380 w 623"/>
                  <a:gd name="T69" fmla="*/ 239 h 589"/>
                  <a:gd name="T70" fmla="*/ 447 w 623"/>
                  <a:gd name="T71" fmla="*/ 230 h 589"/>
                  <a:gd name="T72" fmla="*/ 428 w 623"/>
                  <a:gd name="T73" fmla="*/ 201 h 589"/>
                  <a:gd name="T74" fmla="*/ 456 w 623"/>
                  <a:gd name="T75" fmla="*/ 183 h 589"/>
                  <a:gd name="T76" fmla="*/ 522 w 623"/>
                  <a:gd name="T77" fmla="*/ 192 h 589"/>
                  <a:gd name="T78" fmla="*/ 532 w 623"/>
                  <a:gd name="T79" fmla="*/ 220 h 589"/>
                  <a:gd name="T80" fmla="*/ 560 w 623"/>
                  <a:gd name="T81" fmla="*/ 230 h 589"/>
                  <a:gd name="T82" fmla="*/ 560 w 623"/>
                  <a:gd name="T83" fmla="*/ 135 h 589"/>
                  <a:gd name="T84" fmla="*/ 428 w 623"/>
                  <a:gd name="T85" fmla="*/ 107 h 589"/>
                  <a:gd name="T86" fmla="*/ 447 w 623"/>
                  <a:gd name="T87" fmla="*/ 50 h 589"/>
                  <a:gd name="T88" fmla="*/ 352 w 623"/>
                  <a:gd name="T89" fmla="*/ 13 h 5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23"/>
                  <a:gd name="T136" fmla="*/ 0 h 589"/>
                  <a:gd name="T137" fmla="*/ 623 w 623"/>
                  <a:gd name="T138" fmla="*/ 589 h 5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23" h="589">
                    <a:moveTo>
                      <a:pt x="352" y="13"/>
                    </a:moveTo>
                    <a:cubicBezTo>
                      <a:pt x="315" y="0"/>
                      <a:pt x="294" y="10"/>
                      <a:pt x="258" y="22"/>
                    </a:cubicBezTo>
                    <a:cubicBezTo>
                      <a:pt x="248" y="28"/>
                      <a:pt x="233" y="30"/>
                      <a:pt x="229" y="41"/>
                    </a:cubicBezTo>
                    <a:cubicBezTo>
                      <a:pt x="228" y="45"/>
                      <a:pt x="245" y="99"/>
                      <a:pt x="248" y="107"/>
                    </a:cubicBezTo>
                    <a:cubicBezTo>
                      <a:pt x="201" y="139"/>
                      <a:pt x="213" y="113"/>
                      <a:pt x="163" y="98"/>
                    </a:cubicBezTo>
                    <a:cubicBezTo>
                      <a:pt x="154" y="101"/>
                      <a:pt x="139" y="98"/>
                      <a:pt x="135" y="107"/>
                    </a:cubicBezTo>
                    <a:cubicBezTo>
                      <a:pt x="122" y="140"/>
                      <a:pt x="155" y="152"/>
                      <a:pt x="173" y="164"/>
                    </a:cubicBezTo>
                    <a:cubicBezTo>
                      <a:pt x="176" y="173"/>
                      <a:pt x="186" y="183"/>
                      <a:pt x="182" y="192"/>
                    </a:cubicBezTo>
                    <a:cubicBezTo>
                      <a:pt x="178" y="201"/>
                      <a:pt x="164" y="199"/>
                      <a:pt x="154" y="201"/>
                    </a:cubicBezTo>
                    <a:cubicBezTo>
                      <a:pt x="130" y="207"/>
                      <a:pt x="83" y="215"/>
                      <a:pt x="59" y="220"/>
                    </a:cubicBezTo>
                    <a:cubicBezTo>
                      <a:pt x="50" y="226"/>
                      <a:pt x="8" y="249"/>
                      <a:pt x="12" y="268"/>
                    </a:cubicBezTo>
                    <a:cubicBezTo>
                      <a:pt x="14" y="279"/>
                      <a:pt x="31" y="280"/>
                      <a:pt x="41" y="286"/>
                    </a:cubicBezTo>
                    <a:cubicBezTo>
                      <a:pt x="66" y="280"/>
                      <a:pt x="104" y="266"/>
                      <a:pt x="107" y="286"/>
                    </a:cubicBezTo>
                    <a:cubicBezTo>
                      <a:pt x="110" y="306"/>
                      <a:pt x="94" y="324"/>
                      <a:pt x="88" y="343"/>
                    </a:cubicBezTo>
                    <a:cubicBezTo>
                      <a:pt x="85" y="353"/>
                      <a:pt x="68" y="348"/>
                      <a:pt x="59" y="353"/>
                    </a:cubicBezTo>
                    <a:cubicBezTo>
                      <a:pt x="49" y="358"/>
                      <a:pt x="40" y="365"/>
                      <a:pt x="31" y="371"/>
                    </a:cubicBezTo>
                    <a:cubicBezTo>
                      <a:pt x="0" y="418"/>
                      <a:pt x="4" y="435"/>
                      <a:pt x="50" y="466"/>
                    </a:cubicBezTo>
                    <a:cubicBezTo>
                      <a:pt x="59" y="460"/>
                      <a:pt x="71" y="456"/>
                      <a:pt x="78" y="447"/>
                    </a:cubicBezTo>
                    <a:cubicBezTo>
                      <a:pt x="115" y="401"/>
                      <a:pt x="55" y="431"/>
                      <a:pt x="116" y="409"/>
                    </a:cubicBezTo>
                    <a:cubicBezTo>
                      <a:pt x="159" y="474"/>
                      <a:pt x="95" y="543"/>
                      <a:pt x="173" y="570"/>
                    </a:cubicBezTo>
                    <a:cubicBezTo>
                      <a:pt x="182" y="567"/>
                      <a:pt x="194" y="567"/>
                      <a:pt x="201" y="560"/>
                    </a:cubicBezTo>
                    <a:cubicBezTo>
                      <a:pt x="208" y="553"/>
                      <a:pt x="202" y="527"/>
                      <a:pt x="210" y="532"/>
                    </a:cubicBezTo>
                    <a:cubicBezTo>
                      <a:pt x="229" y="544"/>
                      <a:pt x="248" y="589"/>
                      <a:pt x="248" y="589"/>
                    </a:cubicBezTo>
                    <a:cubicBezTo>
                      <a:pt x="267" y="583"/>
                      <a:pt x="286" y="576"/>
                      <a:pt x="305" y="570"/>
                    </a:cubicBezTo>
                    <a:cubicBezTo>
                      <a:pt x="327" y="563"/>
                      <a:pt x="362" y="532"/>
                      <a:pt x="362" y="532"/>
                    </a:cubicBezTo>
                    <a:cubicBezTo>
                      <a:pt x="367" y="518"/>
                      <a:pt x="389" y="475"/>
                      <a:pt x="343" y="475"/>
                    </a:cubicBezTo>
                    <a:cubicBezTo>
                      <a:pt x="329" y="475"/>
                      <a:pt x="325" y="496"/>
                      <a:pt x="314" y="504"/>
                    </a:cubicBezTo>
                    <a:cubicBezTo>
                      <a:pt x="306" y="509"/>
                      <a:pt x="295" y="510"/>
                      <a:pt x="286" y="513"/>
                    </a:cubicBezTo>
                    <a:cubicBezTo>
                      <a:pt x="271" y="466"/>
                      <a:pt x="238" y="466"/>
                      <a:pt x="192" y="456"/>
                    </a:cubicBezTo>
                    <a:cubicBezTo>
                      <a:pt x="181" y="425"/>
                      <a:pt x="173" y="394"/>
                      <a:pt x="163" y="362"/>
                    </a:cubicBezTo>
                    <a:cubicBezTo>
                      <a:pt x="157" y="343"/>
                      <a:pt x="144" y="305"/>
                      <a:pt x="144" y="305"/>
                    </a:cubicBezTo>
                    <a:cubicBezTo>
                      <a:pt x="169" y="268"/>
                      <a:pt x="152" y="281"/>
                      <a:pt x="192" y="268"/>
                    </a:cubicBezTo>
                    <a:cubicBezTo>
                      <a:pt x="211" y="262"/>
                      <a:pt x="248" y="249"/>
                      <a:pt x="248" y="249"/>
                    </a:cubicBezTo>
                    <a:cubicBezTo>
                      <a:pt x="278" y="203"/>
                      <a:pt x="267" y="163"/>
                      <a:pt x="324" y="145"/>
                    </a:cubicBezTo>
                    <a:cubicBezTo>
                      <a:pt x="353" y="188"/>
                      <a:pt x="336" y="209"/>
                      <a:pt x="380" y="239"/>
                    </a:cubicBezTo>
                    <a:cubicBezTo>
                      <a:pt x="402" y="236"/>
                      <a:pt x="429" y="244"/>
                      <a:pt x="447" y="230"/>
                    </a:cubicBezTo>
                    <a:cubicBezTo>
                      <a:pt x="456" y="223"/>
                      <a:pt x="426" y="212"/>
                      <a:pt x="428" y="201"/>
                    </a:cubicBezTo>
                    <a:cubicBezTo>
                      <a:pt x="430" y="190"/>
                      <a:pt x="447" y="189"/>
                      <a:pt x="456" y="183"/>
                    </a:cubicBezTo>
                    <a:cubicBezTo>
                      <a:pt x="478" y="186"/>
                      <a:pt x="502" y="182"/>
                      <a:pt x="522" y="192"/>
                    </a:cubicBezTo>
                    <a:cubicBezTo>
                      <a:pt x="531" y="196"/>
                      <a:pt x="525" y="213"/>
                      <a:pt x="532" y="220"/>
                    </a:cubicBezTo>
                    <a:cubicBezTo>
                      <a:pt x="539" y="227"/>
                      <a:pt x="551" y="227"/>
                      <a:pt x="560" y="230"/>
                    </a:cubicBezTo>
                    <a:cubicBezTo>
                      <a:pt x="603" y="201"/>
                      <a:pt x="623" y="158"/>
                      <a:pt x="560" y="135"/>
                    </a:cubicBezTo>
                    <a:cubicBezTo>
                      <a:pt x="509" y="146"/>
                      <a:pt x="449" y="173"/>
                      <a:pt x="428" y="107"/>
                    </a:cubicBezTo>
                    <a:cubicBezTo>
                      <a:pt x="434" y="88"/>
                      <a:pt x="464" y="61"/>
                      <a:pt x="447" y="50"/>
                    </a:cubicBezTo>
                    <a:cubicBezTo>
                      <a:pt x="379" y="6"/>
                      <a:pt x="413" y="13"/>
                      <a:pt x="352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1" name="Text Box 105"/>
            <p:cNvSpPr txBox="1">
              <a:spLocks noChangeArrowheads="1"/>
            </p:cNvSpPr>
            <p:nvPr/>
          </p:nvSpPr>
          <p:spPr bwMode="auto">
            <a:xfrm>
              <a:off x="880" y="1634"/>
              <a:ext cx="608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IFNγ</a:t>
              </a:r>
            </a:p>
          </p:txBody>
        </p:sp>
        <p:sp>
          <p:nvSpPr>
            <p:cNvPr id="12" name="AutoShape 106"/>
            <p:cNvSpPr>
              <a:spLocks noChangeArrowheads="1"/>
            </p:cNvSpPr>
            <p:nvPr/>
          </p:nvSpPr>
          <p:spPr bwMode="auto">
            <a:xfrm>
              <a:off x="1008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" name="AutoShape 107"/>
            <p:cNvSpPr>
              <a:spLocks noChangeArrowheads="1"/>
            </p:cNvSpPr>
            <p:nvPr/>
          </p:nvSpPr>
          <p:spPr bwMode="auto">
            <a:xfrm>
              <a:off x="768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4" name="AutoShape 108"/>
            <p:cNvSpPr>
              <a:spLocks noChangeArrowheads="1"/>
            </p:cNvSpPr>
            <p:nvPr/>
          </p:nvSpPr>
          <p:spPr bwMode="auto">
            <a:xfrm>
              <a:off x="4032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5" name="Text Box 109"/>
            <p:cNvSpPr txBox="1">
              <a:spLocks noChangeArrowheads="1"/>
            </p:cNvSpPr>
            <p:nvPr/>
          </p:nvSpPr>
          <p:spPr bwMode="auto">
            <a:xfrm>
              <a:off x="3783" y="1624"/>
              <a:ext cx="951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IL-4 IL-5</a:t>
              </a:r>
            </a:p>
          </p:txBody>
        </p:sp>
        <p:sp>
          <p:nvSpPr>
            <p:cNvPr id="16" name="Text Box 110"/>
            <p:cNvSpPr txBox="1">
              <a:spLocks noChangeArrowheads="1"/>
            </p:cNvSpPr>
            <p:nvPr/>
          </p:nvSpPr>
          <p:spPr bwMode="auto">
            <a:xfrm>
              <a:off x="3349" y="1175"/>
              <a:ext cx="642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IL-10</a:t>
              </a:r>
            </a:p>
          </p:txBody>
        </p:sp>
        <p:sp>
          <p:nvSpPr>
            <p:cNvPr id="17" name="AutoShape 111"/>
            <p:cNvSpPr>
              <a:spLocks noChangeArrowheads="1"/>
            </p:cNvSpPr>
            <p:nvPr/>
          </p:nvSpPr>
          <p:spPr bwMode="auto">
            <a:xfrm>
              <a:off x="3840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8" name="AutoShape 112"/>
            <p:cNvSpPr>
              <a:spLocks noChangeArrowheads="1"/>
            </p:cNvSpPr>
            <p:nvPr/>
          </p:nvSpPr>
          <p:spPr bwMode="auto">
            <a:xfrm rot="5400000" flipV="1">
              <a:off x="3216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113"/>
            <p:cNvSpPr>
              <a:spLocks noChangeArrowheads="1"/>
            </p:cNvSpPr>
            <p:nvPr/>
          </p:nvSpPr>
          <p:spPr bwMode="auto">
            <a:xfrm rot="-5400000" flipH="1" flipV="1">
              <a:off x="4800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" name="AutoShape 114"/>
            <p:cNvSpPr>
              <a:spLocks noChangeArrowheads="1"/>
            </p:cNvSpPr>
            <p:nvPr/>
          </p:nvSpPr>
          <p:spPr bwMode="auto">
            <a:xfrm>
              <a:off x="1248" y="1248"/>
              <a:ext cx="1911" cy="144"/>
            </a:xfrm>
            <a:prstGeom prst="leftArrow">
              <a:avLst>
                <a:gd name="adj1" fmla="val 50000"/>
                <a:gd name="adj2" fmla="val 33177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" name="Text Box 115"/>
            <p:cNvSpPr txBox="1">
              <a:spLocks noChangeArrowheads="1"/>
            </p:cNvSpPr>
            <p:nvPr/>
          </p:nvSpPr>
          <p:spPr bwMode="auto">
            <a:xfrm>
              <a:off x="2049" y="1668"/>
              <a:ext cx="1395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production</a:t>
              </a:r>
            </a:p>
          </p:txBody>
        </p:sp>
        <p:sp>
          <p:nvSpPr>
            <p:cNvPr id="22" name="Text Box 116"/>
            <p:cNvSpPr txBox="1">
              <a:spLocks noChangeArrowheads="1"/>
            </p:cNvSpPr>
            <p:nvPr/>
          </p:nvSpPr>
          <p:spPr bwMode="auto">
            <a:xfrm rot="-1899575">
              <a:off x="1988" y="705"/>
              <a:ext cx="147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proliferation</a:t>
              </a:r>
            </a:p>
          </p:txBody>
        </p:sp>
        <p:sp>
          <p:nvSpPr>
            <p:cNvPr id="23" name="Text Box 117"/>
            <p:cNvSpPr txBox="1">
              <a:spLocks noChangeArrowheads="1"/>
            </p:cNvSpPr>
            <p:nvPr/>
          </p:nvSpPr>
          <p:spPr bwMode="auto">
            <a:xfrm>
              <a:off x="2793" y="2927"/>
              <a:ext cx="809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latin typeface="Arial Narrow" pitchFamily="34" charset="0"/>
                </a:rPr>
                <a:t>Mast cell</a:t>
              </a:r>
            </a:p>
          </p:txBody>
        </p:sp>
        <p:sp>
          <p:nvSpPr>
            <p:cNvPr id="24" name="Text Box 118"/>
            <p:cNvSpPr txBox="1">
              <a:spLocks noChangeArrowheads="1"/>
            </p:cNvSpPr>
            <p:nvPr/>
          </p:nvSpPr>
          <p:spPr bwMode="auto">
            <a:xfrm>
              <a:off x="4800" y="2831"/>
              <a:ext cx="944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schemeClr val="bg1"/>
                  </a:solidFill>
                  <a:latin typeface="Arial Narrow" pitchFamily="34" charset="0"/>
                </a:rPr>
                <a:t>Eosinophil</a:t>
              </a:r>
            </a:p>
          </p:txBody>
        </p:sp>
        <p:sp>
          <p:nvSpPr>
            <p:cNvPr id="25" name="AutoShape 119"/>
            <p:cNvSpPr>
              <a:spLocks noChangeArrowheads="1"/>
            </p:cNvSpPr>
            <p:nvPr/>
          </p:nvSpPr>
          <p:spPr bwMode="auto">
            <a:xfrm>
              <a:off x="4080" y="3456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" name="Text Box 120"/>
            <p:cNvSpPr txBox="1">
              <a:spLocks noChangeArrowheads="1"/>
            </p:cNvSpPr>
            <p:nvPr/>
          </p:nvSpPr>
          <p:spPr bwMode="auto">
            <a:xfrm>
              <a:off x="3410" y="4006"/>
              <a:ext cx="2078" cy="34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b="1">
                  <a:latin typeface="Arial Narrow" pitchFamily="34" charset="0"/>
                </a:rPr>
                <a:t>Antibodies (including IgE)</a:t>
              </a:r>
            </a:p>
          </p:txBody>
        </p:sp>
      </p:grpSp>
      <p:sp>
        <p:nvSpPr>
          <p:cNvPr id="120" name="Text Box 121"/>
          <p:cNvSpPr txBox="1">
            <a:spLocks noChangeArrowheads="1"/>
          </p:cNvSpPr>
          <p:nvPr/>
        </p:nvSpPr>
        <p:spPr bwMode="auto">
          <a:xfrm>
            <a:off x="5867400" y="6308725"/>
            <a:ext cx="292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Zdroj: </a:t>
            </a:r>
            <a:r>
              <a:rPr lang="en-US" altLang="cs-CZ" sz="1400"/>
              <a:t>http://pathmicro.med.sc.edu/</a:t>
            </a:r>
          </a:p>
        </p:txBody>
      </p:sp>
      <p:sp>
        <p:nvSpPr>
          <p:cNvPr id="121" name="Rectangle 2"/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 sz="4800" smtClean="0"/>
              <a:t>Funkce Th1 and Th2 lymfocytů</a:t>
            </a:r>
          </a:p>
        </p:txBody>
      </p:sp>
    </p:spTree>
    <p:extLst>
      <p:ext uri="{BB962C8B-B14F-4D97-AF65-F5344CB8AC3E}">
        <p14:creationId xmlns:p14="http://schemas.microsoft.com/office/powerpoint/2010/main" val="241273288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protilátkami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8435975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800" smtClean="0"/>
              <a:t>Idiotyp-antiidiotypové interakce.</a:t>
            </a:r>
          </a:p>
          <a:p>
            <a:r>
              <a:rPr lang="cs-CZ" altLang="cs-CZ" sz="2800" smtClean="0"/>
              <a:t>Negativní regulace po vazbě protilátky na Fc</a:t>
            </a:r>
            <a:r>
              <a:rPr lang="cs-CZ" altLang="cs-CZ" sz="2800" smtClean="0">
                <a:latin typeface="Symbol" pitchFamily="18" charset="2"/>
              </a:rPr>
              <a:t>g</a:t>
            </a:r>
            <a:r>
              <a:rPr lang="cs-CZ" altLang="cs-CZ" sz="2800" smtClean="0"/>
              <a:t>RII.</a:t>
            </a:r>
          </a:p>
          <a:p>
            <a:r>
              <a:rPr lang="cs-CZ" altLang="cs-CZ" sz="2800" smtClean="0"/>
              <a:t>Vazba imunitního komplexu při prezentaci antigenů dendritickými folikulárními buňkami </a:t>
            </a:r>
            <a:br>
              <a:rPr lang="cs-CZ" altLang="cs-CZ" sz="2800" smtClean="0"/>
            </a:br>
            <a:r>
              <a:rPr lang="cs-CZ" altLang="cs-CZ" sz="2800" smtClean="0"/>
              <a:t>v zárodečných centrech výrazně zvyšuje imunogenicitu.</a:t>
            </a:r>
          </a:p>
          <a:p>
            <a:r>
              <a:rPr lang="cs-CZ" altLang="cs-CZ" sz="2800" smtClean="0"/>
              <a:t>C3dg (štěpný produkt C3) vázaný na antigen vazbou na receptor CD21 má pozitivní stimulační efekt na B-lymfocyty.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405100813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216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457200" y="1920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Interakce idiotyp-antiidiotyp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476375" y="1916113"/>
            <a:ext cx="1404938" cy="3063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/>
              <a:t>antigen</a:t>
            </a:r>
          </a:p>
        </p:txBody>
      </p:sp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6643688" y="3733800"/>
            <a:ext cx="231775" cy="847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940425" y="3429000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Antiidiotyp</a:t>
            </a:r>
            <a:endParaRPr lang="cs-CZ" sz="1500" dirty="0"/>
          </a:p>
        </p:txBody>
      </p:sp>
      <p:cxnSp>
        <p:nvCxnSpPr>
          <p:cNvPr id="7" name="Přímá spojovací šipka 20"/>
          <p:cNvCxnSpPr>
            <a:stCxn id="8" idx="2"/>
          </p:cNvCxnSpPr>
          <p:nvPr/>
        </p:nvCxnSpPr>
        <p:spPr>
          <a:xfrm flipH="1">
            <a:off x="7235825" y="4167188"/>
            <a:ext cx="487363" cy="630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019925" y="3860800"/>
            <a:ext cx="1406525" cy="306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idiotyp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03613" y="41497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32363" y="47974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392988" y="5748338"/>
            <a:ext cx="1066800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588125" y="1773238"/>
            <a:ext cx="1406525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Paratop</a:t>
            </a:r>
            <a:endParaRPr lang="cs-CZ" sz="1500" dirty="0"/>
          </a:p>
        </p:txBody>
      </p:sp>
      <p:cxnSp>
        <p:nvCxnSpPr>
          <p:cNvPr id="13" name="Přímá spojovací šipka 20"/>
          <p:cNvCxnSpPr>
            <a:stCxn id="12" idx="1"/>
          </p:cNvCxnSpPr>
          <p:nvPr/>
        </p:nvCxnSpPr>
        <p:spPr>
          <a:xfrm flipH="1">
            <a:off x="5508625" y="1925638"/>
            <a:ext cx="1079500" cy="13493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588125" y="1341438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Epitop</a:t>
            </a:r>
            <a:endParaRPr lang="cs-CZ" sz="1500" dirty="0"/>
          </a:p>
        </p:txBody>
      </p:sp>
      <p:cxnSp>
        <p:nvCxnSpPr>
          <p:cNvPr id="15" name="Přímá spojovací šipka 20"/>
          <p:cNvCxnSpPr>
            <a:stCxn id="14" idx="1"/>
          </p:cNvCxnSpPr>
          <p:nvPr/>
        </p:nvCxnSpPr>
        <p:spPr>
          <a:xfrm flipH="1">
            <a:off x="5076825" y="1493838"/>
            <a:ext cx="1511300" cy="206375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68101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1520" y="217652"/>
            <a:ext cx="84176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 u="none" dirty="0"/>
              <a:t>Inhibiční vliv </a:t>
            </a:r>
            <a:r>
              <a:rPr lang="cs-CZ" altLang="cs-CZ" sz="3600" u="none" dirty="0" err="1"/>
              <a:t>IgG</a:t>
            </a:r>
            <a:r>
              <a:rPr lang="cs-CZ" altLang="cs-CZ" sz="3600" u="none" dirty="0"/>
              <a:t> na aktivaci B-lymfocytů</a:t>
            </a:r>
            <a:endParaRPr lang="en-US" altLang="cs-CZ" sz="3600" u="none" dirty="0"/>
          </a:p>
        </p:txBody>
      </p:sp>
      <p:pic>
        <p:nvPicPr>
          <p:cNvPr id="3" name="Picture 5" descr="Fc-receptory_inhibice_B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060450"/>
            <a:ext cx="9756576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20950" y="6491288"/>
            <a:ext cx="662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u="none"/>
              <a:t>Hořejší, Bartůňková</a:t>
            </a:r>
            <a:r>
              <a:rPr lang="cs-CZ" altLang="cs-CZ" u="none"/>
              <a:t>:</a:t>
            </a:r>
            <a:r>
              <a:rPr lang="en-US" altLang="cs-CZ" u="none"/>
              <a:t>Základy imunologie</a:t>
            </a:r>
            <a:r>
              <a:rPr lang="cs-CZ" altLang="cs-CZ" u="none"/>
              <a:t>, </a:t>
            </a:r>
            <a:r>
              <a:rPr lang="en-US" altLang="cs-CZ" u="none"/>
              <a:t>3. vydání</a:t>
            </a:r>
            <a:r>
              <a:rPr lang="cs-CZ" altLang="cs-CZ" u="none"/>
              <a:t>,</a:t>
            </a:r>
            <a:r>
              <a:rPr lang="en-US" altLang="cs-CZ" u="none"/>
              <a:t>Triton,  2005</a:t>
            </a:r>
          </a:p>
        </p:txBody>
      </p:sp>
    </p:spTree>
    <p:extLst>
      <p:ext uri="{BB962C8B-B14F-4D97-AF65-F5344CB8AC3E}">
        <p14:creationId xmlns:p14="http://schemas.microsoft.com/office/powerpoint/2010/main" val="77989231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err="1" smtClean="0">
                <a:solidFill>
                  <a:srgbClr val="C00000"/>
                </a:solidFill>
              </a:rPr>
              <a:t>autotolerance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844824"/>
            <a:ext cx="815768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Lymfocyty, které by poznávaly „vlastní“ antigeny</a:t>
            </a:r>
          </a:p>
          <a:p>
            <a:r>
              <a:rPr lang="cs-CZ" sz="3200" dirty="0" smtClean="0"/>
              <a:t>jsou buď odstraněny nebo inaktivovány.</a:t>
            </a:r>
          </a:p>
          <a:p>
            <a:endParaRPr lang="cs-CZ" sz="3200" dirty="0" smtClean="0"/>
          </a:p>
          <a:p>
            <a:r>
              <a:rPr lang="cs-CZ" sz="3200" dirty="0" smtClean="0"/>
              <a:t>Imunologická tolerance centrální.</a:t>
            </a:r>
          </a:p>
          <a:p>
            <a:r>
              <a:rPr lang="cs-CZ" sz="3200" dirty="0" smtClean="0"/>
              <a:t>Imunologická tolerance periferní.</a:t>
            </a:r>
          </a:p>
          <a:p>
            <a:endParaRPr lang="cs-CZ" sz="3200" dirty="0"/>
          </a:p>
          <a:p>
            <a:r>
              <a:rPr lang="cs-CZ" sz="3200" i="1" dirty="0" smtClean="0"/>
              <a:t>Prolomení tolerance – </a:t>
            </a:r>
            <a:r>
              <a:rPr lang="cs-CZ" sz="3200" i="1" dirty="0" err="1" smtClean="0"/>
              <a:t>autoimunizace</a:t>
            </a:r>
            <a:r>
              <a:rPr lang="cs-CZ" sz="3200" i="1" dirty="0" smtClean="0"/>
              <a:t>.</a:t>
            </a:r>
            <a:endParaRPr lang="cs-CZ" sz="3200" i="1" dirty="0"/>
          </a:p>
        </p:txBody>
      </p:sp>
    </p:spTree>
    <p:extLst>
      <p:ext uri="{BB962C8B-B14F-4D97-AF65-F5344CB8AC3E}">
        <p14:creationId xmlns:p14="http://schemas.microsoft.com/office/powerpoint/2010/main" val="409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 anchor="b"/>
          <a:lstStyle/>
          <a:p>
            <a:r>
              <a:rPr lang="cs-CZ" sz="4000" b="1"/>
              <a:t>IMUNOLOGICKÁ TOLERANCE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492375"/>
            <a:ext cx="4033838" cy="3633788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>
                <a:solidFill>
                  <a:srgbClr val="800000"/>
                </a:solidFill>
              </a:rPr>
              <a:t>CENTRÁLNÍ</a:t>
            </a:r>
          </a:p>
          <a:p>
            <a:pPr lvl="1"/>
            <a:r>
              <a:rPr lang="cs-CZ" sz="2400"/>
              <a:t>T lymfocyty</a:t>
            </a:r>
          </a:p>
          <a:p>
            <a:pPr lvl="2"/>
            <a:r>
              <a:rPr lang="cs-CZ" sz="2000"/>
              <a:t>thymus</a:t>
            </a:r>
          </a:p>
          <a:p>
            <a:pPr lvl="3"/>
            <a:r>
              <a:rPr lang="cs-CZ" sz="1800"/>
              <a:t>negativní selekce</a:t>
            </a:r>
          </a:p>
          <a:p>
            <a:pPr lvl="1"/>
            <a:r>
              <a:rPr lang="cs-CZ" sz="2400"/>
              <a:t>B lymfocyty</a:t>
            </a:r>
          </a:p>
          <a:p>
            <a:pPr lvl="2"/>
            <a:r>
              <a:rPr lang="cs-CZ" sz="2000"/>
              <a:t>kostní dřeň</a:t>
            </a:r>
          </a:p>
          <a:p>
            <a:pPr lvl="3"/>
            <a:r>
              <a:rPr lang="cs-CZ" sz="1800"/>
              <a:t>negativní selekce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6463" y="2492375"/>
            <a:ext cx="4248150" cy="4105275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>
                <a:solidFill>
                  <a:srgbClr val="800000"/>
                </a:solidFill>
              </a:rPr>
              <a:t>PERIFERNÍ  (T- i B-)</a:t>
            </a:r>
          </a:p>
          <a:p>
            <a:pPr lvl="1">
              <a:buFontTx/>
              <a:buNone/>
            </a:pPr>
            <a:r>
              <a:rPr lang="cs-CZ" sz="2400"/>
              <a:t>Anergie</a:t>
            </a:r>
          </a:p>
          <a:p>
            <a:pPr lvl="1">
              <a:buFontTx/>
              <a:buNone/>
            </a:pPr>
            <a:r>
              <a:rPr lang="cs-CZ" sz="2400"/>
              <a:t>   </a:t>
            </a:r>
            <a:r>
              <a:rPr lang="cs-CZ" sz="1800"/>
              <a:t>k úplné aktivaci lymfocytů chybí druhé, kostimulační signály</a:t>
            </a:r>
            <a:endParaRPr lang="cs-CZ" sz="2400"/>
          </a:p>
          <a:p>
            <a:pPr lvl="1">
              <a:buFontTx/>
              <a:buNone/>
            </a:pPr>
            <a:r>
              <a:rPr lang="cs-CZ" sz="2400"/>
              <a:t>Suprese</a:t>
            </a:r>
          </a:p>
          <a:p>
            <a:pPr lvl="1">
              <a:buFontTx/>
              <a:buNone/>
            </a:pPr>
            <a:r>
              <a:rPr lang="cs-CZ" sz="2400"/>
              <a:t>   </a:t>
            </a:r>
            <a:r>
              <a:rPr lang="cs-CZ" sz="1800"/>
              <a:t>reaktivita lymfocytů je tlumena tzv. Treg</a:t>
            </a:r>
            <a:endParaRPr lang="cs-CZ" sz="2400"/>
          </a:p>
          <a:p>
            <a:pPr lvl="1">
              <a:buFontTx/>
              <a:buNone/>
            </a:pPr>
            <a:endParaRPr lang="cs-CZ" sz="240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00113" y="1196975"/>
            <a:ext cx="741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2000" u="sng">
                <a:latin typeface="Arial" charset="0"/>
              </a:rPr>
              <a:t>Destrukce nebo inaktivace lymfocytů s BCR nebo TCR, </a:t>
            </a:r>
          </a:p>
          <a:p>
            <a:pPr algn="ctr"/>
            <a:r>
              <a:rPr lang="cs-CZ" sz="2000" u="sng">
                <a:latin typeface="Arial" charset="0"/>
              </a:rPr>
              <a:t>které poznávají a váží  epitopy vlastních antigenů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971550" y="1289050"/>
            <a:ext cx="347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0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cs-CZ" sz="2400" b="1" i="1">
                <a:solidFill>
                  <a:srgbClr val="800000"/>
                </a:solidFill>
              </a:rPr>
              <a:t> Lymfocyty T i B primárně neodlišují vlastní a cizí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                           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800" u="sng"/>
              <a:t>thymus</a:t>
            </a:r>
            <a:r>
              <a:rPr lang="cs-CZ" sz="2800"/>
              <a:t> 		</a:t>
            </a:r>
            <a:r>
              <a:rPr lang="cs-CZ" sz="2800" u="sng"/>
              <a:t>kostní dřeň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/>
              <a:t>lymfocyty namířené  proti vlastním antigenům jsou odstraněny při „negativní selekci“ apoptózou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>
                <a:sym typeface="Wingdings" pitchFamily="2" charset="2"/>
              </a:rPr>
              <a:t>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2400" b="1" u="sng">
                <a:solidFill>
                  <a:srgbClr val="FF0066"/>
                </a:solidFill>
              </a:rPr>
              <a:t>centrální tolerance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400" b="1" u="sng">
              <a:solidFill>
                <a:srgbClr val="FF0066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/>
              <a:t>lymfocyty namířené proti vlastním antigenům proniknuvší do periferie jsou utlumeny (anergie, suprese)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cs-CZ" sz="2000" b="1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>
                <a:sym typeface="Wingdings" pitchFamily="2" charset="2"/>
              </a:rPr>
              <a:t>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2400" b="1" u="sng">
                <a:solidFill>
                  <a:srgbClr val="FF0066"/>
                </a:solidFill>
              </a:rPr>
              <a:t>periferní tolerance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>
              <a:sym typeface="Wingdings" pitchFamily="2" charset="2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 b="1">
              <a:solidFill>
                <a:schemeClr val="accent2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 b="1">
              <a:solidFill>
                <a:srgbClr val="00CCFF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>
              <a:solidFill>
                <a:srgbClr val="00CCFF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cs-CZ" sz="200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sz="2000"/>
          </a:p>
        </p:txBody>
      </p:sp>
      <p:sp>
        <p:nvSpPr>
          <p:cNvPr id="8196" name="Line 9"/>
          <p:cNvSpPr>
            <a:spLocks noChangeShapeType="1"/>
          </p:cNvSpPr>
          <p:nvPr/>
        </p:nvSpPr>
        <p:spPr bwMode="auto">
          <a:xfrm flipH="1">
            <a:off x="4427538" y="6165850"/>
            <a:ext cx="449262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Line 10"/>
          <p:cNvSpPr>
            <a:spLocks noChangeShapeType="1"/>
          </p:cNvSpPr>
          <p:nvPr/>
        </p:nvSpPr>
        <p:spPr bwMode="auto">
          <a:xfrm>
            <a:off x="4427538" y="6165850"/>
            <a:ext cx="43180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8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333375"/>
            <a:ext cx="8062912" cy="5762625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sz="2400" b="1" u="sng">
                <a:solidFill>
                  <a:schemeClr val="accent2"/>
                </a:solidFill>
              </a:rPr>
              <a:t>prolomení  tolerance</a:t>
            </a:r>
          </a:p>
          <a:p>
            <a:pPr algn="ctr"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                     </a:t>
            </a:r>
          </a:p>
          <a:p>
            <a:pPr algn="ctr">
              <a:buFont typeface="Wingdings" pitchFamily="2" charset="2"/>
              <a:buNone/>
            </a:pPr>
            <a:r>
              <a:rPr lang="cs-CZ" sz="2400" b="1">
                <a:solidFill>
                  <a:srgbClr val="00CCFF"/>
                </a:solidFill>
              </a:rPr>
              <a:t>  </a:t>
            </a:r>
            <a:r>
              <a:rPr lang="cs-CZ" sz="2400" b="1">
                <a:solidFill>
                  <a:srgbClr val="FF0066"/>
                </a:solidFill>
              </a:rPr>
              <a:t>nevhodné geny                      nevhodné prostředí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determinující specifickou 		 zevní i vnitřní 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reaktivitu na autoantigeny 		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i obecnou vnímavost 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k autoimunitním reakcím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					</a:t>
            </a:r>
          </a:p>
          <a:p>
            <a:pPr algn="ctr"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</a:t>
            </a:r>
          </a:p>
          <a:p>
            <a:pPr algn="ctr">
              <a:buFont typeface="Wingdings" pitchFamily="2" charset="2"/>
              <a:buNone/>
            </a:pPr>
            <a:r>
              <a:rPr lang="cs-CZ" sz="3600" b="1">
                <a:solidFill>
                  <a:srgbClr val="C45C1C"/>
                </a:solidFill>
              </a:rPr>
              <a:t>AUTOIMUNITNÍ CHOROBA</a:t>
            </a:r>
          </a:p>
          <a:p>
            <a:pPr>
              <a:buFontTx/>
              <a:buNone/>
            </a:pPr>
            <a:endParaRPr lang="cs-CZ" sz="3600" b="1" u="sng">
              <a:solidFill>
                <a:srgbClr val="C45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447088" cy="1368425"/>
          </a:xfrm>
        </p:spPr>
        <p:txBody>
          <a:bodyPr/>
          <a:lstStyle/>
          <a:p>
            <a:r>
              <a:rPr lang="cs-CZ" sz="3200">
                <a:solidFill>
                  <a:schemeClr val="accent2"/>
                </a:solidFill>
                <a:latin typeface="Verdana" pitchFamily="34" charset="0"/>
              </a:rPr>
              <a:t>Vztah antigenů HLA k chorobám</a:t>
            </a:r>
            <a:br>
              <a:rPr lang="cs-CZ" sz="3200">
                <a:solidFill>
                  <a:schemeClr val="accent2"/>
                </a:solidFill>
                <a:latin typeface="Verdana" pitchFamily="34" charset="0"/>
              </a:rPr>
            </a:br>
            <a:r>
              <a:rPr lang="cs-CZ" sz="1800">
                <a:solidFill>
                  <a:schemeClr val="accent2"/>
                </a:solidFill>
                <a:latin typeface="Verdana" pitchFamily="34" charset="0"/>
              </a:rPr>
              <a:t>(pacienti v %, kontroly v %, relativní riziko)</a:t>
            </a:r>
            <a:br>
              <a:rPr lang="cs-CZ" sz="1800">
                <a:solidFill>
                  <a:schemeClr val="accent2"/>
                </a:solidFill>
                <a:latin typeface="Verdana" pitchFamily="34" charset="0"/>
              </a:rPr>
            </a:br>
            <a:r>
              <a:rPr lang="cs-CZ" sz="1800" i="1">
                <a:solidFill>
                  <a:schemeClr val="accent2"/>
                </a:solidFill>
                <a:latin typeface="Verdana" pitchFamily="34" charset="0"/>
              </a:rPr>
              <a:t>M. Buc, 1997</a:t>
            </a:r>
            <a:endParaRPr lang="cs-CZ" sz="32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>
                <a:latin typeface="Tahoma" pitchFamily="34" charset="0"/>
              </a:rPr>
              <a:t>Narkolepsie:   HLA-DQ6   (100 – 25 -  297,0)</a:t>
            </a:r>
          </a:p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M. Bechterev: HLA-B27   (96 – 9 – 87,4)</a:t>
            </a:r>
          </a:p>
          <a:p>
            <a:pPr>
              <a:buFontTx/>
              <a:buNone/>
            </a:pPr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Celiakie: HLA-DR7/DR3  (34 – 1 -  60,0)</a:t>
            </a:r>
          </a:p>
          <a:p>
            <a:pPr>
              <a:buFontTx/>
              <a:buNone/>
            </a:pPr>
            <a:r>
              <a:rPr lang="cs-CZ" sz="2400">
                <a:latin typeface="Tahoma" pitchFamily="34" charset="0"/>
              </a:rPr>
              <a:t>                HLA-DQ2  (100 – 72 – 38,5)            </a:t>
            </a:r>
          </a:p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Juvenilní diabetes mellitus: HLA-DR3/4 (32 – 1 – 47,0)</a:t>
            </a:r>
          </a:p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Revmatoidní arthritida:  HLA-DR4  (50 – 19 – 4)</a:t>
            </a:r>
          </a:p>
        </p:txBody>
      </p:sp>
    </p:spTree>
    <p:extLst>
      <p:ext uri="{BB962C8B-B14F-4D97-AF65-F5344CB8AC3E}">
        <p14:creationId xmlns:p14="http://schemas.microsoft.com/office/powerpoint/2010/main" val="1905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ext Box 2"/>
          <p:cNvSpPr txBox="1">
            <a:spLocks noChangeArrowheads="1"/>
          </p:cNvSpPr>
          <p:nvPr/>
        </p:nvSpPr>
        <p:spPr bwMode="auto">
          <a:xfrm>
            <a:off x="381000" y="307975"/>
            <a:ext cx="8693856" cy="696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Vyšetření</a:t>
            </a:r>
            <a:r>
              <a:rPr lang="en-GB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HLA </a:t>
            </a:r>
            <a:r>
              <a:rPr lang="en-GB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systému</a:t>
            </a:r>
            <a:endParaRPr lang="en-GB" sz="40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93000"/>
              </a:lnSpc>
              <a:buClr>
                <a:srgbClr val="FFFF00"/>
              </a:buClr>
              <a:buSzPct val="38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3000"/>
              </a:lnSpc>
              <a:buClr>
                <a:srgbClr val="FFFF00"/>
              </a:buClr>
              <a:buSzPct val="38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HLA </a:t>
            </a:r>
            <a:r>
              <a:rPr lang="en-GB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typizace</a:t>
            </a:r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- </a:t>
            </a:r>
            <a:r>
              <a:rPr lang="en-GB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stanovení</a:t>
            </a:r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HLA </a:t>
            </a:r>
            <a:r>
              <a:rPr lang="en-GB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výbavy</a:t>
            </a:r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(</a:t>
            </a:r>
            <a:r>
              <a:rPr lang="en-GB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antigenů</a:t>
            </a:r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alel</a:t>
            </a:r>
            <a:r>
              <a:rPr lang="en-GB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)</a:t>
            </a:r>
            <a:r>
              <a:rPr lang="cs-CZ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konkrétního</a:t>
            </a:r>
            <a:r>
              <a:rPr lang="en-GB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jedince</a:t>
            </a:r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</a:t>
            </a:r>
          </a:p>
          <a:p>
            <a:pPr algn="ctr">
              <a:buClr>
                <a:srgbClr val="FFFF00"/>
              </a:buClr>
              <a:buSzPct val="332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i="1" dirty="0">
                <a:solidFill>
                  <a:srgbClr val="E6E6E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</a:p>
          <a:p>
            <a:pPr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DNA (HLA gen</a:t>
            </a:r>
            <a:r>
              <a:rPr lang="en-GB" sz="3200" dirty="0">
                <a:solidFill>
                  <a:srgbClr val="E6E6E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)</a:t>
            </a:r>
          </a:p>
          <a:p>
            <a:pPr algn="ctr"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200" dirty="0">
              <a:solidFill>
                <a:srgbClr val="E6E6E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200" dirty="0">
              <a:solidFill>
                <a:srgbClr val="E6E6E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mRNA</a:t>
            </a:r>
          </a:p>
          <a:p>
            <a:pPr algn="ctr"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200" dirty="0">
              <a:solidFill>
                <a:srgbClr val="E6E6E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200" dirty="0">
              <a:solidFill>
                <a:srgbClr val="E6E6E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protein </a:t>
            </a:r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(HLA antigen)</a:t>
            </a:r>
          </a:p>
          <a:p>
            <a:pPr algn="ctr"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200" dirty="0">
              <a:solidFill>
                <a:srgbClr val="E6E6E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39940" name="AutoShape 5"/>
          <p:cNvSpPr>
            <a:spLocks noChangeArrowheads="1"/>
          </p:cNvSpPr>
          <p:nvPr/>
        </p:nvSpPr>
        <p:spPr bwMode="auto">
          <a:xfrm>
            <a:off x="709316" y="3281327"/>
            <a:ext cx="381000" cy="762000"/>
          </a:xfrm>
          <a:prstGeom prst="downArrow">
            <a:avLst>
              <a:gd name="adj1" fmla="val 50000"/>
              <a:gd name="adj2" fmla="val 44444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1" name="AutoShape 6"/>
          <p:cNvSpPr>
            <a:spLocks noChangeArrowheads="1"/>
          </p:cNvSpPr>
          <p:nvPr/>
        </p:nvSpPr>
        <p:spPr bwMode="auto">
          <a:xfrm>
            <a:off x="698501" y="4781488"/>
            <a:ext cx="381000" cy="763587"/>
          </a:xfrm>
          <a:prstGeom prst="downArrow">
            <a:avLst>
              <a:gd name="adj1" fmla="val 50000"/>
              <a:gd name="adj2" fmla="val 44537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2" name="Line 7"/>
          <p:cNvSpPr>
            <a:spLocks noChangeShapeType="1"/>
          </p:cNvSpPr>
          <p:nvPr/>
        </p:nvSpPr>
        <p:spPr bwMode="auto">
          <a:xfrm flipH="1" flipV="1">
            <a:off x="3302000" y="3000375"/>
            <a:ext cx="1113367" cy="14288"/>
          </a:xfrm>
          <a:prstGeom prst="line">
            <a:avLst/>
          </a:prstGeom>
          <a:noFill/>
          <a:ln w="15840">
            <a:solidFill>
              <a:srgbClr val="FFFF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0616" name="Text Box 8"/>
          <p:cNvSpPr txBox="1">
            <a:spLocks noChangeArrowheads="1"/>
          </p:cNvSpPr>
          <p:nvPr/>
        </p:nvSpPr>
        <p:spPr bwMode="auto">
          <a:xfrm>
            <a:off x="4572000" y="2786062"/>
            <a:ext cx="3896940" cy="49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Mol. </a:t>
            </a:r>
            <a:r>
              <a:rPr lang="en-GB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genetické</a:t>
            </a:r>
            <a:r>
              <a:rPr lang="en-GB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techniky</a:t>
            </a:r>
            <a:endParaRPr lang="en-GB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80617" name="Text Box 9"/>
          <p:cNvSpPr txBox="1">
            <a:spLocks noChangeArrowheads="1"/>
          </p:cNvSpPr>
          <p:nvPr/>
        </p:nvSpPr>
        <p:spPr bwMode="auto">
          <a:xfrm>
            <a:off x="4753202" y="5686425"/>
            <a:ext cx="3563213" cy="49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Sérologické</a:t>
            </a:r>
            <a:r>
              <a:rPr lang="en-GB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techniky</a:t>
            </a:r>
            <a:endParaRPr lang="en-GB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945" name="Line 10"/>
          <p:cNvSpPr>
            <a:spLocks noChangeShapeType="1"/>
          </p:cNvSpPr>
          <p:nvPr/>
        </p:nvSpPr>
        <p:spPr bwMode="auto">
          <a:xfrm flipH="1">
            <a:off x="4127500" y="5929313"/>
            <a:ext cx="1206500" cy="0"/>
          </a:xfrm>
          <a:prstGeom prst="line">
            <a:avLst/>
          </a:prstGeom>
          <a:noFill/>
          <a:ln w="15840">
            <a:solidFill>
              <a:srgbClr val="FFFF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745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5" name="Text Box 3"/>
          <p:cNvSpPr txBox="1">
            <a:spLocks noChangeArrowheads="1"/>
          </p:cNvSpPr>
          <p:nvPr/>
        </p:nvSpPr>
        <p:spPr bwMode="auto">
          <a:xfrm>
            <a:off x="381001" y="571500"/>
            <a:ext cx="8470900" cy="590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SÉROLOGICKÉ </a:t>
            </a:r>
            <a:r>
              <a:rPr lang="en-GB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versus</a:t>
            </a: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DNA TECHNIKY 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Sérologie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(</a:t>
            </a:r>
            <a:r>
              <a:rPr lang="en-GB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mikrolymfocytotoxický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test):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typizace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HLA I.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třídy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(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rozlišení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př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. HLA-A2)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crossmatch</a:t>
            </a:r>
            <a:endParaRPr lang="cs-CZ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screening anti-HLA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protilátek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relativně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rychlá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a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levná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DNA </a:t>
            </a:r>
            <a:r>
              <a:rPr lang="en-GB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techniky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: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typizace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HLA I. a II.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třídy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(</a:t>
            </a:r>
            <a:r>
              <a:rPr 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nízké i vysoké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rozlišení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vyšší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přesnost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a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spolehlivost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typizace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      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lze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statim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vyšetření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vyšší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náklady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4844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3" name="Text Box 3"/>
          <p:cNvSpPr txBox="1">
            <a:spLocks noChangeArrowheads="1"/>
          </p:cNvSpPr>
          <p:nvPr/>
        </p:nvSpPr>
        <p:spPr bwMode="auto">
          <a:xfrm>
            <a:off x="635000" y="476250"/>
            <a:ext cx="8280400" cy="639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HLA </a:t>
            </a:r>
            <a:r>
              <a:rPr lang="en-GB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typizace</a:t>
            </a:r>
            <a:r>
              <a:rPr lang="en-GB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- DNA </a:t>
            </a:r>
            <a:r>
              <a:rPr lang="en-GB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techniky</a:t>
            </a:r>
            <a:endParaRPr lang="en-GB" sz="36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93000"/>
              </a:lnSpc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2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3000"/>
              </a:lnSpc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3000"/>
              </a:lnSpc>
              <a:buClr>
                <a:srgbClr val="FFFF00"/>
              </a:buClr>
              <a:buSzPct val="38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Nejčastěji</a:t>
            </a:r>
            <a:r>
              <a:rPr lang="en-GB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používané</a:t>
            </a:r>
            <a:r>
              <a:rPr lang="en-GB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techniky</a:t>
            </a:r>
            <a:r>
              <a:rPr lang="en-GB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:</a:t>
            </a:r>
            <a:endParaRPr lang="cs-CZ" sz="2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3000"/>
              </a:lnSpc>
              <a:buClr>
                <a:srgbClr val="FFFF00"/>
              </a:buClr>
              <a:buSzPct val="38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8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3000"/>
              </a:lnSpc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PCR-SSP </a:t>
            </a:r>
            <a:endParaRPr lang="cs-CZ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3000"/>
              </a:lnSpc>
              <a:buClr>
                <a:srgbClr val="FFFF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(Polymerase chain reaction with sequence specific primers)</a:t>
            </a:r>
          </a:p>
          <a:p>
            <a:pPr>
              <a:lnSpc>
                <a:spcPct val="93000"/>
              </a:lnSpc>
              <a:buClr>
                <a:srgbClr val="FFFF00"/>
              </a:buClr>
              <a:buSzPct val="7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3000"/>
              </a:lnSpc>
              <a:buClr>
                <a:srgbClr val="FFFF00"/>
              </a:buClr>
              <a:buSzPct val="38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PCR-SSO</a:t>
            </a:r>
          </a:p>
          <a:p>
            <a:pPr>
              <a:lnSpc>
                <a:spcPct val="93000"/>
              </a:lnSpc>
              <a:buClr>
                <a:srgbClr val="FFFF00"/>
              </a:buClr>
              <a:buSzPct val="7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(Polymerase chain reaction with sequence specific </a:t>
            </a:r>
            <a:r>
              <a:rPr lang="en-GB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oligoprobes</a:t>
            </a: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)</a:t>
            </a:r>
          </a:p>
          <a:p>
            <a:pPr>
              <a:lnSpc>
                <a:spcPct val="93000"/>
              </a:lnSpc>
              <a:buClr>
                <a:srgbClr val="FFFF00"/>
              </a:buClr>
              <a:buSzPct val="7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3000"/>
              </a:lnSpc>
              <a:buClr>
                <a:srgbClr val="FFFF00"/>
              </a:buClr>
              <a:buSzPct val="7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SBT</a:t>
            </a:r>
          </a:p>
          <a:p>
            <a:pPr>
              <a:lnSpc>
                <a:spcPct val="93000"/>
              </a:lnSpc>
              <a:buClr>
                <a:srgbClr val="FFFF00"/>
              </a:buClr>
              <a:buSzPct val="7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(Sequence based typing)</a:t>
            </a:r>
          </a:p>
          <a:p>
            <a:pPr>
              <a:lnSpc>
                <a:spcPct val="93000"/>
              </a:lnSpc>
              <a:buClr>
                <a:srgbClr val="FFFF00"/>
              </a:buClr>
              <a:buSzPct val="7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348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Využití HLA typizace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2214563"/>
            <a:ext cx="7772400" cy="3714750"/>
          </a:xfrm>
        </p:spPr>
        <p:txBody>
          <a:bodyPr/>
          <a:lstStyle/>
          <a:p>
            <a:pPr lvl="1"/>
            <a:r>
              <a:rPr lang="cs-CZ" smtClean="0"/>
              <a:t> transplantace </a:t>
            </a:r>
          </a:p>
          <a:p>
            <a:pPr lvl="2"/>
            <a:r>
              <a:rPr lang="cs-CZ" smtClean="0"/>
              <a:t>PBSCT – vysoké rozlišení</a:t>
            </a:r>
          </a:p>
          <a:p>
            <a:pPr lvl="2"/>
            <a:r>
              <a:rPr lang="cs-CZ" smtClean="0"/>
              <a:t>ledviny – nízké rozlišení</a:t>
            </a:r>
          </a:p>
          <a:p>
            <a:pPr lvl="1">
              <a:buFont typeface="Monotype Sorts" pitchFamily="2" charset="2"/>
              <a:buNone/>
            </a:pPr>
            <a:endParaRPr lang="cs-CZ" smtClean="0"/>
          </a:p>
          <a:p>
            <a:pPr lvl="1"/>
            <a:r>
              <a:rPr lang="cs-CZ" smtClean="0"/>
              <a:t> asociace HLA s určitými chorobami</a:t>
            </a:r>
          </a:p>
          <a:p>
            <a:pPr lvl="2"/>
            <a:r>
              <a:rPr lang="cs-CZ" smtClean="0"/>
              <a:t>ankylozující spondylitida</a:t>
            </a:r>
          </a:p>
          <a:p>
            <a:pPr lvl="2"/>
            <a:r>
              <a:rPr lang="cs-CZ" smtClean="0"/>
              <a:t>celiakie</a:t>
            </a:r>
          </a:p>
          <a:p>
            <a:pPr lvl="2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416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IMUNITA ADAPTIVNÍ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Antigen prezentující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Dendritické buňky</a:t>
            </a:r>
          </a:p>
          <a:p>
            <a:r>
              <a:rPr lang="cs-CZ" dirty="0" smtClean="0"/>
              <a:t>Monocyty, makrofágy</a:t>
            </a:r>
          </a:p>
          <a:p>
            <a:r>
              <a:rPr lang="cs-CZ" dirty="0" smtClean="0"/>
              <a:t>B-lymfocyty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70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76250"/>
            <a:ext cx="7772400" cy="4032250"/>
          </a:xfrm>
        </p:spPr>
        <p:txBody>
          <a:bodyPr/>
          <a:lstStyle/>
          <a:p>
            <a:pPr eaLnBrk="1" hangingPunct="1"/>
            <a:r>
              <a:rPr lang="cs-CZ" sz="3600" dirty="0" smtClean="0">
                <a:solidFill>
                  <a:srgbClr val="990033"/>
                </a:solidFill>
              </a:rPr>
              <a:t/>
            </a:r>
            <a:br>
              <a:rPr lang="cs-CZ" sz="3600" dirty="0" smtClean="0">
                <a:solidFill>
                  <a:srgbClr val="990033"/>
                </a:solidFill>
              </a:rPr>
            </a:br>
            <a:r>
              <a:rPr lang="cs-CZ" sz="3600" dirty="0">
                <a:solidFill>
                  <a:srgbClr val="990033"/>
                </a:solidFill>
              </a:rPr>
              <a:t/>
            </a:r>
            <a:br>
              <a:rPr lang="cs-CZ" sz="3600" dirty="0">
                <a:solidFill>
                  <a:srgbClr val="990033"/>
                </a:solidFill>
              </a:rPr>
            </a:br>
            <a:r>
              <a:rPr lang="cs-CZ" sz="3600" dirty="0" smtClean="0">
                <a:solidFill>
                  <a:srgbClr val="990033"/>
                </a:solidFill>
              </a:rPr>
              <a:t>Major </a:t>
            </a:r>
            <a:r>
              <a:rPr lang="cs-CZ" sz="3600" dirty="0" err="1" smtClean="0">
                <a:solidFill>
                  <a:srgbClr val="990033"/>
                </a:solidFill>
              </a:rPr>
              <a:t>histocompatibility</a:t>
            </a:r>
            <a:r>
              <a:rPr lang="cs-CZ" sz="3600" dirty="0" smtClean="0">
                <a:solidFill>
                  <a:srgbClr val="990033"/>
                </a:solidFill>
              </a:rPr>
              <a:t> </a:t>
            </a:r>
            <a:r>
              <a:rPr lang="cs-CZ" sz="3600" dirty="0" err="1" smtClean="0">
                <a:solidFill>
                  <a:srgbClr val="990033"/>
                </a:solidFill>
              </a:rPr>
              <a:t>complex</a:t>
            </a:r>
            <a:r>
              <a:rPr lang="cs-CZ" sz="3600" dirty="0" smtClean="0">
                <a:solidFill>
                  <a:srgbClr val="990033"/>
                </a:solidFill>
              </a:rPr>
              <a:t> (MHC)</a:t>
            </a:r>
            <a:br>
              <a:rPr lang="cs-CZ" sz="3600" dirty="0" smtClean="0">
                <a:solidFill>
                  <a:srgbClr val="990033"/>
                </a:solidFill>
              </a:rPr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>
                <a:solidFill>
                  <a:srgbClr val="002060"/>
                </a:solidFill>
              </a:rPr>
              <a:t>Human</a:t>
            </a:r>
            <a:r>
              <a:rPr lang="cs-CZ" sz="3600" dirty="0" smtClean="0">
                <a:solidFill>
                  <a:srgbClr val="002060"/>
                </a:solidFill>
              </a:rPr>
              <a:t> leukocyte </a:t>
            </a:r>
            <a:r>
              <a:rPr lang="cs-CZ" sz="3600" dirty="0" err="1" smtClean="0">
                <a:solidFill>
                  <a:srgbClr val="002060"/>
                </a:solidFill>
              </a:rPr>
              <a:t>antigens</a:t>
            </a:r>
            <a:r>
              <a:rPr lang="cs-CZ" sz="3600" dirty="0" smtClean="0">
                <a:solidFill>
                  <a:srgbClr val="002060"/>
                </a:solidFill>
              </a:rPr>
              <a:t> </a:t>
            </a:r>
            <a:br>
              <a:rPr lang="cs-CZ" sz="3600" dirty="0" smtClean="0">
                <a:solidFill>
                  <a:srgbClr val="002060"/>
                </a:solidFill>
              </a:rPr>
            </a:br>
            <a:r>
              <a:rPr lang="cs-CZ" sz="3600" dirty="0" smtClean="0">
                <a:solidFill>
                  <a:srgbClr val="002060"/>
                </a:solidFill>
              </a:rPr>
              <a:t>(HLA)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4797425"/>
            <a:ext cx="6400800" cy="1752600"/>
          </a:xfrm>
        </p:spPr>
        <p:txBody>
          <a:bodyPr/>
          <a:lstStyle/>
          <a:p>
            <a:pPr eaLnBrk="1" hangingPunct="1"/>
            <a:r>
              <a:rPr lang="cs-CZ" sz="1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7404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Dendritické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Jsou mostem mezi přirozenou a adaptivní imunitou</a:t>
            </a:r>
          </a:p>
          <a:p>
            <a:r>
              <a:rPr lang="cs-CZ" dirty="0"/>
              <a:t>P</a:t>
            </a:r>
            <a:r>
              <a:rPr lang="cs-CZ" dirty="0" smtClean="0"/>
              <a:t>resentace </a:t>
            </a:r>
            <a:r>
              <a:rPr lang="cs-CZ" dirty="0"/>
              <a:t>antigenů  T lymfocytům – adaptivní imunitní </a:t>
            </a:r>
            <a:r>
              <a:rPr lang="cs-CZ" dirty="0" smtClean="0"/>
              <a:t>reakce</a:t>
            </a:r>
          </a:p>
          <a:p>
            <a:r>
              <a:rPr lang="cs-CZ" dirty="0" smtClean="0"/>
              <a:t>Zdroj </a:t>
            </a:r>
            <a:r>
              <a:rPr lang="cs-CZ" dirty="0" err="1" smtClean="0"/>
              <a:t>kostimulačních</a:t>
            </a:r>
            <a:r>
              <a:rPr lang="cs-CZ" dirty="0" smtClean="0"/>
              <a:t> signálů</a:t>
            </a:r>
          </a:p>
          <a:p>
            <a:r>
              <a:rPr lang="cs-CZ" dirty="0"/>
              <a:t>P</a:t>
            </a:r>
            <a:r>
              <a:rPr lang="cs-CZ" dirty="0" smtClean="0"/>
              <a:t>odpora </a:t>
            </a:r>
            <a:r>
              <a:rPr lang="cs-CZ" dirty="0"/>
              <a:t>vrozené imunity (interakce s NK, NKT</a:t>
            </a:r>
            <a:r>
              <a:rPr lang="cs-CZ" dirty="0" smtClean="0"/>
              <a:t>, </a:t>
            </a:r>
            <a:r>
              <a:rPr lang="cs-CZ" dirty="0" err="1" smtClean="0"/>
              <a:t>Tlymfocyty</a:t>
            </a:r>
            <a:r>
              <a:rPr lang="cs-CZ" dirty="0" smtClean="0"/>
              <a:t> </a:t>
            </a:r>
            <a:r>
              <a:rPr lang="cs-CZ" dirty="0" err="1" smtClean="0"/>
              <a:t>gd</a:t>
            </a:r>
            <a:r>
              <a:rPr lang="cs-CZ" dirty="0"/>
              <a:t>)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7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antige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23975"/>
            <a:ext cx="9394825" cy="1069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smtClean="0">
                <a:solidFill>
                  <a:srgbClr val="FF0000"/>
                </a:solidFill>
              </a:rPr>
              <a:t>APC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APC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9694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475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" y="1"/>
            <a:ext cx="91341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2860" y="6649615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744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r>
              <a:rPr lang="cs-CZ" sz="3200" b="1" smtClean="0">
                <a:solidFill>
                  <a:srgbClr val="000066"/>
                </a:solidFill>
                <a:latin typeface="Tahoma" pitchFamily="34" charset="0"/>
              </a:rPr>
              <a:t>Populace lidských dendritických buněk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r>
              <a:rPr lang="cs-CZ" sz="2800" u="sng" dirty="0" smtClean="0">
                <a:solidFill>
                  <a:srgbClr val="000066"/>
                </a:solidFill>
                <a:latin typeface="Tahoma" pitchFamily="34" charset="0"/>
              </a:rPr>
              <a:t>Myeloidní 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 (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dermis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, dýchací cesty, střevo, </a:t>
            </a:r>
            <a:r>
              <a:rPr lang="cs-CZ" sz="2800" dirty="0" err="1" smtClean="0">
                <a:solidFill>
                  <a:srgbClr val="000066"/>
                </a:solidFill>
                <a:latin typeface="Tahoma" pitchFamily="34" charset="0"/>
              </a:rPr>
              <a:t>thymus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, slezina, játra, lymfoidní tkáně)</a:t>
            </a:r>
          </a:p>
          <a:p>
            <a:r>
              <a:rPr lang="cs-CZ" sz="2800" u="sng" dirty="0" err="1" smtClean="0">
                <a:solidFill>
                  <a:srgbClr val="000066"/>
                </a:solidFill>
                <a:latin typeface="Tahoma" pitchFamily="34" charset="0"/>
              </a:rPr>
              <a:t>Plasmacytoidní</a:t>
            </a:r>
            <a:r>
              <a:rPr lang="cs-CZ" sz="2800" u="sng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(lymfoidní orgány, játra, plíce, 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kůže)</a:t>
            </a:r>
          </a:p>
          <a:p>
            <a:r>
              <a:rPr lang="cs-CZ" sz="2800" u="sng" dirty="0" smtClean="0">
                <a:solidFill>
                  <a:srgbClr val="000066"/>
                </a:solidFill>
                <a:latin typeface="Tahoma" pitchFamily="34" charset="0"/>
              </a:rPr>
              <a:t>Langerhansovy 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 (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epidermis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, slizniční epitel)</a:t>
            </a:r>
          </a:p>
          <a:p>
            <a:pPr marL="0" indent="0">
              <a:buNone/>
            </a:pPr>
            <a:endParaRPr lang="cs-CZ" sz="2800" i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>
              <a:buFontTx/>
              <a:buNone/>
            </a:pPr>
            <a:r>
              <a:rPr lang="cs-CZ" sz="2400" i="1" dirty="0" smtClean="0">
                <a:solidFill>
                  <a:schemeClr val="accent2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89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59"/>
            <a:ext cx="9144000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44624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Dendritická buňka jako antigen prezentující buňka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50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Cesty antigenů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630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3"/>
            <a:ext cx="5267325" cy="50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Cesty antigenů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4937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solidFill>
                  <a:schemeClr val="accent2"/>
                </a:solidFill>
                <a:latin typeface="Verdana" pitchFamily="34" charset="0"/>
              </a:rPr>
              <a:t>Presentace antigenů lymfocytům 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poznávají antigeny pouze ve formě peptidových fragmentů vázaných na MHC I nebo II. </a:t>
            </a:r>
            <a:endParaRPr lang="cs-CZ" sz="2000" dirty="0" smtClean="0">
              <a:latin typeface="Tahoma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sz="2000" dirty="0" smtClean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 smtClean="0">
                <a:latin typeface="Tahoma" pitchFamily="34" charset="0"/>
              </a:rPr>
              <a:t>HLA antigeny musí být stejné, jako má příslušný konkrétní jedinec </a:t>
            </a:r>
            <a:r>
              <a:rPr lang="cs-CZ" sz="2000" i="1" dirty="0" smtClean="0">
                <a:latin typeface="Tahoma" pitchFamily="34" charset="0"/>
              </a:rPr>
              <a:t>(</a:t>
            </a:r>
            <a:r>
              <a:rPr lang="cs-CZ" sz="2000" i="1" dirty="0" err="1" smtClean="0">
                <a:latin typeface="Tahoma" pitchFamily="34" charset="0"/>
              </a:rPr>
              <a:t>Fenomen</a:t>
            </a:r>
            <a:r>
              <a:rPr lang="cs-CZ" sz="2000" i="1" dirty="0" smtClean="0">
                <a:latin typeface="Tahoma" pitchFamily="34" charset="0"/>
              </a:rPr>
              <a:t> </a:t>
            </a:r>
            <a:r>
              <a:rPr lang="cs-CZ" sz="2000" i="1" dirty="0">
                <a:latin typeface="Tahoma" pitchFamily="34" charset="0"/>
              </a:rPr>
              <a:t>MHC-restrikce).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Antigen musí být nejdříve v buňkách</a:t>
            </a:r>
            <a:r>
              <a:rPr lang="cs-CZ" sz="2000" i="1" dirty="0">
                <a:latin typeface="Tahoma" pitchFamily="34" charset="0"/>
              </a:rPr>
              <a:t> „zpracován“ (</a:t>
            </a:r>
            <a:r>
              <a:rPr lang="cs-CZ" sz="2000" i="1" dirty="0" err="1">
                <a:latin typeface="Tahoma" pitchFamily="34" charset="0"/>
              </a:rPr>
              <a:t>processing</a:t>
            </a:r>
            <a:r>
              <a:rPr lang="cs-CZ" sz="2000" i="1" dirty="0">
                <a:latin typeface="Tahoma" pitchFamily="34" charset="0"/>
              </a:rPr>
              <a:t>)- </a:t>
            </a:r>
            <a:r>
              <a:rPr lang="cs-CZ" sz="2000" dirty="0">
                <a:latin typeface="Tahoma" pitchFamily="34" charset="0"/>
              </a:rPr>
              <a:t>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endParaRPr lang="cs-CZ" sz="2000" i="1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i="1" dirty="0" err="1">
                <a:latin typeface="Tahoma" pitchFamily="34" charset="0"/>
              </a:rPr>
              <a:t>Imunogennost</a:t>
            </a:r>
            <a:r>
              <a:rPr lang="cs-CZ" sz="2000" i="1" dirty="0">
                <a:latin typeface="Tahoma" pitchFamily="34" charset="0"/>
              </a:rPr>
              <a:t>  proteinových antigenů je určena  schopností buněk  </a:t>
            </a:r>
            <a:r>
              <a:rPr lang="cs-CZ" sz="2000" i="1" dirty="0" err="1">
                <a:latin typeface="Tahoma" pitchFamily="34" charset="0"/>
              </a:rPr>
              <a:t>předkládajích</a:t>
            </a:r>
            <a:r>
              <a:rPr lang="cs-CZ" sz="2000" i="1" dirty="0">
                <a:latin typeface="Tahoma" pitchFamily="34" charset="0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135131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6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561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/>
              <a:t>Interakce TCR-polypeptid-HLA molekula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4246094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MHC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Receptory tvořené glykoproteiny</a:t>
            </a:r>
          </a:p>
          <a:p>
            <a:r>
              <a:rPr lang="cs-CZ" dirty="0" smtClean="0"/>
              <a:t>Jsou exprimovány na povrchu všech jaderných buněk</a:t>
            </a:r>
          </a:p>
          <a:p>
            <a:r>
              <a:rPr lang="cs-CZ" dirty="0" smtClean="0"/>
              <a:t>Slouží k rozpoznání „vlastního a cizího“ pro T, B a NK lymfocyty</a:t>
            </a:r>
          </a:p>
          <a:p>
            <a:r>
              <a:rPr lang="cs-CZ" dirty="0" smtClean="0"/>
              <a:t>Hlavní funkce – nabídka zpracovaných peptidových fragmentů pro T-lymfocyty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447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smtClean="0">
                <a:solidFill>
                  <a:srgbClr val="002060"/>
                </a:solidFill>
              </a:rPr>
              <a:t>Lymfocyty T a B jsou základními operačními jednotkami adaptivní imunity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T-lymfocyty jsou zaměřeny na intracelulární antigeny</a:t>
            </a:r>
          </a:p>
          <a:p>
            <a:r>
              <a:rPr lang="cs-CZ" dirty="0" smtClean="0"/>
              <a:t>B-lymfocyty na extracelulární antigeny</a:t>
            </a:r>
          </a:p>
          <a:p>
            <a:r>
              <a:rPr lang="cs-CZ" dirty="0" smtClean="0"/>
              <a:t>T-lymfocyty neprodukují imunoglobuliny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72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Charakteristika  adaptivní imunity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99592" y="1916832"/>
            <a:ext cx="738093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002060"/>
                </a:solidFill>
              </a:rPr>
              <a:t>Specifičnost</a:t>
            </a:r>
          </a:p>
          <a:p>
            <a:r>
              <a:rPr lang="cs-CZ" sz="4000" b="1" dirty="0" smtClean="0">
                <a:solidFill>
                  <a:srgbClr val="002060"/>
                </a:solidFill>
              </a:rPr>
              <a:t>Repertoár</a:t>
            </a:r>
          </a:p>
          <a:p>
            <a:r>
              <a:rPr lang="cs-CZ" sz="4000" b="1" dirty="0" err="1" smtClean="0">
                <a:solidFill>
                  <a:srgbClr val="002060"/>
                </a:solidFill>
              </a:rPr>
              <a:t>Autotolerance</a:t>
            </a:r>
            <a:endParaRPr lang="cs-CZ" sz="4000" b="1" dirty="0" smtClean="0">
              <a:solidFill>
                <a:srgbClr val="002060"/>
              </a:solidFill>
            </a:endParaRPr>
          </a:p>
          <a:p>
            <a:r>
              <a:rPr lang="cs-CZ" sz="4000" b="1" dirty="0" smtClean="0">
                <a:solidFill>
                  <a:srgbClr val="002060"/>
                </a:solidFill>
              </a:rPr>
              <a:t>Paměť</a:t>
            </a:r>
          </a:p>
          <a:p>
            <a:r>
              <a:rPr lang="cs-CZ" sz="4000" b="1" dirty="0" smtClean="0">
                <a:solidFill>
                  <a:srgbClr val="002060"/>
                </a:solidFill>
              </a:rPr>
              <a:t>Přiléhavé efektorové mechanismy</a:t>
            </a:r>
          </a:p>
          <a:p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58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03232" cy="136815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ANTIGEN – adaptivní imunita</a:t>
            </a:r>
            <a:br>
              <a:rPr lang="cs-CZ" dirty="0" smtClean="0"/>
            </a:br>
            <a:r>
              <a:rPr lang="cs-CZ" sz="2400" dirty="0" smtClean="0">
                <a:solidFill>
                  <a:srgbClr val="002060"/>
                </a:solidFill>
              </a:rPr>
              <a:t>(</a:t>
            </a:r>
            <a:r>
              <a:rPr lang="cs-CZ" sz="2400" b="1" i="1" dirty="0" err="1" smtClean="0">
                <a:solidFill>
                  <a:srgbClr val="002060"/>
                </a:solidFill>
              </a:rPr>
              <a:t>Anti</a:t>
            </a:r>
            <a:r>
              <a:rPr lang="cs-CZ" sz="2400" dirty="0" err="1" smtClean="0">
                <a:solidFill>
                  <a:srgbClr val="002060"/>
                </a:solidFill>
              </a:rPr>
              <a:t>body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b="1" i="1" dirty="0" err="1">
                <a:solidFill>
                  <a:srgbClr val="002060"/>
                </a:solidFill>
              </a:rPr>
              <a:t>gen</a:t>
            </a:r>
            <a:r>
              <a:rPr lang="cs-CZ" sz="2400" dirty="0" err="1">
                <a:solidFill>
                  <a:srgbClr val="002060"/>
                </a:solidFill>
              </a:rPr>
              <a:t>erating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smtClean="0">
                <a:solidFill>
                  <a:srgbClr val="002060"/>
                </a:solidFill>
              </a:rPr>
              <a:t>substance)</a:t>
            </a:r>
            <a:r>
              <a:rPr lang="cs-CZ" dirty="0">
                <a:solidFill>
                  <a:srgbClr val="002060"/>
                </a:solidFill>
              </a:rPr>
              <a:t/>
            </a:r>
            <a:br>
              <a:rPr lang="cs-CZ" dirty="0">
                <a:solidFill>
                  <a:srgbClr val="00206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sz="2800" dirty="0" smtClean="0"/>
              <a:t>Struktury, na něž reaguje adaptivní imunitní systém.</a:t>
            </a:r>
          </a:p>
          <a:p>
            <a:r>
              <a:rPr lang="cs-CZ" sz="2800" dirty="0" smtClean="0"/>
              <a:t>Receptory lymfocytů B a T poznávají epitopy antigenů (epitopy B, epitopy T).</a:t>
            </a:r>
          </a:p>
          <a:p>
            <a:r>
              <a:rPr lang="cs-CZ" sz="2800" dirty="0" smtClean="0"/>
              <a:t>Antigenní molekuly jsou proteiny, cukry, nukleové kyseliny a jejich komplexy, původu exogenního (mikroorganismy, alergeny, transplantované tkáně) i endogenního (krevně-skupinové substance, nádorové antigeny, „</a:t>
            </a:r>
            <a:r>
              <a:rPr lang="cs-CZ" sz="2800" dirty="0" err="1" smtClean="0"/>
              <a:t>autoantigeny</a:t>
            </a:r>
            <a:r>
              <a:rPr lang="cs-CZ" sz="2800" dirty="0" smtClean="0"/>
              <a:t>“).</a:t>
            </a:r>
          </a:p>
          <a:p>
            <a:pPr marL="0" indent="0">
              <a:buNone/>
            </a:pPr>
            <a:r>
              <a:rPr lang="cs-CZ" sz="2800" i="1" dirty="0" smtClean="0">
                <a:solidFill>
                  <a:srgbClr val="C00000"/>
                </a:solidFill>
              </a:rPr>
              <a:t>                    </a:t>
            </a:r>
            <a:r>
              <a:rPr lang="cs-CZ" sz="2800" i="1" dirty="0" err="1" smtClean="0">
                <a:solidFill>
                  <a:srgbClr val="C00000"/>
                </a:solidFill>
              </a:rPr>
              <a:t>Antigennost</a:t>
            </a:r>
            <a:r>
              <a:rPr lang="cs-CZ" sz="2800" i="1" dirty="0" smtClean="0">
                <a:solidFill>
                  <a:srgbClr val="C00000"/>
                </a:solidFill>
              </a:rPr>
              <a:t> vs. </a:t>
            </a:r>
            <a:r>
              <a:rPr lang="cs-CZ" sz="2800" i="1" dirty="0" err="1" smtClean="0">
                <a:solidFill>
                  <a:srgbClr val="C00000"/>
                </a:solidFill>
              </a:rPr>
              <a:t>imunogennost</a:t>
            </a:r>
            <a:endParaRPr lang="cs-CZ" sz="2800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800" dirty="0" smtClean="0">
                <a:solidFill>
                  <a:srgbClr val="C00000"/>
                </a:solidFill>
              </a:rPr>
              <a:t>         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0203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640762" cy="5184775"/>
          </a:xfrm>
        </p:spPr>
        <p:txBody>
          <a:bodyPr>
            <a:normAutofit/>
          </a:bodyPr>
          <a:lstStyle/>
          <a:p>
            <a:pPr marL="469900" indent="-469900">
              <a:buNone/>
            </a:pPr>
            <a:r>
              <a:rPr lang="cs-CZ" u="sng" dirty="0" smtClean="0">
                <a:solidFill>
                  <a:srgbClr val="A50021"/>
                </a:solidFill>
              </a:rPr>
              <a:t>Specifičnost:</a:t>
            </a:r>
          </a:p>
          <a:p>
            <a:pPr marL="469900" indent="-469900">
              <a:buNone/>
            </a:pPr>
            <a:r>
              <a:rPr lang="cs-CZ" dirty="0" smtClean="0"/>
              <a:t>Přirozená imunita: Jsou </a:t>
            </a:r>
            <a:r>
              <a:rPr lang="cs-CZ" dirty="0"/>
              <a:t>rozeznávány struktury, </a:t>
            </a:r>
            <a:r>
              <a:rPr lang="cs-CZ" dirty="0" smtClean="0"/>
              <a:t>které jsou </a:t>
            </a:r>
            <a:r>
              <a:rPr lang="cs-CZ" u="sng" dirty="0" smtClean="0"/>
              <a:t>stejné </a:t>
            </a:r>
            <a:r>
              <a:rPr lang="cs-CZ" dirty="0" smtClean="0"/>
              <a:t>u </a:t>
            </a:r>
            <a:r>
              <a:rPr lang="cs-CZ" dirty="0"/>
              <a:t>řady cizorodých agens </a:t>
            </a:r>
            <a:r>
              <a:rPr lang="cs-CZ" dirty="0" smtClean="0"/>
              <a:t>(PAMP)</a:t>
            </a:r>
            <a:endParaRPr lang="cs-CZ" u="sng" dirty="0" smtClean="0">
              <a:solidFill>
                <a:srgbClr val="A50021"/>
              </a:solidFill>
            </a:endParaRPr>
          </a:p>
          <a:p>
            <a:pPr marL="469900" indent="-469900">
              <a:buNone/>
            </a:pPr>
            <a:r>
              <a:rPr lang="cs-CZ" b="1" i="1" dirty="0" smtClean="0">
                <a:solidFill>
                  <a:schemeClr val="tx2"/>
                </a:solidFill>
              </a:rPr>
              <a:t>Adaptivní </a:t>
            </a:r>
            <a:r>
              <a:rPr lang="cs-CZ" b="1" i="1" dirty="0">
                <a:solidFill>
                  <a:schemeClr val="tx2"/>
                </a:solidFill>
              </a:rPr>
              <a:t>imunitní systém naproti tomu </a:t>
            </a:r>
          </a:p>
          <a:p>
            <a:pPr marL="469900" indent="-469900">
              <a:buNone/>
            </a:pPr>
            <a:r>
              <a:rPr lang="cs-CZ" b="1" i="1" dirty="0">
                <a:solidFill>
                  <a:schemeClr val="tx2"/>
                </a:solidFill>
              </a:rPr>
              <a:t>poznává a odlišuje </a:t>
            </a:r>
            <a:r>
              <a:rPr lang="cs-CZ" b="1" i="1" u="sng" dirty="0" smtClean="0">
                <a:solidFill>
                  <a:schemeClr val="tx2"/>
                </a:solidFill>
              </a:rPr>
              <a:t>různé</a:t>
            </a:r>
            <a:r>
              <a:rPr lang="cs-CZ" b="1" i="1" dirty="0" smtClean="0">
                <a:solidFill>
                  <a:schemeClr val="tx2"/>
                </a:solidFill>
              </a:rPr>
              <a:t> epitopy </a:t>
            </a:r>
            <a:r>
              <a:rPr lang="cs-CZ" b="1" i="1" dirty="0">
                <a:solidFill>
                  <a:schemeClr val="tx2"/>
                </a:solidFill>
              </a:rPr>
              <a:t>antigenů (T-, B-) </a:t>
            </a:r>
          </a:p>
          <a:p>
            <a:pPr marL="469900" indent="-469900" eaLnBrk="1" hangingPunct="1">
              <a:buFontTx/>
              <a:buNone/>
            </a:pPr>
            <a:endParaRPr lang="cs-CZ" u="sng" dirty="0" smtClean="0">
              <a:solidFill>
                <a:srgbClr val="A50021"/>
              </a:solidFill>
            </a:endParaRPr>
          </a:p>
          <a:p>
            <a:pPr marL="469900" indent="-469900" eaLnBrk="1" hangingPunct="1">
              <a:buFontTx/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25914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>
                <a:solidFill>
                  <a:srgbClr val="C00000"/>
                </a:solidFill>
              </a:rPr>
              <a:t>s</a:t>
            </a:r>
            <a:r>
              <a:rPr lang="cs-CZ" b="1" i="1" u="sng" dirty="0" smtClean="0">
                <a:solidFill>
                  <a:srgbClr val="C00000"/>
                </a:solidFill>
              </a:rPr>
              <a:t>pecifičnost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5" y="1988840"/>
            <a:ext cx="84249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2060"/>
                </a:solidFill>
              </a:rPr>
              <a:t>Všechny fáze adaptivní imunitní reakce  (poznání antigenu, aktivace lymfocytu, efektorové mechanismy) jsou zaměřeny na konkrétní  antigenní determinantu (epitop) </a:t>
            </a:r>
          </a:p>
          <a:p>
            <a:endParaRPr lang="cs-CZ" sz="3200" dirty="0">
              <a:solidFill>
                <a:srgbClr val="002060"/>
              </a:solidFill>
            </a:endParaRPr>
          </a:p>
          <a:p>
            <a:r>
              <a:rPr lang="cs-CZ" sz="3200" dirty="0" smtClean="0">
                <a:solidFill>
                  <a:srgbClr val="002060"/>
                </a:solidFill>
              </a:rPr>
              <a:t>Lymfocyt má genetickou informaci pro jeden „antigenní receptor“ zajišťující tvorbu tisíce identických kopií tohoto receptoru.</a:t>
            </a:r>
            <a:endParaRPr lang="cs-CZ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5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208714" cy="4845050"/>
          </a:xfrm>
        </p:spPr>
        <p:txBody>
          <a:bodyPr>
            <a:normAutofit/>
          </a:bodyPr>
          <a:lstStyle/>
          <a:p>
            <a:pPr marL="469900" indent="-469900">
              <a:lnSpc>
                <a:spcPct val="80000"/>
              </a:lnSpc>
              <a:buNone/>
            </a:pPr>
            <a:r>
              <a:rPr lang="cs-CZ" sz="3000" u="sng" dirty="0" smtClean="0">
                <a:solidFill>
                  <a:srgbClr val="A50021"/>
                </a:solidFill>
              </a:rPr>
              <a:t>Receptory:</a:t>
            </a:r>
            <a:r>
              <a:rPr lang="cs-CZ" sz="3000" dirty="0" smtClean="0">
                <a:solidFill>
                  <a:srgbClr val="A50021"/>
                </a:solidFill>
              </a:rPr>
              <a:t> 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b="1" i="1" dirty="0" smtClean="0">
                <a:solidFill>
                  <a:schemeClr val="tx2"/>
                </a:solidFill>
              </a:rPr>
              <a:t>U adaptivní imunity receptory  lymfocytů T a B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b="1" i="1" dirty="0" smtClean="0">
                <a:solidFill>
                  <a:schemeClr val="tx2"/>
                </a:solidFill>
              </a:rPr>
              <a:t>vznikají somatickým  přeskupováním genů.</a:t>
            </a:r>
            <a:r>
              <a:rPr lang="cs-CZ" sz="3000" b="1" dirty="0" smtClean="0">
                <a:solidFill>
                  <a:schemeClr val="tx2"/>
                </a:solidFill>
              </a:rPr>
              <a:t>   </a:t>
            </a:r>
          </a:p>
          <a:p>
            <a:pPr marL="469900" indent="-469900">
              <a:lnSpc>
                <a:spcPct val="80000"/>
              </a:lnSpc>
              <a:buNone/>
            </a:pPr>
            <a:endParaRPr lang="cs-CZ" sz="3000" b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80000"/>
              </a:lnSpc>
              <a:buFontTx/>
              <a:buNone/>
            </a:pPr>
            <a:endParaRPr lang="cs-CZ" sz="3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1" y="3532085"/>
            <a:ext cx="468052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32084"/>
            <a:ext cx="324036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59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52600"/>
            <a:ext cx="8569325" cy="4845050"/>
          </a:xfrm>
        </p:spPr>
        <p:txBody>
          <a:bodyPr>
            <a:normAutofit fontScale="92500"/>
          </a:bodyPr>
          <a:lstStyle/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u="sng" dirty="0" smtClean="0">
                <a:solidFill>
                  <a:srgbClr val="A50021"/>
                </a:solidFill>
              </a:rPr>
              <a:t>Rozsah repertoáru: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Adaptivní imunitní systém je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schopen odlišit (TCR, BCR lymfocytů) více než</a:t>
            </a:r>
            <a:r>
              <a:rPr lang="cs-CZ" sz="2800" b="1" i="1" baseline="30000" dirty="0" smtClean="0">
                <a:solidFill>
                  <a:schemeClr val="tx2"/>
                </a:solidFill>
              </a:rPr>
              <a:t>  </a:t>
            </a:r>
            <a:r>
              <a:rPr lang="cs-CZ" sz="2800" b="1" i="1" dirty="0" smtClean="0">
                <a:solidFill>
                  <a:schemeClr val="tx2"/>
                </a:solidFill>
              </a:rPr>
              <a:t>10</a:t>
            </a:r>
            <a:r>
              <a:rPr lang="cs-CZ" sz="2800" b="1" i="1" baseline="30000" dirty="0" smtClean="0">
                <a:solidFill>
                  <a:schemeClr val="tx2"/>
                </a:solidFill>
              </a:rPr>
              <a:t> 7-8</a:t>
            </a:r>
            <a:r>
              <a:rPr lang="cs-CZ" sz="2800" b="1" i="1" dirty="0" smtClean="0">
                <a:solidFill>
                  <a:schemeClr val="tx2"/>
                </a:solidFill>
              </a:rPr>
              <a:t>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epitopů antigenů.</a:t>
            </a:r>
          </a:p>
          <a:p>
            <a:r>
              <a:rPr lang="cs-CZ" sz="2800" dirty="0"/>
              <a:t>Schopnost poznat různé antigeny je takřka</a:t>
            </a:r>
          </a:p>
          <a:p>
            <a:r>
              <a:rPr lang="cs-CZ" sz="2800" dirty="0"/>
              <a:t>neomezená.  Odhaduje se, že adaptivní imunitní systém dokáže odlišit cca 10</a:t>
            </a:r>
            <a:r>
              <a:rPr lang="cs-CZ" sz="2800" baseline="30000" dirty="0"/>
              <a:t>12 -15</a:t>
            </a:r>
            <a:r>
              <a:rPr lang="cs-CZ" sz="2800" dirty="0"/>
              <a:t> epitopů.</a:t>
            </a:r>
          </a:p>
          <a:p>
            <a:endParaRPr lang="cs-CZ" sz="2800" dirty="0"/>
          </a:p>
          <a:p>
            <a:r>
              <a:rPr lang="cs-CZ" sz="2800" dirty="0"/>
              <a:t>Příčiny diverzity:</a:t>
            </a:r>
          </a:p>
          <a:p>
            <a:r>
              <a:rPr lang="cs-CZ" sz="2800" dirty="0"/>
              <a:t>Somatické rekombinace (somatické přeskupování genů).</a:t>
            </a:r>
          </a:p>
          <a:p>
            <a:r>
              <a:rPr lang="cs-CZ" sz="2800" dirty="0"/>
              <a:t>Mutační mechanismy.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b="1" i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13621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28575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79512" y="62068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Lymfocyty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B </a:t>
            </a:r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a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T </a:t>
            </a:r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poznávají odlišné epitopy antigenních molekul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(</a:t>
            </a:r>
            <a:r>
              <a:rPr lang="cs-CZ" sz="2400" u="sng" dirty="0">
                <a:solidFill>
                  <a:srgbClr val="002060"/>
                </a:solidFill>
                <a:latin typeface="Verdana" pitchFamily="34" charset="0"/>
              </a:rPr>
              <a:t>epitopy </a:t>
            </a:r>
            <a:r>
              <a:rPr lang="cs-CZ" sz="2400" u="sng" dirty="0" smtClean="0">
                <a:solidFill>
                  <a:srgbClr val="002060"/>
                </a:solidFill>
                <a:latin typeface="Verdana" pitchFamily="34" charset="0"/>
              </a:rPr>
              <a:t>B lymfocytu: </a:t>
            </a:r>
            <a:r>
              <a:rPr lang="cs-CZ" sz="24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sekvenční i konformační na </a:t>
            </a:r>
            <a:r>
              <a:rPr lang="cs-CZ" sz="2400" i="1" dirty="0">
                <a:solidFill>
                  <a:srgbClr val="002060"/>
                </a:solidFill>
                <a:latin typeface="Verdana" pitchFamily="34" charset="0"/>
              </a:rPr>
              <a:t>nativní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 molekule, </a:t>
            </a:r>
            <a:r>
              <a:rPr lang="cs-CZ" sz="2400" u="sng" dirty="0">
                <a:solidFill>
                  <a:srgbClr val="002060"/>
                </a:solidFill>
                <a:latin typeface="Verdana" pitchFamily="34" charset="0"/>
              </a:rPr>
              <a:t>epitopy </a:t>
            </a:r>
            <a:r>
              <a:rPr lang="cs-CZ" sz="2400" u="sng" dirty="0" smtClean="0">
                <a:solidFill>
                  <a:srgbClr val="002060"/>
                </a:solidFill>
                <a:latin typeface="Verdana" pitchFamily="34" charset="0"/>
              </a:rPr>
              <a:t>T lymfocytu: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většinou lineární peptidy tvořené intracelulárně při přípravě antigenu k presentaci) </a:t>
            </a:r>
          </a:p>
          <a:p>
            <a:pPr eaLnBrk="1" hangingPunct="1"/>
            <a:r>
              <a:rPr lang="cs-CZ" sz="2400" dirty="0" err="1" smtClean="0">
                <a:solidFill>
                  <a:srgbClr val="002060"/>
                </a:solidFill>
                <a:latin typeface="Verdana" pitchFamily="34" charset="0"/>
              </a:rPr>
              <a:t>Imunodominantní</a:t>
            </a:r>
            <a:r>
              <a:rPr lang="cs-CZ" sz="24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epitopy</a:t>
            </a:r>
          </a:p>
        </p:txBody>
      </p:sp>
    </p:spTree>
    <p:extLst>
      <p:ext uri="{BB962C8B-B14F-4D97-AF65-F5344CB8AC3E}">
        <p14:creationId xmlns:p14="http://schemas.microsoft.com/office/powerpoint/2010/main" val="1847771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accent2"/>
                </a:solidFill>
                <a:latin typeface="Tahoma" pitchFamily="34" charset="0"/>
              </a:rPr>
              <a:t>Postuláty klonální selekční teorie</a:t>
            </a:r>
            <a:br>
              <a:rPr lang="cs-CZ" sz="4000" dirty="0">
                <a:solidFill>
                  <a:schemeClr val="accent2"/>
                </a:solidFill>
                <a:latin typeface="Tahoma" pitchFamily="34" charset="0"/>
              </a:rPr>
            </a:br>
            <a:r>
              <a:rPr lang="cs-CZ" sz="3600" dirty="0">
                <a:solidFill>
                  <a:schemeClr val="accent2"/>
                </a:solidFill>
                <a:latin typeface="Tahoma" pitchFamily="34" charset="0"/>
              </a:rPr>
              <a:t>(</a:t>
            </a:r>
            <a:r>
              <a:rPr lang="cs-CZ" sz="3600" i="1" dirty="0" err="1">
                <a:solidFill>
                  <a:schemeClr val="accent2"/>
                </a:solidFill>
                <a:latin typeface="Tahoma" pitchFamily="34" charset="0"/>
              </a:rPr>
              <a:t>Macfarlane</a:t>
            </a:r>
            <a:r>
              <a:rPr lang="cs-CZ" sz="3600" i="1" dirty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cs-CZ" sz="3600" i="1" dirty="0" err="1">
                <a:solidFill>
                  <a:schemeClr val="accent2"/>
                </a:solidFill>
                <a:latin typeface="Tahoma" pitchFamily="34" charset="0"/>
              </a:rPr>
              <a:t>Burnet</a:t>
            </a:r>
            <a:r>
              <a:rPr lang="cs-CZ" sz="3600" i="1" dirty="0">
                <a:solidFill>
                  <a:schemeClr val="accent2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Každý lymfocyt má jeden typ receptoru s jedinečnou specificitou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Interakce mezi </a:t>
            </a:r>
            <a:r>
              <a:rPr lang="cs-CZ" sz="2400" dirty="0" smtClean="0">
                <a:solidFill>
                  <a:srgbClr val="002060"/>
                </a:solidFill>
                <a:latin typeface="Tahoma" pitchFamily="34" charset="0"/>
              </a:rPr>
              <a:t>epitopem antigenu a 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receptorem schopným ji vázat vede k aktivaci lymfocytu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Buňky, které vznikly z aktivovaných lymfocytů proliferací a diferenciací mají receptory stejné specificity.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Lymfocyty, které mají receptory pro tělu vlastní antigeny jsou v časném stadiu vývoje lymfoidních buněk odstraněny a tudíž v repertoáru zralých lymfocytů chybí („</a:t>
            </a:r>
            <a:r>
              <a:rPr lang="cs-CZ" sz="2400" dirty="0" err="1">
                <a:solidFill>
                  <a:srgbClr val="002060"/>
                </a:solidFill>
                <a:latin typeface="Tahoma" pitchFamily="34" charset="0"/>
              </a:rPr>
              <a:t>forbidden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cs-CZ" sz="2400" dirty="0" err="1">
                <a:solidFill>
                  <a:srgbClr val="002060"/>
                </a:solidFill>
                <a:latin typeface="Tahoma" pitchFamily="34" charset="0"/>
              </a:rPr>
              <a:t>clones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37297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hema3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77869"/>
            <a:ext cx="8064896" cy="5647475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Klonálně selekční teorie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308304" y="4653136"/>
            <a:ext cx="1224136" cy="46733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efektorové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16016" y="1916832"/>
            <a:ext cx="864096" cy="309523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antigen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52320" y="620688"/>
            <a:ext cx="1224136" cy="48187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paměťové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1052736"/>
            <a:ext cx="1296144" cy="57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Eliminace </a:t>
            </a:r>
            <a:r>
              <a:rPr lang="cs-CZ" sz="13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autoreaktivních</a:t>
            </a: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klonů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779912" y="1124744"/>
            <a:ext cx="1224136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Krev a periferie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12160" y="1196752"/>
            <a:ext cx="1008112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expanze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172400" y="371703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172400" y="299695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</p:spTree>
    <p:extLst>
      <p:ext uri="{BB962C8B-B14F-4D97-AF65-F5344CB8AC3E}">
        <p14:creationId xmlns:p14="http://schemas.microsoft.com/office/powerpoint/2010/main" val="14506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200" b="1" dirty="0" smtClean="0">
                <a:solidFill>
                  <a:schemeClr val="accent2"/>
                </a:solidFill>
                <a:latin typeface="Verdana" pitchFamily="34" charset="0"/>
              </a:rPr>
              <a:t>Charakteristika </a:t>
            </a:r>
            <a:r>
              <a:rPr lang="cs-CZ" sz="3200" b="1" u="sng" dirty="0" smtClean="0">
                <a:solidFill>
                  <a:schemeClr val="accent2"/>
                </a:solidFill>
                <a:latin typeface="Verdana" pitchFamily="34" charset="0"/>
              </a:rPr>
              <a:t>molekul (antigenů) MHC </a:t>
            </a:r>
            <a:br>
              <a:rPr lang="cs-CZ" sz="3200" b="1" u="sng" dirty="0" smtClean="0">
                <a:solidFill>
                  <a:schemeClr val="accent2"/>
                </a:solidFill>
                <a:latin typeface="Verdana" pitchFamily="34" charset="0"/>
              </a:rPr>
            </a:br>
            <a:endParaRPr lang="cs-CZ" sz="3200" b="1" u="sng" dirty="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229600" cy="489654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sz="2400" u="sng" dirty="0" smtClean="0">
                <a:latin typeface="Tahoma" pitchFamily="34" charset="0"/>
              </a:rPr>
              <a:t>Molekuly MHC I třídy</a:t>
            </a:r>
            <a:r>
              <a:rPr lang="cs-CZ" sz="2400" dirty="0" smtClean="0">
                <a:latin typeface="Tahoma" pitchFamily="34" charset="0"/>
              </a:rPr>
              <a:t> jsou přítomny na všech jaderných buňkách(tedy ne na erytrocytech!)</a:t>
            </a:r>
          </a:p>
          <a:p>
            <a:pPr eaLnBrk="1" hangingPunct="1"/>
            <a:r>
              <a:rPr lang="cs-CZ" sz="2400" u="sng" dirty="0" smtClean="0">
                <a:latin typeface="Tahoma" pitchFamily="34" charset="0"/>
              </a:rPr>
              <a:t>Molekuly MHC II třídy </a:t>
            </a:r>
            <a:r>
              <a:rPr lang="cs-CZ" sz="2400" dirty="0" smtClean="0">
                <a:latin typeface="Tahoma" pitchFamily="34" charset="0"/>
              </a:rPr>
              <a:t>jsou přítomny na buňkách imunitního systému (buňky předkládající antigen – dendritické buňky, makrofágy, B-lymfocyty), dále na buňkách endotelových a na epitelu </a:t>
            </a:r>
            <a:r>
              <a:rPr lang="cs-CZ" sz="2400" dirty="0" err="1" smtClean="0">
                <a:latin typeface="Tahoma" pitchFamily="34" charset="0"/>
              </a:rPr>
              <a:t>thymu</a:t>
            </a:r>
            <a:r>
              <a:rPr lang="cs-CZ" sz="2400" dirty="0" smtClean="0">
                <a:latin typeface="Tahoma" pitchFamily="34" charset="0"/>
              </a:rPr>
              <a:t>.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Tahoma" pitchFamily="34" charset="0"/>
              </a:rPr>
              <a:t> </a:t>
            </a:r>
          </a:p>
          <a:p>
            <a:pPr eaLnBrk="1" hangingPunct="1"/>
            <a:r>
              <a:rPr lang="cs-CZ" sz="2400" u="sng" dirty="0" smtClean="0">
                <a:latin typeface="Tahoma" pitchFamily="34" charset="0"/>
              </a:rPr>
              <a:t>Exprese molekul MHC I </a:t>
            </a:r>
            <a:r>
              <a:rPr lang="cs-CZ" sz="2400" dirty="0" smtClean="0">
                <a:latin typeface="Tahoma" pitchFamily="34" charset="0"/>
              </a:rPr>
              <a:t>je na většině buněk </a:t>
            </a:r>
            <a:r>
              <a:rPr lang="cs-CZ" sz="2400" u="sng" dirty="0" smtClean="0">
                <a:latin typeface="Tahoma" pitchFamily="34" charset="0"/>
              </a:rPr>
              <a:t>zvýšena </a:t>
            </a:r>
            <a:r>
              <a:rPr lang="cs-CZ" sz="2400" dirty="0" smtClean="0">
                <a:latin typeface="Tahoma" pitchFamily="34" charset="0"/>
              </a:rPr>
              <a:t>působením IFN, TNF, LT (tedy při vrozených imunitních reakcích)</a:t>
            </a:r>
          </a:p>
          <a:p>
            <a:pPr eaLnBrk="1" hangingPunct="1"/>
            <a:r>
              <a:rPr lang="cs-CZ" sz="2400" u="sng" dirty="0" smtClean="0">
                <a:latin typeface="Tahoma" pitchFamily="34" charset="0"/>
              </a:rPr>
              <a:t>Expresi molekul MHC II  </a:t>
            </a:r>
            <a:r>
              <a:rPr lang="cs-CZ" sz="2400" dirty="0" smtClean="0">
                <a:latin typeface="Tahoma" pitchFamily="34" charset="0"/>
              </a:rPr>
              <a:t>na buňkách presentujících antigen, vaskulárních endotelových buňkách, ale i na jiných buňkách (ne však na neuronech) </a:t>
            </a:r>
            <a:r>
              <a:rPr lang="cs-CZ" sz="2400" u="sng" dirty="0" smtClean="0">
                <a:latin typeface="Tahoma" pitchFamily="34" charset="0"/>
              </a:rPr>
              <a:t>zvyšuje</a:t>
            </a:r>
            <a:r>
              <a:rPr lang="cs-CZ" sz="2400" dirty="0" smtClean="0">
                <a:latin typeface="Tahoma" pitchFamily="34" charset="0"/>
              </a:rPr>
              <a:t> </a:t>
            </a:r>
            <a:r>
              <a:rPr lang="cs-CZ" sz="2400" dirty="0" err="1" smtClean="0">
                <a:latin typeface="Tahoma" pitchFamily="34" charset="0"/>
              </a:rPr>
              <a:t>IFN</a:t>
            </a:r>
            <a:r>
              <a:rPr lang="cs-CZ" sz="2400" dirty="0" err="1" smtClean="0">
                <a:latin typeface="Symbol" pitchFamily="18" charset="2"/>
              </a:rPr>
              <a:t>g</a:t>
            </a:r>
            <a:r>
              <a:rPr lang="cs-CZ" sz="2400" dirty="0" smtClean="0"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01458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smtClean="0">
                <a:solidFill>
                  <a:srgbClr val="A50021"/>
                </a:solidFill>
              </a:rPr>
              <a:t>Vrozená imunita: </a:t>
            </a:r>
            <a:br>
              <a:rPr lang="cs-CZ" sz="4000" smtClean="0">
                <a:solidFill>
                  <a:srgbClr val="A50021"/>
                </a:solidFill>
              </a:rPr>
            </a:br>
            <a:r>
              <a:rPr lang="cs-CZ" sz="400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52600"/>
            <a:ext cx="8496300" cy="4845050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u="sng" dirty="0" err="1" smtClean="0">
                <a:solidFill>
                  <a:srgbClr val="A50021"/>
                </a:solidFill>
              </a:rPr>
              <a:t>Autoreaktivita</a:t>
            </a:r>
            <a:r>
              <a:rPr lang="cs-CZ" sz="2800" u="sng" dirty="0" smtClean="0">
                <a:solidFill>
                  <a:srgbClr val="A50021"/>
                </a:solidFill>
              </a:rPr>
              <a:t>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Adaptivní imunita se vytvořila k poznávání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„cizích “, mikroorganismů, ale také vlastních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molekul.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cs-CZ" sz="2800" u="sng" dirty="0" smtClean="0">
              <a:solidFill>
                <a:srgbClr val="000066"/>
              </a:solidFill>
            </a:endParaRP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u="sng" dirty="0" smtClean="0">
                <a:solidFill>
                  <a:srgbClr val="A50021"/>
                </a:solidFill>
              </a:rPr>
              <a:t>Paměť: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Vytvoření imunologické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paměti je pro adaptivní imunitu příznačné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– primární a sekundární reakce, „booster“.</a:t>
            </a:r>
          </a:p>
        </p:txBody>
      </p:sp>
    </p:spTree>
    <p:extLst>
      <p:ext uri="{BB962C8B-B14F-4D97-AF65-F5344CB8AC3E}">
        <p14:creationId xmlns:p14="http://schemas.microsoft.com/office/powerpoint/2010/main" val="148680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1-f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4903788" cy="5256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15 July 2006 09:09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592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/>
              <a:t>Dvě větve adaptivní imunity</a:t>
            </a:r>
            <a:r>
              <a:rPr lang="cs-CZ" altLang="cs-CZ"/>
              <a:t> </a:t>
            </a:r>
            <a:endParaRPr lang="en-US" altLang="cs-CZ"/>
          </a:p>
        </p:txBody>
      </p:sp>
      <p:cxnSp>
        <p:nvCxnSpPr>
          <p:cNvPr id="3" name="Přímá spojnice se šipkou 2"/>
          <p:cNvCxnSpPr/>
          <p:nvPr/>
        </p:nvCxnSpPr>
        <p:spPr>
          <a:xfrm flipH="1">
            <a:off x="4644008" y="3789040"/>
            <a:ext cx="26642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7020272" y="34290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181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6238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592" y="112474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Receptor lymfocytů T (</a:t>
            </a:r>
            <a:r>
              <a:rPr lang="cs-CZ" sz="3600" dirty="0" err="1" smtClean="0"/>
              <a:t>TCR</a:t>
            </a:r>
            <a:r>
              <a:rPr lang="cs-CZ" sz="3600" dirty="0" err="1" smtClean="0">
                <a:latin typeface="Symbol" pitchFamily="18" charset="2"/>
              </a:rPr>
              <a:t>ab</a:t>
            </a:r>
            <a:r>
              <a:rPr lang="cs-CZ" sz="3600" dirty="0" smtClean="0">
                <a:latin typeface="Symbol" pitchFamily="18" charset="2"/>
              </a:rPr>
              <a:t>, </a:t>
            </a:r>
            <a:r>
              <a:rPr lang="cs-CZ" sz="3600" dirty="0" err="1" smtClean="0"/>
              <a:t>TCR</a:t>
            </a:r>
            <a:r>
              <a:rPr lang="cs-CZ" sz="3600" dirty="0" err="1" smtClean="0">
                <a:latin typeface="Symbol" pitchFamily="18" charset="2"/>
              </a:rPr>
              <a:t>gd</a:t>
            </a:r>
            <a:r>
              <a:rPr lang="cs-CZ" sz="3600" dirty="0" smtClean="0">
                <a:latin typeface="Symbol" pitchFamily="18" charset="2"/>
              </a:rPr>
              <a:t>)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4478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T-lymfocyty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3590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/>
              <a:t>Základní subpopulace T-lymfocytů</a:t>
            </a:r>
            <a:endParaRPr lang="en-US" sz="40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Cytotoxické T-lymfocyty (CD8+): zabíjejí cílové buňky. Rozeznávají komplex HLA-I-antigenní polypeptid. 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Pomocné T-lymfocyty (CD4+): produkcí pomocných signálů umožňují aktivaci a diferenciaci B- lymfocytů a aktivaci makrofágů. Rozeznávají komplex HLA-II-antigenní polypeptid.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Regulační T-lymfocyty (CD4+): účastní se udržování imunitní tolerance 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1604081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 a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805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6448066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086367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T-lymfocytů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9644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371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Molekulárně genetická podstata specifičnosti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Geny  pro TCR (BCR) větší počet genových segmentů, které se při vývoji T- nebo B-lymfocytů přeskupují</a:t>
            </a:r>
          </a:p>
          <a:p>
            <a:r>
              <a:rPr lang="cs-CZ" dirty="0" smtClean="0"/>
              <a:t>Jsou složeny z </a:t>
            </a:r>
            <a:r>
              <a:rPr lang="cs-CZ" b="1" u="sng" dirty="0" err="1" smtClean="0"/>
              <a:t>V</a:t>
            </a:r>
            <a:r>
              <a:rPr lang="cs-CZ" dirty="0" err="1" smtClean="0"/>
              <a:t>aribilních</a:t>
            </a:r>
            <a:r>
              <a:rPr lang="cs-CZ" dirty="0" smtClean="0"/>
              <a:t> segmentů, </a:t>
            </a:r>
            <a:r>
              <a:rPr lang="cs-CZ" b="1" u="sng" dirty="0" err="1" smtClean="0"/>
              <a:t>D</a:t>
            </a:r>
            <a:r>
              <a:rPr lang="cs-CZ" dirty="0" err="1" smtClean="0"/>
              <a:t>iversitních</a:t>
            </a:r>
            <a:r>
              <a:rPr lang="cs-CZ" dirty="0" smtClean="0"/>
              <a:t> segmentů a </a:t>
            </a:r>
            <a:r>
              <a:rPr lang="cs-CZ" b="1" u="sng" dirty="0" smtClean="0"/>
              <a:t>K</a:t>
            </a:r>
            <a:r>
              <a:rPr lang="cs-CZ" dirty="0" smtClean="0"/>
              <a:t>onstantních segmentů</a:t>
            </a:r>
          </a:p>
          <a:p>
            <a:r>
              <a:rPr lang="cs-CZ" dirty="0" smtClean="0"/>
              <a:t>Na koncích V, D a J jsou krátké sekvence nukleotidů, které jsou rozeznávány </a:t>
            </a:r>
            <a:r>
              <a:rPr lang="cs-CZ" dirty="0" err="1" smtClean="0"/>
              <a:t>Rekombinázami</a:t>
            </a:r>
            <a:r>
              <a:rPr lang="cs-CZ" dirty="0" smtClean="0"/>
              <a:t> RAG1 a RAG2, probíhá </a:t>
            </a:r>
            <a:r>
              <a:rPr lang="cs-CZ" dirty="0" err="1" smtClean="0"/>
              <a:t>vyštěpení</a:t>
            </a:r>
            <a:r>
              <a:rPr lang="cs-CZ" dirty="0" smtClean="0"/>
              <a:t> segmentů mezi vybranými D a J segmenty a poté dochází ke spojení  odstřižených konců D a J nově syntetizovaným úsekem N působením terminální transferázy a dalších enzymů</a:t>
            </a:r>
          </a:p>
          <a:p>
            <a:r>
              <a:rPr lang="cs-CZ" dirty="0" smtClean="0"/>
              <a:t>Nejprve dochází k D-J přeskupení, poté následuje V-D přeskupení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11736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31863"/>
            <a:ext cx="8066088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2800" dirty="0" smtClean="0"/>
              <a:t>VDJ rekombinace při vzniku variabilního místa</a:t>
            </a: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339725" y="1701800"/>
            <a:ext cx="207645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Germline</a:t>
            </a:r>
            <a:r>
              <a:rPr lang="cs-CZ" sz="1500" dirty="0"/>
              <a:t> </a:t>
            </a:r>
            <a:r>
              <a:rPr lang="cs-CZ" sz="1500" dirty="0" err="1"/>
              <a:t>configuration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850" y="2546350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D to 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850" y="3509963"/>
            <a:ext cx="20923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V to DJ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850" y="4408488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transcription</a:t>
            </a:r>
            <a:r>
              <a:rPr lang="cs-CZ" sz="1500" dirty="0"/>
              <a:t>, </a:t>
            </a:r>
            <a:r>
              <a:rPr lang="cs-CZ" sz="1500" dirty="0" err="1"/>
              <a:t>splicing</a:t>
            </a:r>
            <a:endParaRPr lang="cs-CZ" sz="15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749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V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703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D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122863" y="1744663"/>
            <a:ext cx="936625" cy="271462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J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69025" y="1744663"/>
            <a:ext cx="1582738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Constant</a:t>
            </a:r>
            <a:r>
              <a:rPr lang="cs-CZ" sz="1200" dirty="0">
                <a:solidFill>
                  <a:schemeClr val="tx1"/>
                </a:solidFill>
              </a:rPr>
              <a:t> region </a:t>
            </a:r>
            <a:r>
              <a:rPr lang="cs-CZ" sz="1200" dirty="0" err="1">
                <a:solidFill>
                  <a:schemeClr val="tx1"/>
                </a:solidFill>
              </a:rPr>
              <a:t>exons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87900" y="6084888"/>
            <a:ext cx="2197100" cy="26193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Adapted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from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Janeway</a:t>
            </a:r>
            <a:r>
              <a:rPr lang="cs-CZ" sz="1200" dirty="0">
                <a:solidFill>
                  <a:schemeClr val="tx1"/>
                </a:solidFill>
              </a:rPr>
              <a:t> 2001</a:t>
            </a:r>
          </a:p>
        </p:txBody>
      </p:sp>
    </p:spTree>
    <p:extLst>
      <p:ext uri="{BB962C8B-B14F-4D97-AF65-F5344CB8AC3E}">
        <p14:creationId xmlns:p14="http://schemas.microsoft.com/office/powerpoint/2010/main" val="931783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Co zvyšuje variabilitu specifických vazebných míst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Pro jednotlivé řetězce </a:t>
            </a:r>
            <a:r>
              <a:rPr lang="cs-CZ" dirty="0" err="1" smtClean="0"/>
              <a:t>TcR</a:t>
            </a:r>
            <a:r>
              <a:rPr lang="cs-CZ" dirty="0" smtClean="0"/>
              <a:t> je různý počet kombinací VDJ genových segmentů</a:t>
            </a:r>
          </a:p>
          <a:p>
            <a:r>
              <a:rPr lang="cs-CZ" dirty="0" smtClean="0"/>
              <a:t>Spojovací variabilita: po </a:t>
            </a:r>
            <a:r>
              <a:rPr lang="cs-CZ" dirty="0" err="1" smtClean="0"/>
              <a:t>vyštěpení</a:t>
            </a:r>
            <a:r>
              <a:rPr lang="cs-CZ" dirty="0" smtClean="0"/>
              <a:t>  genových úseků během DJ a VD přeskupení – zbývající konce nejsou odstřiženy přesně a spojují se nově syntetizovaným úsekem N s náhodnou sekvencí nukleotidů</a:t>
            </a:r>
          </a:p>
          <a:p>
            <a:r>
              <a:rPr lang="cs-CZ" dirty="0" smtClean="0"/>
              <a:t>Vznik </a:t>
            </a:r>
            <a:r>
              <a:rPr lang="cs-CZ" dirty="0" err="1" smtClean="0"/>
              <a:t>TcR</a:t>
            </a:r>
            <a:r>
              <a:rPr lang="cs-CZ" dirty="0" smtClean="0"/>
              <a:t> řetězců s odlišnou sekvencí aminokyselin ve vazebném místě pro antigenní fragment prezentovaný v kontextu HLA molekul</a:t>
            </a:r>
          </a:p>
        </p:txBody>
      </p:sp>
    </p:spTree>
    <p:extLst>
      <p:ext uri="{BB962C8B-B14F-4D97-AF65-F5344CB8AC3E}">
        <p14:creationId xmlns:p14="http://schemas.microsoft.com/office/powerpoint/2010/main" val="2989434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HLA antigeny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HLA – I</a:t>
            </a:r>
          </a:p>
          <a:p>
            <a:pPr lvl="2"/>
            <a:r>
              <a:rPr lang="cs-CZ" dirty="0" smtClean="0"/>
              <a:t>Prezentace </a:t>
            </a:r>
            <a:r>
              <a:rPr lang="cs-CZ" dirty="0"/>
              <a:t>antigenu CD8+ T lymfocytům</a:t>
            </a:r>
          </a:p>
          <a:p>
            <a:pPr lvl="2"/>
            <a:r>
              <a:rPr lang="cs-CZ" dirty="0"/>
              <a:t>Prezentované antigeny jsou produktem buněčné proteosyntézy</a:t>
            </a:r>
          </a:p>
          <a:p>
            <a:pPr lvl="2"/>
            <a:endParaRPr lang="cs-CZ" dirty="0" smtClean="0"/>
          </a:p>
          <a:p>
            <a:r>
              <a:rPr lang="cs-CZ" dirty="0" smtClean="0"/>
              <a:t>HLA-II</a:t>
            </a:r>
          </a:p>
          <a:p>
            <a:pPr lvl="2"/>
            <a:r>
              <a:rPr lang="cs-CZ" dirty="0" smtClean="0"/>
              <a:t>Prezentace na APC</a:t>
            </a:r>
          </a:p>
          <a:p>
            <a:pPr lvl="2"/>
            <a:r>
              <a:rPr lang="cs-CZ" dirty="0" smtClean="0"/>
              <a:t>Antigeny předkládány CD4+ T lymfocytům</a:t>
            </a:r>
          </a:p>
          <a:p>
            <a:pPr lvl="2"/>
            <a:r>
              <a:rPr lang="cs-CZ" dirty="0" smtClean="0"/>
              <a:t>Antigeny jsou exogenního původu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66213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Vývoj lymfocytů v thymu</a:t>
            </a:r>
            <a:endParaRPr lang="en-US" altLang="cs-CZ" smtClean="0"/>
          </a:p>
        </p:txBody>
      </p:sp>
      <p:pic>
        <p:nvPicPr>
          <p:cNvPr id="8" name="Picture 4" descr="vývoj v Thym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41425"/>
            <a:ext cx="7920038" cy="5338763"/>
          </a:xfrm>
          <a:noFill/>
        </p:spPr>
      </p:pic>
    </p:spTree>
    <p:extLst>
      <p:ext uri="{BB962C8B-B14F-4D97-AF65-F5344CB8AC3E}">
        <p14:creationId xmlns:p14="http://schemas.microsoft.com/office/powerpoint/2010/main" val="22280052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Vývoj T lymfocytů v </a:t>
            </a:r>
            <a:r>
              <a:rPr lang="cs-CZ" dirty="0" err="1" smtClean="0"/>
              <a:t>thymu</a:t>
            </a:r>
            <a:r>
              <a:rPr lang="cs-CZ" dirty="0" smtClean="0"/>
              <a:t> </a:t>
            </a:r>
            <a:r>
              <a:rPr lang="cs-CZ" dirty="0"/>
              <a:t>αβ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92941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Dvojitě negativní pro-T lymfocyty</a:t>
            </a:r>
            <a:r>
              <a:rPr lang="cs-CZ" dirty="0"/>
              <a:t> </a:t>
            </a:r>
            <a:r>
              <a:rPr lang="cs-CZ" dirty="0" smtClean="0"/>
              <a:t>(CD4-CD8-) přeskupují genové segmenty pro řetězce</a:t>
            </a:r>
            <a:r>
              <a:rPr lang="cs-CZ" dirty="0"/>
              <a:t> </a:t>
            </a:r>
            <a:r>
              <a:rPr lang="cs-CZ" dirty="0" err="1" smtClean="0"/>
              <a:t>γδ</a:t>
            </a:r>
            <a:r>
              <a:rPr lang="cs-CZ" dirty="0" smtClean="0"/>
              <a:t> a pro řetězec β a </a:t>
            </a:r>
            <a:r>
              <a:rPr lang="cs-CZ" dirty="0" err="1" smtClean="0"/>
              <a:t>preT</a:t>
            </a:r>
            <a:r>
              <a:rPr lang="cs-CZ" dirty="0" smtClean="0"/>
              <a:t>α </a:t>
            </a:r>
          </a:p>
          <a:p>
            <a:r>
              <a:rPr lang="cs-CZ" dirty="0" smtClean="0"/>
              <a:t>Vznik 2 </a:t>
            </a:r>
            <a:r>
              <a:rPr lang="cs-CZ" dirty="0" err="1" smtClean="0"/>
              <a:t>heterodimerů</a:t>
            </a:r>
            <a:r>
              <a:rPr lang="cs-CZ" dirty="0" smtClean="0"/>
              <a:t> na povrchu</a:t>
            </a:r>
            <a:r>
              <a:rPr lang="cs-CZ" dirty="0"/>
              <a:t> </a:t>
            </a:r>
            <a:r>
              <a:rPr lang="cs-CZ" dirty="0" err="1"/>
              <a:t>γδ</a:t>
            </a:r>
            <a:r>
              <a:rPr lang="cs-CZ" dirty="0"/>
              <a:t> a β </a:t>
            </a:r>
            <a:r>
              <a:rPr lang="cs-CZ" dirty="0" err="1" smtClean="0"/>
              <a:t>preT</a:t>
            </a:r>
            <a:r>
              <a:rPr lang="cs-CZ" dirty="0" smtClean="0"/>
              <a:t>α </a:t>
            </a:r>
          </a:p>
          <a:p>
            <a:r>
              <a:rPr lang="cs-CZ" dirty="0" smtClean="0"/>
              <a:t>Reakce s β </a:t>
            </a:r>
            <a:r>
              <a:rPr lang="cs-CZ" dirty="0" err="1" smtClean="0"/>
              <a:t>preT</a:t>
            </a:r>
            <a:r>
              <a:rPr lang="cs-CZ" dirty="0" smtClean="0"/>
              <a:t>α vypnutí genu pro TCR γδ, přeskupení genů pro TCRα  </a:t>
            </a:r>
          </a:p>
          <a:p>
            <a:r>
              <a:rPr lang="cs-CZ" dirty="0" smtClean="0"/>
              <a:t>další maturace  - vznik TcR αβ </a:t>
            </a:r>
          </a:p>
          <a:p>
            <a:r>
              <a:rPr lang="cs-CZ" dirty="0"/>
              <a:t>Počátek exprese </a:t>
            </a:r>
            <a:r>
              <a:rPr lang="cs-CZ" dirty="0" smtClean="0"/>
              <a:t>CD3</a:t>
            </a:r>
          </a:p>
          <a:p>
            <a:r>
              <a:rPr lang="cs-CZ" dirty="0" smtClean="0"/>
              <a:t>Dvojitě pozitivní </a:t>
            </a:r>
            <a:r>
              <a:rPr lang="cs-CZ" dirty="0" err="1" smtClean="0"/>
              <a:t>pre</a:t>
            </a:r>
            <a:r>
              <a:rPr lang="cs-CZ" dirty="0" smtClean="0"/>
              <a:t>-T lymfocyty (CD4+CD8+)</a:t>
            </a:r>
          </a:p>
        </p:txBody>
      </p:sp>
    </p:spTree>
    <p:extLst>
      <p:ext uri="{BB962C8B-B14F-4D97-AF65-F5344CB8AC3E}">
        <p14:creationId xmlns:p14="http://schemas.microsoft.com/office/powerpoint/2010/main" val="3847227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Thymová výchova T-lymfocytů</a:t>
            </a:r>
            <a:endParaRPr lang="en-US" altLang="cs-CZ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800" u="sng" smtClean="0"/>
              <a:t>Pozitivní selekce</a:t>
            </a:r>
            <a:r>
              <a:rPr lang="cs-CZ" altLang="cs-CZ" sz="2800" smtClean="0"/>
              <a:t> buněk reagujících s nízkou afinitou s HLA antigeny na povrchu antigen- prezentujících buněk. Probíhá v kortikální oblasti. Zajišťuje přežití jen těch thymocytů, které později rozpoznají komplex antigen-HLA.</a:t>
            </a:r>
          </a:p>
          <a:p>
            <a:pPr>
              <a:lnSpc>
                <a:spcPct val="80000"/>
              </a:lnSpc>
            </a:pPr>
            <a:r>
              <a:rPr lang="cs-CZ" altLang="cs-CZ" sz="2800" u="sng" smtClean="0"/>
              <a:t>Negativní selekce</a:t>
            </a:r>
            <a:r>
              <a:rPr lang="cs-CZ" altLang="cs-CZ" sz="2800" smtClean="0"/>
              <a:t> – apoptózou hynou thymocyty reagující s vysokou afinitou s komplexy HLA-autoantigeny. Probíhá zejména v subkortikální oblasti thymu. Zajišťuje odstranění autorektivních klonů.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V průběhu obou procesů hyne více než 85% thymocytů. 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4262472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Vývoj T lymfocytů v </a:t>
            </a:r>
            <a:r>
              <a:rPr lang="cs-CZ" dirty="0" err="1"/>
              <a:t>thymu</a:t>
            </a:r>
            <a:r>
              <a:rPr lang="cs-CZ" dirty="0"/>
              <a:t> αβ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Dvojitě pozitivní </a:t>
            </a:r>
            <a:r>
              <a:rPr lang="cs-CZ" dirty="0" err="1"/>
              <a:t>pre</a:t>
            </a:r>
            <a:r>
              <a:rPr lang="cs-CZ" dirty="0"/>
              <a:t>-T lymfocyty (CD4+CD8+)</a:t>
            </a:r>
          </a:p>
          <a:p>
            <a:r>
              <a:rPr lang="cs-CZ" dirty="0"/>
              <a:t>Pozitivní selekce – interakce s HLA kortikálních buněk </a:t>
            </a:r>
            <a:r>
              <a:rPr lang="cs-CZ" dirty="0" err="1"/>
              <a:t>thymu</a:t>
            </a:r>
            <a:endParaRPr lang="cs-CZ" dirty="0"/>
          </a:p>
          <a:p>
            <a:r>
              <a:rPr lang="cs-CZ" dirty="0"/>
              <a:t>Negativní selekce – rozpoznání komplexů </a:t>
            </a:r>
            <a:r>
              <a:rPr lang="cs-CZ" dirty="0" err="1"/>
              <a:t>Ag</a:t>
            </a:r>
            <a:r>
              <a:rPr lang="cs-CZ" dirty="0"/>
              <a:t>-HLA </a:t>
            </a:r>
            <a:r>
              <a:rPr lang="cs-CZ" dirty="0" err="1"/>
              <a:t>I.třídy</a:t>
            </a:r>
            <a:r>
              <a:rPr lang="cs-CZ" dirty="0"/>
              <a:t>  (nebo II) prezentovaných </a:t>
            </a:r>
            <a:r>
              <a:rPr lang="cs-CZ" dirty="0" err="1"/>
              <a:t>dendr</a:t>
            </a:r>
            <a:r>
              <a:rPr lang="cs-CZ" dirty="0"/>
              <a:t>. b., makrofágy. </a:t>
            </a:r>
          </a:p>
          <a:p>
            <a:r>
              <a:rPr lang="cs-CZ" dirty="0" err="1"/>
              <a:t>Pre</a:t>
            </a:r>
            <a:r>
              <a:rPr lang="cs-CZ" dirty="0"/>
              <a:t> -T lymfocyty, které reagují s molekulami HLA </a:t>
            </a:r>
            <a:r>
              <a:rPr lang="cs-CZ" dirty="0" err="1"/>
              <a:t>I.třídy</a:t>
            </a:r>
            <a:r>
              <a:rPr lang="cs-CZ" dirty="0"/>
              <a:t> postupně snižují expresi CD4 a ponechávají si CD8+ se stávají CD8+ T lymfocyty</a:t>
            </a:r>
          </a:p>
          <a:p>
            <a:r>
              <a:rPr lang="cs-CZ" dirty="0" err="1"/>
              <a:t>Pre</a:t>
            </a:r>
            <a:r>
              <a:rPr lang="cs-CZ" dirty="0"/>
              <a:t> -T lymfocyty, které reagují s molekulami HLA </a:t>
            </a:r>
            <a:r>
              <a:rPr lang="cs-CZ" dirty="0" err="1"/>
              <a:t>II.třídy</a:t>
            </a:r>
            <a:r>
              <a:rPr lang="cs-CZ" dirty="0"/>
              <a:t> postupně snižují expresi CD8 a ponechávají si CD4+ se stávají CD4+ T lymfocyty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73173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TCR receptor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72162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807263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Alelická exkluze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 lymfocyt, který prodělal přeskupení  - všechny </a:t>
            </a:r>
            <a:r>
              <a:rPr lang="cs-CZ" dirty="0" err="1"/>
              <a:t>TcR</a:t>
            </a:r>
            <a:r>
              <a:rPr lang="cs-CZ" dirty="0"/>
              <a:t> na jeho povrchu </a:t>
            </a:r>
            <a:r>
              <a:rPr lang="cs-CZ" dirty="0" smtClean="0"/>
              <a:t>rozpoznává jediný </a:t>
            </a:r>
            <a:r>
              <a:rPr lang="cs-CZ" dirty="0" err="1"/>
              <a:t>Ag</a:t>
            </a:r>
            <a:r>
              <a:rPr lang="cs-CZ" dirty="0"/>
              <a:t> </a:t>
            </a:r>
            <a:r>
              <a:rPr lang="cs-CZ" dirty="0" smtClean="0"/>
              <a:t>fragment</a:t>
            </a:r>
          </a:p>
          <a:p>
            <a:r>
              <a:rPr lang="cs-CZ" dirty="0" smtClean="0"/>
              <a:t>U heterozygotních jedinců přeskupení genových segmentů pouze na 1 chromosomu, na druhém se přeskupovat nemůže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9384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6" y="1268760"/>
            <a:ext cx="9143999" cy="526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0721166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Aktivace T-lymfocytů</a:t>
            </a:r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332038"/>
            <a:ext cx="8229600" cy="4525962"/>
          </a:xfrm>
        </p:spPr>
        <p:txBody>
          <a:bodyPr/>
          <a:lstStyle/>
          <a:p>
            <a:pPr eaLnBrk="1" hangingPunct="1"/>
            <a:r>
              <a:rPr lang="cs-CZ" smtClean="0"/>
              <a:t>T-lymfocyty mohou být stimulován pouze komplexy antigen-HLA. </a:t>
            </a:r>
          </a:p>
          <a:p>
            <a:pPr eaLnBrk="1" hangingPunct="1"/>
            <a:r>
              <a:rPr lang="cs-CZ" smtClean="0"/>
              <a:t>HLA antigeny musí být stejné, jaké má příslušný konkrétní jedinec = </a:t>
            </a:r>
            <a:r>
              <a:rPr lang="cs-CZ" u="sng" smtClean="0"/>
              <a:t>fenomén HLA restrikce (syngenní preference).</a:t>
            </a:r>
            <a:endParaRPr lang="en-US" u="sng" smtClean="0"/>
          </a:p>
        </p:txBody>
      </p:sp>
    </p:spTree>
    <p:extLst>
      <p:ext uri="{BB962C8B-B14F-4D97-AF65-F5344CB8AC3E}">
        <p14:creationId xmlns:p14="http://schemas.microsoft.com/office/powerpoint/2010/main" val="37140105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latin typeface="Verdana" pitchFamily="34" charset="0"/>
              </a:rPr>
              <a:t>Presentace antigenů lymfocytům 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poznávají antigeny pouze ve formě </a:t>
            </a:r>
            <a:r>
              <a:rPr lang="cs-CZ" sz="2000" b="1" dirty="0">
                <a:latin typeface="Tahoma" pitchFamily="34" charset="0"/>
              </a:rPr>
              <a:t>peptidových</a:t>
            </a:r>
            <a:r>
              <a:rPr lang="cs-CZ" sz="2000" dirty="0">
                <a:latin typeface="Tahoma" pitchFamily="34" charset="0"/>
              </a:rPr>
              <a:t> </a:t>
            </a:r>
            <a:r>
              <a:rPr lang="cs-CZ" sz="2000" b="1" dirty="0">
                <a:latin typeface="Tahoma" pitchFamily="34" charset="0"/>
              </a:rPr>
              <a:t>fragmentů vázaných na MHC I nebo II</a:t>
            </a:r>
            <a:r>
              <a:rPr lang="cs-CZ" sz="2000" dirty="0">
                <a:latin typeface="Tahoma" pitchFamily="34" charset="0"/>
              </a:rPr>
              <a:t>. </a:t>
            </a:r>
            <a:r>
              <a:rPr lang="cs-CZ" sz="2000" i="1" dirty="0">
                <a:latin typeface="Tahoma" pitchFamily="34" charset="0"/>
              </a:rPr>
              <a:t>(</a:t>
            </a:r>
            <a:r>
              <a:rPr lang="cs-CZ" sz="2000" i="1" dirty="0" err="1">
                <a:latin typeface="Tahoma" pitchFamily="34" charset="0"/>
              </a:rPr>
              <a:t>Fenomen</a:t>
            </a:r>
            <a:r>
              <a:rPr lang="cs-CZ" sz="2000" i="1" dirty="0">
                <a:latin typeface="Tahoma" pitchFamily="34" charset="0"/>
              </a:rPr>
              <a:t> MHC-restrikce).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Antigen musí být nejdříve v buňkách</a:t>
            </a:r>
            <a:r>
              <a:rPr lang="cs-CZ" sz="2000" i="1" dirty="0">
                <a:latin typeface="Tahoma" pitchFamily="34" charset="0"/>
              </a:rPr>
              <a:t> „zpracován“ (</a:t>
            </a:r>
            <a:r>
              <a:rPr lang="cs-CZ" sz="2000" i="1" dirty="0" err="1">
                <a:latin typeface="Tahoma" pitchFamily="34" charset="0"/>
              </a:rPr>
              <a:t>processing</a:t>
            </a:r>
            <a:r>
              <a:rPr lang="cs-CZ" sz="2000" i="1" dirty="0">
                <a:latin typeface="Tahoma" pitchFamily="34" charset="0"/>
              </a:rPr>
              <a:t>)- </a:t>
            </a:r>
            <a:r>
              <a:rPr lang="cs-CZ" sz="2000" dirty="0">
                <a:latin typeface="Tahoma" pitchFamily="34" charset="0"/>
              </a:rPr>
              <a:t>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endParaRPr lang="cs-CZ" sz="2000" i="1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i="1" dirty="0" err="1">
                <a:latin typeface="Tahoma" pitchFamily="34" charset="0"/>
              </a:rPr>
              <a:t>Imunogennost</a:t>
            </a:r>
            <a:r>
              <a:rPr lang="cs-CZ" sz="2000" i="1" dirty="0">
                <a:latin typeface="Tahoma" pitchFamily="34" charset="0"/>
              </a:rPr>
              <a:t>  proteinových antigenů je určena  schopností buněk  </a:t>
            </a:r>
            <a:r>
              <a:rPr lang="cs-CZ" sz="2000" i="1" dirty="0" err="1">
                <a:latin typeface="Tahoma" pitchFamily="34" charset="0"/>
              </a:rPr>
              <a:t>předkládajích</a:t>
            </a:r>
            <a:r>
              <a:rPr lang="cs-CZ" sz="2000" i="1" dirty="0">
                <a:latin typeface="Tahoma" pitchFamily="34" charset="0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26187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Naivní T lymfocyt putuje krevním řečištěm do sekundárních lymfatických orgánů</a:t>
            </a:r>
            <a:endParaRPr lang="cs-CZ" dirty="0"/>
          </a:p>
          <a:p>
            <a:r>
              <a:rPr lang="cs-CZ" dirty="0" smtClean="0"/>
              <a:t>Reakce TCR s HLA Antigen prezentující buňky</a:t>
            </a:r>
          </a:p>
          <a:p>
            <a:r>
              <a:rPr lang="cs-CZ" dirty="0" smtClean="0"/>
              <a:t>+ další </a:t>
            </a:r>
            <a:r>
              <a:rPr lang="cs-CZ" dirty="0" err="1" smtClean="0"/>
              <a:t>kostimulační</a:t>
            </a:r>
            <a:r>
              <a:rPr lang="cs-CZ" dirty="0" smtClean="0"/>
              <a:t> signály – vedou k aktivaci T lymfocytu, k jeho proliferaci a vzniku efektorových buněk </a:t>
            </a:r>
          </a:p>
          <a:p>
            <a:r>
              <a:rPr lang="cs-CZ" dirty="0" err="1" smtClean="0"/>
              <a:t>Ef</a:t>
            </a:r>
            <a:r>
              <a:rPr lang="cs-CZ" dirty="0" smtClean="0"/>
              <a:t> T lymfocyty putují do místa infekce kde pak reagují s dalšími APC prezentujícími </a:t>
            </a:r>
            <a:r>
              <a:rPr lang="cs-CZ" dirty="0" err="1" smtClean="0"/>
              <a:t>Ag</a:t>
            </a:r>
            <a:r>
              <a:rPr lang="cs-CZ" dirty="0" smtClean="0"/>
              <a:t>, kterým byly aktivovány</a:t>
            </a:r>
          </a:p>
        </p:txBody>
      </p:sp>
    </p:spTree>
    <p:extLst>
      <p:ext uri="{BB962C8B-B14F-4D97-AF65-F5344CB8AC3E}">
        <p14:creationId xmlns:p14="http://schemas.microsoft.com/office/powerpoint/2010/main" val="3696414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3-f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2513"/>
            <a:ext cx="6916738" cy="532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1571625" y="476250"/>
            <a:ext cx="6272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/>
              <a:t>Vazba antigenu na HLA-I a HLA-II antigeny</a:t>
            </a:r>
          </a:p>
        </p:txBody>
      </p:sp>
    </p:spTree>
    <p:extLst>
      <p:ext uri="{BB962C8B-B14F-4D97-AF65-F5344CB8AC3E}">
        <p14:creationId xmlns:p14="http://schemas.microsoft.com/office/powerpoint/2010/main" val="22529068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561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/>
              <a:t>Interakce TCR-polypeptid-HLA molekula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32215458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 descr="schema_2_1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0645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Aktivace TCR antigenem a superantigenem</a:t>
            </a:r>
            <a:endParaRPr lang="en-US" altLang="cs-CZ" sz="320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6156325" y="2708275"/>
            <a:ext cx="129540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MHC </a:t>
            </a:r>
            <a:r>
              <a:rPr lang="cs-CZ" sz="1600" dirty="0" err="1"/>
              <a:t>class</a:t>
            </a:r>
            <a:r>
              <a:rPr lang="cs-CZ" sz="1600" dirty="0"/>
              <a:t> II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56100" y="5445125"/>
            <a:ext cx="1439863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cxnSp>
        <p:nvCxnSpPr>
          <p:cNvPr id="8" name="Přímá spojovací šipka 43"/>
          <p:cNvCxnSpPr>
            <a:stCxn id="9" idx="1"/>
          </p:cNvCxnSpPr>
          <p:nvPr/>
        </p:nvCxnSpPr>
        <p:spPr>
          <a:xfrm flipH="1" flipV="1">
            <a:off x="5508625" y="3429000"/>
            <a:ext cx="647700" cy="14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1563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 err="1"/>
              <a:t>Superantigen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779838" y="4581525"/>
            <a:ext cx="863600" cy="2809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cell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51275" y="2205038"/>
            <a:ext cx="865188" cy="2809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56325" y="3860800"/>
            <a:ext cx="79216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TRC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700338" y="5445125"/>
            <a:ext cx="1439862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708400" y="2852738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87675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059113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635375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219700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500563" y="2852738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72000" y="3789363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148263" y="3789363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2" name="Přímá spojovací šipka 20"/>
          <p:cNvCxnSpPr/>
          <p:nvPr/>
        </p:nvCxnSpPr>
        <p:spPr>
          <a:xfrm>
            <a:off x="2484438" y="3429000"/>
            <a:ext cx="863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1525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Antigen</a:t>
            </a:r>
          </a:p>
        </p:txBody>
      </p:sp>
    </p:spTree>
    <p:extLst>
      <p:ext uri="{BB962C8B-B14F-4D97-AF65-F5344CB8AC3E}">
        <p14:creationId xmlns:p14="http://schemas.microsoft.com/office/powerpoint/2010/main" val="23043706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642194"/>
          </a:xfrm>
        </p:spPr>
        <p:txBody>
          <a:bodyPr>
            <a:normAutofit/>
          </a:bodyPr>
          <a:lstStyle/>
          <a:p>
            <a:r>
              <a:rPr lang="cs-CZ" dirty="0" err="1" smtClean="0"/>
              <a:t>Kostimulační</a:t>
            </a:r>
            <a:r>
              <a:rPr lang="cs-CZ" dirty="0" smtClean="0"/>
              <a:t> signály nutné pro aktivaci T lymfocytu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5"/>
            <a:ext cx="8229600" cy="428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4825"/>
            <a:ext cx="9144001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144160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CD40 – CD40L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292994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Role IL-2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424936" cy="467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0723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Změny povrchových molekul během aktivace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39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759611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40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73893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Vývoj CD4+ lymfocytárních populací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Dendritické buňky předkládají </a:t>
            </a:r>
            <a:r>
              <a:rPr lang="cs-CZ" dirty="0" err="1" smtClean="0"/>
              <a:t>Ag</a:t>
            </a:r>
            <a:r>
              <a:rPr lang="cs-CZ" dirty="0" smtClean="0"/>
              <a:t>  a zároveň produkují </a:t>
            </a:r>
            <a:r>
              <a:rPr lang="cs-CZ" dirty="0" err="1" smtClean="0"/>
              <a:t>cytokiny</a:t>
            </a:r>
            <a:endParaRPr lang="cs-CZ" dirty="0" smtClean="0"/>
          </a:p>
          <a:p>
            <a:r>
              <a:rPr lang="cs-CZ" dirty="0" smtClean="0"/>
              <a:t>Různé mikroorganismy mohou stimulovat DB k produkci různých </a:t>
            </a:r>
            <a:r>
              <a:rPr lang="cs-CZ" dirty="0" err="1" smtClean="0"/>
              <a:t>cytokinů</a:t>
            </a:r>
            <a:endParaRPr lang="cs-CZ" dirty="0" smtClean="0"/>
          </a:p>
          <a:p>
            <a:r>
              <a:rPr lang="cs-CZ" dirty="0" smtClean="0"/>
              <a:t>Další </a:t>
            </a:r>
            <a:r>
              <a:rPr lang="cs-CZ" dirty="0" err="1" smtClean="0"/>
              <a:t>cytokiny</a:t>
            </a:r>
            <a:r>
              <a:rPr lang="cs-CZ" dirty="0" smtClean="0"/>
              <a:t> produkují NK buňky a žírné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50324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CD4+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Efektorové CD4+ </a:t>
            </a:r>
            <a:r>
              <a:rPr lang="cs-CZ" dirty="0" err="1" smtClean="0"/>
              <a:t>Th</a:t>
            </a:r>
            <a:r>
              <a:rPr lang="cs-CZ" dirty="0" smtClean="0"/>
              <a:t> lymfocyty jsou rozděleny do několika subpopulací na základě svého cytokinového profilu a funkcí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9644872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620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769938" y="260350"/>
            <a:ext cx="68505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dirty="0"/>
              <a:t>O </a:t>
            </a:r>
            <a:r>
              <a:rPr lang="cs-CZ" altLang="cs-CZ" sz="3200" dirty="0" smtClean="0"/>
              <a:t>vývoji efektorových </a:t>
            </a:r>
            <a:r>
              <a:rPr lang="cs-CZ" altLang="cs-CZ" sz="3200" dirty="0" err="1" smtClean="0"/>
              <a:t>Th</a:t>
            </a:r>
            <a:r>
              <a:rPr lang="cs-CZ" altLang="cs-CZ" sz="3200" dirty="0" smtClean="0"/>
              <a:t>.. lymfocytů </a:t>
            </a:r>
            <a:r>
              <a:rPr lang="cs-CZ" altLang="cs-CZ" sz="3200" dirty="0"/>
              <a:t/>
            </a:r>
            <a:br>
              <a:rPr lang="cs-CZ" altLang="cs-CZ" sz="3200" dirty="0"/>
            </a:br>
            <a:r>
              <a:rPr lang="cs-CZ" altLang="cs-CZ" sz="3200" dirty="0"/>
              <a:t>rozhoduje cytokinové prostředí</a:t>
            </a:r>
          </a:p>
        </p:txBody>
      </p:sp>
    </p:spTree>
    <p:extLst>
      <p:ext uri="{BB962C8B-B14F-4D97-AF65-F5344CB8AC3E}">
        <p14:creationId xmlns:p14="http://schemas.microsoft.com/office/powerpoint/2010/main" val="3897152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b="1" dirty="0" smtClean="0">
                <a:solidFill>
                  <a:schemeClr val="accent2"/>
                </a:solidFill>
                <a:latin typeface="Verdana" pitchFamily="34" charset="0"/>
              </a:rPr>
              <a:t>Charakteristika genů MHC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u="sng" dirty="0" smtClean="0">
                <a:latin typeface="Verdana" pitchFamily="34" charset="0"/>
              </a:rPr>
              <a:t>Dvě třídy</a:t>
            </a:r>
            <a:r>
              <a:rPr lang="cs-CZ" sz="2400" dirty="0" smtClean="0">
                <a:latin typeface="Verdana" pitchFamily="34" charset="0"/>
              </a:rPr>
              <a:t>: </a:t>
            </a:r>
            <a:r>
              <a:rPr lang="cs-CZ" sz="2400" b="1" dirty="0" smtClean="0">
                <a:latin typeface="Verdana" pitchFamily="34" charset="0"/>
              </a:rPr>
              <a:t>MHC I a MHC II </a:t>
            </a:r>
            <a:r>
              <a:rPr lang="cs-CZ" sz="2400" b="1" dirty="0" smtClean="0">
                <a:solidFill>
                  <a:srgbClr val="C00000"/>
                </a:solidFill>
                <a:latin typeface="Verdana" pitchFamily="34" charset="0"/>
              </a:rPr>
              <a:t>(HLA I, HLA II)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b="1" dirty="0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cs-CZ" sz="2400" b="1" dirty="0" smtClean="0">
                <a:solidFill>
                  <a:srgbClr val="C00000"/>
                </a:solidFill>
                <a:latin typeface="Verdana" pitchFamily="34" charset="0"/>
              </a:rPr>
              <a:t>  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(krátké raménko 6. chromosomu)</a:t>
            </a: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u="sng" dirty="0" smtClean="0">
                <a:latin typeface="Verdana" pitchFamily="34" charset="0"/>
              </a:rPr>
              <a:t>Polymorfismus: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     </a:t>
            </a:r>
            <a:r>
              <a:rPr lang="cs-CZ" sz="2000" dirty="0" smtClean="0">
                <a:latin typeface="Verdana" pitchFamily="34" charset="0"/>
              </a:rPr>
              <a:t>Geny MHC jsou nejpolymorfnějšími geny v genomu </a:t>
            </a:r>
          </a:p>
          <a:p>
            <a:pPr>
              <a:lnSpc>
                <a:spcPct val="90000"/>
              </a:lnSpc>
            </a:pPr>
            <a:r>
              <a:rPr lang="cs-CZ" sz="2400" u="sng" dirty="0" err="1" smtClean="0">
                <a:latin typeface="Verdana" pitchFamily="34" charset="0"/>
              </a:rPr>
              <a:t>Kodominantní</a:t>
            </a:r>
            <a:r>
              <a:rPr lang="cs-CZ" sz="2400" u="sng" dirty="0" smtClean="0">
                <a:latin typeface="Verdana" pitchFamily="34" charset="0"/>
              </a:rPr>
              <a:t> exprese: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     </a:t>
            </a:r>
            <a:r>
              <a:rPr lang="cs-CZ" sz="2000" dirty="0" smtClean="0">
                <a:latin typeface="Verdana" pitchFamily="34" charset="0"/>
              </a:rPr>
              <a:t>Každý jedinec má dvě alely (od obou rodičů)</a:t>
            </a:r>
            <a:r>
              <a:rPr lang="en-US" sz="2000" dirty="0" smtClean="0">
                <a:latin typeface="Verdana" pitchFamily="34" charset="0"/>
              </a:rPr>
              <a:t>;</a:t>
            </a:r>
            <a:r>
              <a:rPr lang="cs-CZ" sz="2000" dirty="0" smtClean="0">
                <a:latin typeface="Verdana" pitchFamily="34" charset="0"/>
              </a:rPr>
              <a:t> označují se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dirty="0" smtClean="0">
                <a:latin typeface="Verdana" pitchFamily="34" charset="0"/>
              </a:rPr>
              <a:t>      číslicemi (např. HLA-A2, HLA-B5, HLA-DR3 …)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u="sng" dirty="0" smtClean="0">
                <a:latin typeface="Verdana" pitchFamily="34" charset="0"/>
              </a:rPr>
              <a:t>Soubor MHC alel </a:t>
            </a:r>
            <a:r>
              <a:rPr lang="cs-CZ" sz="2400" dirty="0" smtClean="0">
                <a:latin typeface="Verdana" pitchFamily="34" charset="0"/>
              </a:rPr>
              <a:t>na chromosomu se nazývá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b="1" dirty="0" smtClean="0">
                <a:latin typeface="Verdana" pitchFamily="34" charset="0"/>
              </a:rPr>
              <a:t>     </a:t>
            </a:r>
            <a:r>
              <a:rPr lang="cs-CZ" sz="2400" b="1" dirty="0" err="1" smtClean="0">
                <a:latin typeface="Verdana" pitchFamily="34" charset="0"/>
              </a:rPr>
              <a:t>haplotyp</a:t>
            </a:r>
            <a:r>
              <a:rPr lang="cs-CZ" sz="2400" b="1" dirty="0" smtClean="0"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36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Th1, Th2 a Th17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8051223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Th1, Th2 a </a:t>
            </a:r>
            <a:r>
              <a:rPr lang="cs-CZ" dirty="0" err="1" smtClean="0"/>
              <a:t>Th</a:t>
            </a:r>
            <a:r>
              <a:rPr lang="cs-CZ" dirty="0" smtClean="0"/>
              <a:t> 17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43600" y="1600200"/>
            <a:ext cx="3348880" cy="4637112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Aktivace transkripčních faktorů stimulujících produkci </a:t>
            </a:r>
            <a:r>
              <a:rPr lang="cs-CZ" dirty="0" err="1" smtClean="0"/>
              <a:t>cytokinů</a:t>
            </a:r>
            <a:r>
              <a:rPr lang="cs-CZ" dirty="0" smtClean="0"/>
              <a:t> pro daný </a:t>
            </a:r>
            <a:r>
              <a:rPr lang="cs-CZ" dirty="0" err="1" smtClean="0"/>
              <a:t>subset</a:t>
            </a:r>
            <a:endParaRPr lang="cs-CZ" dirty="0" smtClean="0"/>
          </a:p>
          <a:p>
            <a:r>
              <a:rPr lang="cs-CZ" dirty="0" smtClean="0"/>
              <a:t>Tyto produkované </a:t>
            </a:r>
            <a:r>
              <a:rPr lang="cs-CZ" dirty="0" err="1" smtClean="0"/>
              <a:t>cytokiny</a:t>
            </a:r>
            <a:r>
              <a:rPr lang="cs-CZ" dirty="0" smtClean="0"/>
              <a:t> pak ovlivňují další produkci </a:t>
            </a:r>
            <a:r>
              <a:rPr lang="cs-CZ" dirty="0" err="1" smtClean="0"/>
              <a:t>cytokinů</a:t>
            </a:r>
            <a:r>
              <a:rPr lang="cs-CZ" dirty="0" smtClean="0"/>
              <a:t> stejného druhu a podporují vývoj pouze těchto buněk </a:t>
            </a:r>
          </a:p>
          <a:p>
            <a:r>
              <a:rPr lang="cs-CZ" dirty="0"/>
              <a:t>O</a:t>
            </a:r>
            <a:r>
              <a:rPr lang="cs-CZ" dirty="0" smtClean="0"/>
              <a:t>statní  </a:t>
            </a:r>
            <a:r>
              <a:rPr lang="cs-CZ" dirty="0" err="1" smtClean="0"/>
              <a:t>Th</a:t>
            </a:r>
            <a:r>
              <a:rPr lang="cs-CZ" dirty="0" smtClean="0"/>
              <a:t> subpopulace  lymfocyty jsou </a:t>
            </a:r>
            <a:r>
              <a:rPr lang="cs-CZ" dirty="0" err="1" smtClean="0"/>
              <a:t>suprimovány</a:t>
            </a:r>
            <a:endParaRPr lang="cs-CZ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07605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915410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3"/>
            <a:ext cx="9144000" cy="491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969832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CD4+ Th1 lymfocyty rozeznávají </a:t>
            </a:r>
            <a:r>
              <a:rPr lang="cs-CZ" dirty="0" err="1" smtClean="0"/>
              <a:t>Ag</a:t>
            </a:r>
            <a:r>
              <a:rPr lang="cs-CZ" dirty="0" smtClean="0"/>
              <a:t>  zpracované fagocytujícími buňkami</a:t>
            </a:r>
          </a:p>
          <a:p>
            <a:r>
              <a:rPr lang="cs-CZ" dirty="0" smtClean="0"/>
              <a:t>Aktivují makrofágy k zabití mikrobů</a:t>
            </a:r>
          </a:p>
          <a:p>
            <a:r>
              <a:rPr lang="cs-CZ" dirty="0" smtClean="0"/>
              <a:t>Aktivace makrofágů je zprostředkována </a:t>
            </a:r>
            <a:r>
              <a:rPr lang="cs-CZ" dirty="0" err="1" smtClean="0"/>
              <a:t>IFNgama</a:t>
            </a:r>
            <a:r>
              <a:rPr lang="cs-CZ" dirty="0"/>
              <a:t> </a:t>
            </a:r>
            <a:r>
              <a:rPr lang="cs-CZ" dirty="0" smtClean="0"/>
              <a:t>a CD40L – CD40 interakcí</a:t>
            </a:r>
          </a:p>
          <a:p>
            <a:r>
              <a:rPr lang="cs-CZ" dirty="0" smtClean="0"/>
              <a:t>Aktivované makrofágy </a:t>
            </a:r>
          </a:p>
          <a:p>
            <a:pPr lvl="1"/>
            <a:r>
              <a:rPr lang="cs-CZ" dirty="0" smtClean="0"/>
              <a:t>zabíjejí fagocytované mikroby za pomocí reaktivního kyslíku, dusíku a enzymů</a:t>
            </a:r>
          </a:p>
          <a:p>
            <a:pPr lvl="1"/>
            <a:r>
              <a:rPr lang="cs-CZ" dirty="0" smtClean="0"/>
              <a:t>Stimulují zánět a mohou poškozovat tkáně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2200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609600"/>
            <a:ext cx="6911975" cy="1176338"/>
          </a:xfrm>
        </p:spPr>
        <p:txBody>
          <a:bodyPr/>
          <a:lstStyle/>
          <a:p>
            <a:pPr eaLnBrk="1" hangingPunct="1"/>
            <a:r>
              <a:rPr lang="en-GB" altLang="cs-CZ" sz="4800" b="1" smtClean="0"/>
              <a:t>T</a:t>
            </a:r>
            <a:r>
              <a:rPr lang="en-GB" altLang="cs-CZ" sz="4800" b="1" baseline="-25000" smtClean="0"/>
              <a:t>h</a:t>
            </a:r>
            <a:r>
              <a:rPr lang="en-GB" altLang="cs-CZ" sz="4800" b="1" smtClean="0"/>
              <a:t>1 lymfocyty</a:t>
            </a:r>
            <a:endParaRPr lang="en-GB" altLang="cs-CZ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3850" y="1981200"/>
            <a:ext cx="8482013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sz="2800" smtClean="0"/>
              <a:t>Produkují zejména IFN-</a:t>
            </a:r>
            <a:r>
              <a:rPr lang="cs-CZ" altLang="cs-CZ" sz="2800" smtClean="0">
                <a:latin typeface="Symbol" pitchFamily="18" charset="2"/>
              </a:rPr>
              <a:t>g</a:t>
            </a:r>
            <a:r>
              <a:rPr lang="cs-CZ" altLang="cs-CZ" sz="2800" smtClean="0"/>
              <a:t>, IL-2, IL-3.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Diferencují se pod vlivem IL-12, IL-18, IFN-</a:t>
            </a:r>
            <a:r>
              <a:rPr lang="cs-CZ" altLang="cs-CZ" sz="2800" smtClean="0">
                <a:latin typeface="Symbol" pitchFamily="18" charset="2"/>
              </a:rPr>
              <a:t>g</a:t>
            </a:r>
            <a:endParaRPr lang="cs-CZ" altLang="cs-CZ" sz="2800" smtClean="0"/>
          </a:p>
          <a:p>
            <a:pPr>
              <a:lnSpc>
                <a:spcPct val="110000"/>
              </a:lnSpc>
            </a:pPr>
            <a:r>
              <a:rPr lang="cs-CZ" altLang="cs-CZ" sz="2800" smtClean="0"/>
              <a:t>Působí prozánětlivě, stimulují funkci makrofágů.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Snad se spolupodílejí se na patogenezi autoimunitní thyreoiditidy, roztroušené mozkomíšní sklerózy.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Produkcí IFN-</a:t>
            </a:r>
            <a:r>
              <a:rPr lang="cs-CZ" altLang="cs-CZ" sz="2800" smtClean="0">
                <a:latin typeface="Symbol" pitchFamily="18" charset="2"/>
              </a:rPr>
              <a:t>g,</a:t>
            </a:r>
            <a:r>
              <a:rPr lang="cs-CZ" altLang="cs-CZ" sz="2800" smtClean="0"/>
              <a:t> tlumí funkci T</a:t>
            </a:r>
            <a:r>
              <a:rPr lang="cs-CZ" altLang="cs-CZ" sz="2800" baseline="-25000" smtClean="0"/>
              <a:t>h</a:t>
            </a:r>
            <a:r>
              <a:rPr lang="cs-CZ" altLang="cs-CZ" sz="2800" smtClean="0"/>
              <a:t>2 lymfocytů.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Hrají důležitou roli v akutní rekci štěpu</a:t>
            </a:r>
          </a:p>
        </p:txBody>
      </p:sp>
    </p:spTree>
    <p:extLst>
      <p:ext uri="{BB962C8B-B14F-4D97-AF65-F5344CB8AC3E}">
        <p14:creationId xmlns:p14="http://schemas.microsoft.com/office/powerpoint/2010/main" val="7161194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Th2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124835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Th2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Rozeznávají antigeny produkované parazity a další mikroby a alergeny </a:t>
            </a:r>
          </a:p>
          <a:p>
            <a:r>
              <a:rPr lang="cs-CZ" dirty="0" smtClean="0"/>
              <a:t>IL-4 </a:t>
            </a:r>
            <a:r>
              <a:rPr lang="cs-CZ" dirty="0" err="1" smtClean="0"/>
              <a:t>sekretovaný</a:t>
            </a:r>
            <a:r>
              <a:rPr lang="cs-CZ" dirty="0" smtClean="0"/>
              <a:t> aktivovanými Th2 lymfocyty </a:t>
            </a:r>
          </a:p>
          <a:p>
            <a:pPr lvl="1"/>
            <a:r>
              <a:rPr lang="cs-CZ" dirty="0" smtClean="0"/>
              <a:t>podporují </a:t>
            </a:r>
            <a:r>
              <a:rPr lang="cs-CZ" dirty="0" err="1" smtClean="0"/>
              <a:t>Izotypové</a:t>
            </a:r>
            <a:r>
              <a:rPr lang="cs-CZ" dirty="0" smtClean="0"/>
              <a:t> přepnutí B-lymfocytů a produkci </a:t>
            </a:r>
            <a:r>
              <a:rPr lang="cs-CZ" dirty="0" err="1" smtClean="0"/>
              <a:t>IgE</a:t>
            </a:r>
            <a:r>
              <a:rPr lang="cs-CZ" dirty="0" smtClean="0"/>
              <a:t>, které může pokrýt parazity</a:t>
            </a:r>
          </a:p>
          <a:p>
            <a:pPr lvl="1"/>
            <a:r>
              <a:rPr lang="cs-CZ" dirty="0" smtClean="0"/>
              <a:t>Ovlivňuje </a:t>
            </a:r>
            <a:r>
              <a:rPr lang="cs-CZ" dirty="0" err="1" smtClean="0"/>
              <a:t>degranulaci</a:t>
            </a:r>
            <a:r>
              <a:rPr lang="cs-CZ" dirty="0" smtClean="0"/>
              <a:t> žírných buněk a zánět</a:t>
            </a:r>
          </a:p>
          <a:p>
            <a:r>
              <a:rPr lang="cs-CZ" dirty="0" smtClean="0"/>
              <a:t>IL-5 aktivuje </a:t>
            </a:r>
            <a:r>
              <a:rPr lang="cs-CZ" dirty="0" err="1" smtClean="0"/>
              <a:t>eosinofily</a:t>
            </a:r>
            <a:r>
              <a:rPr lang="cs-CZ" dirty="0" smtClean="0"/>
              <a:t> k uvolnění obsahu granulí ke zničení parazitů</a:t>
            </a:r>
          </a:p>
          <a:p>
            <a:r>
              <a:rPr lang="cs-CZ" dirty="0" smtClean="0"/>
              <a:t>IL-4 a IL-13 stimulují ochranu epitelové bariery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45345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143" y="332656"/>
            <a:ext cx="6911975" cy="1347197"/>
          </a:xfrm>
        </p:spPr>
        <p:txBody>
          <a:bodyPr/>
          <a:lstStyle/>
          <a:p>
            <a:pPr eaLnBrk="1" hangingPunct="1"/>
            <a:r>
              <a:rPr lang="en-GB" altLang="cs-CZ" sz="4800" b="1" dirty="0" smtClean="0"/>
              <a:t>T</a:t>
            </a:r>
            <a:r>
              <a:rPr lang="en-GB" altLang="cs-CZ" sz="4800" b="1" baseline="-25000" dirty="0" smtClean="0"/>
              <a:t>h</a:t>
            </a:r>
            <a:r>
              <a:rPr lang="en-GB" altLang="cs-CZ" sz="4800" b="1" dirty="0" smtClean="0"/>
              <a:t>2 </a:t>
            </a:r>
            <a:r>
              <a:rPr lang="en-GB" altLang="cs-CZ" sz="4800" b="1" dirty="0" err="1" smtClean="0"/>
              <a:t>lymfocyty</a:t>
            </a:r>
            <a:endParaRPr lang="en-GB" altLang="cs-CZ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9552" y="1772816"/>
            <a:ext cx="8424936" cy="49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dirty="0" smtClean="0"/>
              <a:t>Produkují zejména IL-3, IL-4, IL-5, IL-10.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Diferencují se pod vlivem IL-4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Stimulují tvorbu protilátek.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Spolupodílejí se na patogenezi atopických chorob.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Jejich predominance se objevuje během těhotenství.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Produkcí IL-10 a IL-4 tlumí funkci T</a:t>
            </a:r>
            <a:r>
              <a:rPr lang="cs-CZ" altLang="cs-CZ" baseline="-25000" dirty="0" smtClean="0"/>
              <a:t>h</a:t>
            </a:r>
            <a:r>
              <a:rPr lang="cs-CZ" altLang="cs-CZ" dirty="0" smtClean="0"/>
              <a:t>1 lymfocytů.</a:t>
            </a:r>
          </a:p>
        </p:txBody>
      </p:sp>
    </p:spTree>
    <p:extLst>
      <p:ext uri="{BB962C8B-B14F-4D97-AF65-F5344CB8AC3E}">
        <p14:creationId xmlns:p14="http://schemas.microsoft.com/office/powerpoint/2010/main" val="11135287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Th17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27922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</a:t>
            </a:r>
            <a:r>
              <a:rPr lang="cs-CZ" altLang="cs-CZ" baseline="-25000" smtClean="0"/>
              <a:t>h</a:t>
            </a:r>
            <a:r>
              <a:rPr lang="cs-CZ" altLang="cs-CZ" smtClean="0"/>
              <a:t>17 lymfoycyty </a:t>
            </a:r>
            <a:endParaRPr lang="en-US" altLang="cs-CZ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0825" y="1685925"/>
            <a:ext cx="8424863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800" smtClean="0"/>
              <a:t>Vznikají z antigenem-stimulovaných T-lymfocytů </a:t>
            </a:r>
            <a:br>
              <a:rPr lang="cs-CZ" altLang="cs-CZ" sz="2800" smtClean="0"/>
            </a:br>
            <a:r>
              <a:rPr lang="cs-CZ" altLang="cs-CZ" sz="2800" smtClean="0"/>
              <a:t>v prostředí  TGF-</a:t>
            </a:r>
            <a:r>
              <a:rPr lang="cs-CZ" altLang="cs-CZ" sz="2800" smtClean="0">
                <a:latin typeface="Symbol" pitchFamily="18" charset="2"/>
              </a:rPr>
              <a:t>b</a:t>
            </a:r>
            <a:r>
              <a:rPr lang="cs-CZ" altLang="cs-CZ" sz="2800" smtClean="0"/>
              <a:t> a IL-6.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Produkuji IL-17A , IL-17F a IL-23.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Mají význam v obraně proti extracelulárním patogenům.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Patogeneticky se uplatňují při chronických zánětlivých procesech a vzniku některých autoimunitních chorob ( ?Crohnova choroba,  ?RA).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2732949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399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3843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Th17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Stimulují zánětlivou odpověď bohatou na </a:t>
            </a:r>
            <a:r>
              <a:rPr lang="cs-CZ" dirty="0" err="1" smtClean="0"/>
              <a:t>neutrofily</a:t>
            </a:r>
            <a:r>
              <a:rPr lang="cs-CZ" dirty="0" smtClean="0"/>
              <a:t> ničící extracelulární bakterie a houby</a:t>
            </a:r>
          </a:p>
          <a:p>
            <a:r>
              <a:rPr lang="cs-CZ" dirty="0" smtClean="0"/>
              <a:t>Může </a:t>
            </a:r>
            <a:r>
              <a:rPr lang="cs-CZ" dirty="0"/>
              <a:t>b</a:t>
            </a:r>
            <a:r>
              <a:rPr lang="cs-CZ" dirty="0" smtClean="0"/>
              <a:t>ýt důležitá u poškození tkání u autoimunitních chorob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35854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Základní typy regulačních T-lymfocytů</a:t>
            </a:r>
            <a:endParaRPr lang="en-US" sz="320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Regulační T-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00200"/>
            <a:ext cx="5476875" cy="491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9822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</a:t>
            </a:r>
            <a:r>
              <a:rPr lang="cs-CZ" altLang="cs-CZ" baseline="-25000" smtClean="0"/>
              <a:t>reg </a:t>
            </a:r>
            <a:r>
              <a:rPr lang="cs-CZ" altLang="cs-CZ" smtClean="0"/>
              <a:t>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3850" y="1916113"/>
            <a:ext cx="8610600" cy="4181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mtClean="0"/>
              <a:t>Samostatná subpopulace přirozeně regulačních buněk.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Vývoj v thymu.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Jsou CD4+CD25+.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Přímo působí na jiné T-lymfocyty prostřednictvím molekuly CTLA-4 a snad </a:t>
            </a:r>
            <a:br>
              <a:rPr lang="cs-CZ" altLang="cs-CZ" smtClean="0"/>
            </a:br>
            <a:r>
              <a:rPr lang="cs-CZ" altLang="cs-CZ" smtClean="0"/>
              <a:t>i membránovou formou TGF-</a:t>
            </a:r>
            <a:r>
              <a:rPr lang="cs-CZ" altLang="cs-CZ" smtClean="0">
                <a:latin typeface="Symbol" pitchFamily="18" charset="2"/>
              </a:rPr>
              <a:t>b.</a:t>
            </a: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smtClean="0"/>
              <a:t>Tvoří asi 5-10% CD4+ lymfocytů.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Je možná i indukce těchto buněk na periferii.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072845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TR-1 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8313" y="2133600"/>
            <a:ext cx="7761287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mtClean="0"/>
              <a:t>Jedná se o indukované regulační CD4+ buňky.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Vznikají  z aktivovaných T-lymfocytů působením IL-10.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Produkují vysoké hladiny IL-10, IFN-</a:t>
            </a:r>
            <a:r>
              <a:rPr lang="cs-CZ" altLang="cs-CZ" smtClean="0">
                <a:latin typeface="Symbol" pitchFamily="18" charset="2"/>
              </a:rPr>
              <a:t>g</a:t>
            </a:r>
            <a:r>
              <a:rPr lang="cs-CZ" altLang="cs-CZ" smtClean="0"/>
              <a:t>, TGF-</a:t>
            </a:r>
            <a:r>
              <a:rPr lang="cs-CZ" altLang="cs-CZ" smtClean="0">
                <a:latin typeface="Symbol" pitchFamily="18" charset="2"/>
              </a:rPr>
              <a:t>b</a:t>
            </a:r>
            <a:r>
              <a:rPr lang="cs-CZ" altLang="cs-CZ" smtClean="0"/>
              <a:t>, ne však IL-2. 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Není jasný vztah k obdobným tzv. Th3 buňkám.</a:t>
            </a:r>
          </a:p>
        </p:txBody>
      </p:sp>
    </p:spTree>
    <p:extLst>
      <p:ext uri="{BB962C8B-B14F-4D97-AF65-F5344CB8AC3E}">
        <p14:creationId xmlns:p14="http://schemas.microsoft.com/office/powerpoint/2010/main" val="21618053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Cytotoxické T-lymfocyty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Jsou  CD8+</a:t>
            </a:r>
          </a:p>
          <a:p>
            <a:r>
              <a:rPr lang="cs-CZ" altLang="cs-CZ" smtClean="0"/>
              <a:t>Rozeznávají cizorodý antigen prezentovaný na HLA-I antigenech.</a:t>
            </a:r>
          </a:p>
          <a:p>
            <a:r>
              <a:rPr lang="cs-CZ" altLang="cs-CZ" smtClean="0"/>
              <a:t>Cytotoxicky působí perforin, dále různé mechanismy indikující apoptózu cílové buňky (granzymy, FasL, lymfotoxin).</a:t>
            </a:r>
          </a:p>
          <a:p>
            <a:r>
              <a:rPr lang="cs-CZ" altLang="cs-CZ" smtClean="0"/>
              <a:t>Jsou i důležitými producenty cytokinů (Tc1 a Tc2 buňky)</a:t>
            </a:r>
          </a:p>
          <a:p>
            <a:endParaRPr lang="cs-CZ" altLang="cs-CZ" smtClean="0"/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5457983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efektorových cytotoxických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06415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110624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Mechanismy „zabíjení“ cytotoxických </a:t>
            </a:r>
            <a:br>
              <a:rPr lang="cs-CZ" dirty="0" smtClean="0"/>
            </a:br>
            <a:r>
              <a:rPr lang="cs-CZ" dirty="0" smtClean="0"/>
              <a:t>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44000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983819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Cytotoxické CD8+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Zabíjejí buňky </a:t>
            </a:r>
            <a:r>
              <a:rPr lang="cs-CZ" dirty="0" err="1" smtClean="0"/>
              <a:t>exprimující</a:t>
            </a:r>
            <a:r>
              <a:rPr lang="cs-CZ" dirty="0" smtClean="0"/>
              <a:t> peptidy  virových antigenů, které jsou asociovány s molekulami MHC I. Třídy</a:t>
            </a:r>
          </a:p>
          <a:p>
            <a:r>
              <a:rPr lang="cs-CZ" dirty="0" smtClean="0"/>
              <a:t>Zabíjeno je pomocí granulí, které obsahují </a:t>
            </a:r>
            <a:r>
              <a:rPr lang="cs-CZ" dirty="0" err="1" smtClean="0"/>
              <a:t>granzym</a:t>
            </a:r>
            <a:r>
              <a:rPr lang="cs-CZ" dirty="0" smtClean="0"/>
              <a:t> a </a:t>
            </a:r>
            <a:r>
              <a:rPr lang="cs-CZ" dirty="0" err="1" smtClean="0"/>
              <a:t>perforin</a:t>
            </a:r>
            <a:endParaRPr lang="cs-CZ" dirty="0" smtClean="0"/>
          </a:p>
          <a:p>
            <a:r>
              <a:rPr lang="cs-CZ" dirty="0" err="1" smtClean="0"/>
              <a:t>Perforin</a:t>
            </a:r>
            <a:r>
              <a:rPr lang="cs-CZ" dirty="0" smtClean="0"/>
              <a:t> usnadňuje </a:t>
            </a:r>
            <a:r>
              <a:rPr lang="cs-CZ" dirty="0" err="1" smtClean="0"/>
              <a:t>granzymu</a:t>
            </a:r>
            <a:r>
              <a:rPr lang="cs-CZ" dirty="0" smtClean="0"/>
              <a:t> vstup do cytoplasmy cílové buňky a </a:t>
            </a:r>
            <a:r>
              <a:rPr lang="cs-CZ" dirty="0" err="1" smtClean="0"/>
              <a:t>granzym</a:t>
            </a:r>
            <a:r>
              <a:rPr lang="cs-CZ" dirty="0" smtClean="0"/>
              <a:t> iniciuje několik cest </a:t>
            </a:r>
            <a:r>
              <a:rPr lang="cs-CZ" dirty="0" err="1" smtClean="0"/>
              <a:t>apoptózy</a:t>
            </a:r>
            <a:endParaRPr lang="cs-CZ" dirty="0" smtClean="0"/>
          </a:p>
          <a:p>
            <a:r>
              <a:rPr lang="cs-CZ" dirty="0" smtClean="0"/>
              <a:t>CD8+ dále </a:t>
            </a:r>
            <a:r>
              <a:rPr lang="cs-CZ" dirty="0" err="1" smtClean="0"/>
              <a:t>sekretuje</a:t>
            </a:r>
            <a:r>
              <a:rPr lang="cs-CZ" dirty="0" smtClean="0"/>
              <a:t> IFN gama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58591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Gama delta T lymfocyty a NKT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Malé populace lymfocytů (5% periferní krev), častější výskyt mezi </a:t>
            </a:r>
            <a:r>
              <a:rPr lang="cs-CZ" dirty="0" err="1" smtClean="0"/>
              <a:t>epteliemi</a:t>
            </a:r>
            <a:endParaRPr lang="cs-CZ" dirty="0" smtClean="0"/>
          </a:p>
          <a:p>
            <a:r>
              <a:rPr lang="cs-CZ" dirty="0" smtClean="0"/>
              <a:t>Nerozeznávají MHC asociované peptidové </a:t>
            </a:r>
            <a:r>
              <a:rPr lang="cs-CZ" dirty="0" err="1" smtClean="0"/>
              <a:t>Ag</a:t>
            </a:r>
            <a:endParaRPr lang="cs-CZ" dirty="0" smtClean="0"/>
          </a:p>
          <a:p>
            <a:r>
              <a:rPr lang="cs-CZ" dirty="0" smtClean="0"/>
              <a:t> rozeznávající širokou škálu </a:t>
            </a:r>
            <a:r>
              <a:rPr lang="cs-CZ" dirty="0" err="1" smtClean="0"/>
              <a:t>Ag</a:t>
            </a:r>
            <a:r>
              <a:rPr lang="cs-CZ" dirty="0" smtClean="0"/>
              <a:t> zahrnující peptidy i nebílkovinné antigeny: malé </a:t>
            </a:r>
            <a:r>
              <a:rPr lang="cs-CZ" dirty="0" err="1" smtClean="0"/>
              <a:t>fosforylované</a:t>
            </a:r>
            <a:r>
              <a:rPr lang="cs-CZ" dirty="0" smtClean="0"/>
              <a:t> molekuly, alkyl aminy, stresové proteiny a lipidy</a:t>
            </a:r>
          </a:p>
          <a:p>
            <a:r>
              <a:rPr lang="cs-CZ" dirty="0" smtClean="0"/>
              <a:t>Část těchto buněk je přítomno v kůži  a ve sliznicích</a:t>
            </a:r>
          </a:p>
          <a:p>
            <a:r>
              <a:rPr lang="cs-CZ" dirty="0" smtClean="0"/>
              <a:t>Určeny k obraně proti </a:t>
            </a:r>
            <a:r>
              <a:rPr lang="cs-CZ" dirty="0" err="1" smtClean="0"/>
              <a:t>konzerovaným</a:t>
            </a:r>
            <a:r>
              <a:rPr lang="cs-CZ" dirty="0" smtClean="0"/>
              <a:t> </a:t>
            </a:r>
            <a:r>
              <a:rPr lang="cs-CZ" dirty="0" err="1" smtClean="0"/>
              <a:t>Ag</a:t>
            </a:r>
            <a:r>
              <a:rPr lang="cs-CZ" dirty="0" smtClean="0"/>
              <a:t> strukturám (např. </a:t>
            </a:r>
            <a:r>
              <a:rPr lang="cs-CZ" dirty="0"/>
              <a:t>u</a:t>
            </a:r>
            <a:r>
              <a:rPr lang="cs-CZ" dirty="0" smtClean="0"/>
              <a:t> mykobakterií)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38485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4864"/>
            <a:ext cx="302895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052736"/>
            <a:ext cx="66319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    Receptor lymfocytů B  (BCR)</a:t>
            </a:r>
          </a:p>
          <a:p>
            <a:r>
              <a:rPr lang="cs-CZ" sz="2800" i="1" dirty="0" smtClean="0"/>
              <a:t>                         (</a:t>
            </a:r>
            <a:r>
              <a:rPr lang="cs-CZ" sz="2800" i="1" dirty="0" err="1" smtClean="0"/>
              <a:t>IgM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IgD</a:t>
            </a:r>
            <a:r>
              <a:rPr lang="cs-CZ" sz="2800" i="1" dirty="0" smtClean="0"/>
              <a:t>)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68469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r>
              <a:rPr lang="cs-CZ" sz="2800">
                <a:solidFill>
                  <a:schemeClr val="accent2"/>
                </a:solidFill>
                <a:latin typeface="Verdana" pitchFamily="34" charset="0"/>
              </a:rPr>
              <a:t>Charakteristika interakcí mezi MHC a peptidy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MHC molekuly neodlišují peptidy vlastní a cizí</a:t>
            </a:r>
          </a:p>
          <a:p>
            <a:pPr>
              <a:buFontTx/>
              <a:buNone/>
            </a:pPr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MHC molekuly vážou řadu strukturálně podobných peptidů (</a:t>
            </a:r>
            <a:r>
              <a:rPr lang="cs-CZ" sz="2400" b="1">
                <a:latin typeface="Tahoma" pitchFamily="34" charset="0"/>
              </a:rPr>
              <a:t>x</a:t>
            </a:r>
            <a:r>
              <a:rPr lang="cs-CZ" sz="2400">
                <a:latin typeface="Tahoma" pitchFamily="34" charset="0"/>
              </a:rPr>
              <a:t> TCR-epitop)</a:t>
            </a:r>
          </a:p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Vazba je nekovalentní, ligand pro MHC I sestává z 8-11 aminokyselin, pro MHC II cca z 10-30 </a:t>
            </a:r>
          </a:p>
          <a:p>
            <a:endParaRPr lang="cs-CZ" sz="2400">
              <a:latin typeface="Tahoma" pitchFamily="34" charset="0"/>
            </a:endParaRPr>
          </a:p>
          <a:p>
            <a:endParaRPr lang="cs-CZ" sz="2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 lymfocyty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základními buňkami specifické humorální imunity </a:t>
            </a:r>
          </a:p>
          <a:p>
            <a:r>
              <a:rPr lang="cs-CZ"/>
              <a:t>primární funkce - produkce protilátek – imunoglobulinů (Ig)</a:t>
            </a:r>
          </a:p>
          <a:p>
            <a:r>
              <a:rPr lang="cs-CZ"/>
              <a:t>Ig- zaměřeny proti mikroorganismům nebo jejich toxinům působících v tělních tekutinách či dutinách tj. mimo buňky </a:t>
            </a:r>
          </a:p>
        </p:txBody>
      </p:sp>
    </p:spTree>
    <p:extLst>
      <p:ext uri="{BB962C8B-B14F-4D97-AF65-F5344CB8AC3E}">
        <p14:creationId xmlns:p14="http://schemas.microsoft.com/office/powerpoint/2010/main" val="40500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BCR receptor</a:t>
            </a:r>
          </a:p>
        </p:txBody>
      </p:sp>
      <p:grpSp>
        <p:nvGrpSpPr>
          <p:cNvPr id="2092" name="Group 44"/>
          <p:cNvGrpSpPr>
            <a:grpSpLocks/>
          </p:cNvGrpSpPr>
          <p:nvPr/>
        </p:nvGrpSpPr>
        <p:grpSpPr bwMode="auto">
          <a:xfrm>
            <a:off x="8027988" y="260350"/>
            <a:ext cx="825500" cy="744538"/>
            <a:chOff x="4921" y="2931"/>
            <a:chExt cx="520" cy="469"/>
          </a:xfrm>
        </p:grpSpPr>
        <p:grpSp>
          <p:nvGrpSpPr>
            <p:cNvPr id="2074" name="Group 26"/>
            <p:cNvGrpSpPr>
              <a:grpSpLocks noChangeAspect="1"/>
            </p:cNvGrpSpPr>
            <p:nvPr/>
          </p:nvGrpSpPr>
          <p:grpSpPr bwMode="auto">
            <a:xfrm rot="4961711">
              <a:off x="5264" y="2996"/>
              <a:ext cx="197" cy="157"/>
              <a:chOff x="4384" y="3143"/>
              <a:chExt cx="246" cy="196"/>
            </a:xfrm>
          </p:grpSpPr>
          <p:grpSp>
            <p:nvGrpSpPr>
              <p:cNvPr id="2075" name="Group 27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76" name="Freeform 28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77" name="Freeform 29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78" name="Line 30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9" name="Line 31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0" name="Group 32"/>
            <p:cNvGrpSpPr>
              <a:grpSpLocks noChangeAspect="1"/>
            </p:cNvGrpSpPr>
            <p:nvPr/>
          </p:nvGrpSpPr>
          <p:grpSpPr bwMode="auto">
            <a:xfrm rot="14035536">
              <a:off x="4901" y="2951"/>
              <a:ext cx="197" cy="157"/>
              <a:chOff x="4384" y="3143"/>
              <a:chExt cx="246" cy="196"/>
            </a:xfrm>
          </p:grpSpPr>
          <p:grpSp>
            <p:nvGrpSpPr>
              <p:cNvPr id="2081" name="Group 33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2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3" name="Freeform 35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84" name="Line 36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85" name="Line 37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6" name="Group 38"/>
            <p:cNvGrpSpPr>
              <a:grpSpLocks noChangeAspect="1"/>
            </p:cNvGrpSpPr>
            <p:nvPr/>
          </p:nvGrpSpPr>
          <p:grpSpPr bwMode="auto">
            <a:xfrm rot="14917551">
              <a:off x="5083" y="3223"/>
              <a:ext cx="197" cy="157"/>
              <a:chOff x="4384" y="3143"/>
              <a:chExt cx="246" cy="196"/>
            </a:xfrm>
          </p:grpSpPr>
          <p:grpSp>
            <p:nvGrpSpPr>
              <p:cNvPr id="2087" name="Group 39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8" name="Freeform 40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9" name="Freeform 41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90" name="Line 42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91" name="Line 43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48065" y="1600200"/>
            <a:ext cx="3765890" cy="4525963"/>
          </a:xfrm>
        </p:spPr>
        <p:txBody>
          <a:bodyPr/>
          <a:lstStyle/>
          <a:p>
            <a:r>
              <a:rPr lang="cs-CZ" dirty="0" smtClean="0"/>
              <a:t>Skládá se ze dvou identických těžkých řetězců a dvou identických lehkých řetězců</a:t>
            </a:r>
          </a:p>
          <a:p>
            <a:r>
              <a:rPr lang="cs-CZ" dirty="0" smtClean="0"/>
              <a:t>Na každém řetězci jsou variabilní a konstantní oblasti</a:t>
            </a:r>
            <a:endParaRPr lang="cs-CZ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680520" cy="44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90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Protilátky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Ig</a:t>
            </a:r>
            <a:r>
              <a:rPr lang="cs-CZ" dirty="0" smtClean="0"/>
              <a:t> existují ve dvou formách: </a:t>
            </a:r>
          </a:p>
          <a:p>
            <a:pPr lvl="1"/>
            <a:r>
              <a:rPr lang="cs-CZ" dirty="0" smtClean="0"/>
              <a:t>membránově vázané na povrchu B-lymfocytu , kde fungují jako receptor pro antigen</a:t>
            </a:r>
          </a:p>
          <a:p>
            <a:pPr lvl="1"/>
            <a:r>
              <a:rPr lang="cs-CZ" dirty="0" err="1" smtClean="0"/>
              <a:t>sekretované</a:t>
            </a:r>
            <a:r>
              <a:rPr lang="cs-CZ" dirty="0" smtClean="0"/>
              <a:t> , které jsou v cirkulaci, tkáních, </a:t>
            </a:r>
            <a:r>
              <a:rPr lang="cs-CZ" dirty="0" err="1" smtClean="0"/>
              <a:t>mukóze</a:t>
            </a:r>
            <a:endParaRPr lang="cs-CZ" dirty="0" smtClean="0"/>
          </a:p>
          <a:p>
            <a:pPr lvl="1"/>
            <a:r>
              <a:rPr lang="cs-CZ" dirty="0"/>
              <a:t>j</a:t>
            </a:r>
            <a:r>
              <a:rPr lang="cs-CZ" dirty="0" smtClean="0"/>
              <a:t>sou </a:t>
            </a:r>
            <a:r>
              <a:rPr lang="cs-CZ" dirty="0" err="1" smtClean="0"/>
              <a:t>sekretovány</a:t>
            </a:r>
            <a:r>
              <a:rPr lang="cs-CZ" dirty="0" smtClean="0"/>
              <a:t> plazmatickými buňkami, které vznikají z B-lymfocytu po jeho aktivaci  a další diferenciaci</a:t>
            </a:r>
          </a:p>
          <a:p>
            <a:pPr lvl="1"/>
            <a:r>
              <a:rPr lang="cs-CZ" dirty="0" smtClean="0"/>
              <a:t>Vážou se na </a:t>
            </a:r>
            <a:r>
              <a:rPr lang="cs-CZ" dirty="0" err="1" smtClean="0"/>
              <a:t>Ag</a:t>
            </a:r>
            <a:r>
              <a:rPr lang="cs-CZ" dirty="0" smtClean="0"/>
              <a:t> a aktivují efektorové mechanismy vedoucí k eliminaci </a:t>
            </a:r>
            <a:r>
              <a:rPr lang="cs-CZ" dirty="0" err="1" smtClean="0"/>
              <a:t>Ag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0931823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739039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subpopulací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1628800"/>
            <a:ext cx="9109720" cy="492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629285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Antigeny aktivující lymfocyty B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556792"/>
            <a:ext cx="87913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err="1" smtClean="0">
                <a:solidFill>
                  <a:srgbClr val="002060"/>
                </a:solidFill>
              </a:rPr>
              <a:t>Thymus-independentní</a:t>
            </a:r>
            <a:r>
              <a:rPr lang="cs-CZ" sz="3200" dirty="0" smtClean="0"/>
              <a:t>, typ 1 a 2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Typ 1: </a:t>
            </a:r>
            <a:r>
              <a:rPr lang="cs-CZ" sz="3200" dirty="0" err="1" smtClean="0"/>
              <a:t>polyklonální</a:t>
            </a:r>
            <a:r>
              <a:rPr lang="cs-CZ" sz="3200" dirty="0" smtClean="0"/>
              <a:t> aktivátory, mitogeny,  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stimulují B-</a:t>
            </a:r>
            <a:r>
              <a:rPr lang="cs-CZ" sz="3200" dirty="0" err="1" smtClean="0"/>
              <a:t>bb</a:t>
            </a:r>
            <a:r>
              <a:rPr lang="cs-CZ" sz="3200" dirty="0" smtClean="0"/>
              <a:t>  nespecificky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Typ 2: polysacharidy bakterií, aktivace je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specifická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</a:t>
            </a:r>
            <a:r>
              <a:rPr lang="cs-CZ" sz="3200" i="1" dirty="0" smtClean="0"/>
              <a:t>(především </a:t>
            </a:r>
            <a:r>
              <a:rPr lang="cs-CZ" sz="3200" i="1" dirty="0" err="1" smtClean="0"/>
              <a:t>IgM</a:t>
            </a:r>
            <a:r>
              <a:rPr lang="cs-CZ" sz="3200" i="1" dirty="0" smtClean="0"/>
              <a:t>, nízká afinita, krátká paměť)</a:t>
            </a:r>
          </a:p>
          <a:p>
            <a:r>
              <a:rPr lang="cs-CZ" sz="3200" b="1" u="sng" dirty="0" err="1" smtClean="0">
                <a:solidFill>
                  <a:srgbClr val="002060"/>
                </a:solidFill>
              </a:rPr>
              <a:t>Thymus</a:t>
            </a:r>
            <a:r>
              <a:rPr lang="cs-CZ" sz="3200" b="1" u="sng" dirty="0" smtClean="0">
                <a:solidFill>
                  <a:srgbClr val="002060"/>
                </a:solidFill>
              </a:rPr>
              <a:t>-dependentní</a:t>
            </a:r>
          </a:p>
          <a:p>
            <a:r>
              <a:rPr lang="cs-CZ" sz="3200" dirty="0" smtClean="0">
                <a:solidFill>
                  <a:srgbClr val="002060"/>
                </a:solidFill>
              </a:rPr>
              <a:t>    </a:t>
            </a:r>
            <a:r>
              <a:rPr lang="cs-CZ" sz="3200" dirty="0" smtClean="0"/>
              <a:t>Proteiny, glykoproteiny. Vyžadují kooperaci T-B.</a:t>
            </a:r>
          </a:p>
          <a:p>
            <a:r>
              <a:rPr lang="cs-CZ" sz="3200" i="1" dirty="0"/>
              <a:t> </a:t>
            </a:r>
            <a:r>
              <a:rPr lang="cs-CZ" sz="3200" i="1" dirty="0" smtClean="0"/>
              <a:t>   (</a:t>
            </a:r>
            <a:r>
              <a:rPr lang="cs-CZ" sz="3200" i="1" dirty="0" err="1" smtClean="0"/>
              <a:t>IgM</a:t>
            </a:r>
            <a:r>
              <a:rPr lang="cs-CZ" sz="3200" i="1" dirty="0" smtClean="0"/>
              <a:t>, </a:t>
            </a:r>
            <a:r>
              <a:rPr lang="cs-CZ" sz="3200" i="1" dirty="0" err="1" smtClean="0"/>
              <a:t>IgG</a:t>
            </a:r>
            <a:r>
              <a:rPr lang="cs-CZ" sz="3200" i="1" dirty="0" smtClean="0"/>
              <a:t>, </a:t>
            </a:r>
            <a:r>
              <a:rPr lang="cs-CZ" sz="3200" i="1" dirty="0" err="1" smtClean="0"/>
              <a:t>IgA</a:t>
            </a:r>
            <a:r>
              <a:rPr lang="cs-CZ" sz="3200" i="1" dirty="0" smtClean="0"/>
              <a:t>, vysoká afinita, dlouhodobá paměť)</a:t>
            </a:r>
            <a:r>
              <a:rPr lang="cs-CZ" sz="3200" dirty="0" smtClean="0"/>
              <a:t>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2332396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B lymfocytů a produkce </a:t>
            </a:r>
            <a:r>
              <a:rPr lang="cs-CZ" dirty="0" err="1" smtClean="0"/>
              <a:t>Ig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Ag</a:t>
            </a:r>
            <a:r>
              <a:rPr lang="cs-CZ" dirty="0" smtClean="0"/>
              <a:t> se váže na membránový </a:t>
            </a:r>
            <a:r>
              <a:rPr lang="cs-CZ" dirty="0" err="1" smtClean="0"/>
              <a:t>IgM</a:t>
            </a:r>
            <a:r>
              <a:rPr lang="cs-CZ" dirty="0" smtClean="0"/>
              <a:t> a </a:t>
            </a:r>
            <a:r>
              <a:rPr lang="cs-CZ" dirty="0" err="1" smtClean="0"/>
              <a:t>IgD</a:t>
            </a:r>
            <a:r>
              <a:rPr lang="cs-CZ" dirty="0" smtClean="0"/>
              <a:t> receptor zralého naivního B-lymfocytu – aktivaci buňky</a:t>
            </a:r>
          </a:p>
          <a:p>
            <a:r>
              <a:rPr lang="cs-CZ" dirty="0" smtClean="0"/>
              <a:t>Aktivace vede k proliferaci </a:t>
            </a:r>
            <a:r>
              <a:rPr lang="cs-CZ" dirty="0" err="1" smtClean="0"/>
              <a:t>Ag</a:t>
            </a:r>
            <a:r>
              <a:rPr lang="cs-CZ" dirty="0" smtClean="0"/>
              <a:t> specifických B-lymfocytů, k jejich diferenciaci a vzniku paměťových a plazmatických buněk</a:t>
            </a:r>
          </a:p>
          <a:p>
            <a:r>
              <a:rPr lang="cs-CZ" dirty="0" smtClean="0"/>
              <a:t>Jediná buňka během jednoho týdne může vyprodukovat více než 5000 plazmatických buněk, které </a:t>
            </a:r>
            <a:r>
              <a:rPr lang="cs-CZ" dirty="0" err="1" smtClean="0"/>
              <a:t>sekretují</a:t>
            </a:r>
            <a:r>
              <a:rPr lang="cs-CZ" dirty="0" smtClean="0"/>
              <a:t> více než 10</a:t>
            </a:r>
            <a:r>
              <a:rPr lang="cs-CZ" baseline="30000" dirty="0" smtClean="0"/>
              <a:t>12</a:t>
            </a:r>
            <a:r>
              <a:rPr lang="cs-CZ" dirty="0" smtClean="0"/>
              <a:t> molekul </a:t>
            </a:r>
            <a:r>
              <a:rPr lang="cs-CZ" dirty="0" err="1" smtClean="0"/>
              <a:t>Ig</a:t>
            </a:r>
            <a:r>
              <a:rPr lang="cs-CZ" dirty="0" smtClean="0"/>
              <a:t> za den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47792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B lymfocytu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301297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B-lymfocytární subpopulace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0" y="1340769"/>
            <a:ext cx="91440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301062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 lymfocyt jako APC  a jeho stimulace T lymfocytem</a:t>
            </a:r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2286000" cy="495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39" b="30746"/>
          <a:stretch/>
        </p:blipFill>
        <p:spPr bwMode="auto">
          <a:xfrm>
            <a:off x="4277469" y="-720000"/>
            <a:ext cx="4857750" cy="73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62284097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3899</Words>
  <Application>Microsoft Office PowerPoint</Application>
  <PresentationFormat>Předvádění na obrazovce (4:3)</PresentationFormat>
  <Paragraphs>606</Paragraphs>
  <Slides>129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129</vt:i4>
      </vt:variant>
    </vt:vector>
  </HeadingPairs>
  <TitlesOfParts>
    <vt:vector size="130" baseType="lpstr">
      <vt:lpstr>Motiv systému Office</vt:lpstr>
      <vt:lpstr>Adaptivní imunita</vt:lpstr>
      <vt:lpstr>  Major histocompatibility complex (MHC)  Human leukocyte antigens  (HLA)</vt:lpstr>
      <vt:lpstr>MHC</vt:lpstr>
      <vt:lpstr>Charakteristika molekul (antigenů) MHC  </vt:lpstr>
      <vt:lpstr>HLA antigeny</vt:lpstr>
      <vt:lpstr>Prezentace aplikace PowerPoint</vt:lpstr>
      <vt:lpstr>Charakteristika genů MHC</vt:lpstr>
      <vt:lpstr>Prezentace aplikace PowerPoint</vt:lpstr>
      <vt:lpstr>Charakteristika interakcí mezi MHC a peptidy</vt:lpstr>
      <vt:lpstr>Prezentace aplikace PowerPoint</vt:lpstr>
      <vt:lpstr>Prezentace aplikace PowerPoint</vt:lpstr>
      <vt:lpstr>Vztah antigenů HLA k chorobám</vt:lpstr>
      <vt:lpstr>Vztah antigenů HLA k chorobám (pacienti v %, kontroly v %, relativní riziko) M. Buc, 1997</vt:lpstr>
      <vt:lpstr>Prezentace aplikace PowerPoint</vt:lpstr>
      <vt:lpstr>Prezentace aplikace PowerPoint</vt:lpstr>
      <vt:lpstr>Prezentace aplikace PowerPoint</vt:lpstr>
      <vt:lpstr>Využití HLA typizace</vt:lpstr>
      <vt:lpstr>IMUNITA ADAPTIVNÍ</vt:lpstr>
      <vt:lpstr>Antigen prezentující buňky</vt:lpstr>
      <vt:lpstr>Dendritické buňky</vt:lpstr>
      <vt:lpstr>Prezentace aplikace PowerPoint</vt:lpstr>
      <vt:lpstr>APC</vt:lpstr>
      <vt:lpstr>Prezentace aplikace PowerPoint</vt:lpstr>
      <vt:lpstr>Populace lidských dendritických buněk</vt:lpstr>
      <vt:lpstr>Prezentace aplikace PowerPoint</vt:lpstr>
      <vt:lpstr>Prezentace aplikace PowerPoint</vt:lpstr>
      <vt:lpstr>Prezentace aplikace PowerPoint</vt:lpstr>
      <vt:lpstr>Presentace antigenů lymfocytům T</vt:lpstr>
      <vt:lpstr>Prezentace aplikace PowerPoint</vt:lpstr>
      <vt:lpstr>Lymfocyty T a B jsou základními operačními jednotkami adaptivní imunity</vt:lpstr>
      <vt:lpstr>Charakteristika  adaptivní imunity</vt:lpstr>
      <vt:lpstr>ANTIGEN – adaptivní imunita (Antibody generating substance) </vt:lpstr>
      <vt:lpstr>Adaptivní imunita:  charakteristické rysy</vt:lpstr>
      <vt:lpstr>Adaptivní imunita: specifičnost</vt:lpstr>
      <vt:lpstr>Adaptivní imunita:  charakteristické rysy</vt:lpstr>
      <vt:lpstr>Adaptivní imunita:  charakteristické rysy</vt:lpstr>
      <vt:lpstr>Prezentace aplikace PowerPoint</vt:lpstr>
      <vt:lpstr>Postuláty klonální selekční teorie (Macfarlane Burnet)</vt:lpstr>
      <vt:lpstr>Prezentace aplikace PowerPoint</vt:lpstr>
      <vt:lpstr>Vrozená imunita:  charakteristické rysy</vt:lpstr>
      <vt:lpstr>Prezentace aplikace PowerPoint</vt:lpstr>
      <vt:lpstr>Prezentace aplikace PowerPoint</vt:lpstr>
      <vt:lpstr>T-lymfocyty</vt:lpstr>
      <vt:lpstr>Základní subpopulace T-lymfocytů</vt:lpstr>
      <vt:lpstr>Vývoj T a B lymfocytů</vt:lpstr>
      <vt:lpstr>Vývoj T-lymfocytů</vt:lpstr>
      <vt:lpstr>Molekulárně genetická podstata specifičnosti</vt:lpstr>
      <vt:lpstr>VDJ rekombinace při vzniku variabilního místa</vt:lpstr>
      <vt:lpstr>Co zvyšuje variabilitu specifických vazebných míst</vt:lpstr>
      <vt:lpstr>Vývoj lymfocytů v thymu</vt:lpstr>
      <vt:lpstr>Vývoj T lymfocytů v thymu αβ</vt:lpstr>
      <vt:lpstr>Prezentace aplikace PowerPoint</vt:lpstr>
      <vt:lpstr>Vývoj T lymfocytů v thymu αβ</vt:lpstr>
      <vt:lpstr>TCR receptor</vt:lpstr>
      <vt:lpstr>Alelická exkluze</vt:lpstr>
      <vt:lpstr>Aktivace T lymfocytů</vt:lpstr>
      <vt:lpstr>Aktivace T-lymfocytů</vt:lpstr>
      <vt:lpstr>Presentace antigenů lymfocytům T</vt:lpstr>
      <vt:lpstr>Aktivace T lymfocytů</vt:lpstr>
      <vt:lpstr>Prezentace aplikace PowerPoint</vt:lpstr>
      <vt:lpstr>Aktivace TCR antigenem a superantigenem</vt:lpstr>
      <vt:lpstr>Kostimulační signály nutné pro aktivaci T lymfocytu</vt:lpstr>
      <vt:lpstr>Vazba CD40 – CD40L</vt:lpstr>
      <vt:lpstr>Role IL-2</vt:lpstr>
      <vt:lpstr>Změny povrchových molekul během aktivace</vt:lpstr>
      <vt:lpstr>Prezentace aplikace PowerPoint</vt:lpstr>
      <vt:lpstr>Vývoj CD4+ lymfocytárních populací</vt:lpstr>
      <vt:lpstr>Efektorové CD4+ T lymfocyty</vt:lpstr>
      <vt:lpstr>Prezentace aplikace PowerPoint</vt:lpstr>
      <vt:lpstr>Th1, Th2 a Th17 lymfocyty</vt:lpstr>
      <vt:lpstr>Vývoj Th1, Th2 a Th 17 lymfocytů</vt:lpstr>
      <vt:lpstr>Th1 odpověď</vt:lpstr>
      <vt:lpstr>Th1 lymfocyty</vt:lpstr>
      <vt:lpstr>Th1 lymfocyty</vt:lpstr>
      <vt:lpstr>Th2 odpověď</vt:lpstr>
      <vt:lpstr>Th2 lymfocyty</vt:lpstr>
      <vt:lpstr>Th2 lymfocyty</vt:lpstr>
      <vt:lpstr>Th17 odpověď</vt:lpstr>
      <vt:lpstr>Th17 lymfoycyty </vt:lpstr>
      <vt:lpstr>Th17 T lymfocyty</vt:lpstr>
      <vt:lpstr>Základní typy regulačních T-lymfocytů</vt:lpstr>
      <vt:lpstr>Treg lymfocyty</vt:lpstr>
      <vt:lpstr>TR-1 lymfocyty</vt:lpstr>
      <vt:lpstr>Prezentace aplikace PowerPoint</vt:lpstr>
      <vt:lpstr>Diferenciace efektorových cytotoxických T lymfocytů</vt:lpstr>
      <vt:lpstr>Mechanismy „zabíjení“ cytotoxických  T lymfocytů</vt:lpstr>
      <vt:lpstr>Cytotoxické CD8+ T lymfocyty</vt:lpstr>
      <vt:lpstr>Gama delta T lymfocyty a NKT buňky</vt:lpstr>
      <vt:lpstr>Prezentace aplikace PowerPoint</vt:lpstr>
      <vt:lpstr>B lymfocyty</vt:lpstr>
      <vt:lpstr>BCR receptor</vt:lpstr>
      <vt:lpstr>Protilátky</vt:lpstr>
      <vt:lpstr>Vývoj B lymfocytů</vt:lpstr>
      <vt:lpstr>Diferenciace subpopulací B lymfocytů</vt:lpstr>
      <vt:lpstr>Antigeny aktivující lymfocyty B</vt:lpstr>
      <vt:lpstr>Aktivace B lymfocytů a produkce Ig</vt:lpstr>
      <vt:lpstr>Aktivace B lymfocytu</vt:lpstr>
      <vt:lpstr>B-lymfocytární subpopulace</vt:lpstr>
      <vt:lpstr>B lymfocyt jako APC  a jeho stimulace T lymfocytem</vt:lpstr>
      <vt:lpstr>Protilátková odpověď – T dependentní</vt:lpstr>
      <vt:lpstr>Prezentace aplikace PowerPoint</vt:lpstr>
      <vt:lpstr>Prezentace aplikace PowerPoint</vt:lpstr>
      <vt:lpstr>Vazba Ag na BCR receptor</vt:lpstr>
      <vt:lpstr>Somatická hypermutace</vt:lpstr>
      <vt:lpstr>Prezentace aplikace PowerPoint</vt:lpstr>
      <vt:lpstr>Germinální centrum</vt:lpstr>
      <vt:lpstr>Prezentace aplikace PowerPoint</vt:lpstr>
      <vt:lpstr>Izotypový přesmyk a funkce jednotlivých Ig</vt:lpstr>
      <vt:lpstr>B-buněčná aktivace a produkce Ig u B2 lymfocytů</vt:lpstr>
      <vt:lpstr>Prezentace aplikace PowerPoint</vt:lpstr>
      <vt:lpstr>Efektorové funkce protilátek</vt:lpstr>
      <vt:lpstr>Prezentace aplikace PowerPoint</vt:lpstr>
      <vt:lpstr>Adaptivní imunita: paměť</vt:lpstr>
      <vt:lpstr>Prezentace aplikace PowerPoint</vt:lpstr>
      <vt:lpstr>Imunitní protilátková odpověď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Adaptivní imunita: autotolerance</vt:lpstr>
      <vt:lpstr>IMUNOLOGICKÁ TOLERANCE</vt:lpstr>
      <vt:lpstr>Prezentace aplikace PowerPoint</vt:lpstr>
      <vt:lpstr>Prezentace aplikace PowerPoint</vt:lpstr>
    </vt:vector>
  </TitlesOfParts>
  <Company>Fakultní nemocnice u sv. Anny v Brně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Adaptivní imunita</dc:title>
  <dc:creator>uziv</dc:creator>
  <cp:lastModifiedBy>uziv</cp:lastModifiedBy>
  <cp:revision>7</cp:revision>
  <dcterms:created xsi:type="dcterms:W3CDTF">2016-01-13T09:13:43Z</dcterms:created>
  <dcterms:modified xsi:type="dcterms:W3CDTF">2016-01-13T10:18:04Z</dcterms:modified>
</cp:coreProperties>
</file>