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F387-335B-404B-861C-FE8A6EEC888B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1A4FA-CEE3-43F4-A8D4-E56B380ED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9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8DB9-182F-435C-B662-AA0C6D0F9C1D}" type="slidenum">
              <a:rPr lang="cs-CZ"/>
              <a:pPr/>
              <a:t>15</a:t>
            </a:fld>
            <a:endParaRPr 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2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7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4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9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5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7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3DC3-8073-4533-A205-92E7200C084C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CF11-5624-4011-A489-78FDEB1A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Bakalářský studijní program</a:t>
            </a:r>
            <a:b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obor „zdravotní laborant“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Předmět: klinická imunologie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Učební opory 2013</a:t>
            </a:r>
          </a:p>
          <a:p>
            <a:r>
              <a:rPr lang="cs-CZ" sz="2400" i="1" dirty="0" smtClean="0">
                <a:solidFill>
                  <a:srgbClr val="002060"/>
                </a:solidFill>
              </a:rPr>
              <a:t>Autor: Prof. J. Lokaj</a:t>
            </a:r>
            <a:endParaRPr lang="cs-CZ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A50021"/>
                </a:solidFill>
              </a:rPr>
              <a:t>IMUNITA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smtClean="0">
                <a:solidFill>
                  <a:schemeClr val="hlink"/>
                </a:solidFill>
              </a:rPr>
              <a:t>Vrozená</a:t>
            </a:r>
            <a:r>
              <a:rPr lang="cs-CZ" smtClean="0"/>
              <a:t> (přirozená, nespecifická,</a:t>
            </a:r>
          </a:p>
          <a:p>
            <a:pPr>
              <a:buFont typeface="Arial" pitchFamily="34" charset="0"/>
              <a:buNone/>
            </a:pPr>
            <a:r>
              <a:rPr lang="cs-CZ" smtClean="0"/>
              <a:t>                    </a:t>
            </a:r>
            <a:r>
              <a:rPr lang="cs-CZ" i="1" u="sng" smtClean="0"/>
              <a:t>innate immunity</a:t>
            </a:r>
            <a:r>
              <a:rPr lang="cs-CZ" i="1" smtClean="0"/>
              <a:t>)</a:t>
            </a:r>
          </a:p>
          <a:p>
            <a:pPr>
              <a:buFont typeface="Arial" pitchFamily="34" charset="0"/>
              <a:buNone/>
            </a:pPr>
            <a:r>
              <a:rPr lang="cs-CZ" smtClean="0"/>
              <a:t>        </a:t>
            </a:r>
            <a:r>
              <a:rPr lang="cs-CZ" smtClean="0">
                <a:solidFill>
                  <a:schemeClr val="hlink"/>
                </a:solidFill>
              </a:rPr>
              <a:t>u všech mnohobuněčných organismů</a:t>
            </a:r>
          </a:p>
          <a:p>
            <a:pPr>
              <a:buFont typeface="Arial" pitchFamily="34" charset="0"/>
              <a:buNone/>
            </a:pPr>
            <a:endParaRPr lang="cs-CZ" smtClean="0">
              <a:solidFill>
                <a:schemeClr val="hlink"/>
              </a:solidFill>
            </a:endParaRPr>
          </a:p>
          <a:p>
            <a:r>
              <a:rPr lang="cs-CZ" u="sng" smtClean="0">
                <a:solidFill>
                  <a:schemeClr val="hlink"/>
                </a:solidFill>
              </a:rPr>
              <a:t>Adaptivní</a:t>
            </a:r>
            <a:r>
              <a:rPr lang="cs-CZ" smtClean="0">
                <a:solidFill>
                  <a:schemeClr val="hlink"/>
                </a:solidFill>
              </a:rPr>
              <a:t> </a:t>
            </a:r>
            <a:r>
              <a:rPr lang="cs-CZ" smtClean="0"/>
              <a:t>(získaná, specifická,</a:t>
            </a:r>
          </a:p>
          <a:p>
            <a:pPr>
              <a:buFont typeface="Arial" pitchFamily="34" charset="0"/>
              <a:buNone/>
            </a:pPr>
            <a:r>
              <a:rPr lang="cs-CZ" smtClean="0">
                <a:solidFill>
                  <a:schemeClr val="hlink"/>
                </a:solidFill>
              </a:rPr>
              <a:t>                     </a:t>
            </a:r>
            <a:r>
              <a:rPr lang="cs-CZ" i="1" u="sng" smtClean="0"/>
              <a:t>adaptive immunity</a:t>
            </a:r>
            <a:r>
              <a:rPr lang="cs-CZ" i="1" smtClean="0"/>
              <a:t>)</a:t>
            </a:r>
            <a:r>
              <a:rPr lang="cs-CZ" smtClean="0">
                <a:solidFill>
                  <a:schemeClr val="hlink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cs-CZ" smtClean="0">
                <a:solidFill>
                  <a:schemeClr val="hlink"/>
                </a:solidFill>
              </a:rPr>
              <a:t>         až od obratlovců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81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cs-CZ" sz="4800" smtClean="0"/>
          </a:p>
          <a:p>
            <a:pPr>
              <a:buFont typeface="Arial" pitchFamily="34" charset="0"/>
              <a:buNone/>
            </a:pPr>
            <a:r>
              <a:rPr lang="cs-CZ" sz="4800" smtClean="0"/>
              <a:t>  </a:t>
            </a:r>
            <a:r>
              <a:rPr lang="cs-CZ" sz="4800" smtClean="0">
                <a:solidFill>
                  <a:srgbClr val="000066"/>
                </a:solidFill>
              </a:rPr>
              <a:t>Imunitní mechanismy zajišťující  vrozenou a adaptivní imunitu</a:t>
            </a:r>
            <a:r>
              <a:rPr lang="cs-CZ" sz="4800" smtClean="0"/>
              <a:t>   </a:t>
            </a:r>
          </a:p>
          <a:p>
            <a:pPr>
              <a:buFont typeface="Arial" pitchFamily="34" charset="0"/>
              <a:buNone/>
            </a:pPr>
            <a:r>
              <a:rPr lang="cs-CZ" sz="4800" smtClean="0"/>
              <a:t>            </a:t>
            </a:r>
            <a:r>
              <a:rPr lang="cs-CZ" sz="4800" smtClean="0">
                <a:solidFill>
                  <a:srgbClr val="A50021"/>
                </a:solidFill>
              </a:rPr>
              <a:t>jsou  integrovány</a:t>
            </a:r>
          </a:p>
        </p:txBody>
      </p:sp>
    </p:spTree>
    <p:extLst>
      <p:ext uri="{BB962C8B-B14F-4D97-AF65-F5344CB8AC3E}">
        <p14:creationId xmlns:p14="http://schemas.microsoft.com/office/powerpoint/2010/main" val="31455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2060"/>
                </a:solidFill>
                <a:latin typeface="Comic Sans MS" pitchFamily="66" charset="0"/>
              </a:rPr>
              <a:t>Tři fáze imunitní reakce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91512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u="sng" dirty="0">
                <a:solidFill>
                  <a:schemeClr val="accent2"/>
                </a:solidFill>
              </a:rPr>
              <a:t>Neindukovaná, nespecifická reakce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chemeClr val="accent2"/>
                </a:solidFill>
              </a:rPr>
              <a:t>   </a:t>
            </a:r>
            <a:r>
              <a:rPr lang="cs-CZ" sz="2800" dirty="0">
                <a:solidFill>
                  <a:srgbClr val="002060"/>
                </a:solidFill>
              </a:rPr>
              <a:t>Bezprostřední, během 0-4 hodin: preformované faktory (kožní a slizniční bariéry, pH, lysozym a jiné enzymy)</a:t>
            </a:r>
          </a:p>
          <a:p>
            <a:pPr>
              <a:lnSpc>
                <a:spcPct val="90000"/>
              </a:lnSpc>
            </a:pPr>
            <a:r>
              <a:rPr lang="cs-CZ" u="sng" dirty="0">
                <a:solidFill>
                  <a:schemeClr val="accent2"/>
                </a:solidFill>
              </a:rPr>
              <a:t>Indukovaná, omezeně specifická reakce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chemeClr val="accent2"/>
                </a:solidFill>
              </a:rPr>
              <a:t>   </a:t>
            </a:r>
            <a:r>
              <a:rPr lang="cs-CZ" sz="2800" dirty="0">
                <a:solidFill>
                  <a:srgbClr val="002060"/>
                </a:solidFill>
              </a:rPr>
              <a:t>Odvíjí se během 4- 96 hodin: aktivace komplementového systému, fagocytóza, cytotoxicita, zánětlivá reakce</a:t>
            </a:r>
          </a:p>
          <a:p>
            <a:pPr>
              <a:lnSpc>
                <a:spcPct val="90000"/>
              </a:lnSpc>
            </a:pPr>
            <a:r>
              <a:rPr lang="cs-CZ" u="sng" dirty="0">
                <a:solidFill>
                  <a:schemeClr val="accent2"/>
                </a:solidFill>
              </a:rPr>
              <a:t>Indukovaná adaptivní reakce-specifická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>
                <a:solidFill>
                  <a:srgbClr val="990033"/>
                </a:solidFill>
              </a:rPr>
              <a:t>    </a:t>
            </a:r>
            <a:r>
              <a:rPr lang="cs-CZ" sz="2800" dirty="0">
                <a:solidFill>
                  <a:srgbClr val="002060"/>
                </a:solidFill>
              </a:rPr>
              <a:t>po 96 hodinách: tvorba protilátek, efektorové lymfocyty T (</a:t>
            </a:r>
            <a:r>
              <a:rPr lang="cs-CZ" sz="2800" dirty="0" err="1">
                <a:solidFill>
                  <a:srgbClr val="002060"/>
                </a:solidFill>
              </a:rPr>
              <a:t>Tc</a:t>
            </a:r>
            <a:r>
              <a:rPr lang="cs-CZ" sz="2800" dirty="0">
                <a:solidFill>
                  <a:srgbClr val="002060"/>
                </a:solidFill>
              </a:rPr>
              <a:t>, </a:t>
            </a:r>
            <a:r>
              <a:rPr lang="cs-CZ" sz="2800" dirty="0" err="1">
                <a:solidFill>
                  <a:srgbClr val="002060"/>
                </a:solidFill>
              </a:rPr>
              <a:t>Th</a:t>
            </a:r>
            <a:r>
              <a:rPr lang="cs-CZ" sz="2800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8313" y="620713"/>
            <a:ext cx="7704137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44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2184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cs-CZ" sz="2800" b="1">
                <a:solidFill>
                  <a:srgbClr val="CC0000"/>
                </a:solidFill>
                <a:latin typeface="Tahoma" pitchFamily="34" charset="0"/>
              </a:rPr>
              <a:t>cizí</a:t>
            </a:r>
          </a:p>
          <a:p>
            <a:pPr algn="r" eaLnBrk="0" hangingPunct="0"/>
            <a:endParaRPr lang="cs-CZ" sz="2800" b="1">
              <a:solidFill>
                <a:srgbClr val="CC0000"/>
              </a:solidFill>
              <a:latin typeface="Tahoma" pitchFamily="34" charset="0"/>
            </a:endParaRPr>
          </a:p>
          <a:p>
            <a:pPr algn="r" eaLnBrk="0" hangingPunct="0"/>
            <a:r>
              <a:rPr lang="cs-CZ" sz="2800" b="1">
                <a:solidFill>
                  <a:srgbClr val="CC0000"/>
                </a:solidFill>
                <a:latin typeface="Tahoma" pitchFamily="34" charset="0"/>
              </a:rPr>
              <a:t>odcizené</a:t>
            </a:r>
          </a:p>
          <a:p>
            <a:pPr algn="r" eaLnBrk="0" hangingPunct="0"/>
            <a:endParaRPr lang="cs-CZ" sz="2800" b="1">
              <a:solidFill>
                <a:srgbClr val="CC0000"/>
              </a:solidFill>
              <a:latin typeface="Tahoma" pitchFamily="34" charset="0"/>
            </a:endParaRPr>
          </a:p>
          <a:p>
            <a:pPr algn="r" eaLnBrk="0" hangingPunct="0"/>
            <a:r>
              <a:rPr lang="cs-CZ" sz="2800" b="1">
                <a:solidFill>
                  <a:srgbClr val="CC0000"/>
                </a:solidFill>
                <a:latin typeface="Tahoma" pitchFamily="34" charset="0"/>
              </a:rPr>
              <a:t>chybějící</a:t>
            </a:r>
          </a:p>
          <a:p>
            <a:pPr algn="r" eaLnBrk="0" hangingPunct="0"/>
            <a:endParaRPr lang="cs-CZ" sz="2800" b="1">
              <a:solidFill>
                <a:srgbClr val="CC0000"/>
              </a:solidFill>
              <a:latin typeface="Tahoma" pitchFamily="34" charset="0"/>
            </a:endParaRPr>
          </a:p>
          <a:p>
            <a:pPr algn="r" eaLnBrk="0" hangingPunct="0"/>
            <a:endParaRPr lang="cs-CZ" sz="2800" b="1">
              <a:solidFill>
                <a:srgbClr val="CC0000"/>
              </a:solidFill>
              <a:latin typeface="Tahoma" pitchFamily="34" charset="0"/>
            </a:endParaRPr>
          </a:p>
          <a:p>
            <a:pPr algn="r" eaLnBrk="0" hangingPunct="0"/>
            <a:r>
              <a:rPr lang="cs-CZ" sz="2800" b="1">
                <a:solidFill>
                  <a:srgbClr val="CC0000"/>
                </a:solidFill>
                <a:latin typeface="Tahoma" pitchFamily="34" charset="0"/>
              </a:rPr>
              <a:t>      </a:t>
            </a:r>
            <a:r>
              <a:rPr lang="cs-CZ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signály </a:t>
            </a:r>
          </a:p>
          <a:p>
            <a:pPr algn="r" eaLnBrk="0" hangingPunct="0"/>
            <a:r>
              <a:rPr lang="cs-CZ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nebezpečí</a:t>
            </a:r>
          </a:p>
          <a:p>
            <a:pPr algn="r" eaLnBrk="0" hangingPunct="0"/>
            <a:endParaRPr lang="cs-CZ" sz="2800" b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71775" y="1041400"/>
            <a:ext cx="3622675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sz="2200" b="1" dirty="0">
                <a:latin typeface="Comic Sans MS" pitchFamily="66" charset="0"/>
              </a:rPr>
              <a:t>Komplementový systém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Histamin, </a:t>
            </a:r>
            <a:r>
              <a:rPr lang="cs-CZ" sz="2200" b="1" dirty="0" err="1">
                <a:latin typeface="Comic Sans MS" pitchFamily="66" charset="0"/>
              </a:rPr>
              <a:t>eikosanoidy</a:t>
            </a:r>
            <a:r>
              <a:rPr lang="cs-CZ" sz="2200" b="1" dirty="0"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Antimikrobiální peptidy</a:t>
            </a:r>
          </a:p>
          <a:p>
            <a:pPr eaLnBrk="0" hangingPunct="0"/>
            <a:r>
              <a:rPr lang="cs-CZ" sz="2200" b="1" dirty="0" err="1">
                <a:latin typeface="Comic Sans MS" pitchFamily="66" charset="0"/>
              </a:rPr>
              <a:t>Cytokiny</a:t>
            </a:r>
            <a:r>
              <a:rPr lang="cs-CZ" sz="2200" b="1" dirty="0">
                <a:latin typeface="Comic Sans MS" pitchFamily="66" charset="0"/>
              </a:rPr>
              <a:t> vč. interferonů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Proteiny akutní fáze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Přirozené protilátky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Imunoglobuliny</a:t>
            </a:r>
          </a:p>
          <a:p>
            <a:pPr eaLnBrk="0" hangingPunct="0"/>
            <a:endParaRPr lang="cs-CZ" sz="2200" b="1" dirty="0">
              <a:latin typeface="Comic Sans MS" pitchFamily="66" charset="0"/>
            </a:endParaRP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Lymfocyty B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Lymfocyty T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Buňky NK, NKT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Buňky předkládající </a:t>
            </a:r>
            <a:r>
              <a:rPr lang="cs-CZ" sz="2200" b="1" dirty="0" err="1" smtClean="0">
                <a:latin typeface="Comic Sans MS" pitchFamily="66" charset="0"/>
              </a:rPr>
              <a:t>Ag</a:t>
            </a:r>
            <a:endParaRPr lang="cs-CZ" sz="2200" b="1" dirty="0">
              <a:latin typeface="Comic Sans MS" pitchFamily="66" charset="0"/>
            </a:endParaRP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Profesionální fagocyty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Mastocyty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Endotelové buňky</a:t>
            </a:r>
          </a:p>
          <a:p>
            <a:pPr eaLnBrk="0" hangingPunct="0"/>
            <a:r>
              <a:rPr lang="cs-CZ" sz="2200" b="1" dirty="0">
                <a:latin typeface="Comic Sans MS" pitchFamily="66" charset="0"/>
              </a:rPr>
              <a:t>Epitelové buňky</a:t>
            </a:r>
          </a:p>
          <a:p>
            <a:pPr eaLnBrk="0" hangingPunct="0"/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72225" y="1484313"/>
            <a:ext cx="2174875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sz="2600" b="1">
                <a:solidFill>
                  <a:srgbClr val="006600"/>
                </a:solidFill>
                <a:latin typeface="Tahoma" pitchFamily="34" charset="0"/>
              </a:rPr>
              <a:t>ELIMINACE</a:t>
            </a:r>
          </a:p>
          <a:p>
            <a:pPr eaLnBrk="0" hangingPunct="0"/>
            <a:endParaRPr lang="cs-CZ" sz="2600" b="1">
              <a:solidFill>
                <a:srgbClr val="006600"/>
              </a:solidFill>
              <a:latin typeface="Tahoma" pitchFamily="34" charset="0"/>
            </a:endParaRPr>
          </a:p>
          <a:p>
            <a:pPr eaLnBrk="0" hangingPunct="0"/>
            <a:r>
              <a:rPr lang="cs-CZ" sz="2600" b="1">
                <a:solidFill>
                  <a:srgbClr val="006600"/>
                </a:solidFill>
                <a:latin typeface="Tahoma" pitchFamily="34" charset="0"/>
              </a:rPr>
              <a:t>PROTEKCE</a:t>
            </a:r>
          </a:p>
          <a:p>
            <a:pPr eaLnBrk="0" hangingPunct="0"/>
            <a:endParaRPr lang="cs-CZ" sz="2600" b="1">
              <a:solidFill>
                <a:srgbClr val="006600"/>
              </a:solidFill>
              <a:latin typeface="Tahoma" pitchFamily="34" charset="0"/>
            </a:endParaRPr>
          </a:p>
          <a:p>
            <a:pPr eaLnBrk="0" hangingPunct="0"/>
            <a:r>
              <a:rPr lang="cs-CZ" sz="2600" b="1">
                <a:solidFill>
                  <a:srgbClr val="006600"/>
                </a:solidFill>
                <a:latin typeface="Tahoma" pitchFamily="34" charset="0"/>
              </a:rPr>
              <a:t>PAMĚŤ</a:t>
            </a:r>
          </a:p>
          <a:p>
            <a:pPr eaLnBrk="0" hangingPunct="0"/>
            <a:endParaRPr lang="cs-CZ" sz="2600" b="1">
              <a:solidFill>
                <a:srgbClr val="006600"/>
              </a:solidFill>
              <a:latin typeface="Tahoma" pitchFamily="34" charset="0"/>
            </a:endParaRPr>
          </a:p>
          <a:p>
            <a:pPr eaLnBrk="0" hangingPunct="0"/>
            <a:r>
              <a:rPr lang="cs-CZ" sz="2600" b="1">
                <a:solidFill>
                  <a:srgbClr val="006600"/>
                </a:solidFill>
                <a:latin typeface="Tahoma" pitchFamily="34" charset="0"/>
              </a:rPr>
              <a:t>TOLERANCE</a:t>
            </a:r>
          </a:p>
          <a:p>
            <a:pPr eaLnBrk="0" hangingPunct="0"/>
            <a:endParaRPr lang="cs-CZ" sz="2600" b="1">
              <a:solidFill>
                <a:srgbClr val="006600"/>
              </a:solidFill>
              <a:latin typeface="Tahoma" pitchFamily="34" charset="0"/>
            </a:endParaRPr>
          </a:p>
          <a:p>
            <a:pPr eaLnBrk="0" hangingPunct="0"/>
            <a:r>
              <a:rPr lang="cs-CZ" sz="2600" b="1">
                <a:solidFill>
                  <a:srgbClr val="006600"/>
                </a:solidFill>
                <a:latin typeface="Tahoma" pitchFamily="34" charset="0"/>
              </a:rPr>
              <a:t>PARALÝZA</a:t>
            </a:r>
          </a:p>
          <a:p>
            <a:pPr eaLnBrk="0" hangingPunct="0"/>
            <a:endParaRPr lang="cs-CZ" sz="2600" b="1">
              <a:solidFill>
                <a:srgbClr val="006600"/>
              </a:solidFill>
              <a:latin typeface="Tahoma" pitchFamily="34" charset="0"/>
            </a:endParaRPr>
          </a:p>
          <a:p>
            <a:pPr eaLnBrk="0" hangingPunct="0"/>
            <a:r>
              <a:rPr lang="cs-CZ" sz="2600" b="1">
                <a:solidFill>
                  <a:srgbClr val="006600"/>
                </a:solidFill>
                <a:latin typeface="Tahoma" pitchFamily="34" charset="0"/>
              </a:rPr>
              <a:t>PATOLOGIE</a:t>
            </a:r>
          </a:p>
          <a:p>
            <a:pPr eaLnBrk="0" hangingPunct="0"/>
            <a:endParaRPr lang="cs-CZ" sz="2600" b="1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8021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sz="3200" b="1">
                <a:solidFill>
                  <a:srgbClr val="3333CC"/>
                </a:solidFill>
                <a:latin typeface="Tahoma" pitchFamily="34" charset="0"/>
              </a:rPr>
              <a:t>    </a:t>
            </a:r>
            <a:r>
              <a:rPr lang="cs-CZ" sz="3200" b="1">
                <a:solidFill>
                  <a:schemeClr val="accent2"/>
                </a:solidFill>
                <a:latin typeface="Tahoma" pitchFamily="34" charset="0"/>
              </a:rPr>
              <a:t>IMUNOLOGICKÁ REAKTIVITA</a:t>
            </a:r>
          </a:p>
        </p:txBody>
      </p:sp>
    </p:spTree>
    <p:extLst>
      <p:ext uri="{BB962C8B-B14F-4D97-AF65-F5344CB8AC3E}">
        <p14:creationId xmlns:p14="http://schemas.microsoft.com/office/powerpoint/2010/main" val="25026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Imunologická reaktivita má „regionální“ zvláštnosti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i="1" dirty="0" smtClean="0">
                <a:solidFill>
                  <a:srgbClr val="000066"/>
                </a:solidFill>
                <a:latin typeface="Tahoma" pitchFamily="34" charset="0"/>
              </a:rPr>
              <a:t>Periferní krev není zcela věrným zrcadlem imunitních dějů v organismu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i="1" dirty="0" smtClean="0">
                <a:solidFill>
                  <a:srgbClr val="000066"/>
                </a:solidFill>
                <a:latin typeface="Tahoma" pitchFamily="34" charset="0"/>
              </a:rPr>
              <a:t>Jednotlivé orgány mají své specifické prostředí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i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u="sng" dirty="0" smtClean="0">
                <a:solidFill>
                  <a:srgbClr val="A50021"/>
                </a:solidFill>
                <a:latin typeface="Tahoma" pitchFamily="34" charset="0"/>
              </a:rPr>
              <a:t>„Systémová“  vs.  „lokální“ imunita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u="sng" dirty="0" smtClean="0">
                <a:solidFill>
                  <a:srgbClr val="A50021"/>
                </a:solidFill>
                <a:latin typeface="Tahoma" pitchFamily="34" charset="0"/>
              </a:rPr>
              <a:t> </a:t>
            </a:r>
            <a:endParaRPr lang="cs-CZ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A50021"/>
                </a:solidFill>
                <a:latin typeface="Verdana" pitchFamily="34" charset="0"/>
              </a:rPr>
              <a:t>Slizniční imunitní systém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b="1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93005" y="331787"/>
            <a:ext cx="6665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imunitního systému</a:t>
            </a:r>
            <a:endParaRPr lang="cs-CZ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048000" y="2895600"/>
            <a:ext cx="2819400" cy="28194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cs-CZ" sz="30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114800" y="1438275"/>
            <a:ext cx="2743200" cy="2743200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cs-CZ" sz="30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057400" y="1447800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cs-CZ" sz="2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97138" y="1987550"/>
            <a:ext cx="1406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b="1">
                <a:latin typeface="Comic Sans MS" pitchFamily="66" charset="0"/>
              </a:rPr>
              <a:t>HYPO-</a:t>
            </a:r>
            <a:br>
              <a:rPr lang="cs-CZ" sz="2400" b="1">
                <a:latin typeface="Comic Sans MS" pitchFamily="66" charset="0"/>
              </a:rPr>
            </a:br>
            <a:r>
              <a:rPr lang="cs-CZ" sz="2400" b="1">
                <a:latin typeface="Comic Sans MS" pitchFamily="66" charset="0"/>
              </a:rPr>
              <a:t>FUNKCE</a:t>
            </a:r>
            <a:endParaRPr lang="cs-CZ" sz="2400" b="1">
              <a:solidFill>
                <a:srgbClr val="00CCFF"/>
              </a:solidFill>
              <a:latin typeface="Comic Sans MS" pitchFamily="66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86312" y="4349750"/>
            <a:ext cx="1418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b="1" dirty="0">
                <a:solidFill>
                  <a:srgbClr val="00B050"/>
                </a:solidFill>
                <a:latin typeface="Comic Sans MS" pitchFamily="66" charset="0"/>
              </a:rPr>
              <a:t>DYS-</a:t>
            </a:r>
            <a:br>
              <a:rPr lang="cs-CZ" sz="2400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cs-CZ" sz="2400" b="1" dirty="0">
                <a:solidFill>
                  <a:srgbClr val="00B050"/>
                </a:solidFill>
                <a:latin typeface="Comic Sans MS" pitchFamily="66" charset="0"/>
              </a:rPr>
              <a:t>FUNKCE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76400" y="5791200"/>
            <a:ext cx="5699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2400" b="1" dirty="0">
                <a:solidFill>
                  <a:srgbClr val="00B050"/>
                </a:solidFill>
                <a:latin typeface="Tahoma" pitchFamily="34" charset="0"/>
              </a:rPr>
              <a:t>NÁDORY </a:t>
            </a:r>
          </a:p>
          <a:p>
            <a:pPr algn="ctr" eaLnBrk="0" hangingPunct="0"/>
            <a:r>
              <a:rPr lang="cs-CZ" sz="2400" b="1" dirty="0">
                <a:solidFill>
                  <a:srgbClr val="00B050"/>
                </a:solidFill>
                <a:latin typeface="Tahoma" pitchFamily="34" charset="0"/>
              </a:rPr>
              <a:t>IMUNITNÍHO SYSTÉMU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600" y="3657600"/>
            <a:ext cx="233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latin typeface="Tahoma" pitchFamily="34" charset="0"/>
              </a:rPr>
              <a:t>IMMUNO-</a:t>
            </a:r>
            <a:br>
              <a:rPr lang="cs-CZ" sz="2400" b="1">
                <a:latin typeface="Tahoma" pitchFamily="34" charset="0"/>
              </a:rPr>
            </a:br>
            <a:r>
              <a:rPr lang="cs-CZ" sz="2400" b="1">
                <a:latin typeface="Tahoma" pitchFamily="34" charset="0"/>
              </a:rPr>
              <a:t>DEFICIENCE</a:t>
            </a:r>
            <a:endParaRPr lang="cs-CZ" sz="3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094413" y="3657600"/>
            <a:ext cx="2733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b="1">
                <a:solidFill>
                  <a:srgbClr val="00CCFF"/>
                </a:solidFill>
                <a:latin typeface="Tahoma" pitchFamily="34" charset="0"/>
              </a:rPr>
              <a:t>ALERGIE</a:t>
            </a:r>
            <a:br>
              <a:rPr lang="cs-CZ" sz="2400" b="1">
                <a:solidFill>
                  <a:srgbClr val="00CCFF"/>
                </a:solidFill>
                <a:latin typeface="Tahoma" pitchFamily="34" charset="0"/>
              </a:rPr>
            </a:br>
            <a:r>
              <a:rPr lang="cs-CZ" sz="2400" b="1">
                <a:solidFill>
                  <a:srgbClr val="00CCFF"/>
                </a:solidFill>
                <a:latin typeface="Tahoma" pitchFamily="34" charset="0"/>
              </a:rPr>
              <a:t>AUTOIMMUNITA</a:t>
            </a:r>
            <a:endParaRPr lang="cs-CZ" sz="3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87938" y="2063750"/>
            <a:ext cx="1406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b="1">
                <a:solidFill>
                  <a:srgbClr val="00CCFF"/>
                </a:solidFill>
                <a:latin typeface="Comic Sans MS" pitchFamily="66" charset="0"/>
              </a:rPr>
              <a:t>HYPER-</a:t>
            </a:r>
            <a:br>
              <a:rPr lang="cs-CZ" sz="2400" b="1">
                <a:solidFill>
                  <a:srgbClr val="00CCFF"/>
                </a:solidFill>
                <a:latin typeface="Comic Sans MS" pitchFamily="66" charset="0"/>
              </a:rPr>
            </a:br>
            <a:r>
              <a:rPr lang="cs-CZ" sz="2400" b="1">
                <a:solidFill>
                  <a:srgbClr val="00CCFF"/>
                </a:solidFill>
                <a:latin typeface="Comic Sans MS" pitchFamily="66" charset="0"/>
              </a:rPr>
              <a:t>FUNKCE</a:t>
            </a:r>
            <a:endParaRPr lang="cs-CZ" sz="24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7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661350"/>
              </p:ext>
            </p:extLst>
          </p:nvPr>
        </p:nvGraphicFramePr>
        <p:xfrm>
          <a:off x="395536" y="116632"/>
          <a:ext cx="8388350" cy="629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zentace" r:id="rId3" imgW="4561507" imgH="3421488" progId="PowerPoint.Show.8">
                  <p:embed/>
                </p:oleObj>
              </mc:Choice>
              <mc:Fallback>
                <p:oleObj name="Prezentace" r:id="rId3" imgW="4561507" imgH="342148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6632"/>
                        <a:ext cx="8388350" cy="629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2205038"/>
            <a:ext cx="30241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55576" y="1700808"/>
            <a:ext cx="3897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cs-CZ" sz="1400" dirty="0">
                <a:solidFill>
                  <a:schemeClr val="tx1"/>
                </a:solidFill>
              </a:rPr>
              <a:t>Bach J-F: N </a:t>
            </a:r>
            <a:r>
              <a:rPr lang="cs-CZ" sz="1400" dirty="0" err="1">
                <a:solidFill>
                  <a:schemeClr val="tx1"/>
                </a:solidFill>
              </a:rPr>
              <a:t>Engl</a:t>
            </a:r>
            <a:r>
              <a:rPr lang="cs-CZ" sz="1400" dirty="0">
                <a:solidFill>
                  <a:schemeClr val="tx1"/>
                </a:solidFill>
              </a:rPr>
              <a:t> J Med 2002; 347: 911- 920</a:t>
            </a:r>
          </a:p>
        </p:txBody>
      </p:sp>
    </p:spTree>
    <p:extLst>
      <p:ext uri="{BB962C8B-B14F-4D97-AF65-F5344CB8AC3E}">
        <p14:creationId xmlns:p14="http://schemas.microsoft.com/office/powerpoint/2010/main" val="2416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16479" y="3513138"/>
            <a:ext cx="6611105" cy="21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b="1" u="sng" dirty="0">
                <a:solidFill>
                  <a:schemeClr val="accent2"/>
                </a:solidFill>
                <a:latin typeface="Comic Sans MS" pitchFamily="66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  <a:latin typeface="Comic Sans MS" pitchFamily="66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  <a:latin typeface="Comic Sans MS" pitchFamily="66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rgbClr val="002060"/>
                </a:solidFill>
              </a:rPr>
              <a:t>IMUNODEFICIENCE</a:t>
            </a:r>
            <a:r>
              <a:rPr lang="cs-CZ" sz="4400" dirty="0">
                <a:solidFill>
                  <a:srgbClr val="002060"/>
                </a:solidFill>
              </a:rPr>
              <a:t> </a:t>
            </a:r>
            <a:br>
              <a:rPr lang="cs-CZ" sz="4400" dirty="0">
                <a:solidFill>
                  <a:srgbClr val="002060"/>
                </a:solidFill>
              </a:rPr>
            </a:b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0807" y="1789113"/>
            <a:ext cx="19367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3000" b="1" dirty="0">
                <a:solidFill>
                  <a:srgbClr val="002060"/>
                </a:solidFill>
              </a:rPr>
              <a:t>PRIMÁRNÍ </a:t>
            </a:r>
          </a:p>
          <a:p>
            <a:pPr algn="ctr" eaLnBrk="0" hangingPunct="0"/>
            <a:r>
              <a:rPr lang="cs-CZ" sz="3000" b="1" dirty="0">
                <a:solidFill>
                  <a:srgbClr val="002060"/>
                </a:solidFill>
              </a:rPr>
              <a:t>(VROZENÉ)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580063" y="1789113"/>
            <a:ext cx="23877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3000" b="1" dirty="0">
                <a:solidFill>
                  <a:srgbClr val="002060"/>
                </a:solidFill>
              </a:rPr>
              <a:t>SEKUNDÁRNÍ </a:t>
            </a:r>
          </a:p>
          <a:p>
            <a:pPr eaLnBrk="0" hangingPunct="0"/>
            <a:r>
              <a:rPr lang="cs-CZ" sz="3000" b="1" dirty="0">
                <a:solidFill>
                  <a:srgbClr val="002060"/>
                </a:solidFill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42539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solidFill>
                  <a:schemeClr val="accent2"/>
                </a:solidFill>
                <a:latin typeface="Tahoma" pitchFamily="34" charset="0"/>
              </a:rPr>
              <a:t>EUROPEAN ALLERGY WHITE PAPER</a:t>
            </a:r>
            <a:br>
              <a:rPr lang="cs-CZ" sz="3200">
                <a:solidFill>
                  <a:schemeClr val="accent2"/>
                </a:solidFill>
                <a:latin typeface="Tahoma" pitchFamily="34" charset="0"/>
              </a:rPr>
            </a:br>
            <a:r>
              <a:rPr lang="cs-CZ" sz="2800">
                <a:solidFill>
                  <a:schemeClr val="hlink"/>
                </a:solidFill>
                <a:latin typeface="Tahoma" pitchFamily="34" charset="0"/>
              </a:rPr>
              <a:t>Allergic Diseases as a Public Health Problem</a:t>
            </a:r>
            <a:endParaRPr lang="cs-CZ" sz="320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>
                <a:solidFill>
                  <a:schemeClr val="accent2"/>
                </a:solidFill>
                <a:latin typeface="Tahoma" pitchFamily="34" charset="0"/>
              </a:rPr>
              <a:t>Alergické choroby se vyskytují u 35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%</a:t>
            </a:r>
            <a:r>
              <a:rPr lang="cs-CZ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celkov</a:t>
            </a:r>
            <a:r>
              <a:rPr lang="cs-CZ">
                <a:solidFill>
                  <a:schemeClr val="accent2"/>
                </a:solidFill>
                <a:latin typeface="Tahoma" pitchFamily="34" charset="0"/>
              </a:rPr>
              <a:t>é</a:t>
            </a: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 populace</a:t>
            </a:r>
            <a:r>
              <a:rPr lang="cs-CZ">
                <a:solidFill>
                  <a:schemeClr val="accent2"/>
                </a:solidFill>
                <a:latin typeface="Tahoma" pitchFamily="34" charset="0"/>
              </a:rPr>
              <a:t> a počet pacientů s alergickými chorobami v posledních desetiletích vzrůstá.</a:t>
            </a:r>
          </a:p>
          <a:p>
            <a:pPr algn="ctr">
              <a:buFontTx/>
              <a:buNone/>
            </a:pPr>
            <a:r>
              <a:rPr lang="cs-CZ" i="1">
                <a:solidFill>
                  <a:schemeClr val="hlink"/>
                </a:solidFill>
                <a:latin typeface="Tahoma" pitchFamily="34" charset="0"/>
              </a:rPr>
              <a:t>Alergická rhinitida</a:t>
            </a:r>
          </a:p>
          <a:p>
            <a:pPr algn="ctr">
              <a:buFontTx/>
              <a:buNone/>
            </a:pPr>
            <a:r>
              <a:rPr lang="cs-CZ" i="1">
                <a:solidFill>
                  <a:schemeClr val="hlink"/>
                </a:solidFill>
                <a:latin typeface="Tahoma" pitchFamily="34" charset="0"/>
              </a:rPr>
              <a:t>Asthma bronchiale</a:t>
            </a:r>
          </a:p>
          <a:p>
            <a:pPr algn="ctr">
              <a:buFontTx/>
              <a:buNone/>
            </a:pPr>
            <a:r>
              <a:rPr lang="cs-CZ" i="1">
                <a:solidFill>
                  <a:schemeClr val="hlink"/>
                </a:solidFill>
                <a:latin typeface="Tahoma" pitchFamily="34" charset="0"/>
              </a:rPr>
              <a:t>Atopická dermatitida</a:t>
            </a:r>
          </a:p>
          <a:p>
            <a:pPr algn="ctr">
              <a:buFontTx/>
              <a:buNone/>
            </a:pPr>
            <a:r>
              <a:rPr lang="cs-CZ" i="1">
                <a:solidFill>
                  <a:schemeClr val="hlink"/>
                </a:solidFill>
                <a:latin typeface="Tahoma" pitchFamily="34" charset="0"/>
              </a:rPr>
              <a:t>Potravinová přecitlivělost</a:t>
            </a:r>
          </a:p>
        </p:txBody>
      </p:sp>
    </p:spTree>
    <p:extLst>
      <p:ext uri="{BB962C8B-B14F-4D97-AF65-F5344CB8AC3E}">
        <p14:creationId xmlns:p14="http://schemas.microsoft.com/office/powerpoint/2010/main" val="1651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86868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Prevalence autoimunitních chorob</a:t>
            </a:r>
            <a:endParaRPr lang="cs-CZ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(</a:t>
            </a:r>
            <a:r>
              <a:rPr lang="cs-CZ" dirty="0" err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Mackay</a:t>
            </a:r>
            <a:r>
              <a:rPr lang="cs-CZ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IR, BMJ 2000; 321: 93-96)</a:t>
            </a:r>
            <a:endParaRPr lang="de-AT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10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 </a:t>
            </a:r>
            <a:endParaRPr lang="cs-CZ" sz="1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Choroby štítné žlázy: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  		 &gt; 3% dospělých žen</a:t>
            </a:r>
            <a:endParaRPr lang="cs-CZ" sz="19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Revmatoidní artritida: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		 1% celkové populace, převaha žen</a:t>
            </a:r>
            <a:endParaRPr lang="de-AT" sz="1900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Primární </a:t>
            </a:r>
            <a:r>
              <a:rPr lang="cs-CZ" sz="1900" b="1" i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Sjögren</a:t>
            </a:r>
            <a:r>
              <a:rPr lang="cs-CZ" sz="1900" b="1" i="1" dirty="0" err="1">
                <a:solidFill>
                  <a:srgbClr val="002060"/>
                </a:solidFill>
                <a:latin typeface="Comic Sans MS" pitchFamily="66" charset="0"/>
              </a:rPr>
              <a:t>ů</a:t>
            </a:r>
            <a:r>
              <a:rPr lang="cs-CZ" sz="1900" b="1" i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v</a:t>
            </a: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syndrom: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	 0,6-3% dosp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ě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lých 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ž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en</a:t>
            </a: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Systémový lupus </a:t>
            </a:r>
            <a:r>
              <a:rPr lang="cs-CZ" sz="1900" b="1" i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erytematosus</a:t>
            </a:r>
            <a:r>
              <a:rPr lang="cs-CZ" sz="1900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cs-CZ" sz="1900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0,12% celkové populace,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ř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evaha 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ž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en</a:t>
            </a: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Roztroušená skleróza: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		 0,1% celkové populace, převaha žen</a:t>
            </a:r>
            <a:endParaRPr lang="de-AT" sz="1900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Diabetes I. typu:</a:t>
            </a:r>
            <a:r>
              <a:rPr lang="cs-CZ" sz="1900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	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0,1% dětí</a:t>
            </a:r>
            <a:endParaRPr lang="de-AT" sz="1900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Primární biliární cirhóza: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	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0,05-0,1% žen středního a  staršího věku</a:t>
            </a:r>
            <a:endParaRPr lang="de-AT" sz="1900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1900" b="1" i="1" dirty="0" err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Myasthenia</a:t>
            </a:r>
            <a:r>
              <a:rPr lang="cs-CZ" sz="19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gravis: 	</a:t>
            </a:r>
            <a:r>
              <a:rPr lang="cs-CZ" sz="190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	 0,01% celkové populace, převaha žen</a:t>
            </a:r>
            <a:r>
              <a:rPr lang="cs-CZ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3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cs-CZ" sz="2800" u="sng" dirty="0"/>
              <a:t>Tematické okruhy ke zkoušce z imunologie (</a:t>
            </a:r>
            <a:r>
              <a:rPr lang="cs-CZ" sz="2800" u="sng" dirty="0" err="1"/>
              <a:t>BcZL</a:t>
            </a:r>
            <a:r>
              <a:rPr lang="cs-CZ" sz="2800" u="sng" dirty="0"/>
              <a:t>  LF MU)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Imunitní systém:  fyziologické funkce, hlavní skupiny chorob z poruch imunity.</a:t>
            </a:r>
          </a:p>
          <a:p>
            <a:r>
              <a:rPr lang="cs-CZ" dirty="0"/>
              <a:t>Imunita vrozená a adaptivní: charakteristické rysy, vzájemné vztahy.</a:t>
            </a:r>
          </a:p>
          <a:p>
            <a:r>
              <a:rPr lang="cs-CZ" dirty="0"/>
              <a:t>Primární a sekundární orgány imunitního systému.</a:t>
            </a:r>
          </a:p>
          <a:p>
            <a:r>
              <a:rPr lang="cs-CZ" dirty="0"/>
              <a:t>Buňky imunitního systému: lymfocyty T, B, buňky NK a NKT</a:t>
            </a:r>
          </a:p>
          <a:p>
            <a:r>
              <a:rPr lang="cs-CZ" dirty="0"/>
              <a:t>Buňky imunitního systému: profesionální fagocyty, dendritické buňky, mastocyty a  další elementy.</a:t>
            </a:r>
          </a:p>
          <a:p>
            <a:r>
              <a:rPr lang="cs-CZ" dirty="0"/>
              <a:t>Molekuly buněčných interakcí: </a:t>
            </a:r>
            <a:r>
              <a:rPr lang="cs-CZ" dirty="0" err="1"/>
              <a:t>cytokiny</a:t>
            </a:r>
            <a:r>
              <a:rPr lang="cs-CZ" dirty="0"/>
              <a:t>, </a:t>
            </a:r>
            <a:r>
              <a:rPr lang="cs-CZ" dirty="0" err="1"/>
              <a:t>chemokiny</a:t>
            </a:r>
            <a:r>
              <a:rPr lang="cs-CZ" dirty="0"/>
              <a:t>, adhesivní molekuly.</a:t>
            </a:r>
          </a:p>
          <a:p>
            <a:r>
              <a:rPr lang="cs-CZ" dirty="0"/>
              <a:t>Komplementový systém: cesty a důsledky aktivace. </a:t>
            </a:r>
          </a:p>
          <a:p>
            <a:r>
              <a:rPr lang="cs-CZ" dirty="0"/>
              <a:t>Zánět: buněčná a molekulární podstata, diagnosticky významné biomarkery zánětu.</a:t>
            </a:r>
          </a:p>
          <a:p>
            <a:r>
              <a:rPr lang="cs-CZ" dirty="0"/>
              <a:t>Imunoglobuliny: struktura a funkce.</a:t>
            </a:r>
          </a:p>
          <a:p>
            <a:r>
              <a:rPr lang="cs-CZ" dirty="0"/>
              <a:t>Hlavní </a:t>
            </a:r>
            <a:r>
              <a:rPr lang="cs-CZ" dirty="0" err="1"/>
              <a:t>histokompatibilitní</a:t>
            </a:r>
            <a:r>
              <a:rPr lang="cs-CZ" dirty="0"/>
              <a:t> komplex (MHC).    HLA-systém.  HLA-antigeny.</a:t>
            </a:r>
          </a:p>
          <a:p>
            <a:r>
              <a:rPr lang="cs-CZ" dirty="0"/>
              <a:t>Antigen. Epitop. Hapten.  Příklady antigenů významných v </a:t>
            </a:r>
            <a:r>
              <a:rPr lang="cs-CZ" dirty="0" err="1"/>
              <a:t>patogenéze</a:t>
            </a:r>
            <a:r>
              <a:rPr lang="cs-CZ" dirty="0"/>
              <a:t> a diagnostice chorob.</a:t>
            </a:r>
          </a:p>
          <a:p>
            <a:r>
              <a:rPr lang="cs-CZ" dirty="0"/>
              <a:t>Receptory buněk imunitního systému  pro „PAMP“  a pro „epitopy antigenů“. </a:t>
            </a:r>
          </a:p>
          <a:p>
            <a:r>
              <a:rPr lang="cs-CZ" dirty="0"/>
              <a:t>Buněčná a molekulární podstata tvorby protilátek a celulární imunity (zprostředkované lymfocyty T).</a:t>
            </a:r>
          </a:p>
          <a:p>
            <a:r>
              <a:rPr lang="cs-CZ" dirty="0"/>
              <a:t>Slizniční imunitní systém.</a:t>
            </a:r>
          </a:p>
          <a:p>
            <a:r>
              <a:rPr lang="cs-CZ" dirty="0"/>
              <a:t>Buněčná a molekulární podstata  celulární  Imunologická hypersensitivita ( I.-IV. typ)</a:t>
            </a:r>
          </a:p>
          <a:p>
            <a:r>
              <a:rPr lang="cs-CZ" dirty="0"/>
              <a:t>Alergické choroby : rozdělení, </a:t>
            </a:r>
            <a:r>
              <a:rPr lang="cs-CZ" dirty="0" err="1"/>
              <a:t>imunopatogeneze</a:t>
            </a:r>
            <a:r>
              <a:rPr lang="cs-CZ" dirty="0"/>
              <a:t>, výskyt, klinické projevy.</a:t>
            </a:r>
          </a:p>
          <a:p>
            <a:r>
              <a:rPr lang="cs-CZ" dirty="0"/>
              <a:t>Autoimunitní choroby. Autoprotilátky, </a:t>
            </a:r>
            <a:r>
              <a:rPr lang="cs-CZ" dirty="0" err="1"/>
              <a:t>autoreaktivní</a:t>
            </a:r>
            <a:r>
              <a:rPr lang="cs-CZ" dirty="0"/>
              <a:t> lymfocyty T.</a:t>
            </a:r>
          </a:p>
          <a:p>
            <a:r>
              <a:rPr lang="cs-CZ" dirty="0"/>
              <a:t>Imunodeficience primární a sekundární.</a:t>
            </a:r>
          </a:p>
          <a:p>
            <a:r>
              <a:rPr lang="cs-CZ" dirty="0"/>
              <a:t>Imunita antiinfekční. Aktivní a pasivní imunizace při prevenci a terapii infekčních chorob. Vakcíny.</a:t>
            </a:r>
          </a:p>
          <a:p>
            <a:r>
              <a:rPr lang="cs-CZ" dirty="0"/>
              <a:t>Imunita  u  maligních nádorů.  Monoklonální </a:t>
            </a:r>
            <a:r>
              <a:rPr lang="cs-CZ" dirty="0" err="1"/>
              <a:t>gamapatie</a:t>
            </a:r>
            <a:r>
              <a:rPr lang="cs-CZ" dirty="0"/>
              <a:t>,  leukemie, lymfomy.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0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021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accent2"/>
                </a:solidFill>
              </a:rPr>
              <a:t>Kombinace faktorů podmiňujících vznik </a:t>
            </a:r>
          </a:p>
          <a:p>
            <a:pPr algn="ctr" eaLnBrk="0" hangingPunct="0"/>
            <a:r>
              <a:rPr lang="cs-CZ" sz="2400" b="1">
                <a:solidFill>
                  <a:schemeClr val="accent2"/>
                </a:solidFill>
              </a:rPr>
              <a:t>autoimunitních chorob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590800" y="1752600"/>
            <a:ext cx="3962400" cy="3048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914400" y="2667000"/>
            <a:ext cx="4557713" cy="2028825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495800" y="2667000"/>
            <a:ext cx="3886200" cy="223837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810000" y="3733800"/>
            <a:ext cx="3352800" cy="2514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1295400" y="3733800"/>
            <a:ext cx="3222625" cy="2209800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cs-CZ" sz="2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733800" y="2133600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009900"/>
                </a:solidFill>
              </a:rPr>
              <a:t>GENETIKA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143000" y="3352800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FF3399"/>
                </a:solidFill>
              </a:rPr>
              <a:t>IMUNITA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828800" y="4953000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00CCFF"/>
                </a:solidFill>
              </a:rPr>
              <a:t>HORMONY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400800" y="3581400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FF9900"/>
                </a:solidFill>
              </a:rPr>
              <a:t>PROSTŘEDÍ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953000" y="51054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FF0000"/>
                </a:solidFill>
              </a:rPr>
              <a:t>VÝŽIVA</a:t>
            </a:r>
          </a:p>
        </p:txBody>
      </p:sp>
    </p:spTree>
    <p:extLst>
      <p:ext uri="{BB962C8B-B14F-4D97-AF65-F5344CB8AC3E}">
        <p14:creationId xmlns:p14="http://schemas.microsoft.com/office/powerpoint/2010/main" val="6275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  <p:bldP spid="37894" grpId="0" animBg="1"/>
      <p:bldP spid="37895" grpId="0" animBg="1" autoUpdateAnimBg="0"/>
      <p:bldP spid="37896" grpId="0" autoUpdateAnimBg="0"/>
      <p:bldP spid="37897" grpId="0" autoUpdateAnimBg="0"/>
      <p:bldP spid="37898" grpId="0" autoUpdateAnimBg="0"/>
      <p:bldP spid="37899" grpId="0" autoUpdateAnimBg="0"/>
      <p:bldP spid="379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99"/>
                </a:solidFill>
              </a:rPr>
              <a:t>Imunitní systém a maligní nádory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259263"/>
          </a:xfrm>
        </p:spPr>
        <p:txBody>
          <a:bodyPr>
            <a:normAutofit lnSpcReduction="10000"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cs-CZ" sz="2800" b="1" u="sng" dirty="0">
                <a:solidFill>
                  <a:srgbClr val="CC3300"/>
                </a:solidFill>
              </a:rPr>
              <a:t>Imunologická úprava nádoru (</a:t>
            </a:r>
            <a:r>
              <a:rPr lang="cs-CZ" sz="2800" b="1" u="sng" dirty="0" err="1">
                <a:solidFill>
                  <a:srgbClr val="CC3300"/>
                </a:solidFill>
              </a:rPr>
              <a:t>cancer</a:t>
            </a:r>
            <a:r>
              <a:rPr lang="cs-CZ" sz="2800" b="1" u="sng" dirty="0">
                <a:solidFill>
                  <a:srgbClr val="CC3300"/>
                </a:solidFill>
              </a:rPr>
              <a:t> </a:t>
            </a:r>
            <a:r>
              <a:rPr lang="cs-CZ" sz="2800" b="1" u="sng" dirty="0" err="1">
                <a:solidFill>
                  <a:srgbClr val="CC3300"/>
                </a:solidFill>
              </a:rPr>
              <a:t>immunoediting</a:t>
            </a:r>
            <a:r>
              <a:rPr lang="cs-CZ" sz="2800" b="1" u="sng" dirty="0">
                <a:solidFill>
                  <a:srgbClr val="CC3300"/>
                </a:solidFill>
              </a:rPr>
              <a:t>):</a:t>
            </a:r>
          </a:p>
          <a:p>
            <a:pPr marL="342900" indent="-342900" algn="ctr">
              <a:buFont typeface="Wingdings" pitchFamily="2" charset="2"/>
              <a:buNone/>
            </a:pPr>
            <a:endParaRPr lang="cs-CZ" sz="2400" dirty="0">
              <a:solidFill>
                <a:srgbClr val="CC330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>
                <a:solidFill>
                  <a:srgbClr val="000099"/>
                </a:solidFill>
              </a:rPr>
              <a:t>Imunologická </a:t>
            </a:r>
            <a:r>
              <a:rPr lang="cs-CZ" sz="2800" dirty="0">
                <a:solidFill>
                  <a:srgbClr val="002060"/>
                </a:solidFill>
              </a:rPr>
              <a:t>ostraha</a:t>
            </a:r>
            <a:r>
              <a:rPr lang="cs-CZ" sz="2800" dirty="0">
                <a:solidFill>
                  <a:srgbClr val="000099"/>
                </a:solidFill>
              </a:rPr>
              <a:t> (</a:t>
            </a:r>
            <a:r>
              <a:rPr lang="cs-CZ" sz="2800" dirty="0" err="1">
                <a:solidFill>
                  <a:srgbClr val="000099"/>
                </a:solidFill>
              </a:rPr>
              <a:t>immunological</a:t>
            </a:r>
            <a:r>
              <a:rPr lang="cs-CZ" sz="2800" dirty="0">
                <a:solidFill>
                  <a:srgbClr val="000099"/>
                </a:solidFill>
              </a:rPr>
              <a:t> </a:t>
            </a:r>
            <a:r>
              <a:rPr lang="cs-CZ" sz="2800" dirty="0" err="1">
                <a:solidFill>
                  <a:srgbClr val="000099"/>
                </a:solidFill>
              </a:rPr>
              <a:t>surveillance</a:t>
            </a:r>
            <a:r>
              <a:rPr lang="cs-CZ" sz="2800" dirty="0">
                <a:solidFill>
                  <a:srgbClr val="000099"/>
                </a:solidFill>
              </a:rPr>
              <a:t>) – </a:t>
            </a:r>
            <a:r>
              <a:rPr lang="cs-CZ" sz="2800" dirty="0">
                <a:solidFill>
                  <a:srgbClr val="C00000"/>
                </a:solidFill>
              </a:rPr>
              <a:t>eliminace</a:t>
            </a:r>
            <a:r>
              <a:rPr lang="cs-CZ" sz="2800" dirty="0">
                <a:solidFill>
                  <a:srgbClr val="000099"/>
                </a:solidFill>
              </a:rPr>
              <a:t> maligně transformovaných buněk.</a:t>
            </a:r>
          </a:p>
          <a:p>
            <a:pPr marL="342900" indent="-342900">
              <a:buFont typeface="Wingdings" pitchFamily="2" charset="2"/>
              <a:buNone/>
            </a:pPr>
            <a:endParaRPr lang="cs-CZ" sz="28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>
                <a:solidFill>
                  <a:srgbClr val="000099"/>
                </a:solidFill>
              </a:rPr>
              <a:t>Vytvoření </a:t>
            </a:r>
            <a:r>
              <a:rPr lang="cs-CZ" sz="2800" dirty="0">
                <a:solidFill>
                  <a:srgbClr val="C00000"/>
                </a:solidFill>
              </a:rPr>
              <a:t>rovnováhy</a:t>
            </a:r>
            <a:r>
              <a:rPr lang="cs-CZ" sz="2800" dirty="0">
                <a:solidFill>
                  <a:srgbClr val="000099"/>
                </a:solidFill>
              </a:rPr>
              <a:t> mezi imunitním systémem a nádorem, selekce rezistentních mutantů.</a:t>
            </a:r>
          </a:p>
          <a:p>
            <a:pPr marL="342900" indent="-342900">
              <a:buFont typeface="Wingdings" pitchFamily="2" charset="2"/>
              <a:buNone/>
            </a:pPr>
            <a:endParaRPr lang="cs-CZ" sz="28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Únik</a:t>
            </a:r>
            <a:r>
              <a:rPr lang="cs-CZ" sz="2800" dirty="0">
                <a:solidFill>
                  <a:srgbClr val="000099"/>
                </a:solidFill>
              </a:rPr>
              <a:t> maligních buněk před imunitními reakcemi.</a:t>
            </a:r>
          </a:p>
        </p:txBody>
      </p:sp>
    </p:spTree>
    <p:extLst>
      <p:ext uri="{BB962C8B-B14F-4D97-AF65-F5344CB8AC3E}">
        <p14:creationId xmlns:p14="http://schemas.microsoft.com/office/powerpoint/2010/main" val="13920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Transplantace orgánů, tkání, buněk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sz="2400" b="1" i="1" dirty="0" smtClean="0">
                <a:solidFill>
                  <a:srgbClr val="C00000"/>
                </a:solidFill>
              </a:rPr>
              <a:t>Dárce </a:t>
            </a:r>
            <a:r>
              <a:rPr lang="cs-CZ" sz="2400" b="1" i="1" dirty="0">
                <a:solidFill>
                  <a:srgbClr val="C00000"/>
                </a:solidFill>
              </a:rPr>
              <a:t>a příjemce: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Autologní  transplantace (</a:t>
            </a:r>
            <a:r>
              <a:rPr lang="cs-CZ" sz="2400" b="1" dirty="0" err="1">
                <a:solidFill>
                  <a:srgbClr val="002060"/>
                </a:solidFill>
              </a:rPr>
              <a:t>autograft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cs-CZ" sz="2400" b="1" dirty="0" err="1" smtClean="0">
                <a:solidFill>
                  <a:srgbClr val="002060"/>
                </a:solidFill>
              </a:rPr>
              <a:t>Syngenní</a:t>
            </a:r>
            <a:r>
              <a:rPr lang="cs-CZ" sz="2400" b="1" dirty="0" smtClean="0">
                <a:solidFill>
                  <a:srgbClr val="002060"/>
                </a:solidFill>
              </a:rPr>
              <a:t> transplantace   </a:t>
            </a:r>
            <a:r>
              <a:rPr lang="cs-CZ" sz="2400" b="1" dirty="0">
                <a:solidFill>
                  <a:srgbClr val="002060"/>
                </a:solidFill>
              </a:rPr>
              <a:t>(</a:t>
            </a:r>
            <a:r>
              <a:rPr lang="cs-CZ" sz="2400" b="1" dirty="0" err="1">
                <a:solidFill>
                  <a:srgbClr val="002060"/>
                </a:solidFill>
              </a:rPr>
              <a:t>isograft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Alogenní transplantace  (</a:t>
            </a:r>
            <a:r>
              <a:rPr lang="cs-CZ" sz="2400" b="1" dirty="0" err="1">
                <a:solidFill>
                  <a:srgbClr val="002060"/>
                </a:solidFill>
              </a:rPr>
              <a:t>allograft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Xenogenní transplantace (</a:t>
            </a:r>
            <a:r>
              <a:rPr lang="cs-CZ" sz="2400" b="1" dirty="0" err="1">
                <a:solidFill>
                  <a:srgbClr val="002060"/>
                </a:solidFill>
              </a:rPr>
              <a:t>xenograft</a:t>
            </a:r>
            <a:r>
              <a:rPr lang="cs-CZ" sz="2400" b="1" dirty="0">
                <a:solidFill>
                  <a:srgbClr val="002060"/>
                </a:solidFill>
              </a:rPr>
              <a:t>)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rgbClr val="002060"/>
                </a:solidFill>
              </a:rPr>
              <a:t>                  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sz="2400" b="1" i="1" dirty="0" smtClean="0">
                <a:solidFill>
                  <a:srgbClr val="C00000"/>
                </a:solidFill>
              </a:rPr>
              <a:t>Důsledky </a:t>
            </a:r>
            <a:r>
              <a:rPr lang="cs-CZ" sz="2400" b="1" i="1" dirty="0" err="1" smtClean="0">
                <a:solidFill>
                  <a:srgbClr val="C00000"/>
                </a:solidFill>
              </a:rPr>
              <a:t>histoinkompatibility</a:t>
            </a:r>
            <a:r>
              <a:rPr lang="cs-CZ" sz="2400" b="1" i="1" dirty="0" smtClean="0">
                <a:solidFill>
                  <a:srgbClr val="C00000"/>
                </a:solidFill>
              </a:rPr>
              <a:t>:</a:t>
            </a:r>
            <a:endParaRPr lang="cs-CZ" sz="2400" b="1" i="1" dirty="0">
              <a:solidFill>
                <a:srgbClr val="C00000"/>
              </a:solidFill>
            </a:endParaRPr>
          </a:p>
          <a:p>
            <a:r>
              <a:rPr lang="cs-CZ" sz="2400" b="1" dirty="0" err="1">
                <a:solidFill>
                  <a:srgbClr val="002060"/>
                </a:solidFill>
              </a:rPr>
              <a:t>Rejekce</a:t>
            </a:r>
            <a:r>
              <a:rPr lang="cs-CZ" sz="2400" b="1" dirty="0">
                <a:solidFill>
                  <a:srgbClr val="002060"/>
                </a:solidFill>
              </a:rPr>
              <a:t> (odvržení, odhojení) štěpu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Reakce štěpu proti hostiteli (</a:t>
            </a:r>
            <a:r>
              <a:rPr lang="cs-CZ" sz="2400" b="1" dirty="0" err="1">
                <a:solidFill>
                  <a:srgbClr val="002060"/>
                </a:solidFill>
              </a:rPr>
              <a:t>graft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versus host </a:t>
            </a:r>
            <a:r>
              <a:rPr lang="cs-CZ" sz="2400" b="1" dirty="0" err="1" smtClean="0">
                <a:solidFill>
                  <a:srgbClr val="002060"/>
                </a:solidFill>
              </a:rPr>
              <a:t>reaction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–</a:t>
            </a:r>
            <a:r>
              <a:rPr lang="cs-CZ" sz="2400" b="1" dirty="0" err="1" smtClean="0">
                <a:solidFill>
                  <a:srgbClr val="002060"/>
                </a:solidFill>
              </a:rPr>
              <a:t>GvHR</a:t>
            </a:r>
            <a:r>
              <a:rPr lang="cs-CZ" sz="2400" b="1" dirty="0" smtClean="0">
                <a:solidFill>
                  <a:srgbClr val="002060"/>
                </a:solidFill>
              </a:rPr>
              <a:t>)</a:t>
            </a:r>
            <a:endParaRPr lang="cs-CZ" sz="24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45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algn="l" eaLnBrk="1" hangingPunct="1"/>
            <a:r>
              <a:rPr lang="cs-CZ" sz="3600" b="1" dirty="0" smtClean="0">
                <a:solidFill>
                  <a:srgbClr val="002060"/>
                </a:solidFill>
              </a:rPr>
              <a:t>„</a:t>
            </a:r>
            <a:r>
              <a:rPr lang="cs-CZ" sz="3600" b="1" i="1" dirty="0" smtClean="0">
                <a:solidFill>
                  <a:srgbClr val="002060"/>
                </a:solidFill>
              </a:rPr>
              <a:t>Koexistence matky a plodu  </a:t>
            </a:r>
            <a:br>
              <a:rPr lang="cs-CZ" sz="3600" b="1" i="1" dirty="0" smtClean="0">
                <a:solidFill>
                  <a:srgbClr val="002060"/>
                </a:solidFill>
              </a:rPr>
            </a:br>
            <a:r>
              <a:rPr lang="cs-CZ" sz="3600" b="1" i="1" dirty="0" smtClean="0">
                <a:solidFill>
                  <a:srgbClr val="002060"/>
                </a:solidFill>
              </a:rPr>
              <a:t>u placentárních savců je fyziologickým příkladem imunologické tolerance k </a:t>
            </a:r>
            <a:r>
              <a:rPr lang="cs-CZ" sz="3600" b="1" i="1" dirty="0" err="1" smtClean="0">
                <a:solidFill>
                  <a:srgbClr val="002060"/>
                </a:solidFill>
              </a:rPr>
              <a:t>semialogennímu</a:t>
            </a:r>
            <a:r>
              <a:rPr lang="cs-CZ" sz="3600" b="1" i="1" dirty="0" smtClean="0">
                <a:solidFill>
                  <a:srgbClr val="002060"/>
                </a:solidFill>
              </a:rPr>
              <a:t> štěpu“.</a:t>
            </a:r>
            <a:br>
              <a:rPr lang="cs-CZ" sz="3600" b="1" i="1" dirty="0" smtClean="0">
                <a:solidFill>
                  <a:srgbClr val="002060"/>
                </a:solidFill>
              </a:rPr>
            </a:br>
            <a:r>
              <a:rPr lang="cs-CZ" sz="3600" b="1" i="1" dirty="0" smtClean="0">
                <a:solidFill>
                  <a:schemeClr val="bg1"/>
                </a:solidFill>
              </a:rPr>
              <a:t/>
            </a:r>
            <a:br>
              <a:rPr lang="cs-CZ" sz="3600" b="1" i="1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Medawar, P.B.: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immunological and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endocrinological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problems raised by the evolution of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viviparity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vertebrates.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Symp.Soc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Exp.Biol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7:320-328, 1953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1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cs-CZ" sz="2800" u="sng" dirty="0" smtClean="0"/>
              <a:t>Tematické okruhy ke zkoušce z imunologie (</a:t>
            </a:r>
            <a:r>
              <a:rPr lang="cs-CZ" sz="2800" u="sng" dirty="0" err="1" smtClean="0"/>
              <a:t>BcZL</a:t>
            </a:r>
            <a:r>
              <a:rPr lang="cs-CZ" sz="2800" u="sng" dirty="0" smtClean="0"/>
              <a:t>  LF MU)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err="1"/>
              <a:t>Polyklonální</a:t>
            </a:r>
            <a:r>
              <a:rPr lang="cs-CZ" dirty="0"/>
              <a:t> protilátky: příprava (imunizace), purifikace, využití v diagnostice a v léčbě.</a:t>
            </a:r>
          </a:p>
          <a:p>
            <a:r>
              <a:rPr lang="cs-CZ" dirty="0"/>
              <a:t>Monoklonální protilátky: charakteristika, možnosti diagnostického a léčebného využití.</a:t>
            </a:r>
          </a:p>
          <a:p>
            <a:r>
              <a:rPr lang="cs-CZ" dirty="0"/>
              <a:t>Reakce  protilátek s antigenem in vitro: charakter a vizualizace  vazby,  afinita, </a:t>
            </a:r>
            <a:r>
              <a:rPr lang="cs-CZ" dirty="0" err="1"/>
              <a:t>avidita</a:t>
            </a:r>
            <a:r>
              <a:rPr lang="cs-CZ" dirty="0"/>
              <a:t>.</a:t>
            </a:r>
          </a:p>
          <a:p>
            <a:r>
              <a:rPr lang="cs-CZ" dirty="0"/>
              <a:t>Aglutinační reakce. Aglutinace přímá a nepřímá. </a:t>
            </a:r>
            <a:r>
              <a:rPr lang="cs-CZ" dirty="0" err="1"/>
              <a:t>Coombsův</a:t>
            </a:r>
            <a:r>
              <a:rPr lang="cs-CZ" dirty="0"/>
              <a:t> test.</a:t>
            </a:r>
          </a:p>
          <a:p>
            <a:r>
              <a:rPr lang="cs-CZ" dirty="0"/>
              <a:t>Precipitační reakce : radiální </a:t>
            </a:r>
            <a:r>
              <a:rPr lang="cs-CZ" dirty="0" err="1"/>
              <a:t>imunodifuse</a:t>
            </a:r>
            <a:r>
              <a:rPr lang="cs-CZ" dirty="0"/>
              <a:t>, nefelometrie a turbidimetrie.</a:t>
            </a:r>
          </a:p>
          <a:p>
            <a:r>
              <a:rPr lang="cs-CZ" dirty="0"/>
              <a:t>Imunoelektroforéza. </a:t>
            </a:r>
            <a:r>
              <a:rPr lang="cs-CZ" dirty="0" err="1"/>
              <a:t>Imunofixace</a:t>
            </a:r>
            <a:r>
              <a:rPr lang="cs-CZ" dirty="0"/>
              <a:t>, </a:t>
            </a:r>
            <a:r>
              <a:rPr lang="cs-CZ" dirty="0" err="1"/>
              <a:t>Imunoblotting</a:t>
            </a:r>
            <a:r>
              <a:rPr lang="cs-CZ" dirty="0"/>
              <a:t>,</a:t>
            </a:r>
          </a:p>
          <a:p>
            <a:r>
              <a:rPr lang="cs-CZ" dirty="0"/>
              <a:t>Imunofluorescence.</a:t>
            </a:r>
          </a:p>
          <a:p>
            <a:r>
              <a:rPr lang="cs-CZ" dirty="0" err="1"/>
              <a:t>Imunoeseje</a:t>
            </a:r>
            <a:r>
              <a:rPr lang="cs-CZ" dirty="0"/>
              <a:t> se značenými protilátkami:  RIA , EIA. ELISA.</a:t>
            </a:r>
          </a:p>
          <a:p>
            <a:r>
              <a:rPr lang="cs-CZ" dirty="0"/>
              <a:t>Izolace buněk k imunologickému vyšetření. Gradientová centrifugace,  </a:t>
            </a:r>
            <a:r>
              <a:rPr lang="cs-CZ" dirty="0" err="1"/>
              <a:t>imunomagnetická</a:t>
            </a:r>
            <a:r>
              <a:rPr lang="cs-CZ" dirty="0"/>
              <a:t> selekce.</a:t>
            </a:r>
          </a:p>
          <a:p>
            <a:r>
              <a:rPr lang="cs-CZ" dirty="0"/>
              <a:t>Průtoková  </a:t>
            </a:r>
            <a:r>
              <a:rPr lang="cs-CZ" dirty="0" err="1"/>
              <a:t>cytometrie</a:t>
            </a:r>
            <a:r>
              <a:rPr lang="cs-CZ" dirty="0"/>
              <a:t>. Princip metody, analýza a grafické znázornění. Uplatnění v imunologii.</a:t>
            </a:r>
          </a:p>
          <a:p>
            <a:r>
              <a:rPr lang="cs-CZ" dirty="0"/>
              <a:t>Funkční testy lymfocytů in vitro: proliferace, cytotoxicita, ELISPOT</a:t>
            </a:r>
          </a:p>
          <a:p>
            <a:r>
              <a:rPr lang="cs-CZ" dirty="0"/>
              <a:t>Vyšetření fagocytózy:  chemotaxe, ingesce,  mikrobicidní testy.</a:t>
            </a:r>
          </a:p>
          <a:p>
            <a:r>
              <a:rPr lang="cs-CZ" dirty="0"/>
              <a:t>Vyšetření  fagocytózy:   redukce </a:t>
            </a:r>
            <a:r>
              <a:rPr lang="cs-CZ" dirty="0" err="1"/>
              <a:t>tetrazoliových</a:t>
            </a:r>
            <a:r>
              <a:rPr lang="cs-CZ" dirty="0"/>
              <a:t> solí, chemiluminiscence, „</a:t>
            </a:r>
            <a:r>
              <a:rPr lang="cs-CZ" dirty="0" err="1"/>
              <a:t>burst</a:t>
            </a:r>
            <a:r>
              <a:rPr lang="cs-CZ" dirty="0"/>
              <a:t>-test“.</a:t>
            </a:r>
          </a:p>
          <a:p>
            <a:r>
              <a:rPr lang="cs-CZ" dirty="0"/>
              <a:t>Vyšetření aktivity, složek a inhibitorů komplementového systému.</a:t>
            </a:r>
          </a:p>
          <a:p>
            <a:r>
              <a:rPr lang="cs-CZ" dirty="0"/>
              <a:t>Vyšetření  protilátkové imunity:  kvantitativní a kvalitativní parametry celkových i specifických </a:t>
            </a:r>
            <a:r>
              <a:rPr lang="cs-CZ" dirty="0" err="1"/>
              <a:t>Ig</a:t>
            </a:r>
            <a:endParaRPr lang="cs-CZ" dirty="0"/>
          </a:p>
          <a:p>
            <a:r>
              <a:rPr lang="cs-CZ" dirty="0"/>
              <a:t>Vyšetření celkových a specifických </a:t>
            </a:r>
            <a:r>
              <a:rPr lang="cs-CZ" dirty="0" err="1"/>
              <a:t>IgE</a:t>
            </a:r>
            <a:r>
              <a:rPr lang="cs-CZ" dirty="0"/>
              <a:t>. Test aktivace </a:t>
            </a:r>
            <a:r>
              <a:rPr lang="cs-CZ" dirty="0" err="1"/>
              <a:t>basofilů</a:t>
            </a:r>
            <a:r>
              <a:rPr lang="cs-CZ" dirty="0"/>
              <a:t>.</a:t>
            </a:r>
          </a:p>
          <a:p>
            <a:r>
              <a:rPr lang="cs-CZ" dirty="0"/>
              <a:t>Metody stanovení autoprotilátek.</a:t>
            </a:r>
          </a:p>
          <a:p>
            <a:r>
              <a:rPr lang="cs-CZ" dirty="0"/>
              <a:t>Vyšetřovací algoritmus při diagnostice imunodeficiencí.</a:t>
            </a:r>
          </a:p>
          <a:p>
            <a:r>
              <a:rPr lang="cs-CZ" dirty="0"/>
              <a:t>Vyšetřovací algoritmus při diagnostice  autoimunitních chorob.</a:t>
            </a:r>
          </a:p>
          <a:p>
            <a:r>
              <a:rPr lang="cs-CZ" dirty="0"/>
              <a:t>Vyšetřovací algoritmus při diagnostice alergických chorob.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Studijní materiály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2060"/>
                </a:solidFill>
              </a:rPr>
              <a:t>Litzman</a:t>
            </a:r>
            <a:r>
              <a:rPr lang="cs-CZ" sz="2400" b="1" dirty="0" smtClean="0">
                <a:solidFill>
                  <a:srgbClr val="002060"/>
                </a:solidFill>
              </a:rPr>
              <a:t> J, </a:t>
            </a:r>
            <a:r>
              <a:rPr lang="cs-CZ" sz="2400" b="1" dirty="0" err="1" smtClean="0">
                <a:solidFill>
                  <a:srgbClr val="002060"/>
                </a:solidFill>
              </a:rPr>
              <a:t>Freiberger</a:t>
            </a:r>
            <a:r>
              <a:rPr lang="cs-CZ" sz="2400" b="1" dirty="0" smtClean="0">
                <a:solidFill>
                  <a:srgbClr val="002060"/>
                </a:solidFill>
              </a:rPr>
              <a:t> T, Král V, </a:t>
            </a:r>
            <a:r>
              <a:rPr lang="cs-CZ" sz="2400" b="1" dirty="0" err="1" smtClean="0">
                <a:solidFill>
                  <a:srgbClr val="002060"/>
                </a:solidFill>
              </a:rPr>
              <a:t>Thon</a:t>
            </a:r>
            <a:r>
              <a:rPr lang="cs-CZ" sz="2400" b="1" dirty="0" smtClean="0">
                <a:solidFill>
                  <a:srgbClr val="002060"/>
                </a:solidFill>
              </a:rPr>
              <a:t> V: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Základy vyšetření v klinické imunologii, skripta LF MU, 2011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Bartůňková J, Paulík M a spol.: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Vyšetřovací metody v imunologii, </a:t>
            </a:r>
            <a:r>
              <a:rPr lang="cs-CZ" sz="2400" b="1" dirty="0" err="1" smtClean="0">
                <a:solidFill>
                  <a:srgbClr val="002060"/>
                </a:solidFill>
              </a:rPr>
              <a:t>Grada</a:t>
            </a:r>
            <a:r>
              <a:rPr lang="cs-CZ" sz="2400" b="1" dirty="0" smtClean="0">
                <a:solidFill>
                  <a:srgbClr val="002060"/>
                </a:solidFill>
              </a:rPr>
              <a:t>, Avicenum, 2011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Hořejší V, Bartůňková J: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Základy imunologie,  4. vydání, Triton, 2009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http://portal.med.muni.cz</a:t>
            </a:r>
            <a:endParaRPr lang="cs-CZ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66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ahoma" pitchFamily="34" charset="0"/>
              </a:rPr>
              <a:t>IMUNOLOGIE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HUMÁNNÍ IMUNOLOGIE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LÉKAŘSKÁ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IMUNOLOGIE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800" b="1" u="sng" dirty="0">
                <a:solidFill>
                  <a:srgbClr val="002060"/>
                </a:solidFill>
                <a:latin typeface="Tahoma" pitchFamily="34" charset="0"/>
              </a:rPr>
              <a:t>KLINICKÁ IMUNOLOGIE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cs-CZ" sz="2800" b="1" u="sng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i="1" dirty="0">
                <a:solidFill>
                  <a:srgbClr val="002060"/>
                </a:solidFill>
                <a:latin typeface="Tahoma" pitchFamily="34" charset="0"/>
              </a:rPr>
              <a:t>   Klinický a laboratorní obor, zabývající se </a:t>
            </a:r>
            <a:r>
              <a:rPr lang="cs-CZ" sz="2800" i="1" dirty="0" err="1">
                <a:solidFill>
                  <a:srgbClr val="002060"/>
                </a:solidFill>
                <a:latin typeface="Tahoma" pitchFamily="34" charset="0"/>
              </a:rPr>
              <a:t>studiem,diagnostikou</a:t>
            </a:r>
            <a:r>
              <a:rPr lang="cs-CZ" sz="2800" i="1" dirty="0">
                <a:solidFill>
                  <a:srgbClr val="002060"/>
                </a:solidFill>
                <a:latin typeface="Tahoma" pitchFamily="34" charset="0"/>
              </a:rPr>
              <a:t> a léčením pacientů trpících chorobnými procesy způsobenými poruchami imunologických mechanismů a chorobami, u nichž je ovlivňování imunity důležitou součástí  léčby a prevence.  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(Memorandum WHO/IUIS/IAACI 1992)</a:t>
            </a:r>
            <a:endParaRPr lang="cs-CZ" sz="2800" i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63596" y="611188"/>
            <a:ext cx="816762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3000" b="1" dirty="0">
                <a:solidFill>
                  <a:srgbClr val="002060"/>
                </a:solidFill>
                <a:latin typeface="Tahoma" pitchFamily="34" charset="0"/>
              </a:rPr>
              <a:t>ALERGOLOGIE A KLINICKÁ IMUNOLOGIE</a:t>
            </a:r>
            <a:endParaRPr lang="cs-CZ" sz="30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/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European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Union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of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Medical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Specialists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, 2003)</a:t>
            </a:r>
            <a:endParaRPr lang="cs-CZ" sz="2800" i="1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/>
            <a:r>
              <a:rPr lang="cs-CZ" sz="2400" i="1" dirty="0">
                <a:solidFill>
                  <a:srgbClr val="002060"/>
                </a:solidFill>
                <a:latin typeface="Tahoma" pitchFamily="34" charset="0"/>
              </a:rPr>
              <a:t>Komplexní klinická péče o nemocné s alergickými </a:t>
            </a:r>
            <a:br>
              <a:rPr lang="cs-CZ" sz="2400" i="1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i="1" dirty="0">
                <a:solidFill>
                  <a:srgbClr val="002060"/>
                </a:solidFill>
                <a:latin typeface="Tahoma" pitchFamily="34" charset="0"/>
              </a:rPr>
              <a:t>a imunologickými chorobami.</a:t>
            </a: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/>
            <a:endParaRPr lang="cs-CZ" sz="30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2641600"/>
            <a:ext cx="7888288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30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ALERGOLOGIE </a:t>
            </a:r>
          </a:p>
          <a:p>
            <a:pPr eaLnBrk="0" hangingPunct="0"/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- KLINICKÁ IMUNOLOGIE</a:t>
            </a:r>
          </a:p>
          <a:p>
            <a:pPr eaLnBrk="0" hangingPunct="0"/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- ALERGOLOGIE </a:t>
            </a:r>
            <a:r>
              <a:rPr lang="en-US" sz="3000" dirty="0">
                <a:solidFill>
                  <a:srgbClr val="002060"/>
                </a:solidFill>
                <a:latin typeface="Tahoma" pitchFamily="34" charset="0"/>
              </a:rPr>
              <a:t>&amp; </a:t>
            </a:r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KLINICKÁ IMUNOLOGIE</a:t>
            </a:r>
          </a:p>
          <a:p>
            <a:pPr eaLnBrk="0" hangingPunct="0"/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- SOUČÁST ORGÁNOVĚ-SPECIFICKÝCH </a:t>
            </a:r>
            <a:br>
              <a:rPr lang="cs-CZ" sz="3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  SPECIALIZACÍ (</a:t>
            </a:r>
            <a:r>
              <a:rPr lang="cs-CZ" sz="3000" dirty="0" err="1">
                <a:solidFill>
                  <a:srgbClr val="002060"/>
                </a:solidFill>
                <a:latin typeface="Tahoma" pitchFamily="34" charset="0"/>
              </a:rPr>
              <a:t>pneumologie</a:t>
            </a:r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, dermatologie, </a:t>
            </a:r>
            <a:br>
              <a:rPr lang="cs-CZ" sz="3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  otorhinolaryngologie, </a:t>
            </a:r>
            <a:r>
              <a:rPr lang="cs-CZ" sz="3000" dirty="0" err="1">
                <a:solidFill>
                  <a:srgbClr val="002060"/>
                </a:solidFill>
                <a:latin typeface="Tahoma" pitchFamily="34" charset="0"/>
              </a:rPr>
              <a:t>ophthalmologie</a:t>
            </a:r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 …)</a:t>
            </a:r>
          </a:p>
          <a:p>
            <a:pPr eaLnBrk="0" hangingPunct="0"/>
            <a:r>
              <a:rPr lang="cs-CZ" sz="3000" dirty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LABORATOŘ: </a:t>
            </a:r>
            <a:r>
              <a:rPr lang="cs-CZ" sz="3000" dirty="0">
                <a:solidFill>
                  <a:srgbClr val="C00000"/>
                </a:solidFill>
                <a:latin typeface="Tahoma" pitchFamily="34" charset="0"/>
              </a:rPr>
              <a:t/>
            </a:r>
            <a:br>
              <a:rPr lang="cs-CZ" sz="3000" dirty="0">
                <a:solidFill>
                  <a:srgbClr val="C00000"/>
                </a:solidFill>
                <a:latin typeface="Tahoma" pitchFamily="34" charset="0"/>
              </a:rPr>
            </a:br>
            <a:r>
              <a:rPr lang="cs-CZ" sz="3000" dirty="0">
                <a:solidFill>
                  <a:srgbClr val="C00000"/>
                </a:solidFill>
                <a:latin typeface="Tahoma" pitchFamily="34" charset="0"/>
              </a:rPr>
              <a:t>  </a:t>
            </a:r>
            <a:r>
              <a:rPr lang="cs-CZ" sz="3000" i="1" dirty="0">
                <a:solidFill>
                  <a:srgbClr val="C00000"/>
                </a:solidFill>
                <a:latin typeface="Tahoma" pitchFamily="34" charset="0"/>
              </a:rPr>
              <a:t>LÉKAŘSKÁ BIOPATOLOGIE </a:t>
            </a:r>
            <a:r>
              <a:rPr lang="cs-CZ" sz="3000" dirty="0">
                <a:solidFill>
                  <a:srgbClr val="C00000"/>
                </a:solidFill>
                <a:latin typeface="Tahoma" pitchFamily="34" charset="0"/>
              </a:rPr>
              <a:t>– </a:t>
            </a:r>
            <a:r>
              <a:rPr lang="cs-CZ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IMUNOLOGIE</a:t>
            </a:r>
          </a:p>
          <a:p>
            <a:pPr eaLnBrk="0" hangingPunct="0"/>
            <a:endParaRPr lang="cs-CZ" sz="30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496300" cy="1882775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rgbClr val="000099"/>
                </a:solidFill>
              </a:rPr>
              <a:t>   </a:t>
            </a:r>
            <a:r>
              <a:rPr lang="cs-CZ" sz="3200" b="1" dirty="0" smtClean="0">
                <a:solidFill>
                  <a:srgbClr val="000099"/>
                </a:solidFill>
              </a:rPr>
              <a:t>Imunitní systém a jeho fyziologický význam</a:t>
            </a:r>
            <a:r>
              <a:rPr lang="cs-CZ" sz="3200" dirty="0" smtClean="0">
                <a:solidFill>
                  <a:srgbClr val="000099"/>
                </a:solidFill>
              </a:rPr>
              <a:t/>
            </a:r>
            <a:br>
              <a:rPr lang="cs-CZ" sz="3200" dirty="0" smtClean="0">
                <a:solidFill>
                  <a:srgbClr val="000099"/>
                </a:solidFill>
              </a:rPr>
            </a:br>
            <a:r>
              <a:rPr lang="cs-CZ" sz="3200" dirty="0" smtClean="0">
                <a:solidFill>
                  <a:srgbClr val="000099"/>
                </a:solidFill>
              </a:rPr>
              <a:t> </a:t>
            </a:r>
            <a:br>
              <a:rPr lang="cs-CZ" sz="3200" dirty="0" smtClean="0">
                <a:solidFill>
                  <a:srgbClr val="000099"/>
                </a:solidFill>
              </a:rPr>
            </a:br>
            <a:r>
              <a:rPr lang="cs-CZ" sz="3200" dirty="0" smtClean="0">
                <a:solidFill>
                  <a:srgbClr val="000099"/>
                </a:solidFill>
              </a:rPr>
              <a:t>    </a:t>
            </a:r>
            <a:r>
              <a:rPr lang="cs-CZ" sz="3200" dirty="0" smtClean="0">
                <a:solidFill>
                  <a:srgbClr val="CC3300"/>
                </a:solidFill>
              </a:rPr>
              <a:t>udržování molekulové výstavby organismu</a:t>
            </a:r>
            <a:endParaRPr lang="cs-CZ" sz="3200" dirty="0" smtClean="0">
              <a:solidFill>
                <a:srgbClr val="0000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564904"/>
            <a:ext cx="8206680" cy="42930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                      odstraňováním cizorodého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                      odstraňováním odcizeného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                      tolerancí k vlastnímu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rgbClr val="000099"/>
                </a:solidFill>
              </a:rPr>
              <a:t>                      ochranou vlastního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>
                <a:solidFill>
                  <a:srgbClr val="CC3300"/>
                </a:solidFill>
              </a:rPr>
              <a:t>                            </a:t>
            </a:r>
            <a:r>
              <a:rPr lang="cs-CZ" b="1" dirty="0" smtClean="0">
                <a:solidFill>
                  <a:srgbClr val="CC3300"/>
                </a:solidFill>
              </a:rPr>
              <a:t>homeostáza</a:t>
            </a:r>
            <a:r>
              <a:rPr lang="cs-CZ" dirty="0" smtClean="0">
                <a:solidFill>
                  <a:srgbClr val="CC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dirty="0" smtClean="0">
                <a:solidFill>
                  <a:srgbClr val="CC3300"/>
                </a:solidFill>
              </a:rPr>
              <a:t>                          </a:t>
            </a:r>
            <a:r>
              <a:rPr lang="cs-CZ" b="1" dirty="0" err="1" smtClean="0">
                <a:solidFill>
                  <a:srgbClr val="CC3300"/>
                </a:solidFill>
              </a:rPr>
              <a:t>sebeudržování</a:t>
            </a:r>
            <a:endParaRPr lang="cs-CZ" b="1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>
                <a:solidFill>
                  <a:srgbClr val="CC330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9357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00338" y="765175"/>
            <a:ext cx="37433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latin typeface="Tahoma" pitchFamily="34" charset="0"/>
              </a:rPr>
              <a:t>Genom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555875" y="1773238"/>
            <a:ext cx="3962400" cy="3048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27088" y="2565400"/>
            <a:ext cx="4645025" cy="2130425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495800" y="2667000"/>
            <a:ext cx="3748088" cy="21304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19475" y="2060575"/>
            <a:ext cx="264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sz="2400" b="1">
                <a:solidFill>
                  <a:srgbClr val="3333FF"/>
                </a:solidFill>
              </a:rPr>
              <a:t>Imunitní systém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71550" y="3284538"/>
            <a:ext cx="1857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FF3399"/>
                </a:solidFill>
              </a:rPr>
              <a:t>Endokrinní </a:t>
            </a:r>
            <a:br>
              <a:rPr lang="cs-CZ" sz="2400" b="1">
                <a:solidFill>
                  <a:srgbClr val="FF3399"/>
                </a:solidFill>
              </a:rPr>
            </a:br>
            <a:r>
              <a:rPr lang="cs-CZ" sz="2400" b="1">
                <a:solidFill>
                  <a:srgbClr val="FF3399"/>
                </a:solidFill>
              </a:rPr>
              <a:t>systém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67500" y="3500438"/>
            <a:ext cx="147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solidFill>
                  <a:srgbClr val="FF9900"/>
                </a:solidFill>
              </a:rPr>
              <a:t>Nervový </a:t>
            </a:r>
          </a:p>
          <a:p>
            <a:pPr eaLnBrk="0" hangingPunct="0"/>
            <a:r>
              <a:rPr lang="cs-CZ" sz="2400" b="1">
                <a:solidFill>
                  <a:srgbClr val="FF9900"/>
                </a:solidFill>
              </a:rPr>
              <a:t>systém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843213" y="3213100"/>
            <a:ext cx="3960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sz="3200" i="1">
                <a:solidFill>
                  <a:srgbClr val="663300"/>
                </a:solidFill>
                <a:latin typeface="Comic Sans MS" pitchFamily="66" charset="0"/>
              </a:rPr>
              <a:t>SEBEUDRŽOVÁNÍ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95513" y="5589588"/>
            <a:ext cx="487838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latin typeface="Tahoma" pitchFamily="34" charset="0"/>
              </a:rPr>
              <a:t>Faktory prostředí a životní styl</a:t>
            </a:r>
          </a:p>
          <a:p>
            <a:pPr eaLnBrk="0" hangingPunct="0"/>
            <a:r>
              <a:rPr lang="cs-CZ" sz="2400" b="1">
                <a:latin typeface="Tahoma" pitchFamily="34" charset="0"/>
              </a:rPr>
              <a:t>          </a:t>
            </a:r>
            <a:r>
              <a:rPr lang="cs-CZ" sz="2400" b="1">
                <a:solidFill>
                  <a:schemeClr val="hlink"/>
                </a:solidFill>
                <a:latin typeface="Tahoma" pitchFamily="34" charset="0"/>
              </a:rPr>
              <a:t>Mikroorganismy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572000" y="50133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3059113" y="50133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6084888" y="50133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2339975" y="1341438"/>
            <a:ext cx="64770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227763" y="1341438"/>
            <a:ext cx="6477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572000" y="13414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2555875" y="1341438"/>
            <a:ext cx="647700" cy="1150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6011863" y="1341438"/>
            <a:ext cx="6477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716463" y="13414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2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utoUpdateAnimBg="0"/>
      <p:bldP spid="10247" grpId="0" autoUpdateAnimBg="0"/>
      <p:bldP spid="102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IMUNITNÍ SYSTÉM JAKO SOUČÁST ORGANISMU</a:t>
            </a:r>
            <a:endParaRPr lang="cs-CZ" sz="3600" b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17728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n</a:t>
            </a:r>
            <a:r>
              <a:rPr lang="cs-CZ" sz="2800" b="1" dirty="0" smtClean="0">
                <a:solidFill>
                  <a:srgbClr val="002060"/>
                </a:solidFill>
              </a:rPr>
              <a:t>ervový systém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2492896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metabolismus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4048" y="24928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e</a:t>
            </a:r>
            <a:r>
              <a:rPr lang="cs-CZ" sz="2800" b="1" dirty="0" smtClean="0">
                <a:solidFill>
                  <a:srgbClr val="002060"/>
                </a:solidFill>
              </a:rPr>
              <a:t>ndokrinní systém 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27784" y="328498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IMUNITNÍ SYSTÉM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62295" y="4180947"/>
            <a:ext cx="131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genom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92080" y="4221088"/>
            <a:ext cx="198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mikrobiom</a:t>
            </a:r>
            <a:endParaRPr lang="cs-CZ" sz="2800" b="1" dirty="0"/>
          </a:p>
        </p:txBody>
      </p:sp>
      <p:cxnSp>
        <p:nvCxnSpPr>
          <p:cNvPr id="16" name="Přímá spojnice se šipkou 15"/>
          <p:cNvCxnSpPr>
            <a:stCxn id="13" idx="0"/>
          </p:cNvCxnSpPr>
          <p:nvPr/>
        </p:nvCxnSpPr>
        <p:spPr>
          <a:xfrm flipV="1">
            <a:off x="2420413" y="3892917"/>
            <a:ext cx="1610133" cy="28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4" idx="0"/>
          </p:cNvCxnSpPr>
          <p:nvPr/>
        </p:nvCxnSpPr>
        <p:spPr>
          <a:xfrm flipH="1" flipV="1">
            <a:off x="4788024" y="3933056"/>
            <a:ext cx="14982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4030546" y="2296036"/>
            <a:ext cx="0" cy="844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3" idx="2"/>
          </p:cNvCxnSpPr>
          <p:nvPr/>
        </p:nvCxnSpPr>
        <p:spPr>
          <a:xfrm flipV="1">
            <a:off x="4175956" y="2296036"/>
            <a:ext cx="0" cy="844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6" idx="2"/>
          </p:cNvCxnSpPr>
          <p:nvPr/>
        </p:nvCxnSpPr>
        <p:spPr>
          <a:xfrm flipH="1">
            <a:off x="4499992" y="3016116"/>
            <a:ext cx="2016224" cy="2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4644008" y="3016116"/>
            <a:ext cx="2376264" cy="34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5" idx="2"/>
          </p:cNvCxnSpPr>
          <p:nvPr/>
        </p:nvCxnSpPr>
        <p:spPr>
          <a:xfrm>
            <a:off x="2377150" y="3016116"/>
            <a:ext cx="1402762" cy="2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 flipV="1">
            <a:off x="1907704" y="3016116"/>
            <a:ext cx="1730979" cy="34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2483768" y="5085184"/>
            <a:ext cx="430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      </a:t>
            </a:r>
            <a:r>
              <a:rPr lang="cs-CZ" sz="2800" b="1" dirty="0" smtClean="0">
                <a:solidFill>
                  <a:srgbClr val="00B050"/>
                </a:solidFill>
              </a:rPr>
              <a:t>epigenetické vlivy</a:t>
            </a:r>
            <a:endParaRPr lang="cs-CZ" sz="2800" b="1" dirty="0">
              <a:solidFill>
                <a:srgbClr val="00B050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 flipV="1">
            <a:off x="4499992" y="4744308"/>
            <a:ext cx="1656184" cy="34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2483768" y="4653136"/>
            <a:ext cx="154677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aoblený obdélník 3"/>
          <p:cNvSpPr/>
          <p:nvPr/>
        </p:nvSpPr>
        <p:spPr>
          <a:xfrm>
            <a:off x="179512" y="404664"/>
            <a:ext cx="8784976" cy="6048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4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652</Words>
  <Application>Microsoft Office PowerPoint</Application>
  <PresentationFormat>Předvádění na obrazovce (4:3)</PresentationFormat>
  <Paragraphs>223</Paragraphs>
  <Slides>23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systému Office</vt:lpstr>
      <vt:lpstr>Prezentace</vt:lpstr>
      <vt:lpstr>Bakalářský studijní program obor „zdravotní laborant“</vt:lpstr>
      <vt:lpstr>Tematické okruhy ke zkoušce z imunologie (BcZL  LF MU) </vt:lpstr>
      <vt:lpstr>Tematické okruhy ke zkoušce z imunologie (BcZL  LF MU) </vt:lpstr>
      <vt:lpstr>Studijní materiály</vt:lpstr>
      <vt:lpstr>IMUNOLOGIE</vt:lpstr>
      <vt:lpstr>Prezentace aplikace PowerPoint</vt:lpstr>
      <vt:lpstr>   Imunitní systém a jeho fyziologický význam       udržování molekulové výstavby organismu</vt:lpstr>
      <vt:lpstr>Prezentace aplikace PowerPoint</vt:lpstr>
      <vt:lpstr>IMUNITNÍ SYSTÉM JAKO SOUČÁST ORGANISMU</vt:lpstr>
      <vt:lpstr>IMUNITA</vt:lpstr>
      <vt:lpstr>Prezentace aplikace PowerPoint</vt:lpstr>
      <vt:lpstr>Tři fáze imunitní reakce</vt:lpstr>
      <vt:lpstr>Prezentace aplikace PowerPoint</vt:lpstr>
      <vt:lpstr> Imunologická reaktivita má „regionální“ zvláštnosti</vt:lpstr>
      <vt:lpstr>Prezentace aplikace PowerPoint</vt:lpstr>
      <vt:lpstr>Prezentace aplikace PowerPoint</vt:lpstr>
      <vt:lpstr>Prezentace aplikace PowerPoint</vt:lpstr>
      <vt:lpstr>EUROPEAN ALLERGY WHITE PAPER Allergic Diseases as a Public Health Problem</vt:lpstr>
      <vt:lpstr>Prezentace aplikace PowerPoint</vt:lpstr>
      <vt:lpstr>Prezentace aplikace PowerPoint</vt:lpstr>
      <vt:lpstr>Imunitní systém a maligní nádory</vt:lpstr>
      <vt:lpstr>Transplantace orgánů, tkání, buněk</vt:lpstr>
      <vt:lpstr>„Koexistence matky a plodu   u placentárních savců je fyziologickým příkladem imunologické tolerance k semialogennímu štěpu“.  Medawar, P.B.:  Some immunological and endocrinological problems raised by the evolution of viviparity in vertebrates.  (Symp.Soc. Exp.Biol. 7:320-328, 1953) 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Bakalářský studijní program obor „zdravotní laborant“</dc:title>
  <dc:creator>uziv</dc:creator>
  <cp:lastModifiedBy>uziv</cp:lastModifiedBy>
  <cp:revision>1</cp:revision>
  <dcterms:created xsi:type="dcterms:W3CDTF">2016-01-13T09:08:50Z</dcterms:created>
  <dcterms:modified xsi:type="dcterms:W3CDTF">2016-01-13T09:11:08Z</dcterms:modified>
</cp:coreProperties>
</file>