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4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46" r:id="rId18"/>
    <p:sldId id="271" r:id="rId19"/>
    <p:sldId id="272" r:id="rId20"/>
    <p:sldId id="273" r:id="rId21"/>
    <p:sldId id="347" r:id="rId22"/>
    <p:sldId id="274" r:id="rId23"/>
    <p:sldId id="275" r:id="rId24"/>
    <p:sldId id="276" r:id="rId25"/>
    <p:sldId id="277" r:id="rId26"/>
    <p:sldId id="278" r:id="rId27"/>
    <p:sldId id="348" r:id="rId28"/>
    <p:sldId id="280" r:id="rId29"/>
    <p:sldId id="354" r:id="rId30"/>
    <p:sldId id="349" r:id="rId31"/>
    <p:sldId id="281" r:id="rId32"/>
    <p:sldId id="35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51" r:id="rId42"/>
    <p:sldId id="353" r:id="rId43"/>
    <p:sldId id="290" r:id="rId44"/>
    <p:sldId id="291" r:id="rId45"/>
    <p:sldId id="387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02" r:id="rId54"/>
    <p:sldId id="388" r:id="rId55"/>
    <p:sldId id="300" r:id="rId56"/>
    <p:sldId id="301" r:id="rId57"/>
    <p:sldId id="303" r:id="rId58"/>
    <p:sldId id="304" r:id="rId59"/>
    <p:sldId id="299" r:id="rId60"/>
    <p:sldId id="305" r:id="rId61"/>
    <p:sldId id="306" r:id="rId62"/>
    <p:sldId id="389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38" r:id="rId83"/>
    <p:sldId id="339" r:id="rId84"/>
    <p:sldId id="340" r:id="rId85"/>
    <p:sldId id="342" r:id="rId86"/>
    <p:sldId id="343" r:id="rId87"/>
    <p:sldId id="344" r:id="rId88"/>
    <p:sldId id="326" r:id="rId89"/>
    <p:sldId id="327" r:id="rId90"/>
    <p:sldId id="328" r:id="rId91"/>
    <p:sldId id="330" r:id="rId92"/>
    <p:sldId id="331" r:id="rId93"/>
    <p:sldId id="332" r:id="rId94"/>
    <p:sldId id="333" r:id="rId95"/>
    <p:sldId id="334" r:id="rId96"/>
    <p:sldId id="335" r:id="rId97"/>
    <p:sldId id="336" r:id="rId98"/>
    <p:sldId id="337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90" r:id="rId107"/>
    <p:sldId id="362" r:id="rId108"/>
    <p:sldId id="391" r:id="rId109"/>
    <p:sldId id="363" r:id="rId110"/>
    <p:sldId id="392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210"/>
    </p:cViewPr>
  </p:sorterViewPr>
  <p:notesViewPr>
    <p:cSldViewPr>
      <p:cViewPr varScale="1">
        <p:scale>
          <a:sx n="66" d="100"/>
          <a:sy n="66" d="100"/>
        </p:scale>
        <p:origin x="-6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E430-1335-4B16-989F-5C2526FEFFF3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6F64F-A8AD-417F-B0AA-2837BC10C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40798-3FA9-45F1-BD78-C3FB295CF3AA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0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E31B0-3DDE-49B0-A5AF-3EF6055185BE}" type="slidenum">
              <a:rPr lang="en-GB"/>
              <a:pPr/>
              <a:t>35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2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2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56A0F0-9A5B-4389-8427-93A38A263473}" type="slidenum">
              <a:rPr lang="en-US"/>
              <a:pPr eaLnBrk="1" hangingPunct="1"/>
              <a:t>58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113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121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122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5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2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3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5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1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9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8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0A99-0827-46D2-87FF-780B60F8C851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C2C2-7B11-41B1-B80E-52C732135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rgycapital.com.au/allergycapital/Contact_dermatitis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lergycapital.com.au/allergycapital/Contact_dermatiti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Alergické a autoimunitní choroby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50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Alergeny mohou způsobovat různou </a:t>
            </a:r>
            <a:r>
              <a:rPr lang="cs-CZ" dirty="0" err="1" smtClean="0"/>
              <a:t>rekaci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Většina alergenů proteiny nebo glykoproteiny s enzymatickou </a:t>
            </a:r>
            <a:r>
              <a:rPr lang="cs-CZ" sz="3200" dirty="0" smtClean="0"/>
              <a:t>aktivitou</a:t>
            </a:r>
            <a:endParaRPr lang="cs-CZ" sz="3200" dirty="0"/>
          </a:p>
          <a:p>
            <a:r>
              <a:rPr lang="cs-CZ" dirty="0" smtClean="0"/>
              <a:t>Komplexní organické sloučeniny – protilátková odpověď</a:t>
            </a:r>
          </a:p>
          <a:p>
            <a:r>
              <a:rPr lang="cs-CZ" dirty="0" smtClean="0"/>
              <a:t>Anorganické látky (kovy) – buněčná odpověď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0310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5300" y="3500438"/>
            <a:ext cx="61118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rgbClr val="800000"/>
                </a:solidFill>
              </a:rPr>
              <a:t>IMUNODEFICIENCE </a:t>
            </a:r>
            <a:br>
              <a:rPr lang="cs-CZ" sz="4400">
                <a:solidFill>
                  <a:srgbClr val="800000"/>
                </a:solidFill>
              </a:rPr>
            </a:br>
            <a:endParaRPr lang="cs-CZ" sz="240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210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PRIMÁRNÍ </a:t>
            </a:r>
          </a:p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(VROZENÉ)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SEKUNDÁRNÍ </a:t>
            </a:r>
          </a:p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18930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smtClean="0">
                <a:solidFill>
                  <a:srgbClr val="800000"/>
                </a:solidFill>
                <a:latin typeface="Tahoma" pitchFamily="34" charset="0"/>
              </a:rPr>
              <a:t>Varovné známky primárních imunodeficiencí</a:t>
            </a:r>
            <a:r>
              <a:rPr lang="cs-CZ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496300" cy="484505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-Otitis media osmkrát a častěji za rok</a:t>
            </a:r>
          </a:p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-Pneumonie alespoň dvakrát do roka</a:t>
            </a:r>
          </a:p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-Opakující se infekce hluboko v tkáních nebo na neobvyklých místech (svaly, játra)</a:t>
            </a:r>
          </a:p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-Infekce vyvolané oportunními mikroby</a:t>
            </a:r>
          </a:p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-Abnormální reakce na živé vakcíny</a:t>
            </a:r>
          </a:p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-Neúspěch cílené antibiotikoterapie</a:t>
            </a:r>
          </a:p>
          <a:p>
            <a:pPr marL="469900" indent="-469900" eaLnBrk="1" hangingPunct="1">
              <a:buFontTx/>
              <a:buNone/>
            </a:pPr>
            <a:r>
              <a:rPr lang="cs-CZ" smtClean="0">
                <a:solidFill>
                  <a:srgbClr val="003399"/>
                </a:solidFill>
              </a:rPr>
              <a:t>-Rodinná anamnéza</a:t>
            </a:r>
          </a:p>
        </p:txBody>
      </p:sp>
    </p:spTree>
    <p:extLst>
      <p:ext uri="{BB962C8B-B14F-4D97-AF65-F5344CB8AC3E}">
        <p14:creationId xmlns:p14="http://schemas.microsoft.com/office/powerpoint/2010/main" val="19033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/>
          <a:lstStyle/>
          <a:p>
            <a:pPr eaLnBrk="1" hangingPunct="1"/>
            <a:r>
              <a:rPr lang="cs-CZ" sz="2800" smtClean="0"/>
              <a:t>Výskyt závažných infekčních komplikací: pneumonie, sinusitidy, meningitidy, abscesy.</a:t>
            </a:r>
          </a:p>
          <a:p>
            <a:pPr eaLnBrk="1" hangingPunct="1"/>
            <a:r>
              <a:rPr lang="cs-CZ" sz="2800" smtClean="0"/>
              <a:t>Infekce mohou být způsobeny atypickými agens (oportunními patogeny).</a:t>
            </a:r>
          </a:p>
          <a:p>
            <a:pPr eaLnBrk="1" hangingPunct="1"/>
            <a:r>
              <a:rPr lang="cs-CZ" sz="2800" smtClean="0"/>
              <a:t>Infekce špatně odpovídají na konvenční léčbu.</a:t>
            </a:r>
          </a:p>
          <a:p>
            <a:pPr eaLnBrk="1" hangingPunct="1"/>
            <a:r>
              <a:rPr lang="cs-CZ" sz="2800" smtClean="0"/>
              <a:t>Zvýšená frekvence banálních infekcí.</a:t>
            </a:r>
          </a:p>
          <a:p>
            <a:pPr eaLnBrk="1" hangingPunct="1"/>
            <a:r>
              <a:rPr lang="cs-CZ" sz="2800" smtClean="0"/>
              <a:t>Častěji než v běžné populaci se objevují některá nádorová onemocnění</a:t>
            </a:r>
            <a:r>
              <a:rPr lang="cs-CZ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4273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smtClean="0">
                <a:solidFill>
                  <a:srgbClr val="800000"/>
                </a:solidFill>
                <a:latin typeface="Tahoma" pitchFamily="34" charset="0"/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400" i="1" dirty="0" smtClean="0">
                <a:solidFill>
                  <a:schemeClr val="folHlink"/>
                </a:solidFill>
              </a:rPr>
              <a:t> </a:t>
            </a:r>
            <a:r>
              <a:rPr lang="cs-CZ" sz="2700" b="1" i="1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b="1" i="1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7649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b="1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b="1" dirty="0" smtClean="0">
                <a:solidFill>
                  <a:srgbClr val="A50021"/>
                </a:solidFill>
              </a:rPr>
            </a:br>
            <a:r>
              <a:rPr lang="cs-CZ" sz="3400" b="1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chemeClr val="hlink"/>
                </a:solidFill>
              </a:rPr>
              <a:t>(</a:t>
            </a:r>
            <a:r>
              <a:rPr lang="cs-CZ" sz="3400" dirty="0" smtClean="0">
                <a:solidFill>
                  <a:schemeClr val="hlink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chemeClr val="hlink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protilátkové…………54,8%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……………   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fagocytózy…………………………12,97%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..    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. 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…   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syndromy………………… 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………………………   2,34%</a:t>
            </a:r>
          </a:p>
        </p:txBody>
      </p:sp>
    </p:spTree>
    <p:extLst>
      <p:ext uri="{BB962C8B-B14F-4D97-AF65-F5344CB8AC3E}">
        <p14:creationId xmlns:p14="http://schemas.microsoft.com/office/powerpoint/2010/main" val="19872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Těžká kombinovananá imunodefcience (SCID)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Deficit T- i B-lymfocytů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9829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en-US" smtClean="0"/>
              <a:t>Co to je SCID?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800" dirty="0" smtClean="0"/>
              <a:t>Nejzávažnější primární imunodeficience (imunodeficience – stav se ↑náchylností k infekcím)</a:t>
            </a:r>
          </a:p>
          <a:p>
            <a:pPr eaLnBrk="1" hangingPunct="1"/>
            <a:r>
              <a:rPr lang="cs-CZ" altLang="en-US" sz="2800" dirty="0" smtClean="0"/>
              <a:t>Postižena je jak buněčná (T-lymfocyty a NK), tak i protilátková imunita (B-lymfocyty)</a:t>
            </a:r>
          </a:p>
          <a:p>
            <a:pPr eaLnBrk="1" hangingPunct="1"/>
            <a:r>
              <a:rPr lang="cs-CZ" altLang="en-US" sz="2800" dirty="0" smtClean="0"/>
              <a:t>Podkladem onemocnění je porucha genů, jejichž produkty jsou klíčové pro funkci IS (receptory a jejich signalizační dráhy, enzymy)</a:t>
            </a:r>
          </a:p>
          <a:p>
            <a:pPr eaLnBrk="1" hangingPunct="1"/>
            <a:r>
              <a:rPr lang="cs-CZ" altLang="en-US" sz="2800" dirty="0" smtClean="0"/>
              <a:t>Incidence: 1 dítě na 50 000 – 100 000 </a:t>
            </a:r>
            <a:r>
              <a:rPr lang="cs-CZ" altLang="en-US" sz="2800" dirty="0" smtClean="0"/>
              <a:t>porodů</a:t>
            </a:r>
          </a:p>
          <a:p>
            <a:pPr eaLnBrk="1" hangingPunct="1"/>
            <a:r>
              <a:rPr lang="cs-CZ" altLang="en-US" sz="2800" dirty="0" smtClean="0"/>
              <a:t>Častěji se vyskytuje u chlapců</a:t>
            </a:r>
            <a:endParaRPr lang="cs-CZ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14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85925"/>
            <a:ext cx="8194675" cy="4181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smtClean="0"/>
              <a:t>Velmi časný nástup obtíží - první měsíce života</a:t>
            </a:r>
          </a:p>
          <a:p>
            <a:pPr eaLnBrk="1" hangingPunct="1"/>
            <a:r>
              <a:rPr lang="cs-CZ" sz="2800" smtClean="0"/>
              <a:t>Závažné a obtížně léčitelné infekce zejména  bronchopulmonální, pokašlávání neodpovídající na běžnou antibiotickou léčbu</a:t>
            </a:r>
          </a:p>
          <a:p>
            <a:pPr eaLnBrk="1" hangingPunct="1"/>
            <a:r>
              <a:rPr lang="cs-CZ" sz="2800" smtClean="0"/>
              <a:t>Chronické průjmy, ne vždy lze prokázat etiologické agens.</a:t>
            </a:r>
          </a:p>
          <a:p>
            <a:pPr eaLnBrk="1" hangingPunct="1"/>
            <a:r>
              <a:rPr lang="cs-CZ" sz="2800" smtClean="0"/>
              <a:t>Kožní infekce, exantémy</a:t>
            </a:r>
          </a:p>
          <a:p>
            <a:pPr eaLnBrk="1" hangingPunct="1"/>
            <a:r>
              <a:rPr lang="cs-CZ" sz="2800" smtClean="0"/>
              <a:t>Neprospívání i při nepřítomnosti průjmů</a:t>
            </a:r>
          </a:p>
          <a:p>
            <a:pPr eaLnBrk="1" hangingPunct="1"/>
            <a:r>
              <a:rPr lang="cs-CZ" sz="2800" smtClean="0"/>
              <a:t>Komplikace po vakcinaci BCG.</a:t>
            </a:r>
          </a:p>
        </p:txBody>
      </p:sp>
    </p:spTree>
    <p:extLst>
      <p:ext uri="{BB962C8B-B14F-4D97-AF65-F5344CB8AC3E}">
        <p14:creationId xmlns:p14="http://schemas.microsoft.com/office/powerpoint/2010/main" val="32097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en-US" smtClean="0"/>
              <a:t>Typy SCID: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cs-CZ" altLang="en-US" sz="2800" dirty="0" smtClean="0"/>
              <a:t>Porucha ADA (</a:t>
            </a:r>
            <a:r>
              <a:rPr lang="cs-CZ" altLang="en-US" sz="2800" dirty="0" err="1" smtClean="0"/>
              <a:t>adenosindeaminázy</a:t>
            </a:r>
            <a:r>
              <a:rPr lang="cs-CZ" altLang="en-US" sz="2800" dirty="0" smtClean="0"/>
              <a:t>), kumulace metabolismu purinů – toxické pro časné T-lymfocyty, které se nemohou dále vyvíjet</a:t>
            </a:r>
            <a:endParaRPr lang="cs-CZ" altLang="en-US" sz="2800" dirty="0" smtClean="0"/>
          </a:p>
          <a:p>
            <a:pPr eaLnBrk="1" hangingPunct="1"/>
            <a:r>
              <a:rPr lang="cs-CZ" altLang="en-US" sz="2800" dirty="0" smtClean="0"/>
              <a:t>SCID T</a:t>
            </a:r>
            <a:r>
              <a:rPr lang="cs-CZ" altLang="en-US" sz="2800" baseline="30000" dirty="0" smtClean="0"/>
              <a:t>-</a:t>
            </a:r>
            <a:r>
              <a:rPr lang="cs-CZ" altLang="en-US" sz="2800" dirty="0" smtClean="0"/>
              <a:t>B</a:t>
            </a:r>
            <a:r>
              <a:rPr lang="cs-CZ" altLang="en-US" sz="2800" baseline="30000" dirty="0" smtClean="0"/>
              <a:t>- </a:t>
            </a:r>
            <a:r>
              <a:rPr lang="cs-CZ" altLang="en-US" sz="2800" dirty="0" smtClean="0"/>
              <a:t>: AR, NK zachovány. Buď je porucha exprese receptoru IL-7, nebo </a:t>
            </a:r>
            <a:r>
              <a:rPr lang="cs-CZ" altLang="en-US" sz="2800" dirty="0" smtClean="0"/>
              <a:t>mutace RAG vede k poruše </a:t>
            </a:r>
            <a:r>
              <a:rPr lang="cs-CZ" altLang="en-US" sz="2800" dirty="0" err="1" smtClean="0"/>
              <a:t>rekombinázy</a:t>
            </a:r>
            <a:r>
              <a:rPr lang="cs-CZ" altLang="en-US" sz="2800" dirty="0" smtClean="0"/>
              <a:t> </a:t>
            </a:r>
            <a:r>
              <a:rPr lang="cs-CZ" altLang="en-US" sz="2800" dirty="0" smtClean="0"/>
              <a:t>(nedochází k VDJ rekombinaci → nevznikají TCR ani BCR</a:t>
            </a:r>
            <a:r>
              <a:rPr lang="cs-CZ" altLang="en-US" sz="2800" dirty="0" smtClean="0"/>
              <a:t>), mutace genu Artemis</a:t>
            </a:r>
            <a:endParaRPr lang="cs-CZ" altLang="en-US" sz="2800" dirty="0" smtClean="0"/>
          </a:p>
          <a:p>
            <a:pPr eaLnBrk="1" hangingPunct="1"/>
            <a:r>
              <a:rPr lang="cs-CZ" altLang="en-US" sz="2800" dirty="0" smtClean="0"/>
              <a:t>SCID T</a:t>
            </a:r>
            <a:r>
              <a:rPr lang="cs-CZ" altLang="en-US" sz="2800" baseline="30000" dirty="0" smtClean="0"/>
              <a:t>-</a:t>
            </a:r>
            <a:r>
              <a:rPr lang="cs-CZ" altLang="en-US" sz="2800" dirty="0" smtClean="0"/>
              <a:t>B</a:t>
            </a:r>
            <a:r>
              <a:rPr lang="cs-CZ" altLang="en-US" sz="2800" baseline="30000" dirty="0" smtClean="0"/>
              <a:t>+ </a:t>
            </a:r>
            <a:r>
              <a:rPr lang="cs-CZ" altLang="en-US" sz="2800" dirty="0" smtClean="0"/>
              <a:t>: NK nejsou. 60% všech SCID. </a:t>
            </a:r>
            <a:endParaRPr lang="cs-CZ" altLang="en-US" sz="2800" dirty="0" smtClean="0"/>
          </a:p>
          <a:p>
            <a:pPr eaLnBrk="1" hangingPunct="1"/>
            <a:r>
              <a:rPr lang="cs-CZ" altLang="en-US" sz="2800" dirty="0" smtClean="0"/>
              <a:t>2 </a:t>
            </a:r>
            <a:r>
              <a:rPr lang="cs-CZ" altLang="en-US" sz="2800" dirty="0" smtClean="0"/>
              <a:t>formy: </a:t>
            </a:r>
            <a:r>
              <a:rPr lang="cs-CZ" altLang="en-US" sz="2800" dirty="0" smtClean="0"/>
              <a:t>	GR </a:t>
            </a:r>
            <a:r>
              <a:rPr lang="cs-CZ" altLang="en-US" sz="2800" dirty="0" smtClean="0"/>
              <a:t>(X vázaná, chybí receptory pro řadu </a:t>
            </a:r>
            <a:r>
              <a:rPr lang="cs-CZ" altLang="en-US" sz="2800" dirty="0" err="1" smtClean="0"/>
              <a:t>cytokinů</a:t>
            </a:r>
            <a:r>
              <a:rPr lang="cs-CZ" altLang="en-US" sz="2800" dirty="0" smtClean="0"/>
              <a:t>) </a:t>
            </a:r>
            <a:r>
              <a:rPr lang="cs-CZ" altLang="en-US" sz="2800" dirty="0" smtClean="0"/>
              <a:t> </a:t>
            </a:r>
            <a:r>
              <a:rPr lang="cs-CZ" altLang="en-US" sz="2800" dirty="0" smtClean="0"/>
              <a:t>AR (porucha kinázy </a:t>
            </a:r>
            <a:r>
              <a:rPr lang="cs-CZ" altLang="en-US" sz="2800" dirty="0" smtClean="0"/>
              <a:t>JAK 3)</a:t>
            </a:r>
            <a:endParaRPr lang="cs-CZ" altLang="en-US" sz="2800" dirty="0" smtClean="0"/>
          </a:p>
          <a:p>
            <a:pPr eaLnBrk="1" hangingPunct="1"/>
            <a:r>
              <a:rPr lang="cs-CZ" altLang="en-US" sz="2800" dirty="0" smtClean="0"/>
              <a:t>Syndrom retikulární </a:t>
            </a:r>
            <a:r>
              <a:rPr lang="cs-CZ" altLang="en-US" sz="2800" dirty="0" smtClean="0"/>
              <a:t>dysgeneze: porucha kmenové buňky myeloidní řady.</a:t>
            </a:r>
          </a:p>
        </p:txBody>
      </p:sp>
    </p:spTree>
    <p:extLst>
      <p:ext uri="{BB962C8B-B14F-4D97-AF65-F5344CB8AC3E}">
        <p14:creationId xmlns:p14="http://schemas.microsoft.com/office/powerpoint/2010/main" val="1421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mtClean="0"/>
              <a:t>Opakovaně nalezená lymfopenie.</a:t>
            </a:r>
          </a:p>
          <a:p>
            <a:pPr eaLnBrk="1" hangingPunct="1"/>
            <a:r>
              <a:rPr lang="cs-CZ" smtClean="0"/>
              <a:t>Velmi nízké počty T-lymfocytů.</a:t>
            </a:r>
          </a:p>
          <a:p>
            <a:pPr eaLnBrk="1" hangingPunct="1"/>
            <a:r>
              <a:rPr lang="cs-CZ" smtClean="0"/>
              <a:t>Porušená proliferativní odpověď po stimulaci mitogeny.</a:t>
            </a:r>
          </a:p>
          <a:p>
            <a:pPr eaLnBrk="1" hangingPunct="1"/>
            <a:r>
              <a:rPr lang="cs-CZ" smtClean="0"/>
              <a:t>Počty B-lymfocytů a NK buněk jsou variabilní.</a:t>
            </a:r>
          </a:p>
          <a:p>
            <a:pPr eaLnBrk="1" hangingPunct="1"/>
            <a:r>
              <a:rPr lang="cs-CZ" smtClean="0"/>
              <a:t>Obvykle nízké hladiny IgM a IgA, hladiny  IgG nestoupají.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7674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Panalergeny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Vyskytují se  současně v různých přírodních zdrojích</a:t>
            </a:r>
          </a:p>
          <a:p>
            <a:r>
              <a:rPr lang="cs-CZ" dirty="0" smtClean="0"/>
              <a:t>Shoda AK sekvencí 90%</a:t>
            </a:r>
          </a:p>
          <a:p>
            <a:r>
              <a:rPr lang="cs-CZ" dirty="0" smtClean="0"/>
              <a:t>Častá příčina „ zkřížené alergie“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profylin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/>
              <a:t>O</a:t>
            </a:r>
            <a:r>
              <a:rPr lang="cs-CZ" dirty="0" smtClean="0"/>
              <a:t>bsažen – pyl břízy, arašídy, celer, jablka, hrušky, peckoviny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4906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en-US" smtClean="0"/>
              <a:t>Léčba: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Transplantace hematopoetických buněk</a:t>
            </a:r>
          </a:p>
          <a:p>
            <a:pPr eaLnBrk="1" hangingPunct="1"/>
            <a:r>
              <a:rPr lang="cs-CZ" altLang="en-US" smtClean="0"/>
              <a:t>Pokusy o genovou terapii (experimentálně)</a:t>
            </a:r>
          </a:p>
          <a:p>
            <a:pPr eaLnBrk="1" hangingPunct="1"/>
            <a:r>
              <a:rPr lang="cs-CZ" altLang="en-US" smtClean="0"/>
              <a:t>Neléčený SCID: dítě umírá do jednoho roku na infekci.</a:t>
            </a:r>
          </a:p>
        </p:txBody>
      </p:sp>
    </p:spTree>
    <p:extLst>
      <p:ext uri="{BB962C8B-B14F-4D97-AF65-F5344CB8AC3E}">
        <p14:creationId xmlns:p14="http://schemas.microsoft.com/office/powerpoint/2010/main" val="14703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SCID </a:t>
            </a:r>
            <a:br>
              <a:rPr lang="cs-CZ" sz="3600" smtClean="0"/>
            </a:br>
            <a:r>
              <a:rPr lang="cs-CZ" sz="3600" smtClean="0"/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eaLnBrk="1" hangingPunct="1"/>
            <a:r>
              <a:rPr lang="cs-CZ" dirty="0" err="1" smtClean="0"/>
              <a:t>Cytomegalovirová</a:t>
            </a:r>
            <a:r>
              <a:rPr lang="cs-CZ" dirty="0" smtClean="0"/>
              <a:t> pneumonitida</a:t>
            </a:r>
          </a:p>
          <a:p>
            <a:pPr eaLnBrk="1" hangingPunct="1"/>
            <a:r>
              <a:rPr lang="cs-CZ" dirty="0" smtClean="0"/>
              <a:t>Diseminovaná BCG-</a:t>
            </a:r>
            <a:r>
              <a:rPr lang="cs-CZ" dirty="0" err="1" smtClean="0"/>
              <a:t>óza</a:t>
            </a:r>
            <a:endParaRPr lang="cs-CZ" dirty="0" smtClean="0"/>
          </a:p>
          <a:p>
            <a:pPr eaLnBrk="1" hangingPunct="1"/>
            <a:r>
              <a:rPr lang="cs-CZ" dirty="0" smtClean="0"/>
              <a:t>Atypické </a:t>
            </a:r>
            <a:r>
              <a:rPr lang="cs-CZ" dirty="0" err="1" smtClean="0"/>
              <a:t>mykobakteriózy</a:t>
            </a:r>
            <a:endParaRPr lang="cs-CZ" dirty="0" smtClean="0"/>
          </a:p>
          <a:p>
            <a:pPr eaLnBrk="1" hangingPunct="1"/>
            <a:r>
              <a:rPr lang="cs-CZ" dirty="0" err="1" smtClean="0"/>
              <a:t>Kandidiáza</a:t>
            </a:r>
            <a:r>
              <a:rPr lang="cs-CZ" dirty="0" smtClean="0"/>
              <a:t> </a:t>
            </a:r>
            <a:r>
              <a:rPr lang="cs-CZ" dirty="0" err="1" smtClean="0"/>
              <a:t>orofaryngu</a:t>
            </a:r>
            <a:r>
              <a:rPr lang="cs-CZ" dirty="0" smtClean="0"/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476867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Poruchy tvorby protilátek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Projevují se především komplikovanými </a:t>
            </a:r>
            <a:br>
              <a:rPr lang="cs-CZ" smtClean="0"/>
            </a:br>
            <a:r>
              <a:rPr lang="cs-CZ" smtClean="0"/>
              <a:t>a častými infekcemi dýchacích cest.</a:t>
            </a:r>
          </a:p>
          <a:p>
            <a:pPr eaLnBrk="1" hangingPunct="1"/>
            <a:r>
              <a:rPr lang="cs-CZ" smtClean="0"/>
              <a:t>Mohou se objevit i meningitidy nebo průjmy.</a:t>
            </a:r>
          </a:p>
          <a:p>
            <a:pPr eaLnBrk="1" hangingPunct="1"/>
            <a:r>
              <a:rPr lang="cs-CZ" smtClean="0"/>
              <a:t>Kauzálním agens většiny infekcí jsou opouzdřené baktérie (Haemophilus, Pneumokok..).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02743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smtClean="0"/>
              <a:t>X-vázaná (Brutonova) agamaglobulinémie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/>
          <a:lstStyle/>
          <a:p>
            <a:pPr eaLnBrk="1" hangingPunct="1"/>
            <a:r>
              <a:rPr lang="cs-CZ" sz="2400" smtClean="0"/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smtClean="0"/>
              <a:t>Příčinou infekcí jsou zejména opouzdřené baktérie.</a:t>
            </a:r>
          </a:p>
          <a:p>
            <a:pPr eaLnBrk="1" hangingPunct="1"/>
            <a:r>
              <a:rPr lang="cs-CZ" sz="2400" smtClean="0"/>
              <a:t>Manifestace začíná obvykle mezi 4-12 měsícem.</a:t>
            </a:r>
          </a:p>
          <a:p>
            <a:pPr eaLnBrk="1" hangingPunct="1"/>
            <a:r>
              <a:rPr lang="cs-CZ" sz="2400" smtClean="0"/>
              <a:t>Důležitý je anamnestický údaj o časných úmrtích </a:t>
            </a:r>
            <a:br>
              <a:rPr lang="cs-CZ" sz="2400" smtClean="0"/>
            </a:br>
            <a:r>
              <a:rPr lang="cs-CZ" sz="2400" smtClean="0"/>
              <a:t>v rodině  ukazující na možnou X-vázanou dědičnost.</a:t>
            </a:r>
          </a:p>
          <a:p>
            <a:pPr eaLnBrk="1" hangingPunct="1"/>
            <a:r>
              <a:rPr lang="cs-CZ" sz="2400" smtClean="0"/>
              <a:t>Laboratorně nacházíme  obvykle velmi nízké hladiny všech imunoglobulinových tříd a nepřítomnost </a:t>
            </a:r>
            <a:br>
              <a:rPr lang="cs-CZ" sz="2400" smtClean="0"/>
            </a:br>
            <a:r>
              <a:rPr lang="cs-CZ" sz="2400" smtClean="0"/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5596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71463"/>
            <a:ext cx="8534400" cy="1176337"/>
          </a:xfrm>
        </p:spPr>
        <p:txBody>
          <a:bodyPr/>
          <a:lstStyle/>
          <a:p>
            <a:pPr eaLnBrk="1" hangingPunct="1"/>
            <a:r>
              <a:rPr lang="cs-CZ" sz="3200" smtClean="0"/>
              <a:t>Běžná variabilní imunodeficience (CVID</a:t>
            </a:r>
            <a:r>
              <a:rPr lang="cs-CZ" smtClean="0"/>
              <a:t>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84313"/>
            <a:ext cx="866933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Hypogamaglobulinémie manifestující se v jakémkoliv věku, obvykle až v dospělosti.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Dominují příznaky infekcí dýchacích cest - opakované sinusitidy,  pneumonie, bronchititidy. Může dojít k vývinu bronchiektázií a/nebo plicní fibrózy.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Někteří pacienti udávají i častější průjmy, případně jiné lokalizace infekcí.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Častý je výskyt autoimunitních chorob - hlavně perniciózní anémie.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Laboratorně nacházíme pokles hladin imunoglobulinů, B- lymfocyty bývají přítomny. </a:t>
            </a:r>
          </a:p>
        </p:txBody>
      </p:sp>
    </p:spTree>
    <p:extLst>
      <p:ext uri="{BB962C8B-B14F-4D97-AF65-F5344CB8AC3E}">
        <p14:creationId xmlns:p14="http://schemas.microsoft.com/office/powerpoint/2010/main" val="31272596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Selektivní deficit IgA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295400"/>
            <a:ext cx="86010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Prevalence v naší populaci 1:400 osob.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Většina IgA deficitních osob je zcela bez klinických obtíží.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Klinickou manifestací je nejčastěji zvýšená náchylnost k banálním respiračním infekcím, hlavně v předškolním věku.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Je prokázán i zvýšený výskyt autoimunitních chorob, snad i alergií.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Pozor na výskyt anti-IgA protilátek!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063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1463"/>
            <a:ext cx="7912100" cy="1428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smtClean="0"/>
              <a:t>T-lymfocytární primární imunodeficity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Většinou v kombinaci s dalšími neimunodeficitními příznaky.</a:t>
            </a:r>
          </a:p>
          <a:p>
            <a:pPr eaLnBrk="1" hangingPunct="1"/>
            <a:r>
              <a:rPr lang="cs-CZ" smtClean="0"/>
              <a:t>Náchylnost k virovým, mykotickým </a:t>
            </a:r>
            <a:br>
              <a:rPr lang="cs-CZ" smtClean="0"/>
            </a:br>
            <a:r>
              <a:rPr lang="cs-CZ" smtClean="0"/>
              <a:t>a  mykobakteriálním  infekcím.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3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DiGeorgeův syndrom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557338"/>
            <a:ext cx="8872537" cy="3767137"/>
          </a:xfrm>
        </p:spPr>
        <p:txBody>
          <a:bodyPr/>
          <a:lstStyle/>
          <a:p>
            <a:pPr eaLnBrk="1" hangingPunct="1"/>
            <a:r>
              <a:rPr lang="cs-CZ" sz="2400" smtClean="0"/>
              <a:t>Porucha vývoje 3. a 4. žaberní výchlipky.</a:t>
            </a:r>
          </a:p>
          <a:p>
            <a:pPr eaLnBrk="1" hangingPunct="1"/>
            <a:r>
              <a:rPr lang="cs-CZ" sz="2400" smtClean="0"/>
              <a:t>Poruchy vývoje srdce a velkých cév- Fallotova tetralogie, truncus arteriosus, interrupce aortálního oblouku, aberantní pravá a. subclavia.</a:t>
            </a:r>
          </a:p>
          <a:p>
            <a:pPr eaLnBrk="1" hangingPunct="1"/>
            <a:r>
              <a:rPr lang="cs-CZ" sz="2400" smtClean="0"/>
              <a:t>Porucha vývoje příštitných tělísek </a:t>
            </a:r>
            <a:r>
              <a:rPr lang="cs-CZ" sz="2400" smtClean="0">
                <a:latin typeface="Symbol" pitchFamily="18" charset="2"/>
              </a:rPr>
              <a:t>®</a:t>
            </a:r>
            <a:r>
              <a:rPr lang="cs-CZ" sz="2400" smtClean="0"/>
              <a:t>  hypokalcemické křeče.</a:t>
            </a:r>
          </a:p>
          <a:p>
            <a:pPr eaLnBrk="1" hangingPunct="1"/>
            <a:r>
              <a:rPr lang="cs-CZ" sz="2400" smtClean="0"/>
              <a:t>Porucha vývoje thymu </a:t>
            </a:r>
            <a:r>
              <a:rPr lang="cs-CZ" sz="2400" smtClean="0">
                <a:latin typeface="Symbol" pitchFamily="18" charset="2"/>
              </a:rPr>
              <a:t>®</a:t>
            </a:r>
            <a:r>
              <a:rPr lang="cs-CZ" sz="2400" smtClean="0"/>
              <a:t> T-lymfocytární imunodeficit. </a:t>
            </a:r>
          </a:p>
          <a:p>
            <a:pPr eaLnBrk="1" hangingPunct="1"/>
            <a:r>
              <a:rPr lang="cs-CZ" sz="2400" smtClean="0"/>
              <a:t>Typická facies: dozadu rotované a nízko posazené uši, mikrognacie, hypertelorismus, široké a krátké philtrum. </a:t>
            </a:r>
          </a:p>
          <a:p>
            <a:pPr eaLnBrk="1" hangingPunct="1"/>
            <a:r>
              <a:rPr lang="cs-CZ" sz="2400" smtClean="0"/>
              <a:t>Diagnóza: mikrodelece 22q11.2 . </a:t>
            </a:r>
          </a:p>
        </p:txBody>
      </p:sp>
    </p:spTree>
    <p:extLst>
      <p:ext uri="{BB962C8B-B14F-4D97-AF65-F5344CB8AC3E}">
        <p14:creationId xmlns:p14="http://schemas.microsoft.com/office/powerpoint/2010/main" val="18601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Způsobena poruchou fagocytózy ve slezině i na periferii (deficit tuftsinu), snížená tvorba antipolysacharidových protilátek.</a:t>
            </a:r>
          </a:p>
          <a:p>
            <a:pPr eaLnBrk="1" hangingPunct="1"/>
            <a:r>
              <a:rPr lang="cs-CZ" smtClean="0"/>
              <a:t>Nejzávažnější komplikací je rozvoj hyperakutní  pneumokové sepse.</a:t>
            </a:r>
          </a:p>
          <a:p>
            <a:pPr eaLnBrk="1" hangingPunct="1"/>
            <a:r>
              <a:rPr lang="cs-CZ" smtClean="0"/>
              <a:t>Prevence: očkování proti pneumokokům,meningokokům, Haemophilus influenzae b,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30720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19734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Alergeny vyvolávající pozdní typ 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Reaktivní chemikálie obsažené v </a:t>
            </a:r>
          </a:p>
          <a:p>
            <a:pPr marL="0" indent="0">
              <a:buNone/>
            </a:pPr>
            <a:r>
              <a:rPr lang="cs-CZ" dirty="0" smtClean="0"/>
              <a:t>	lécích, kosmetických výrobcích,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nátěrových hmotách, soli některých kovů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silice rostlin</a:t>
            </a:r>
          </a:p>
          <a:p>
            <a:r>
              <a:rPr lang="cs-CZ" dirty="0"/>
              <a:t> </a:t>
            </a:r>
            <a:r>
              <a:rPr lang="cs-CZ" dirty="0" smtClean="0"/>
              <a:t>Vznik kontaktní alergie – diferenciace do Th1 lymfocytů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4341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smtClean="0"/>
              <a:t>       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Fosfolipidová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gp41</a:t>
            </a:r>
            <a:r>
              <a:rPr lang="cs-CZ" sz="2000" smtClean="0"/>
              <a:t> transmembránový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p17M myristilovaný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p24</a:t>
            </a:r>
            <a:r>
              <a:rPr lang="cs-CZ" sz="2000" smtClean="0"/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3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>
                <a:latin typeface="Times New Roman" pitchFamily="18" charset="0"/>
              </a:rPr>
              <a:t> </a:t>
            </a:r>
            <a:r>
              <a:rPr lang="en-GB" sz="2400" b="1">
                <a:latin typeface="Tahoma" pitchFamily="34" charset="0"/>
              </a:rPr>
              <a:t>CD4+ lymfocyt</a:t>
            </a:r>
            <a:r>
              <a:rPr lang="cs-CZ" sz="2400" b="1">
                <a:latin typeface="Tahoma" pitchFamily="34" charset="0"/>
              </a:rPr>
              <a:t>y T </a:t>
            </a:r>
            <a:r>
              <a:rPr lang="en-GB" sz="2400" b="1">
                <a:latin typeface="Tahoma" pitchFamily="34" charset="0"/>
              </a:rPr>
              <a:t>a  sympto</a:t>
            </a:r>
            <a:r>
              <a:rPr lang="cs-CZ" sz="2400" b="1">
                <a:latin typeface="Tahoma" pitchFamily="34" charset="0"/>
              </a:rPr>
              <a:t>m</a:t>
            </a:r>
            <a:r>
              <a:rPr lang="en-GB" sz="2400" b="1">
                <a:latin typeface="Tahoma" pitchFamily="34" charset="0"/>
              </a:rPr>
              <a:t>atologi</a:t>
            </a:r>
            <a:r>
              <a:rPr lang="cs-CZ" sz="2400" b="1">
                <a:latin typeface="Tahoma" pitchFamily="34" charset="0"/>
              </a:rPr>
              <a:t>e</a:t>
            </a:r>
            <a:r>
              <a:rPr lang="en-GB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3019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latin typeface="Tahoma" pitchFamily="34" charset="0"/>
              </a:rPr>
              <a:t>Klinické kategorie</a:t>
            </a:r>
            <a:r>
              <a:rPr lang="cs-CZ" sz="280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A) akutní infekce za 3-6 týdnů od nákazy,fáze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B) nespecifické příznaky trvající déle než měsíc, horečka nad 38,5 st.C,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CD4+ 200-500/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(14%) </a:t>
            </a:r>
            <a:endParaRPr lang="el-GR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tx1"/>
                </a:solidFill>
                <a:latin typeface="Tahoma" pitchFamily="34" charset="0"/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Je definov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 jako soubor klinických forem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předev</a:t>
            </a:r>
            <a:r>
              <a:rPr lang="cs-CZ" sz="2400" smtClean="0">
                <a:latin typeface="Times New Roman" pitchFamily="18" charset="0"/>
              </a:rPr>
              <a:t>ší</a:t>
            </a:r>
            <a:r>
              <a:rPr lang="cs-CZ" sz="2400" smtClean="0"/>
              <a:t>m oportunn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ch infekc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malignit, kter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se rozvinou v důsledku destrukce funkc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imunitn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ho syst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mu virem HIV.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Virus přetrv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 organismu od jeho z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sk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nepřetržitě, infekce prob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 ne</a:t>
            </a:r>
            <a:r>
              <a:rPr lang="cs-CZ" sz="2400" smtClean="0">
                <a:latin typeface="Times New Roman" pitchFamily="18" charset="0"/>
              </a:rPr>
              <a:t>ú</a:t>
            </a:r>
            <a:r>
              <a:rPr lang="cs-CZ" sz="2400" smtClean="0"/>
              <a:t>prosnou progres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konč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smrt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Klinick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mky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se vyv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jej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tak, že lze postupně rozli</a:t>
            </a:r>
            <a:r>
              <a:rPr lang="cs-CZ" sz="2400" smtClean="0">
                <a:latin typeface="Times New Roman" pitchFamily="18" charset="0"/>
              </a:rPr>
              <a:t>š</a:t>
            </a:r>
            <a:r>
              <a:rPr lang="cs-CZ" sz="2400" smtClean="0"/>
              <a:t>ovat různ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vývojov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st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dia, kter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jsou v současnosti formulov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na v mezin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rodně uzn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van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klasifikaci.</a:t>
            </a:r>
          </a:p>
        </p:txBody>
      </p:sp>
    </p:spTree>
    <p:extLst>
      <p:ext uri="{BB962C8B-B14F-4D97-AF65-F5344CB8AC3E}">
        <p14:creationId xmlns:p14="http://schemas.microsoft.com/office/powerpoint/2010/main" val="6993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smtClean="0"/>
              <a:t>asymptomatick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HIV infekce</a:t>
            </a:r>
          </a:p>
          <a:p>
            <a:pPr eaLnBrk="1" hangingPunct="1"/>
            <a:r>
              <a:rPr lang="cs-CZ" smtClean="0"/>
              <a:t>perzistuj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generalizovan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lymfadenopatie</a:t>
            </a:r>
          </a:p>
          <a:p>
            <a:pPr eaLnBrk="1" hangingPunct="1"/>
            <a:r>
              <a:rPr lang="cs-CZ" smtClean="0"/>
              <a:t>akutn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(prim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) HIV infekce</a:t>
            </a:r>
          </a:p>
        </p:txBody>
      </p:sp>
    </p:spTree>
    <p:extLst>
      <p:ext uri="{BB962C8B-B14F-4D97-AF65-F5344CB8AC3E}">
        <p14:creationId xmlns:p14="http://schemas.microsoft.com/office/powerpoint/2010/main" val="3632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horečka &gt;38,5 st.C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průjem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orofarynge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/>
            <a:r>
              <a:rPr lang="cs-CZ" smtClean="0"/>
              <a:t>vulvovagin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>
              <a:buFontTx/>
              <a:buNone/>
            </a:pPr>
            <a:r>
              <a:rPr lang="cs-CZ" smtClean="0"/>
              <a:t>   (chronick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nebo obt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žně l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čiteln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herpes zoster recidivuj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nebo postihuj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v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ce dermatomů </a:t>
            </a:r>
          </a:p>
          <a:p>
            <a:pPr eaLnBrk="1" hangingPunct="1"/>
            <a:r>
              <a:rPr lang="cs-CZ" smtClean="0"/>
              <a:t>or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</a:t>
            </a:r>
            <a:r>
              <a:rPr lang="cs-CZ" smtClean="0">
                <a:latin typeface="Times New Roman" pitchFamily="18" charset="0"/>
              </a:rPr>
              <a:t>„</a:t>
            </a:r>
            <a:r>
              <a:rPr lang="cs-CZ" smtClean="0"/>
              <a:t>vlasat</a:t>
            </a:r>
            <a:r>
              <a:rPr lang="cs-CZ" smtClean="0">
                <a:latin typeface="Times New Roman" pitchFamily="18" charset="0"/>
              </a:rPr>
              <a:t>á“</a:t>
            </a:r>
            <a:r>
              <a:rPr lang="cs-CZ" smtClean="0"/>
              <a:t> leukoplakie</a:t>
            </a:r>
          </a:p>
        </p:txBody>
      </p:sp>
    </p:spTree>
    <p:extLst>
      <p:ext uri="{BB962C8B-B14F-4D97-AF65-F5344CB8AC3E}">
        <p14:creationId xmlns:p14="http://schemas.microsoft.com/office/powerpoint/2010/main" val="30973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3852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pneumocystov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pneumonie</a:t>
            </a:r>
          </a:p>
          <a:p>
            <a:pPr eaLnBrk="1" hangingPunct="1"/>
            <a:r>
              <a:rPr lang="cs-CZ" sz="2400" smtClean="0"/>
              <a:t>toxoplazmov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encefalitida</a:t>
            </a:r>
          </a:p>
          <a:p>
            <a:pPr eaLnBrk="1" hangingPunct="1"/>
            <a:r>
              <a:rPr lang="cs-CZ" sz="2400" smtClean="0"/>
              <a:t>ezofage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trache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bronchi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nebo plicn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kandid</a:t>
            </a:r>
            <a:r>
              <a:rPr lang="cs-CZ" sz="2400" smtClean="0">
                <a:latin typeface="Times New Roman" pitchFamily="18" charset="0"/>
              </a:rPr>
              <a:t>ó</a:t>
            </a:r>
            <a:r>
              <a:rPr lang="cs-CZ" sz="2400" smtClean="0"/>
              <a:t>za</a:t>
            </a:r>
          </a:p>
          <a:p>
            <a:pPr eaLnBrk="1" hangingPunct="1"/>
            <a:r>
              <a:rPr lang="cs-CZ" sz="2400" smtClean="0"/>
              <a:t>chronický 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herpes simplex nebo herpetick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bronchitida, pneumonie nebo ezofagitida</a:t>
            </a:r>
          </a:p>
          <a:p>
            <a:pPr eaLnBrk="1" hangingPunct="1"/>
            <a:r>
              <a:rPr lang="cs-CZ" sz="2400" smtClean="0"/>
              <a:t>CMV retinitida, generalizovan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CMV infekce  </a:t>
            </a:r>
          </a:p>
          <a:p>
            <a:pPr eaLnBrk="1" hangingPunct="1"/>
            <a:r>
              <a:rPr lang="cs-CZ" sz="2400" smtClean="0"/>
              <a:t>progresivn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multifok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leukoencefalopatie</a:t>
            </a:r>
          </a:p>
          <a:p>
            <a:pPr eaLnBrk="1" hangingPunct="1"/>
            <a:r>
              <a:rPr lang="cs-CZ" sz="2400" smtClean="0"/>
              <a:t>mykobakteri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infekce</a:t>
            </a:r>
            <a:r>
              <a:rPr lang="cs-CZ" sz="2400" smtClean="0">
                <a:solidFill>
                  <a:srgbClr val="FFFFFF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09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423" y="333375"/>
            <a:ext cx="6911622" cy="1176338"/>
          </a:xfrm>
        </p:spPr>
        <p:txBody>
          <a:bodyPr/>
          <a:lstStyle/>
          <a:p>
            <a:r>
              <a:rPr lang="cs-CZ"/>
              <a:t>Nejčastější alergeny</a:t>
            </a: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268414"/>
            <a:ext cx="6529211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Inhalační: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Pyly – traviny, stromy, plevele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Roztoči domácího prachu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Zvířecí alergeny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Plísně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Potravinové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Mléko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V</a:t>
            </a:r>
            <a:r>
              <a:rPr lang="cs-CZ" sz="2400" dirty="0" smtClean="0"/>
              <a:t>ejce</a:t>
            </a: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400" dirty="0"/>
              <a:t>Ořechy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Mořské plody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Léky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Penicilinová antibiotika, lokální anestetika 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Injekční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Jed blanokřídlého hmyzu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133600"/>
            <a:ext cx="6899275" cy="4181475"/>
          </a:xfrm>
        </p:spPr>
        <p:txBody>
          <a:bodyPr/>
          <a:lstStyle/>
          <a:p>
            <a:pPr eaLnBrk="1" hangingPunct="1"/>
            <a:r>
              <a:rPr lang="cs-CZ" smtClean="0"/>
              <a:t>Kaposiho sarkom</a:t>
            </a:r>
          </a:p>
          <a:p>
            <a:pPr eaLnBrk="1" hangingPunct="1"/>
            <a:r>
              <a:rPr lang="cs-CZ" smtClean="0"/>
              <a:t>malign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lymfomy (Burkittův, imunoblastický a 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cerebr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lymfom)</a:t>
            </a:r>
          </a:p>
        </p:txBody>
      </p:sp>
    </p:spTree>
    <p:extLst>
      <p:ext uri="{BB962C8B-B14F-4D97-AF65-F5344CB8AC3E}">
        <p14:creationId xmlns:p14="http://schemas.microsoft.com/office/powerpoint/2010/main" val="24317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Diagnostika HIV infekce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  <a:r>
              <a:rPr lang="cs-CZ" smtClean="0"/>
              <a:t>r</a:t>
            </a:r>
            <a:r>
              <a:rPr lang="en-GB" smtClean="0"/>
              <a:t>ůkaz protilátek  </a:t>
            </a:r>
          </a:p>
          <a:p>
            <a:pPr lvl="1" eaLnBrk="1" hangingPunct="1"/>
            <a:r>
              <a:rPr lang="en-GB" sz="3200" smtClean="0"/>
              <a:t> ELISA</a:t>
            </a:r>
          </a:p>
          <a:p>
            <a:pPr lvl="1" eaLnBrk="1" hangingPunct="1"/>
            <a:r>
              <a:rPr lang="cs-CZ" sz="3200" smtClean="0"/>
              <a:t> </a:t>
            </a:r>
            <a:r>
              <a:rPr lang="en-GB" sz="3200" smtClean="0"/>
              <a:t>Western blott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23852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Terapie AIDS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r>
              <a:rPr lang="cs-CZ" sz="2400" smtClean="0"/>
              <a:t>Antiretrovirová</a:t>
            </a:r>
          </a:p>
          <a:p>
            <a:pPr lvl="1" eaLnBrk="1" hangingPunct="1"/>
            <a:r>
              <a:rPr lang="cs-CZ" sz="2400" b="1" u="sng" smtClean="0"/>
              <a:t>Nukleosidové inhibitory reverzní transkriptázy</a:t>
            </a:r>
            <a:r>
              <a:rPr lang="cs-CZ" sz="2400" b="1" smtClean="0"/>
              <a:t>: azidothymdin (syn. zidovudin), didanosin, zalcitabin, stavudin, lamivudin</a:t>
            </a:r>
          </a:p>
          <a:p>
            <a:pPr lvl="1" eaLnBrk="1" hangingPunct="1"/>
            <a:r>
              <a:rPr lang="cs-CZ" sz="2400" b="1" u="sng" smtClean="0"/>
              <a:t>Nenukleosidové inhibitory reverzní transkriptázy</a:t>
            </a:r>
            <a:r>
              <a:rPr lang="cs-CZ" sz="2400" b="1" smtClean="0"/>
              <a:t>:  Nevirapin, delavirdin, efavirenz</a:t>
            </a:r>
          </a:p>
          <a:p>
            <a:pPr lvl="1" eaLnBrk="1" hangingPunct="1"/>
            <a:r>
              <a:rPr lang="cs-CZ" sz="2400" b="1" u="sng" smtClean="0"/>
              <a:t>Inhibitory HIV proteinázy</a:t>
            </a:r>
            <a:r>
              <a:rPr lang="cs-CZ" sz="2400" b="1" smtClean="0"/>
              <a:t>: Saquinavir, ritonavir, indinavir</a:t>
            </a:r>
            <a:endParaRPr lang="cs-CZ" sz="2400" smtClean="0"/>
          </a:p>
          <a:p>
            <a:pPr eaLnBrk="1" hangingPunct="1"/>
            <a:r>
              <a:rPr lang="cs-CZ" sz="2400" smtClean="0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17024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STRATEGIE  L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É</a:t>
            </a:r>
            <a:r>
              <a:rPr lang="cs-CZ" b="1" smtClean="0">
                <a:solidFill>
                  <a:schemeClr val="tx1"/>
                </a:solidFill>
              </a:rPr>
              <a:t>ČBY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b="1" smtClean="0"/>
              <a:t>HAART -   Highly</a:t>
            </a:r>
          </a:p>
          <a:p>
            <a:pPr eaLnBrk="1" hangingPunct="1">
              <a:buFontTx/>
              <a:buNone/>
            </a:pPr>
            <a:r>
              <a:rPr lang="cs-CZ" b="1" smtClean="0"/>
              <a:t>                     Active</a:t>
            </a:r>
          </a:p>
          <a:p>
            <a:pPr eaLnBrk="1" hangingPunct="1">
              <a:buFontTx/>
              <a:buNone/>
            </a:pPr>
            <a:r>
              <a:rPr lang="cs-CZ" b="1" smtClean="0"/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b="1" smtClean="0"/>
              <a:t>                     Retroviral</a:t>
            </a:r>
          </a:p>
          <a:p>
            <a:pPr eaLnBrk="1" hangingPunct="1">
              <a:buFontTx/>
              <a:buNone/>
            </a:pPr>
            <a:r>
              <a:rPr lang="cs-CZ" b="1" smtClean="0"/>
              <a:t>                     Therapy</a:t>
            </a:r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487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ALERGENY-taxonomie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první tři písmena=rod     další písmeno=druh</a:t>
            </a:r>
          </a:p>
          <a:p>
            <a:pPr marL="0" indent="0">
              <a:buNone/>
            </a:pPr>
            <a:r>
              <a:rPr lang="cs-CZ" i="1" dirty="0" smtClean="0"/>
              <a:t>            arabské číslo=identifikační pořadí</a:t>
            </a:r>
          </a:p>
          <a:p>
            <a:pPr marL="0" indent="0">
              <a:buNone/>
            </a:pPr>
            <a:r>
              <a:rPr lang="cs-CZ" dirty="0" err="1" smtClean="0"/>
              <a:t>Phl</a:t>
            </a:r>
            <a:r>
              <a:rPr lang="cs-CZ" dirty="0" smtClean="0"/>
              <a:t> p 1-13    </a:t>
            </a:r>
            <a:r>
              <a:rPr lang="cs-CZ" dirty="0" err="1" smtClean="0"/>
              <a:t>Phleum</a:t>
            </a:r>
            <a:r>
              <a:rPr lang="cs-CZ" dirty="0" smtClean="0"/>
              <a:t> </a:t>
            </a:r>
            <a:r>
              <a:rPr lang="cs-CZ" dirty="0" err="1" smtClean="0"/>
              <a:t>pratense</a:t>
            </a:r>
            <a:r>
              <a:rPr lang="cs-CZ" dirty="0" smtClean="0"/>
              <a:t> (bojínek, </a:t>
            </a:r>
            <a:r>
              <a:rPr lang="cs-CZ" dirty="0" err="1" smtClean="0"/>
              <a:t>timotejka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Bet v 1-7 </a:t>
            </a:r>
            <a:r>
              <a:rPr lang="cs-CZ" dirty="0" err="1" smtClean="0"/>
              <a:t>Betula</a:t>
            </a:r>
            <a:r>
              <a:rPr lang="cs-CZ" dirty="0" smtClean="0"/>
              <a:t> </a:t>
            </a:r>
            <a:r>
              <a:rPr lang="cs-CZ" dirty="0" err="1" smtClean="0"/>
              <a:t>verrucosa</a:t>
            </a:r>
            <a:r>
              <a:rPr lang="cs-CZ" dirty="0" smtClean="0"/>
              <a:t> (bříza)</a:t>
            </a:r>
          </a:p>
          <a:p>
            <a:pPr marL="0" indent="0">
              <a:buNone/>
            </a:pPr>
            <a:r>
              <a:rPr lang="cs-CZ" dirty="0" err="1" smtClean="0"/>
              <a:t>Asp</a:t>
            </a:r>
            <a:r>
              <a:rPr lang="cs-CZ" dirty="0" smtClean="0"/>
              <a:t> f 1-34 </a:t>
            </a:r>
            <a:r>
              <a:rPr lang="cs-CZ" dirty="0" err="1" smtClean="0"/>
              <a:t>Aspergillus</a:t>
            </a:r>
            <a:r>
              <a:rPr lang="cs-CZ" dirty="0" smtClean="0"/>
              <a:t> </a:t>
            </a:r>
            <a:r>
              <a:rPr lang="cs-CZ" dirty="0" err="1" smtClean="0"/>
              <a:t>fumigatus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Der f 1-22 </a:t>
            </a:r>
            <a:r>
              <a:rPr lang="cs-CZ" dirty="0" err="1" smtClean="0"/>
              <a:t>Dermatophagoides</a:t>
            </a:r>
            <a:r>
              <a:rPr lang="cs-CZ" dirty="0" smtClean="0"/>
              <a:t> </a:t>
            </a:r>
            <a:r>
              <a:rPr lang="cs-CZ" dirty="0" err="1" smtClean="0"/>
              <a:t>pteronyssimus</a:t>
            </a:r>
            <a:r>
              <a:rPr lang="cs-CZ" dirty="0" smtClean="0"/>
              <a:t> - 		         (roztoči)</a:t>
            </a:r>
          </a:p>
          <a:p>
            <a:pPr marL="0" indent="0">
              <a:buNone/>
            </a:pPr>
            <a:r>
              <a:rPr lang="cs-CZ" dirty="0" err="1" smtClean="0"/>
              <a:t>Fel</a:t>
            </a:r>
            <a:r>
              <a:rPr lang="cs-CZ" dirty="0" smtClean="0"/>
              <a:t> d 1-7 </a:t>
            </a:r>
            <a:r>
              <a:rPr lang="cs-CZ" dirty="0" err="1" smtClean="0"/>
              <a:t>Felis</a:t>
            </a:r>
            <a:r>
              <a:rPr lang="cs-CZ" dirty="0" smtClean="0"/>
              <a:t> </a:t>
            </a:r>
            <a:r>
              <a:rPr lang="cs-CZ" dirty="0" err="1" smtClean="0"/>
              <a:t>domesticus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Api m 1-10 </a:t>
            </a:r>
            <a:r>
              <a:rPr lang="cs-CZ" dirty="0" err="1" smtClean="0"/>
              <a:t>Apis</a:t>
            </a:r>
            <a:r>
              <a:rPr lang="cs-CZ" dirty="0" smtClean="0"/>
              <a:t> </a:t>
            </a:r>
            <a:r>
              <a:rPr lang="cs-CZ" dirty="0" err="1" smtClean="0"/>
              <a:t>mellifera</a:t>
            </a:r>
            <a:r>
              <a:rPr lang="cs-CZ" dirty="0" smtClean="0"/>
              <a:t> (Celer)</a:t>
            </a:r>
          </a:p>
          <a:p>
            <a:pPr marL="0" indent="0">
              <a:buNone/>
            </a:pPr>
            <a:r>
              <a:rPr lang="cs-CZ" dirty="0" smtClean="0"/>
              <a:t>Ara h 1 </a:t>
            </a:r>
            <a:r>
              <a:rPr lang="cs-CZ" dirty="0" err="1" smtClean="0"/>
              <a:t>Arachis</a:t>
            </a:r>
            <a:r>
              <a:rPr lang="cs-CZ" dirty="0" smtClean="0"/>
              <a:t> </a:t>
            </a:r>
            <a:r>
              <a:rPr lang="cs-CZ" dirty="0" err="1" smtClean="0"/>
              <a:t>hypogaea</a:t>
            </a:r>
            <a:r>
              <a:rPr lang="cs-CZ" dirty="0" smtClean="0"/>
              <a:t> (burský ořech)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40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Alergické choroby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4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2060"/>
                </a:solidFill>
                <a:latin typeface="Tahoma" pitchFamily="34" charset="0"/>
              </a:rPr>
              <a:t>ALERGICKÁ PŘECITLIVĚLOST </a:t>
            </a:r>
            <a:r>
              <a:rPr lang="cs-CZ" sz="4000" dirty="0" smtClean="0">
                <a:solidFill>
                  <a:srgbClr val="002060"/>
                </a:solidFill>
                <a:latin typeface="Tahoma" pitchFamily="34" charset="0"/>
              </a:rPr>
              <a:t>neboli přecitlivělost prvního typu</a:t>
            </a: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dirty="0">
                <a:solidFill>
                  <a:srgbClr val="C00000"/>
                </a:solidFill>
                <a:latin typeface="Tahoma" pitchFamily="34" charset="0"/>
              </a:rPr>
              <a:t>Zprostředkovaná </a:t>
            </a:r>
            <a:r>
              <a:rPr lang="cs-CZ" dirty="0" err="1">
                <a:solidFill>
                  <a:srgbClr val="C00000"/>
                </a:solidFill>
                <a:latin typeface="Tahoma" pitchFamily="34" charset="0"/>
              </a:rPr>
              <a:t>IgE</a:t>
            </a:r>
            <a:endParaRPr lang="cs-CZ" dirty="0">
              <a:solidFill>
                <a:srgbClr val="C0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dirty="0">
                <a:solidFill>
                  <a:srgbClr val="C00000"/>
                </a:solidFill>
                <a:latin typeface="Tahoma" pitchFamily="34" charset="0"/>
              </a:rPr>
              <a:t>  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i="1" dirty="0">
                <a:solidFill>
                  <a:srgbClr val="002060"/>
                </a:solidFill>
                <a:latin typeface="Tahoma" pitchFamily="34" charset="0"/>
              </a:rPr>
              <a:t>atopická</a:t>
            </a:r>
            <a:r>
              <a:rPr lang="cs-CZ" dirty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atopie je individuální nebo rodinný sklon k tvorbě protilátek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IgE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již na malá množství alergenů, obvykle proteinů, a k typickým projevům – bronchiálního </a:t>
            </a:r>
            <a:r>
              <a:rPr lang="cs-CZ" sz="2800" dirty="0" err="1" smtClean="0">
                <a:solidFill>
                  <a:srgbClr val="002060"/>
                </a:solidFill>
                <a:latin typeface="Tahoma" pitchFamily="34" charset="0"/>
              </a:rPr>
              <a:t>asthmatu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Tahoma" pitchFamily="34" charset="0"/>
              </a:rPr>
              <a:t>rhinokonjunktivitidy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syndromu alergického ekzému/dermatitidy)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i="1" dirty="0" err="1">
                <a:solidFill>
                  <a:srgbClr val="002060"/>
                </a:solidFill>
                <a:latin typeface="Tahoma" pitchFamily="34" charset="0"/>
              </a:rPr>
              <a:t>neatopická</a:t>
            </a:r>
            <a:r>
              <a:rPr lang="cs-CZ" i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(hmyzí 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jed, </a:t>
            </a:r>
            <a:r>
              <a:rPr lang="cs-CZ" sz="2800" dirty="0" err="1" smtClean="0">
                <a:solidFill>
                  <a:srgbClr val="002060"/>
                </a:solidFill>
                <a:latin typeface="Tahoma" pitchFamily="34" charset="0"/>
              </a:rPr>
              <a:t>helmintózy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, léky,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j.)</a:t>
            </a:r>
            <a:endParaRPr lang="cs-CZ" i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lergie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32000" y="7874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600" b="1">
                <a:latin typeface="Times New Roman" pitchFamily="18" charset="0"/>
              </a:rPr>
              <a:t>Type-I hypersensitivity</a:t>
            </a:r>
            <a:endParaRPr lang="en-GB" altLang="en-US" sz="2400" b="1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489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senzibilizace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 sliznicích dýchacího nebo zažívacího traktu</a:t>
            </a:r>
          </a:p>
          <a:p>
            <a:r>
              <a:rPr lang="cs-CZ" dirty="0" smtClean="0"/>
              <a:t>Alergen pronikne do hlenové vrstvy</a:t>
            </a:r>
          </a:p>
          <a:p>
            <a:r>
              <a:rPr lang="cs-CZ" dirty="0" smtClean="0"/>
              <a:t>Kontakt s epitelem a APC buňkami</a:t>
            </a:r>
          </a:p>
          <a:p>
            <a:r>
              <a:rPr lang="cs-CZ" dirty="0" smtClean="0"/>
              <a:t>Dendritické </a:t>
            </a:r>
            <a:r>
              <a:rPr lang="cs-CZ" dirty="0" err="1" smtClean="0"/>
              <a:t>bb</a:t>
            </a:r>
            <a:r>
              <a:rPr lang="cs-CZ" dirty="0" smtClean="0"/>
              <a:t>. – preferenční reakce typu Th2</a:t>
            </a:r>
          </a:p>
          <a:p>
            <a:r>
              <a:rPr lang="cs-CZ" dirty="0" smtClean="0"/>
              <a:t>Stimulace </a:t>
            </a:r>
            <a:r>
              <a:rPr lang="cs-CZ" dirty="0"/>
              <a:t>B-lymfocytů k produkci </a:t>
            </a:r>
            <a:r>
              <a:rPr lang="cs-CZ" dirty="0" err="1"/>
              <a:t>IgE</a:t>
            </a:r>
            <a:endParaRPr lang="cs-CZ" dirty="0"/>
          </a:p>
          <a:p>
            <a:r>
              <a:rPr lang="cs-CZ" dirty="0" err="1"/>
              <a:t>IgE</a:t>
            </a:r>
            <a:r>
              <a:rPr lang="cs-CZ" dirty="0"/>
              <a:t> se váže na vysoce </a:t>
            </a:r>
            <a:r>
              <a:rPr lang="cs-CZ" dirty="0" err="1"/>
              <a:t>afinitiní</a:t>
            </a:r>
            <a:r>
              <a:rPr lang="cs-CZ" dirty="0"/>
              <a:t> receptory žírných buněk a </a:t>
            </a:r>
            <a:r>
              <a:rPr lang="cs-CZ" dirty="0" err="1"/>
              <a:t>bazofilů</a:t>
            </a:r>
            <a:endParaRPr lang="cs-CZ" dirty="0"/>
          </a:p>
          <a:p>
            <a:r>
              <a:rPr lang="cs-CZ" dirty="0"/>
              <a:t>→ senzibilizace </a:t>
            </a:r>
            <a:r>
              <a:rPr lang="cs-CZ" dirty="0" smtClean="0"/>
              <a:t>pacienta – probíhá bez klinických projevů</a:t>
            </a:r>
            <a:endParaRPr lang="cs-CZ" dirty="0"/>
          </a:p>
          <a:p>
            <a:r>
              <a:rPr lang="cs-CZ" dirty="0"/>
              <a:t>Při dalším setkání s alergenem – rozvoj zánětu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8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Časná a pozdní fáze alergické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Časná fáze - Opakovaný styk s alergenem</a:t>
            </a:r>
          </a:p>
          <a:p>
            <a:r>
              <a:rPr lang="cs-CZ" dirty="0" smtClean="0"/>
              <a:t>Další aktivace žírných buněk a </a:t>
            </a:r>
            <a:r>
              <a:rPr lang="cs-CZ" dirty="0" err="1" smtClean="0"/>
              <a:t>bazofilů</a:t>
            </a:r>
            <a:endParaRPr lang="cs-CZ" dirty="0" smtClean="0"/>
          </a:p>
          <a:p>
            <a:r>
              <a:rPr lang="cs-CZ" dirty="0" smtClean="0"/>
              <a:t>Uvolnění histaminu a heparinu</a:t>
            </a:r>
          </a:p>
          <a:p>
            <a:r>
              <a:rPr lang="cs-CZ" dirty="0" smtClean="0"/>
              <a:t>Pozdní fáze – 8-12 hod</a:t>
            </a:r>
          </a:p>
          <a:p>
            <a:r>
              <a:rPr lang="cs-CZ" dirty="0" smtClean="0"/>
              <a:t>Přemostění molekul </a:t>
            </a:r>
            <a:r>
              <a:rPr lang="cs-CZ" dirty="0" err="1" smtClean="0"/>
              <a:t>IgE</a:t>
            </a:r>
            <a:r>
              <a:rPr lang="cs-CZ" dirty="0" smtClean="0"/>
              <a:t> navázaných  na receptorech žírných buněk a </a:t>
            </a:r>
            <a:r>
              <a:rPr lang="cs-CZ" dirty="0" err="1" smtClean="0"/>
              <a:t>bazofilů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Tvorba sekundárních mediátorů – produkty metabolismu </a:t>
            </a:r>
            <a:r>
              <a:rPr lang="cs-CZ" dirty="0" err="1" smtClean="0"/>
              <a:t>kys</a:t>
            </a:r>
            <a:r>
              <a:rPr lang="cs-CZ" dirty="0" smtClean="0"/>
              <a:t>. arachidonové – </a:t>
            </a:r>
            <a:r>
              <a:rPr lang="cs-CZ" dirty="0" err="1" smtClean="0"/>
              <a:t>tromboxan</a:t>
            </a:r>
            <a:r>
              <a:rPr lang="cs-CZ" dirty="0" smtClean="0"/>
              <a:t>, prostaglandin, </a:t>
            </a:r>
            <a:r>
              <a:rPr lang="cs-CZ" dirty="0" err="1" smtClean="0"/>
              <a:t>leukotrien</a:t>
            </a:r>
            <a:r>
              <a:rPr lang="cs-CZ" dirty="0" smtClean="0"/>
              <a:t> – </a:t>
            </a:r>
            <a:r>
              <a:rPr lang="cs-CZ" dirty="0" err="1" smtClean="0"/>
              <a:t>prozánětové</a:t>
            </a:r>
            <a:r>
              <a:rPr lang="cs-CZ" dirty="0" smtClean="0"/>
              <a:t> a chemotaktické účinky na </a:t>
            </a:r>
            <a:r>
              <a:rPr lang="cs-CZ" dirty="0" err="1" smtClean="0"/>
              <a:t>eosinofily</a:t>
            </a:r>
            <a:r>
              <a:rPr lang="cs-CZ" dirty="0" smtClean="0"/>
              <a:t>, </a:t>
            </a:r>
            <a:r>
              <a:rPr lang="cs-CZ" dirty="0" err="1" smtClean="0"/>
              <a:t>neutrofily</a:t>
            </a:r>
            <a:r>
              <a:rPr lang="cs-CZ" dirty="0" smtClean="0"/>
              <a:t>, lymfocyty, trombocyty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136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IMUNOPATOLOGIE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271463"/>
            <a:ext cx="8263467" cy="11763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Buňky účastnící se zánětu při alergické reakci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133" y="1125539"/>
            <a:ext cx="8466667" cy="5405437"/>
          </a:xfrm>
        </p:spPr>
        <p:txBody>
          <a:bodyPr>
            <a:normAutofit fontScale="62500" lnSpcReduction="20000"/>
          </a:bodyPr>
          <a:lstStyle/>
          <a:p>
            <a:r>
              <a:rPr lang="cs-CZ" sz="2800" b="1" dirty="0" smtClean="0"/>
              <a:t>Dendritické buňky – prezentace alergenu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Th2 </a:t>
            </a:r>
            <a:r>
              <a:rPr lang="cs-CZ" sz="2800" b="1" dirty="0"/>
              <a:t>lymfocyty </a:t>
            </a:r>
            <a:r>
              <a:rPr lang="cs-CZ" sz="2800" dirty="0"/>
              <a:t>(regulace tvorby </a:t>
            </a:r>
            <a:r>
              <a:rPr lang="cs-CZ" sz="2800" dirty="0" err="1"/>
              <a:t>IgE</a:t>
            </a:r>
            <a:r>
              <a:rPr lang="cs-CZ" sz="2800" dirty="0" smtClean="0"/>
              <a:t>)</a:t>
            </a:r>
          </a:p>
          <a:p>
            <a:r>
              <a:rPr lang="cs-CZ" sz="2800" b="1" dirty="0" smtClean="0"/>
              <a:t>B lymfocyty </a:t>
            </a:r>
            <a:r>
              <a:rPr lang="cs-CZ" sz="2800" dirty="0" smtClean="0"/>
              <a:t>– produkující </a:t>
            </a:r>
            <a:r>
              <a:rPr lang="cs-CZ" sz="2800" dirty="0" err="1" smtClean="0"/>
              <a:t>IgE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err="1"/>
              <a:t>Bazofily</a:t>
            </a:r>
            <a:r>
              <a:rPr lang="cs-CZ" sz="2800" dirty="0"/>
              <a:t> – produkce histaminu a heparinu</a:t>
            </a:r>
          </a:p>
          <a:p>
            <a:r>
              <a:rPr lang="cs-CZ" sz="2800" b="1" dirty="0" smtClean="0"/>
              <a:t>Žírné buňky </a:t>
            </a:r>
            <a:r>
              <a:rPr lang="cs-CZ" sz="2800" dirty="0" smtClean="0"/>
              <a:t>- produkce histaminu a mediátorů pozdní zánětlivé reakce</a:t>
            </a:r>
          </a:p>
          <a:p>
            <a:endParaRPr lang="cs-CZ" sz="2800" dirty="0" smtClean="0"/>
          </a:p>
          <a:p>
            <a:r>
              <a:rPr lang="cs-CZ" sz="2800" b="1" dirty="0" smtClean="0"/>
              <a:t>Eozinofily </a:t>
            </a:r>
            <a:r>
              <a:rPr lang="cs-CZ" sz="2800" dirty="0" smtClean="0"/>
              <a:t>- produkce </a:t>
            </a:r>
            <a:r>
              <a:rPr lang="cs-CZ" sz="2800" dirty="0" err="1" smtClean="0"/>
              <a:t>leukotrienů</a:t>
            </a:r>
            <a:r>
              <a:rPr lang="cs-CZ" sz="2800" dirty="0" smtClean="0"/>
              <a:t>, PAF, Th2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, toxických produktů, TGF-</a:t>
            </a:r>
            <a:r>
              <a:rPr lang="cs-CZ" sz="2800" dirty="0" smtClean="0">
                <a:latin typeface="Symbol" pitchFamily="18" charset="2"/>
              </a:rPr>
              <a:t>b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 err="1"/>
              <a:t>Neutrofily</a:t>
            </a:r>
            <a:r>
              <a:rPr lang="cs-CZ" sz="2800" dirty="0"/>
              <a:t> - tvorba kyslíkových radikálů, </a:t>
            </a:r>
            <a:r>
              <a:rPr lang="cs-CZ" sz="2800" dirty="0" err="1"/>
              <a:t>cytokinů</a:t>
            </a:r>
            <a:r>
              <a:rPr lang="cs-CZ" sz="2800" dirty="0"/>
              <a:t>, </a:t>
            </a:r>
            <a:r>
              <a:rPr lang="cs-CZ" sz="2800" dirty="0" err="1" smtClean="0"/>
              <a:t>chemokinů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Makrofágy </a:t>
            </a:r>
            <a:r>
              <a:rPr lang="cs-CZ" sz="2800" dirty="0"/>
              <a:t>- tvorba zánětlivých </a:t>
            </a:r>
            <a:r>
              <a:rPr lang="cs-CZ" sz="2800" dirty="0" err="1"/>
              <a:t>cytokinů</a:t>
            </a:r>
            <a:r>
              <a:rPr lang="cs-CZ" sz="2800" dirty="0"/>
              <a:t>, ale i TGF-</a:t>
            </a:r>
            <a:r>
              <a:rPr lang="cs-CZ" sz="2800" dirty="0">
                <a:latin typeface="Symbol" pitchFamily="18" charset="2"/>
              </a:rPr>
              <a:t>b</a:t>
            </a:r>
            <a:r>
              <a:rPr lang="cs-CZ" sz="2800" dirty="0"/>
              <a:t> a dalších růstových faktorů pro </a:t>
            </a:r>
            <a:r>
              <a:rPr lang="cs-CZ" sz="2800" dirty="0" smtClean="0"/>
              <a:t>fibroblasty</a:t>
            </a:r>
          </a:p>
          <a:p>
            <a:endParaRPr lang="cs-CZ" sz="2800" dirty="0"/>
          </a:p>
          <a:p>
            <a:r>
              <a:rPr lang="cs-CZ" sz="2800" b="1" dirty="0"/>
              <a:t>Epiteliální buňky </a:t>
            </a:r>
            <a:r>
              <a:rPr lang="cs-CZ" sz="2800" dirty="0"/>
              <a:t>- mj. produkce </a:t>
            </a:r>
            <a:r>
              <a:rPr lang="cs-CZ" sz="2800" dirty="0" err="1" smtClean="0"/>
              <a:t>eotaxinu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Fibroblasty</a:t>
            </a:r>
            <a:r>
              <a:rPr lang="cs-CZ" sz="2800" dirty="0"/>
              <a:t> - </a:t>
            </a:r>
            <a:r>
              <a:rPr lang="cs-CZ" sz="2800" dirty="0" err="1"/>
              <a:t>fibrotická</a:t>
            </a:r>
            <a:r>
              <a:rPr lang="cs-CZ" sz="2800" dirty="0"/>
              <a:t> přestavba zánětlivé tkáně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386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81075"/>
            <a:ext cx="8020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ovací šipka 20"/>
          <p:cNvCxnSpPr>
            <a:stCxn id="19" idx="3"/>
          </p:cNvCxnSpPr>
          <p:nvPr/>
        </p:nvCxnSpPr>
        <p:spPr>
          <a:xfrm flipV="1">
            <a:off x="1908175" y="5229225"/>
            <a:ext cx="328613" cy="30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20"/>
          <p:cNvCxnSpPr/>
          <p:nvPr/>
        </p:nvCxnSpPr>
        <p:spPr>
          <a:xfrm>
            <a:off x="1196975" y="2936875"/>
            <a:ext cx="530225" cy="204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20"/>
          <p:cNvCxnSpPr>
            <a:stCxn id="39" idx="2"/>
          </p:cNvCxnSpPr>
          <p:nvPr/>
        </p:nvCxnSpPr>
        <p:spPr>
          <a:xfrm flipH="1">
            <a:off x="3081338" y="1868488"/>
            <a:ext cx="473075" cy="582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r>
              <a:rPr lang="cs-CZ" altLang="en-US" sz="3200" smtClean="0"/>
              <a:t>Ways of Activation of Mast Cells</a:t>
            </a:r>
            <a:endParaRPr lang="en-GB" altLang="en-US" sz="3200" smtClean="0"/>
          </a:p>
        </p:txBody>
      </p:sp>
      <p:sp>
        <p:nvSpPr>
          <p:cNvPr id="39" name="TextovéPole 11"/>
          <p:cNvSpPr txBox="1"/>
          <p:nvPr/>
        </p:nvSpPr>
        <p:spPr>
          <a:xfrm>
            <a:off x="2851150" y="1423988"/>
            <a:ext cx="1406525" cy="444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/>
              <a:t>Antigen (alergen</a:t>
            </a:r>
            <a:r>
              <a:rPr lang="cs-CZ" sz="1400" dirty="0" smtClean="0"/>
              <a:t>)</a:t>
            </a:r>
            <a:endParaRPr lang="cs-CZ" sz="1500" dirty="0"/>
          </a:p>
        </p:txBody>
      </p:sp>
      <p:sp>
        <p:nvSpPr>
          <p:cNvPr id="47" name="TextovéPole 36"/>
          <p:cNvSpPr txBox="1"/>
          <p:nvPr/>
        </p:nvSpPr>
        <p:spPr>
          <a:xfrm>
            <a:off x="6084888" y="5681663"/>
            <a:ext cx="1404937" cy="2936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Degranulation</a:t>
            </a:r>
            <a:endParaRPr lang="cs-CZ" sz="1400" dirty="0"/>
          </a:p>
        </p:txBody>
      </p:sp>
      <p:cxnSp>
        <p:nvCxnSpPr>
          <p:cNvPr id="48" name="Přímá spojovací šipka 20"/>
          <p:cNvCxnSpPr>
            <a:stCxn id="47" idx="0"/>
          </p:cNvCxnSpPr>
          <p:nvPr/>
        </p:nvCxnSpPr>
        <p:spPr>
          <a:xfrm flipH="1" flipV="1">
            <a:off x="6473825" y="4973638"/>
            <a:ext cx="312738" cy="70802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0"/>
          <p:cNvCxnSpPr>
            <a:stCxn id="47" idx="0"/>
          </p:cNvCxnSpPr>
          <p:nvPr/>
        </p:nvCxnSpPr>
        <p:spPr>
          <a:xfrm flipV="1">
            <a:off x="6786563" y="4887913"/>
            <a:ext cx="744537" cy="7937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36"/>
          <p:cNvSpPr txBox="1"/>
          <p:nvPr/>
        </p:nvSpPr>
        <p:spPr>
          <a:xfrm>
            <a:off x="538163" y="2492375"/>
            <a:ext cx="1406525" cy="444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Neuropeptides</a:t>
            </a:r>
            <a:endParaRPr lang="cs-CZ" sz="1400" dirty="0" smtClean="0"/>
          </a:p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(</a:t>
            </a:r>
            <a:r>
              <a:rPr lang="cs-CZ" sz="1400" i="1" dirty="0" err="1" smtClean="0"/>
              <a:t>ie</a:t>
            </a:r>
            <a:r>
              <a:rPr lang="cs-CZ" sz="1400" dirty="0" smtClean="0"/>
              <a:t>, substance P)</a:t>
            </a:r>
            <a:endParaRPr lang="cs-CZ" sz="1400" dirty="0"/>
          </a:p>
        </p:txBody>
      </p:sp>
      <p:cxnSp>
        <p:nvCxnSpPr>
          <p:cNvPr id="14" name="Přímá spojovací šipka 20"/>
          <p:cNvCxnSpPr>
            <a:stCxn id="13" idx="2"/>
          </p:cNvCxnSpPr>
          <p:nvPr/>
        </p:nvCxnSpPr>
        <p:spPr>
          <a:xfrm>
            <a:off x="1122363" y="4143375"/>
            <a:ext cx="511175" cy="158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36"/>
          <p:cNvSpPr txBox="1"/>
          <p:nvPr/>
        </p:nvSpPr>
        <p:spPr>
          <a:xfrm>
            <a:off x="482600" y="5387975"/>
            <a:ext cx="1425575" cy="2841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Stem cell faktor</a:t>
            </a:r>
            <a:endParaRPr lang="cs-CZ" sz="1400" dirty="0"/>
          </a:p>
        </p:txBody>
      </p:sp>
      <p:sp>
        <p:nvSpPr>
          <p:cNvPr id="13" name="TextovéPole 36"/>
          <p:cNvSpPr txBox="1"/>
          <p:nvPr/>
        </p:nvSpPr>
        <p:spPr>
          <a:xfrm>
            <a:off x="482600" y="3557588"/>
            <a:ext cx="1281113" cy="5857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Complement</a:t>
            </a:r>
            <a:r>
              <a:rPr lang="cs-CZ" sz="1400" dirty="0" smtClean="0"/>
              <a:t> </a:t>
            </a:r>
            <a:r>
              <a:rPr lang="cs-CZ" sz="1400" dirty="0" err="1" smtClean="0"/>
              <a:t>fragments</a:t>
            </a:r>
            <a:endParaRPr lang="cs-CZ" sz="1400" dirty="0" smtClean="0"/>
          </a:p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(C3a, C5a)</a:t>
            </a:r>
            <a:endParaRPr lang="cs-CZ" sz="1400" dirty="0"/>
          </a:p>
        </p:txBody>
      </p:sp>
      <p:cxnSp>
        <p:nvCxnSpPr>
          <p:cNvPr id="24" name="Přímá spojovací šipka 20"/>
          <p:cNvCxnSpPr>
            <a:stCxn id="25" idx="0"/>
          </p:cNvCxnSpPr>
          <p:nvPr/>
        </p:nvCxnSpPr>
        <p:spPr>
          <a:xfrm flipV="1">
            <a:off x="3030538" y="5003800"/>
            <a:ext cx="120650" cy="801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36"/>
          <p:cNvSpPr txBox="1"/>
          <p:nvPr/>
        </p:nvSpPr>
        <p:spPr>
          <a:xfrm>
            <a:off x="1835150" y="5805488"/>
            <a:ext cx="2389188" cy="5857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Cytokines</a:t>
            </a:r>
            <a:r>
              <a:rPr lang="cs-CZ" sz="1400" dirty="0" smtClean="0"/>
              <a:t> (</a:t>
            </a:r>
            <a:r>
              <a:rPr lang="cs-CZ" sz="1400" i="1" dirty="0" smtClean="0"/>
              <a:t>eg</a:t>
            </a:r>
            <a:r>
              <a:rPr lang="cs-CZ" sz="1400" dirty="0" smtClean="0"/>
              <a:t>, IL4, IL6)</a:t>
            </a:r>
          </a:p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Chemokines</a:t>
            </a:r>
            <a:r>
              <a:rPr lang="cs-CZ" sz="1400" dirty="0" smtClean="0"/>
              <a:t> (RANTES) MIP 1</a:t>
            </a:r>
            <a:r>
              <a:rPr lang="el-GR" sz="1400" dirty="0"/>
              <a:t>α</a:t>
            </a:r>
            <a:endParaRPr lang="cs-CZ" sz="1400" dirty="0"/>
          </a:p>
        </p:txBody>
      </p:sp>
      <p:cxnSp>
        <p:nvCxnSpPr>
          <p:cNvPr id="32" name="Přímá spojovací šipka 20"/>
          <p:cNvCxnSpPr>
            <a:stCxn id="33" idx="0"/>
          </p:cNvCxnSpPr>
          <p:nvPr/>
        </p:nvCxnSpPr>
        <p:spPr>
          <a:xfrm flipH="1" flipV="1">
            <a:off x="3743325" y="4797425"/>
            <a:ext cx="487363" cy="474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6"/>
          <p:cNvSpPr txBox="1"/>
          <p:nvPr/>
        </p:nvSpPr>
        <p:spPr>
          <a:xfrm>
            <a:off x="3387725" y="5272088"/>
            <a:ext cx="1685925" cy="2841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err="1" smtClean="0"/>
              <a:t>Bacterial</a:t>
            </a:r>
            <a:r>
              <a:rPr lang="cs-CZ" sz="1400" dirty="0" smtClean="0"/>
              <a:t> </a:t>
            </a:r>
            <a:r>
              <a:rPr lang="cs-CZ" sz="1400" dirty="0" err="1" smtClean="0"/>
              <a:t>paptides</a:t>
            </a:r>
            <a:endParaRPr lang="cs-CZ" sz="1400" dirty="0"/>
          </a:p>
        </p:txBody>
      </p:sp>
      <p:cxnSp>
        <p:nvCxnSpPr>
          <p:cNvPr id="36" name="Přímá spojovací šipka 20"/>
          <p:cNvCxnSpPr>
            <a:stCxn id="37" idx="1"/>
          </p:cNvCxnSpPr>
          <p:nvPr/>
        </p:nvCxnSpPr>
        <p:spPr>
          <a:xfrm flipH="1" flipV="1">
            <a:off x="4030663" y="4546600"/>
            <a:ext cx="417512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448175" y="4546600"/>
            <a:ext cx="628650" cy="2841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400" dirty="0" smtClean="0"/>
              <a:t>MBP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991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Bazofily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histaminu a heparinu</a:t>
            </a:r>
          </a:p>
          <a:p>
            <a:r>
              <a:rPr lang="cs-CZ" dirty="0"/>
              <a:t> </a:t>
            </a:r>
            <a:r>
              <a:rPr lang="cs-CZ" dirty="0" smtClean="0"/>
              <a:t>- ovlivňují proudění krve a prostupnost krevních kapilár</a:t>
            </a:r>
          </a:p>
          <a:p>
            <a:r>
              <a:rPr lang="cs-CZ" dirty="0" smtClean="0"/>
              <a:t>Heparin zabraňuje srážení krve</a:t>
            </a:r>
          </a:p>
          <a:p>
            <a:r>
              <a:rPr lang="cs-CZ" dirty="0" smtClean="0"/>
              <a:t>Histamin – relaxační účinek na svalovinu cév – dochází k rozšíření cévy</a:t>
            </a:r>
          </a:p>
          <a:p>
            <a:r>
              <a:rPr lang="cs-CZ" dirty="0" smtClean="0"/>
              <a:t>Reakce na obě látky se projeví – zarudnutím, slzením, rýmou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10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Žírné buňky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1685926"/>
            <a:ext cx="8331200" cy="41814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1. fáze stimulace – preformované mediátory</a:t>
            </a:r>
            <a:r>
              <a:rPr lang="cs-CZ" dirty="0" smtClean="0"/>
              <a:t>: </a:t>
            </a:r>
            <a:r>
              <a:rPr lang="cs-CZ" u="sng" dirty="0"/>
              <a:t>Histamin</a:t>
            </a:r>
            <a:r>
              <a:rPr lang="cs-CZ" dirty="0"/>
              <a:t>, heparin, </a:t>
            </a:r>
            <a:r>
              <a:rPr lang="cs-CZ" dirty="0" err="1"/>
              <a:t>chondroitinsulfát</a:t>
            </a:r>
            <a:r>
              <a:rPr lang="cs-CZ" dirty="0"/>
              <a:t>, </a:t>
            </a:r>
            <a:r>
              <a:rPr lang="cs-CZ" dirty="0" err="1"/>
              <a:t>chymáza</a:t>
            </a:r>
            <a:r>
              <a:rPr lang="cs-CZ" dirty="0"/>
              <a:t>, </a:t>
            </a:r>
            <a:r>
              <a:rPr lang="cs-CZ" dirty="0" err="1"/>
              <a:t>tryptáza</a:t>
            </a:r>
            <a:r>
              <a:rPr lang="cs-CZ" dirty="0"/>
              <a:t>, </a:t>
            </a:r>
            <a:r>
              <a:rPr lang="cs-CZ" dirty="0" smtClean="0"/>
              <a:t>chemotaktický faktor </a:t>
            </a:r>
            <a:r>
              <a:rPr lang="cs-CZ" dirty="0"/>
              <a:t>pro </a:t>
            </a:r>
            <a:r>
              <a:rPr lang="cs-CZ" dirty="0" smtClean="0"/>
              <a:t>eozinofily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2. fáze stimulace  - syntéza nových mediátorů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u="sng" dirty="0" err="1" smtClean="0"/>
              <a:t>leukotrieny</a:t>
            </a:r>
            <a:r>
              <a:rPr lang="cs-CZ" dirty="0"/>
              <a:t>, prostaglandiny, PAF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i="1" dirty="0" err="1" smtClean="0"/>
              <a:t>cytokiny</a:t>
            </a:r>
            <a:r>
              <a:rPr lang="cs-CZ" i="1" dirty="0"/>
              <a:t>: </a:t>
            </a:r>
            <a:r>
              <a:rPr lang="cs-CZ" u="sng" dirty="0"/>
              <a:t>TNF-</a:t>
            </a:r>
            <a:r>
              <a:rPr lang="cs-CZ" u="sng" dirty="0">
                <a:latin typeface="Symbol" pitchFamily="18" charset="2"/>
              </a:rPr>
              <a:t>a</a:t>
            </a:r>
            <a:r>
              <a:rPr lang="cs-CZ" dirty="0"/>
              <a:t> (aktivace fagocytů), </a:t>
            </a:r>
            <a:r>
              <a:rPr lang="cs-CZ" u="sng" dirty="0"/>
              <a:t>TGF-</a:t>
            </a:r>
            <a:r>
              <a:rPr lang="cs-CZ" u="sng" dirty="0">
                <a:latin typeface="Symbol" pitchFamily="18" charset="2"/>
              </a:rPr>
              <a:t>b</a:t>
            </a:r>
            <a:r>
              <a:rPr lang="cs-CZ" u="sng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 err="1"/>
              <a:t>fibrotizace</a:t>
            </a:r>
            <a:r>
              <a:rPr lang="cs-CZ" dirty="0"/>
              <a:t> stěny bronchů),  </a:t>
            </a:r>
            <a:r>
              <a:rPr lang="cs-CZ" u="sng" dirty="0"/>
              <a:t>IL-5</a:t>
            </a:r>
            <a:r>
              <a:rPr lang="cs-CZ" dirty="0"/>
              <a:t> (stimulace tvorby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eozinofilů</a:t>
            </a:r>
            <a:r>
              <a:rPr lang="cs-CZ" dirty="0"/>
              <a:t>) , </a:t>
            </a:r>
            <a:r>
              <a:rPr lang="cs-CZ" u="sng" dirty="0"/>
              <a:t>IL-6</a:t>
            </a:r>
            <a:r>
              <a:rPr lang="cs-CZ" dirty="0"/>
              <a:t> (</a:t>
            </a:r>
            <a:r>
              <a:rPr lang="cs-CZ" dirty="0" smtClean="0"/>
              <a:t>mj.  </a:t>
            </a:r>
            <a:r>
              <a:rPr lang="cs-CZ" dirty="0"/>
              <a:t>stimulace tvorby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imunoglobulinů  </a:t>
            </a:r>
            <a:r>
              <a:rPr lang="cs-CZ" dirty="0"/>
              <a:t>včetně </a:t>
            </a:r>
            <a:r>
              <a:rPr lang="cs-CZ" dirty="0" err="1"/>
              <a:t>IgE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72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271463"/>
            <a:ext cx="8263467" cy="11763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Buňky účastnící se zánětu při alergické reakci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133" y="1125539"/>
            <a:ext cx="8466667" cy="5405437"/>
          </a:xfrm>
        </p:spPr>
        <p:txBody>
          <a:bodyPr>
            <a:normAutofit fontScale="62500" lnSpcReduction="20000"/>
          </a:bodyPr>
          <a:lstStyle/>
          <a:p>
            <a:r>
              <a:rPr lang="cs-CZ" sz="2800" b="1" dirty="0" smtClean="0"/>
              <a:t>Dendritické buňky – prezentace alergenu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Th2 </a:t>
            </a:r>
            <a:r>
              <a:rPr lang="cs-CZ" sz="2800" b="1" dirty="0"/>
              <a:t>lymfocyty </a:t>
            </a:r>
            <a:r>
              <a:rPr lang="cs-CZ" sz="2800" dirty="0"/>
              <a:t>(regulace tvorby </a:t>
            </a:r>
            <a:r>
              <a:rPr lang="cs-CZ" sz="2800" dirty="0" err="1"/>
              <a:t>IgE</a:t>
            </a:r>
            <a:r>
              <a:rPr lang="cs-CZ" sz="2800" dirty="0" smtClean="0"/>
              <a:t>)</a:t>
            </a:r>
          </a:p>
          <a:p>
            <a:r>
              <a:rPr lang="cs-CZ" sz="2800" b="1" dirty="0" smtClean="0"/>
              <a:t>B lymfocyty </a:t>
            </a:r>
            <a:r>
              <a:rPr lang="cs-CZ" sz="2800" dirty="0" smtClean="0"/>
              <a:t>– produkující </a:t>
            </a:r>
            <a:r>
              <a:rPr lang="cs-CZ" sz="2800" dirty="0" err="1" smtClean="0"/>
              <a:t>IgE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err="1"/>
              <a:t>Bazofily</a:t>
            </a:r>
            <a:r>
              <a:rPr lang="cs-CZ" sz="2800" dirty="0"/>
              <a:t> – produkce histaminu a heparinu</a:t>
            </a:r>
          </a:p>
          <a:p>
            <a:r>
              <a:rPr lang="cs-CZ" sz="2800" b="1" dirty="0" smtClean="0"/>
              <a:t>Žírné buňky </a:t>
            </a:r>
            <a:r>
              <a:rPr lang="cs-CZ" sz="2800" dirty="0" smtClean="0"/>
              <a:t>- produkce histaminu a mediátorů pozdní zánětlivé reakce</a:t>
            </a:r>
          </a:p>
          <a:p>
            <a:endParaRPr lang="cs-CZ" sz="2800" dirty="0" smtClean="0"/>
          </a:p>
          <a:p>
            <a:r>
              <a:rPr lang="cs-CZ" sz="2800" b="1" dirty="0" smtClean="0"/>
              <a:t>Eozinofily </a:t>
            </a:r>
            <a:r>
              <a:rPr lang="cs-CZ" sz="2800" dirty="0" smtClean="0"/>
              <a:t>- produkce </a:t>
            </a:r>
            <a:r>
              <a:rPr lang="cs-CZ" sz="2800" dirty="0" err="1" smtClean="0"/>
              <a:t>leukotrienů</a:t>
            </a:r>
            <a:r>
              <a:rPr lang="cs-CZ" sz="2800" dirty="0" smtClean="0"/>
              <a:t>, PAF, Th2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, toxických produktů, TGF-</a:t>
            </a:r>
            <a:r>
              <a:rPr lang="cs-CZ" sz="2800" dirty="0" smtClean="0">
                <a:latin typeface="Symbol" pitchFamily="18" charset="2"/>
              </a:rPr>
              <a:t>b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 err="1"/>
              <a:t>Neutrofily</a:t>
            </a:r>
            <a:r>
              <a:rPr lang="cs-CZ" sz="2800" dirty="0"/>
              <a:t> - tvorba kyslíkových radikálů, </a:t>
            </a:r>
            <a:r>
              <a:rPr lang="cs-CZ" sz="2800" dirty="0" err="1"/>
              <a:t>cytokinů</a:t>
            </a:r>
            <a:r>
              <a:rPr lang="cs-CZ" sz="2800" dirty="0"/>
              <a:t>, </a:t>
            </a:r>
            <a:r>
              <a:rPr lang="cs-CZ" sz="2800" dirty="0" err="1" smtClean="0"/>
              <a:t>chemokinů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Makrofágy </a:t>
            </a:r>
            <a:r>
              <a:rPr lang="cs-CZ" sz="2800" dirty="0"/>
              <a:t>- tvorba zánětlivých </a:t>
            </a:r>
            <a:r>
              <a:rPr lang="cs-CZ" sz="2800" dirty="0" err="1"/>
              <a:t>cytokinů</a:t>
            </a:r>
            <a:r>
              <a:rPr lang="cs-CZ" sz="2800" dirty="0"/>
              <a:t>, ale i TGF-</a:t>
            </a:r>
            <a:r>
              <a:rPr lang="cs-CZ" sz="2800" dirty="0">
                <a:latin typeface="Symbol" pitchFamily="18" charset="2"/>
              </a:rPr>
              <a:t>b</a:t>
            </a:r>
            <a:r>
              <a:rPr lang="cs-CZ" sz="2800" dirty="0"/>
              <a:t> a dalších růstových faktorů pro </a:t>
            </a:r>
            <a:r>
              <a:rPr lang="cs-CZ" sz="2800" dirty="0" smtClean="0"/>
              <a:t>fibroblasty</a:t>
            </a:r>
          </a:p>
          <a:p>
            <a:endParaRPr lang="cs-CZ" sz="2800" dirty="0"/>
          </a:p>
          <a:p>
            <a:r>
              <a:rPr lang="cs-CZ" sz="2800" b="1" dirty="0"/>
              <a:t>Epiteliální buňky </a:t>
            </a:r>
            <a:r>
              <a:rPr lang="cs-CZ" sz="2800" dirty="0"/>
              <a:t>- mj. produkce </a:t>
            </a:r>
            <a:r>
              <a:rPr lang="cs-CZ" sz="2800" dirty="0" err="1" smtClean="0"/>
              <a:t>eotaxinu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/>
              <a:t>Fibroblasty</a:t>
            </a:r>
            <a:r>
              <a:rPr lang="cs-CZ" sz="2800" dirty="0"/>
              <a:t> - </a:t>
            </a:r>
            <a:r>
              <a:rPr lang="cs-CZ" sz="2800" dirty="0" err="1"/>
              <a:t>fibrotická</a:t>
            </a:r>
            <a:r>
              <a:rPr lang="cs-CZ" sz="2800" dirty="0"/>
              <a:t> přestavba zánětlivé tkáně </a:t>
            </a:r>
          </a:p>
          <a:p>
            <a:endParaRPr lang="cs-CZ" sz="2800" dirty="0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107504" y="2708920"/>
            <a:ext cx="89289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724128" y="14127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1. fáze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24328" y="256490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Přechod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39330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2. fáze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pozdní fáze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Autonomně – chronický zánět bez závislosti na vyvolávajícím antigenu</a:t>
            </a:r>
          </a:p>
          <a:p>
            <a:r>
              <a:rPr lang="cs-CZ" dirty="0" smtClean="0"/>
              <a:t>Přechod do atopického ekzému</a:t>
            </a:r>
          </a:p>
          <a:p>
            <a:r>
              <a:rPr lang="cs-CZ" dirty="0" smtClean="0"/>
              <a:t>Chronického astmatu</a:t>
            </a:r>
          </a:p>
          <a:p>
            <a:r>
              <a:rPr lang="cs-CZ" dirty="0" smtClean="0"/>
              <a:t>Přechod do patologické reakce zprostředkované buňkami – reakce oddáleného typu IV.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05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Eozinofilní granulocyty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447801"/>
            <a:ext cx="7992533" cy="51495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Jejich produkce je stimulována IL-5 a IL-3.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Pozitivně chemotakticky na ně působí zejména, PAF, RANTES, C5a, LTB</a:t>
            </a:r>
            <a:r>
              <a:rPr lang="cs-CZ" baseline="-25000" dirty="0"/>
              <a:t>4</a:t>
            </a:r>
            <a:r>
              <a:rPr lang="cs-CZ" dirty="0"/>
              <a:t>, </a:t>
            </a:r>
            <a:r>
              <a:rPr lang="cs-CZ" dirty="0" err="1"/>
              <a:t>eotaxin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Toxické produkty: major basic protein (MBP), </a:t>
            </a:r>
            <a:r>
              <a:rPr lang="cs-CZ" u="sng" dirty="0" err="1"/>
              <a:t>eosinophil</a:t>
            </a:r>
            <a:r>
              <a:rPr lang="cs-CZ" u="sng" dirty="0"/>
              <a:t> </a:t>
            </a:r>
            <a:r>
              <a:rPr lang="cs-CZ" u="sng" dirty="0" err="1"/>
              <a:t>cationic</a:t>
            </a:r>
            <a:r>
              <a:rPr lang="cs-CZ" u="sng" dirty="0"/>
              <a:t> protein (ECP), </a:t>
            </a:r>
            <a:r>
              <a:rPr lang="cs-CZ" dirty="0" err="1"/>
              <a:t>eosinophil-derived</a:t>
            </a:r>
            <a:r>
              <a:rPr lang="cs-CZ" dirty="0"/>
              <a:t>  neurotoxin (EDNT),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peroxidase</a:t>
            </a:r>
            <a:r>
              <a:rPr lang="cs-CZ" dirty="0"/>
              <a:t> (EPO) -  jedná se o proteiny  toxické pro řadu buněk, včetně </a:t>
            </a:r>
            <a:r>
              <a:rPr lang="cs-CZ" dirty="0" err="1"/>
              <a:t>epitelií</a:t>
            </a:r>
            <a:r>
              <a:rPr lang="cs-CZ" dirty="0"/>
              <a:t> </a:t>
            </a:r>
            <a:r>
              <a:rPr lang="cs-CZ" dirty="0" smtClean="0"/>
              <a:t>dýchacích </a:t>
            </a:r>
            <a:r>
              <a:rPr lang="cs-CZ" dirty="0"/>
              <a:t>cest.</a:t>
            </a:r>
          </a:p>
          <a:p>
            <a:endParaRPr lang="cs-CZ" dirty="0" smtClean="0"/>
          </a:p>
          <a:p>
            <a:r>
              <a:rPr lang="cs-CZ" dirty="0" smtClean="0"/>
              <a:t>Produkce </a:t>
            </a:r>
            <a:r>
              <a:rPr lang="cs-CZ" dirty="0" err="1"/>
              <a:t>cytokinů</a:t>
            </a:r>
            <a:r>
              <a:rPr lang="cs-CZ" dirty="0"/>
              <a:t>: IL-1, IL-3, IL-4, IL-5, IL-6, </a:t>
            </a:r>
            <a:br>
              <a:rPr lang="cs-CZ" dirty="0"/>
            </a:br>
            <a:r>
              <a:rPr lang="cs-CZ" dirty="0"/>
              <a:t>IL-8, TGF-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, RANTES</a:t>
            </a:r>
          </a:p>
        </p:txBody>
      </p:sp>
    </p:spTree>
    <p:extLst>
      <p:ext uri="{BB962C8B-B14F-4D97-AF65-F5344CB8AC3E}">
        <p14:creationId xmlns:p14="http://schemas.microsoft.com/office/powerpoint/2010/main" val="7493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osinof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157163"/>
            <a:ext cx="9415463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41600" y="8382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600" b="1">
                <a:solidFill>
                  <a:schemeClr val="bg2"/>
                </a:solidFill>
                <a:latin typeface="Times New Roman" pitchFamily="18" charset="0"/>
              </a:rPr>
              <a:t>Eozino</a:t>
            </a:r>
            <a:r>
              <a:rPr lang="cs-CZ" altLang="en-US" sz="3600" b="1">
                <a:solidFill>
                  <a:schemeClr val="bg2"/>
                </a:solidFill>
                <a:latin typeface="Times New Roman" pitchFamily="18" charset="0"/>
              </a:rPr>
              <a:t>ph</a:t>
            </a:r>
            <a:r>
              <a:rPr lang="en-GB" altLang="en-US" sz="3600" b="1">
                <a:solidFill>
                  <a:schemeClr val="bg2"/>
                </a:solidFill>
                <a:latin typeface="Times New Roman" pitchFamily="18" charset="0"/>
              </a:rPr>
              <a:t>il granulocyt</a:t>
            </a:r>
            <a:r>
              <a:rPr lang="cs-CZ" altLang="en-US" sz="3600" b="1">
                <a:solidFill>
                  <a:schemeClr val="bg2"/>
                </a:solidFill>
                <a:latin typeface="Times New Roman" pitchFamily="18" charset="0"/>
              </a:rPr>
              <a:t>e</a:t>
            </a:r>
            <a:endParaRPr lang="en-GB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Alergická rýma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44824"/>
            <a:ext cx="7412566" cy="41814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Vodnatá rýma </a:t>
            </a:r>
          </a:p>
          <a:p>
            <a:r>
              <a:rPr lang="cs-CZ" dirty="0"/>
              <a:t>Nosní obstrukce</a:t>
            </a:r>
          </a:p>
          <a:p>
            <a:r>
              <a:rPr lang="cs-CZ" dirty="0"/>
              <a:t>Svědění nosu</a:t>
            </a:r>
          </a:p>
          <a:p>
            <a:r>
              <a:rPr lang="cs-CZ" dirty="0"/>
              <a:t>Příznaky trvající po dobu přítomnosti alergenu v ovzduší (</a:t>
            </a:r>
            <a:r>
              <a:rPr lang="cs-CZ" dirty="0" err="1"/>
              <a:t>tj</a:t>
            </a:r>
            <a:r>
              <a:rPr lang="cs-CZ" dirty="0"/>
              <a:t> obvykle </a:t>
            </a:r>
            <a:r>
              <a:rPr lang="cs-CZ" dirty="0" smtClean="0"/>
              <a:t>déle než několik </a:t>
            </a:r>
            <a:r>
              <a:rPr lang="cs-CZ" dirty="0"/>
              <a:t>týdnů)</a:t>
            </a:r>
          </a:p>
          <a:p>
            <a:r>
              <a:rPr lang="cs-CZ" dirty="0"/>
              <a:t>Doprovodné </a:t>
            </a:r>
            <a:r>
              <a:rPr lang="cs-CZ" dirty="0" smtClean="0"/>
              <a:t>příznaky: </a:t>
            </a:r>
            <a:r>
              <a:rPr lang="cs-CZ" dirty="0"/>
              <a:t>alergické konjunktivitidy, sinusitidy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lergie v dýchacích cest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90575"/>
            <a:ext cx="73152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57338" y="0"/>
            <a:ext cx="4981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200" b="1">
                <a:latin typeface="Times New Roman" pitchFamily="18" charset="0"/>
              </a:rPr>
              <a:t>Allergic reaction in bronchi</a:t>
            </a:r>
            <a:endParaRPr lang="en-GB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6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80400" cy="6048375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Každá moderní teorie specifické imunity musí dávat odpověď nejenom na to, proč organismus reaguje proti cizím antigenům, ale i na to, proč nereaguje proti vlastním antigenům.</a:t>
            </a:r>
            <a:b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            </a:t>
            </a:r>
            <a:b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</a:t>
            </a:r>
            <a:r>
              <a:rPr lang="cs-CZ" sz="3200" i="1" dirty="0" smtClean="0">
                <a:solidFill>
                  <a:srgbClr val="002060"/>
                </a:solidFill>
                <a:latin typeface="Comic Sans MS" pitchFamily="66" charset="0"/>
              </a:rPr>
              <a:t>(M. Hašek, 1976)</a:t>
            </a:r>
            <a:br>
              <a:rPr lang="cs-CZ" sz="32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i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cs-CZ" sz="3200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3200" i="1" dirty="0" smtClean="0">
                <a:solidFill>
                  <a:srgbClr val="002060"/>
                </a:solidFill>
                <a:latin typeface="Comic Sans MS" pitchFamily="66" charset="0"/>
              </a:rPr>
              <a:t>                     </a:t>
            </a:r>
            <a:r>
              <a:rPr lang="cs-CZ" sz="3200" b="1" i="1" dirty="0" smtClean="0">
                <a:solidFill>
                  <a:srgbClr val="C00000"/>
                </a:solidFill>
                <a:latin typeface="Comic Sans MS" pitchFamily="66" charset="0"/>
              </a:rPr>
              <a:t>SPECIFICKÁ </a:t>
            </a:r>
            <a:br>
              <a:rPr lang="cs-CZ" sz="32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3200" b="1" i="1" dirty="0" smtClean="0">
                <a:solidFill>
                  <a:srgbClr val="C00000"/>
                </a:solidFill>
                <a:latin typeface="Comic Sans MS" pitchFamily="66" charset="0"/>
              </a:rPr>
              <a:t>      IMUNOLOGICKÁ TOLERANCE</a:t>
            </a:r>
            <a:endParaRPr lang="cs-CZ" sz="3200" b="1" i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l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256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82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Astma </a:t>
            </a:r>
            <a:r>
              <a:rPr lang="cs-CZ" b="1" dirty="0" err="1">
                <a:solidFill>
                  <a:srgbClr val="002060"/>
                </a:solidFill>
              </a:rPr>
              <a:t>bronchiale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4"/>
            <a:ext cx="91440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Zvýšená reaktivita průdušek projevující se reverzibilní obstrukcí.</a:t>
            </a:r>
          </a:p>
          <a:p>
            <a:pPr>
              <a:lnSpc>
                <a:spcPct val="90000"/>
              </a:lnSpc>
            </a:pPr>
            <a:r>
              <a:rPr lang="cs-CZ" dirty="0"/>
              <a:t>Projevem jsou záchvaty dušnosti především expiračního charakteru. Někdy může být příznakem pouze dráždivý kašel.</a:t>
            </a:r>
          </a:p>
          <a:p>
            <a:pPr>
              <a:lnSpc>
                <a:spcPct val="90000"/>
              </a:lnSpc>
            </a:pPr>
            <a:r>
              <a:rPr lang="cs-CZ" dirty="0"/>
              <a:t>Postupně dochází k </a:t>
            </a:r>
            <a:r>
              <a:rPr lang="cs-CZ" dirty="0" err="1"/>
              <a:t>remodelaci</a:t>
            </a:r>
            <a:r>
              <a:rPr lang="cs-CZ" dirty="0"/>
              <a:t> bronchiální stěny.</a:t>
            </a:r>
          </a:p>
          <a:p>
            <a:pPr>
              <a:lnSpc>
                <a:spcPct val="90000"/>
              </a:lnSpc>
            </a:pPr>
            <a:r>
              <a:rPr lang="cs-CZ" dirty="0"/>
              <a:t>Patofyziologickým podkladem je chronický, především eozinofilní zánět.</a:t>
            </a:r>
          </a:p>
          <a:p>
            <a:pPr>
              <a:lnSpc>
                <a:spcPct val="90000"/>
              </a:lnSpc>
            </a:pPr>
            <a:r>
              <a:rPr lang="cs-CZ" dirty="0"/>
              <a:t>Častou, ale </a:t>
            </a:r>
            <a:r>
              <a:rPr lang="cs-CZ" u="sng" dirty="0"/>
              <a:t>ne výlučnou</a:t>
            </a:r>
            <a:r>
              <a:rPr lang="cs-CZ" dirty="0"/>
              <a:t>, příčinou astmatu je atopický typ alergie.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6963"/>
            <a:ext cx="72009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371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3600"/>
              <a:t>Bronchial asthma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532327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Výskyt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atopických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chorob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0934" y="1685926"/>
            <a:ext cx="8602133" cy="41814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solidFill>
                  <a:srgbClr val="002060"/>
                </a:solidFill>
              </a:rPr>
              <a:t>20-30</a:t>
            </a:r>
            <a:r>
              <a:rPr lang="cs-CZ" dirty="0">
                <a:solidFill>
                  <a:srgbClr val="002060"/>
                </a:solidFill>
              </a:rPr>
              <a:t>% populace </a:t>
            </a:r>
            <a:r>
              <a:rPr lang="cs-CZ" dirty="0" smtClean="0">
                <a:solidFill>
                  <a:srgbClr val="002060"/>
                </a:solidFill>
              </a:rPr>
              <a:t>jsou </a:t>
            </a:r>
            <a:r>
              <a:rPr lang="cs-CZ" dirty="0" err="1">
                <a:solidFill>
                  <a:srgbClr val="002060"/>
                </a:solidFill>
              </a:rPr>
              <a:t>atopici</a:t>
            </a:r>
            <a:endParaRPr lang="cs-CZ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Astma </a:t>
            </a:r>
            <a:r>
              <a:rPr lang="cs-CZ" dirty="0" err="1">
                <a:solidFill>
                  <a:srgbClr val="002060"/>
                </a:solidFill>
              </a:rPr>
              <a:t>bronchiale</a:t>
            </a:r>
            <a:r>
              <a:rPr lang="cs-CZ" dirty="0">
                <a:solidFill>
                  <a:srgbClr val="002060"/>
                </a:solidFill>
              </a:rPr>
              <a:t> v celé české populaci: 5-6%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Astma </a:t>
            </a:r>
            <a:r>
              <a:rPr lang="cs-CZ" dirty="0" err="1">
                <a:solidFill>
                  <a:srgbClr val="002060"/>
                </a:solidFill>
              </a:rPr>
              <a:t>bronchiale</a:t>
            </a:r>
            <a:r>
              <a:rPr lang="cs-CZ" dirty="0">
                <a:solidFill>
                  <a:srgbClr val="002060"/>
                </a:solidFill>
              </a:rPr>
              <a:t> u dětí v ČR: asi 10%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Mortalita na astma v ČR v roce 1999: 128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Atopický ekzém u předškolních dětí: asi 10%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2060"/>
                </a:solidFill>
              </a:rPr>
              <a:t>V Evropě zemře každoročně asi 100 osob na anafylaktickou reakci po bodnutí blanokřídlým hmyzem.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6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2060"/>
                </a:solidFill>
              </a:rPr>
              <a:t>Genetické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aspekty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atopických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chorob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Pravděpodobnost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atopie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dítěte</a:t>
            </a:r>
            <a:r>
              <a:rPr lang="en-GB" dirty="0">
                <a:solidFill>
                  <a:srgbClr val="002060"/>
                </a:solidFill>
              </a:rPr>
              <a:t> :</a:t>
            </a: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-li </a:t>
            </a:r>
            <a:r>
              <a:rPr lang="en-GB" dirty="0" err="1">
                <a:solidFill>
                  <a:srgbClr val="002060"/>
                </a:solidFill>
              </a:rPr>
              <a:t>oba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rodiče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atopici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asi</a:t>
            </a:r>
            <a:r>
              <a:rPr lang="en-GB" dirty="0">
                <a:solidFill>
                  <a:srgbClr val="002060"/>
                </a:solidFill>
              </a:rPr>
              <a:t> 80%,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je-li </a:t>
            </a:r>
            <a:r>
              <a:rPr lang="en-GB" dirty="0" err="1">
                <a:solidFill>
                  <a:srgbClr val="002060"/>
                </a:solidFill>
              </a:rPr>
              <a:t>jeden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atopikem</a:t>
            </a:r>
            <a:r>
              <a:rPr lang="en-GB" dirty="0">
                <a:solidFill>
                  <a:srgbClr val="002060"/>
                </a:solidFill>
              </a:rPr>
              <a:t>: 50%, </a:t>
            </a: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není</a:t>
            </a:r>
            <a:r>
              <a:rPr lang="en-GB" dirty="0">
                <a:solidFill>
                  <a:srgbClr val="002060"/>
                </a:solidFill>
              </a:rPr>
              <a:t>-li </a:t>
            </a:r>
            <a:r>
              <a:rPr lang="en-GB" dirty="0" err="1">
                <a:solidFill>
                  <a:srgbClr val="002060"/>
                </a:solidFill>
              </a:rPr>
              <a:t>nikdo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atopik</a:t>
            </a:r>
            <a:r>
              <a:rPr lang="en-GB" dirty="0">
                <a:solidFill>
                  <a:srgbClr val="002060"/>
                </a:solidFill>
              </a:rPr>
              <a:t>: 15%.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Konkordance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astmatu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monozygotních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dvojčat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pouze</a:t>
            </a:r>
            <a:r>
              <a:rPr lang="en-GB" dirty="0">
                <a:solidFill>
                  <a:srgbClr val="002060"/>
                </a:solidFill>
              </a:rPr>
              <a:t>  50-69%</a:t>
            </a:r>
          </a:p>
        </p:txBody>
      </p:sp>
    </p:spTree>
    <p:extLst>
      <p:ext uri="{BB962C8B-B14F-4D97-AF65-F5344CB8AC3E}">
        <p14:creationId xmlns:p14="http://schemas.microsoft.com/office/powerpoint/2010/main" val="2364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1463"/>
            <a:ext cx="8128000" cy="117633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Diagnostika atopické přecitlivělosti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000" dirty="0"/>
              <a:t>Anamnéza</a:t>
            </a:r>
          </a:p>
          <a:p>
            <a:r>
              <a:rPr lang="cs-CZ" sz="4000" dirty="0" smtClean="0"/>
              <a:t>Celkový a specifický </a:t>
            </a:r>
            <a:r>
              <a:rPr lang="cs-CZ" sz="4000" dirty="0" err="1" smtClean="0"/>
              <a:t>IgE</a:t>
            </a:r>
            <a:endParaRPr lang="cs-CZ" sz="4000" dirty="0" smtClean="0"/>
          </a:p>
          <a:p>
            <a:r>
              <a:rPr lang="cs-CZ" sz="4000" dirty="0" err="1" smtClean="0"/>
              <a:t>Eosinofilie</a:t>
            </a:r>
            <a:endParaRPr lang="cs-CZ" sz="4000" dirty="0" smtClean="0"/>
          </a:p>
          <a:p>
            <a:r>
              <a:rPr lang="cs-CZ" sz="4000" dirty="0" smtClean="0"/>
              <a:t>Specifické </a:t>
            </a:r>
            <a:r>
              <a:rPr lang="cs-CZ" sz="4000" dirty="0" err="1" smtClean="0"/>
              <a:t>IgE</a:t>
            </a:r>
            <a:endParaRPr lang="cs-CZ" sz="4000" dirty="0"/>
          </a:p>
          <a:p>
            <a:r>
              <a:rPr lang="cs-CZ" sz="4000" dirty="0" smtClean="0"/>
              <a:t>Test aktivace </a:t>
            </a:r>
            <a:r>
              <a:rPr lang="cs-CZ" sz="4000" dirty="0" err="1" smtClean="0"/>
              <a:t>bazofilů</a:t>
            </a:r>
            <a:endParaRPr lang="cs-CZ" sz="4000" dirty="0" smtClean="0"/>
          </a:p>
          <a:p>
            <a:r>
              <a:rPr lang="cs-CZ" sz="4000" dirty="0" smtClean="0"/>
              <a:t>Eosinofilní kationický protein v séru</a:t>
            </a:r>
            <a:endParaRPr lang="cs-CZ" sz="4000" dirty="0"/>
          </a:p>
          <a:p>
            <a:r>
              <a:rPr lang="cs-CZ" sz="4000" dirty="0"/>
              <a:t>Kožní testy</a:t>
            </a:r>
          </a:p>
          <a:p>
            <a:r>
              <a:rPr lang="cs-CZ" sz="4000" dirty="0"/>
              <a:t>Provokační a eliminační </a:t>
            </a:r>
            <a:r>
              <a:rPr lang="cs-CZ" sz="4000" dirty="0" smtClean="0"/>
              <a:t>testy</a:t>
            </a:r>
          </a:p>
          <a:p>
            <a:r>
              <a:rPr lang="cs-CZ" sz="4000" dirty="0" smtClean="0"/>
              <a:t>Vyšetřování NO ve vydechovaném vzduchu</a:t>
            </a:r>
            <a:endParaRPr lang="cs-CZ" sz="4000" dirty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158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Léčba atopické přecitlivělosti</a:t>
            </a:r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00478" y="1685926"/>
            <a:ext cx="7737122" cy="41814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Eliminace antigenu</a:t>
            </a:r>
          </a:p>
          <a:p>
            <a:r>
              <a:rPr lang="cs-CZ" dirty="0"/>
              <a:t>Antihistaminika</a:t>
            </a:r>
          </a:p>
          <a:p>
            <a:r>
              <a:rPr lang="cs-CZ" dirty="0"/>
              <a:t>Stabilizátory žírných buněk</a:t>
            </a:r>
          </a:p>
          <a:p>
            <a:r>
              <a:rPr lang="cs-CZ" dirty="0"/>
              <a:t>Glukokortikoidy – především podávané lokálně</a:t>
            </a:r>
          </a:p>
          <a:p>
            <a:r>
              <a:rPr lang="cs-CZ" dirty="0" err="1"/>
              <a:t>Antileukotrieny</a:t>
            </a:r>
            <a:endParaRPr lang="cs-CZ" dirty="0"/>
          </a:p>
          <a:p>
            <a:r>
              <a:rPr lang="cs-CZ" dirty="0"/>
              <a:t>Úlevové léky- </a:t>
            </a:r>
            <a:r>
              <a:rPr lang="cs-CZ" dirty="0" err="1"/>
              <a:t>dekongescencia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/>
              <a:t>-2-mimetika, </a:t>
            </a:r>
            <a:r>
              <a:rPr lang="cs-CZ" dirty="0" err="1"/>
              <a:t>parasympatolytika</a:t>
            </a:r>
            <a:endParaRPr lang="cs-CZ" dirty="0"/>
          </a:p>
          <a:p>
            <a:r>
              <a:rPr lang="cs-CZ" u="sng" dirty="0"/>
              <a:t>Alergenová imunoterapie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941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ANAFYLAKTICKÝ ŠOK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i="1" dirty="0" smtClean="0">
                <a:solidFill>
                  <a:srgbClr val="C00000"/>
                </a:solidFill>
              </a:rPr>
              <a:t>   Akutní, potenciálně smrtelná, </a:t>
            </a:r>
            <a:r>
              <a:rPr lang="cs-CZ" sz="4400" b="1" i="1" dirty="0" err="1" smtClean="0">
                <a:solidFill>
                  <a:srgbClr val="C00000"/>
                </a:solidFill>
              </a:rPr>
              <a:t>multisystémová</a:t>
            </a:r>
            <a:r>
              <a:rPr lang="cs-CZ" sz="4400" b="1" i="1" dirty="0" smtClean="0">
                <a:solidFill>
                  <a:srgbClr val="C00000"/>
                </a:solidFill>
              </a:rPr>
              <a:t> alergická reakce</a:t>
            </a:r>
          </a:p>
          <a:p>
            <a:pPr marL="0" indent="0">
              <a:buNone/>
            </a:pPr>
            <a:r>
              <a:rPr lang="cs-CZ" sz="3600" dirty="0" smtClean="0"/>
              <a:t>V Evropě postihuje těžký anafylaktický šok 1-3 z 10 000 osob a způsobí smrt </a:t>
            </a:r>
          </a:p>
          <a:p>
            <a:pPr marL="0" indent="0">
              <a:buNone/>
            </a:pPr>
            <a:r>
              <a:rPr lang="cs-CZ" sz="3600" dirty="0" smtClean="0"/>
              <a:t>u 1-3 z 1 000 000 osob.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41772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Anafylaktický šok - spouštěče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Xenogenní sérum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Potravinové alergeny (až 30% smrtelných příp.)</a:t>
            </a:r>
          </a:p>
          <a:p>
            <a:pPr marL="0" indent="0">
              <a:buNone/>
            </a:pPr>
            <a:r>
              <a:rPr lang="cs-CZ" dirty="0" smtClean="0"/>
              <a:t>Hmyzí jed (žihadlo, u 3% </a:t>
            </a:r>
            <a:r>
              <a:rPr lang="cs-CZ" dirty="0" err="1" smtClean="0"/>
              <a:t>dosp</a:t>
            </a:r>
            <a:r>
              <a:rPr lang="cs-CZ" dirty="0" smtClean="0"/>
              <a:t>., a 1% dětí)</a:t>
            </a:r>
          </a:p>
          <a:p>
            <a:pPr marL="0" indent="0">
              <a:buNone/>
            </a:pPr>
            <a:r>
              <a:rPr lang="cs-CZ" dirty="0" smtClean="0"/>
              <a:t>Léky (antibiotika, nesteroidní antiflogistika)</a:t>
            </a:r>
          </a:p>
          <a:p>
            <a:pPr marL="0" indent="0">
              <a:buNone/>
            </a:pPr>
            <a:r>
              <a:rPr lang="cs-CZ" dirty="0" smtClean="0"/>
              <a:t>Latex</a:t>
            </a:r>
          </a:p>
          <a:p>
            <a:pPr marL="0" indent="0">
              <a:buNone/>
            </a:pPr>
            <a:r>
              <a:rPr lang="cs-CZ" dirty="0" smtClean="0"/>
              <a:t>Námaha</a:t>
            </a:r>
          </a:p>
          <a:p>
            <a:pPr marL="0" indent="0">
              <a:buNone/>
            </a:pPr>
            <a:r>
              <a:rPr lang="cs-CZ" dirty="0" smtClean="0"/>
              <a:t>Idiopatická anafylaxe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5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Anafylaktický šok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Adrenalin</a:t>
            </a:r>
            <a:r>
              <a:rPr lang="cs-CZ" dirty="0" smtClean="0"/>
              <a:t> </a:t>
            </a:r>
            <a:r>
              <a:rPr lang="cs-CZ" dirty="0" err="1" smtClean="0"/>
              <a:t>i.m</a:t>
            </a:r>
            <a:r>
              <a:rPr lang="cs-CZ" dirty="0" smtClean="0"/>
              <a:t>. 1:1000  0,3-0,5 </a:t>
            </a:r>
            <a:r>
              <a:rPr lang="cs-CZ" dirty="0" err="1" smtClean="0"/>
              <a:t>mL</a:t>
            </a:r>
            <a:r>
              <a:rPr lang="cs-CZ" dirty="0" smtClean="0"/>
              <a:t>, ev. opakovat za 15-20 min.</a:t>
            </a:r>
          </a:p>
          <a:p>
            <a:pPr marL="0" indent="0">
              <a:buNone/>
            </a:pPr>
            <a:r>
              <a:rPr lang="cs-CZ" dirty="0" smtClean="0"/>
              <a:t>Pacienta uložit do </a:t>
            </a:r>
            <a:r>
              <a:rPr lang="cs-CZ" dirty="0" err="1" smtClean="0"/>
              <a:t>Trendelenburgovy</a:t>
            </a:r>
            <a:r>
              <a:rPr lang="cs-CZ" dirty="0" smtClean="0"/>
              <a:t> polohy, ev. škrtidlo nad místem vniku alergenu, zabezpečit žilní přístup, nejlépe </a:t>
            </a:r>
            <a:r>
              <a:rPr lang="cs-CZ" dirty="0" err="1" smtClean="0"/>
              <a:t>zakanylovat</a:t>
            </a:r>
            <a:r>
              <a:rPr lang="cs-CZ" dirty="0" smtClean="0"/>
              <a:t>, zabezpečit průchodnost dýchacích cest.</a:t>
            </a:r>
          </a:p>
          <a:p>
            <a:pPr marL="0" indent="0">
              <a:buNone/>
            </a:pPr>
            <a:r>
              <a:rPr lang="cs-CZ" dirty="0" smtClean="0"/>
              <a:t>Antihistaminikum </a:t>
            </a:r>
            <a:r>
              <a:rPr lang="cs-CZ" dirty="0" err="1" smtClean="0"/>
              <a:t>i.v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Glukokortikoidy (</a:t>
            </a:r>
            <a:r>
              <a:rPr lang="cs-CZ" dirty="0" err="1" smtClean="0"/>
              <a:t>hydrokortison</a:t>
            </a:r>
            <a:r>
              <a:rPr lang="cs-CZ" dirty="0" smtClean="0"/>
              <a:t> </a:t>
            </a:r>
            <a:r>
              <a:rPr lang="cs-CZ" dirty="0" err="1" smtClean="0"/>
              <a:t>i.v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r>
              <a:rPr lang="cs-CZ" dirty="0" smtClean="0"/>
              <a:t>Doplnění objemu fyziologickým roztokem.</a:t>
            </a:r>
          </a:p>
          <a:p>
            <a:pPr marL="0" indent="0">
              <a:buNone/>
            </a:pPr>
            <a:r>
              <a:rPr lang="cs-CZ" dirty="0" smtClean="0"/>
              <a:t>Beta-2 </a:t>
            </a:r>
            <a:r>
              <a:rPr lang="cs-CZ" dirty="0" err="1" smtClean="0"/>
              <a:t>adrenergika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4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 smtClean="0">
                <a:solidFill>
                  <a:srgbClr val="002060"/>
                </a:solidFill>
              </a:rPr>
              <a:t>Poškozující důsledky imunitních reakcí jsou způsobeny </a:t>
            </a:r>
            <a:r>
              <a:rPr lang="cs-CZ" b="1" i="1" u="sng" dirty="0" smtClean="0">
                <a:solidFill>
                  <a:srgbClr val="002060"/>
                </a:solidFill>
              </a:rPr>
              <a:t>mimořádnými podmínkami a faktory, které pozměňují obrannou funkci imunity</a:t>
            </a:r>
            <a:r>
              <a:rPr lang="cs-CZ" b="1" i="1" dirty="0" smtClean="0">
                <a:solidFill>
                  <a:srgbClr val="002060"/>
                </a:solidFill>
              </a:rPr>
              <a:t>; pozměněná může být každá ze složek imunitních mechanismů i regulujících faktorů. Výsledkem je odchylka od normy, oscilace mezi dvěma krajními extrémy, </a:t>
            </a:r>
            <a:r>
              <a:rPr lang="cs-CZ" b="1" i="1" dirty="0" err="1" smtClean="0">
                <a:solidFill>
                  <a:srgbClr val="002060"/>
                </a:solidFill>
              </a:rPr>
              <a:t>hypo</a:t>
            </a:r>
            <a:r>
              <a:rPr lang="cs-CZ" b="1" i="1" dirty="0" smtClean="0">
                <a:solidFill>
                  <a:srgbClr val="002060"/>
                </a:solidFill>
              </a:rPr>
              <a:t>- a hyperfunkcí. </a:t>
            </a:r>
            <a:r>
              <a:rPr lang="cs-CZ" b="1" i="1" u="sng" dirty="0" smtClean="0">
                <a:solidFill>
                  <a:srgbClr val="002060"/>
                </a:solidFill>
              </a:rPr>
              <a:t>Hypofunkci</a:t>
            </a:r>
            <a:r>
              <a:rPr lang="cs-CZ" b="1" i="1" dirty="0" smtClean="0">
                <a:solidFill>
                  <a:srgbClr val="002060"/>
                </a:solidFill>
              </a:rPr>
              <a:t> provází nebezpečí zvýšené vnímavosti vůči infekcím a nádorům, </a:t>
            </a:r>
            <a:r>
              <a:rPr lang="cs-CZ" b="1" i="1" u="sng" dirty="0" smtClean="0">
                <a:solidFill>
                  <a:srgbClr val="002060"/>
                </a:solidFill>
              </a:rPr>
              <a:t>hyperfunkci</a:t>
            </a:r>
            <a:r>
              <a:rPr lang="cs-CZ" b="1" i="1" dirty="0" smtClean="0">
                <a:solidFill>
                  <a:srgbClr val="002060"/>
                </a:solidFill>
              </a:rPr>
              <a:t> zvýšená možnost senzibilizace a autoimunitních onemocnění. </a:t>
            </a:r>
            <a:endParaRPr lang="cs-CZ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68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2060"/>
                </a:solidFill>
                <a:latin typeface="Tahoma" pitchFamily="34" charset="0"/>
              </a:rPr>
              <a:t>ALERGICKÁ PŘECITLIVĚLOST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(2)</a:t>
            </a:r>
            <a:endParaRPr lang="cs-CZ" sz="4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dirty="0">
                <a:solidFill>
                  <a:srgbClr val="C00000"/>
                </a:solidFill>
                <a:latin typeface="Tahoma" pitchFamily="34" charset="0"/>
              </a:rPr>
              <a:t>Nezprostředkovaná </a:t>
            </a:r>
            <a:r>
              <a:rPr lang="cs-CZ" dirty="0" err="1">
                <a:solidFill>
                  <a:srgbClr val="C00000"/>
                </a:solidFill>
                <a:latin typeface="Tahoma" pitchFamily="34" charset="0"/>
              </a:rPr>
              <a:t>IgE</a:t>
            </a:r>
            <a:endParaRPr lang="cs-CZ" dirty="0">
              <a:solidFill>
                <a:srgbClr val="C00000"/>
              </a:solidFill>
              <a:latin typeface="Tahom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cs-CZ" dirty="0">
                <a:solidFill>
                  <a:schemeClr val="accent2"/>
                </a:solidFill>
                <a:latin typeface="Tahoma" pitchFamily="34" charset="0"/>
              </a:rPr>
              <a:t>    </a:t>
            </a:r>
          </a:p>
          <a:p>
            <a:pPr>
              <a:buFont typeface="Monotype Sorts" pitchFamily="2" charset="2"/>
              <a:buNone/>
            </a:pPr>
            <a:r>
              <a:rPr lang="cs-CZ" dirty="0">
                <a:solidFill>
                  <a:schemeClr val="accent2"/>
                </a:solidFill>
                <a:latin typeface="Tahoma" pitchFamily="34" charset="0"/>
              </a:rPr>
              <a:t>   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T-lymfocyty </a:t>
            </a:r>
            <a:r>
              <a:rPr lang="cs-CZ" sz="2800" dirty="0" smtClean="0">
                <a:solidFill>
                  <a:srgbClr val="002060"/>
                </a:solidFill>
                <a:latin typeface="Tahoma" pitchFamily="34" charset="0"/>
              </a:rPr>
              <a:t>(kontaktní 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dermatitida)</a:t>
            </a:r>
          </a:p>
          <a:p>
            <a:pPr>
              <a:buFont typeface="Monotype Sort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    Eosinofilní leukocyty (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gastroenteropatie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    </a:t>
            </a: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(alergická alveolitida)</a:t>
            </a:r>
          </a:p>
          <a:p>
            <a:pPr>
              <a:buFont typeface="Monotype Sorts" pitchFamily="2" charset="2"/>
              <a:buNone/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    jiné imunologické mechanismy</a:t>
            </a:r>
            <a:endParaRPr lang="cs-CZ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893175" cy="1143001"/>
          </a:xfrm>
        </p:spPr>
        <p:txBody>
          <a:bodyPr/>
          <a:lstStyle/>
          <a:p>
            <a:pPr eaLnBrk="1" hangingPunct="1"/>
            <a:r>
              <a:rPr lang="cs-CZ" altLang="en-US" sz="3200" smtClean="0"/>
              <a:t>Contact dermatitis due to nickel hypersensitivity</a:t>
            </a:r>
            <a:endParaRPr lang="en-US" altLang="en-US" sz="3200" smtClean="0"/>
          </a:p>
        </p:txBody>
      </p:sp>
      <p:pic>
        <p:nvPicPr>
          <p:cNvPr id="57347" name="Picture 4" descr="nickel_dermatiti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920037" cy="5375275"/>
          </a:xfrm>
        </p:spPr>
      </p:pic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1908175" y="6310313"/>
            <a:ext cx="5472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100"/>
              <a:t>Zdroj obrázku: Allergy Capital: </a:t>
            </a:r>
            <a:r>
              <a:rPr lang="cs-CZ" altLang="en-US" sz="1100" i="1"/>
              <a:t>Contact dermatitis</a:t>
            </a:r>
            <a:r>
              <a:rPr lang="cs-CZ" altLang="en-US" sz="1100"/>
              <a:t>. </a:t>
            </a:r>
            <a:r>
              <a:rPr lang="en-US" altLang="en-US" sz="1100"/>
              <a:t>Australian Allergy, Asthma and Immunology Information</a:t>
            </a:r>
            <a:r>
              <a:rPr lang="cs-CZ" altLang="en-US" sz="1100"/>
              <a:t>. 13 February 2010. </a:t>
            </a:r>
            <a:r>
              <a:rPr lang="cs-CZ" altLang="en-US" sz="1100">
                <a:hlinkClick r:id="rId3"/>
              </a:rPr>
              <a:t>http://www.allergycapital.com.au/allergycapital/Contact_dermatitis.html</a:t>
            </a:r>
            <a:endParaRPr lang="cs-CZ" altLang="en-US" sz="1100"/>
          </a:p>
          <a:p>
            <a:pPr eaLnBrk="1" hangingPunct="1"/>
            <a:endParaRPr lang="cs-CZ" altLang="en-US" sz="1100"/>
          </a:p>
        </p:txBody>
      </p:sp>
    </p:spTree>
    <p:extLst>
      <p:ext uri="{BB962C8B-B14F-4D97-AF65-F5344CB8AC3E}">
        <p14:creationId xmlns:p14="http://schemas.microsoft.com/office/powerpoint/2010/main" val="597579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893175" cy="1143001"/>
          </a:xfrm>
        </p:spPr>
        <p:txBody>
          <a:bodyPr/>
          <a:lstStyle/>
          <a:p>
            <a:pPr eaLnBrk="1" hangingPunct="1"/>
            <a:r>
              <a:rPr lang="cs-CZ" altLang="en-US" sz="3200" smtClean="0"/>
              <a:t>Contact dermatitis due to nickel hypersensitivity</a:t>
            </a:r>
            <a:endParaRPr lang="en-US" altLang="en-US" sz="3200" smtClean="0"/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1908175" y="6310313"/>
            <a:ext cx="5472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100"/>
              <a:t>Zdroj obrázku: Allergy Capital: </a:t>
            </a:r>
            <a:r>
              <a:rPr lang="cs-CZ" altLang="en-US" sz="1100" i="1"/>
              <a:t>Contact dermatitis</a:t>
            </a:r>
            <a:r>
              <a:rPr lang="cs-CZ" altLang="en-US" sz="1100"/>
              <a:t>. </a:t>
            </a:r>
            <a:r>
              <a:rPr lang="en-US" altLang="en-US" sz="1100"/>
              <a:t>Australian Allergy, Asthma and Immunology Information</a:t>
            </a:r>
            <a:r>
              <a:rPr lang="cs-CZ" altLang="en-US" sz="1100"/>
              <a:t>. 13 February 2010. </a:t>
            </a:r>
            <a:r>
              <a:rPr lang="cs-CZ" altLang="en-US" sz="1100">
                <a:hlinkClick r:id="rId2"/>
              </a:rPr>
              <a:t>http://www.allergycapital.com.au/allergycapital/Contact_dermatitis.html</a:t>
            </a:r>
            <a:endParaRPr lang="cs-CZ" altLang="en-US" sz="1100"/>
          </a:p>
          <a:p>
            <a:pPr eaLnBrk="1" hangingPunct="1"/>
            <a:endParaRPr lang="cs-CZ" altLang="en-US" sz="1100"/>
          </a:p>
        </p:txBody>
      </p:sp>
      <p:pic>
        <p:nvPicPr>
          <p:cNvPr id="6" name="Picture 4" descr="kontaktdermatit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4463"/>
            <a:ext cx="7704137" cy="513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579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Imunopatologické reakce II. typu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Cytotoxický </a:t>
            </a:r>
            <a:r>
              <a:rPr lang="cs-CZ" dirty="0"/>
              <a:t>typ </a:t>
            </a:r>
            <a:r>
              <a:rPr lang="cs-CZ" dirty="0" smtClean="0"/>
              <a:t>přecitlivělosti</a:t>
            </a:r>
          </a:p>
          <a:p>
            <a:r>
              <a:rPr lang="cs-CZ" dirty="0" smtClean="0"/>
              <a:t>Vazba protilátky na membránový receptor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247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/>
              <a:t>Imunopatologické reakce II. typu cytotoxický typ přecitlivělosti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3600" dirty="0" err="1" smtClean="0"/>
              <a:t>IgG</a:t>
            </a:r>
            <a:r>
              <a:rPr lang="cs-CZ" sz="3600" dirty="0" smtClean="0"/>
              <a:t> nebo </a:t>
            </a:r>
            <a:r>
              <a:rPr lang="cs-CZ" sz="3600" dirty="0" err="1" smtClean="0"/>
              <a:t>IgM</a:t>
            </a:r>
            <a:r>
              <a:rPr lang="cs-CZ" sz="3600" dirty="0" smtClean="0"/>
              <a:t> protilátky</a:t>
            </a:r>
          </a:p>
          <a:p>
            <a:pPr eaLnBrk="1" hangingPunct="1">
              <a:lnSpc>
                <a:spcPct val="80000"/>
              </a:lnSpc>
            </a:pPr>
            <a:endParaRPr lang="cs-CZ" sz="3600" dirty="0" smtClean="0"/>
          </a:p>
          <a:p>
            <a:pPr eaLnBrk="1" hangingPunct="1">
              <a:lnSpc>
                <a:spcPct val="80000"/>
              </a:lnSpc>
            </a:pPr>
            <a:r>
              <a:rPr lang="cs-CZ" sz="3600" dirty="0" smtClean="0"/>
              <a:t>Cytotoxicita je způsobena </a:t>
            </a:r>
          </a:p>
          <a:p>
            <a:pPr lvl="1">
              <a:lnSpc>
                <a:spcPct val="80000"/>
              </a:lnSpc>
            </a:pPr>
            <a:r>
              <a:rPr lang="cs-CZ" sz="3600" dirty="0" smtClean="0"/>
              <a:t>aktivací komplementového systému </a:t>
            </a:r>
          </a:p>
          <a:p>
            <a:pPr lvl="1">
              <a:lnSpc>
                <a:spcPct val="80000"/>
              </a:lnSpc>
            </a:pPr>
            <a:r>
              <a:rPr lang="cs-CZ" sz="3600" dirty="0" smtClean="0"/>
              <a:t>mechanismem ADCC  - na protilátkách závislá buněčná cytotoxicita</a:t>
            </a:r>
          </a:p>
          <a:p>
            <a:pPr lvl="1">
              <a:lnSpc>
                <a:spcPct val="80000"/>
              </a:lnSpc>
            </a:pPr>
            <a:r>
              <a:rPr lang="cs-CZ" sz="3600" dirty="0" smtClean="0"/>
              <a:t> </a:t>
            </a:r>
            <a:r>
              <a:rPr lang="cs-CZ" sz="3600" dirty="0" err="1" smtClean="0"/>
              <a:t>opsonizace</a:t>
            </a:r>
            <a:r>
              <a:rPr lang="cs-CZ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ype II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65225"/>
            <a:ext cx="66373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303463" y="381000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600" b="1">
                <a:latin typeface="Times New Roman" pitchFamily="18" charset="0"/>
              </a:rPr>
              <a:t>Type-II hypersensitivity</a:t>
            </a:r>
            <a:endParaRPr lang="en-GB" altLang="en-US" sz="2400" b="1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8224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Imunopatologické reakce II. typu (cytotoxický typ přecitlivělosti)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dirty="0"/>
              <a:t>Uplatňuje se </a:t>
            </a:r>
            <a:r>
              <a:rPr lang="cs-CZ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Autoimunitní choroby  </a:t>
            </a:r>
            <a:r>
              <a:rPr lang="cs-CZ" dirty="0"/>
              <a:t>(cytotoxický efekt autoprotilátek</a:t>
            </a:r>
            <a:r>
              <a:rPr lang="cs-CZ" dirty="0" smtClean="0"/>
              <a:t>)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 smtClean="0"/>
              <a:t>Hemolytické </a:t>
            </a:r>
            <a:r>
              <a:rPr lang="cs-CZ" dirty="0"/>
              <a:t>reakcí  způsobených protilátkami proti krevním </a:t>
            </a:r>
            <a:r>
              <a:rPr lang="cs-CZ" dirty="0" smtClean="0"/>
              <a:t>skupinám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 smtClean="0"/>
              <a:t>Patogenetický </a:t>
            </a:r>
            <a:r>
              <a:rPr lang="cs-CZ" dirty="0"/>
              <a:t>účinek </a:t>
            </a:r>
            <a:r>
              <a:rPr lang="cs-CZ" dirty="0" err="1"/>
              <a:t>antireceptorových</a:t>
            </a:r>
            <a:r>
              <a:rPr lang="cs-CZ" dirty="0"/>
              <a:t> protilátek např. u </a:t>
            </a:r>
            <a:r>
              <a:rPr lang="cs-CZ" dirty="0" err="1"/>
              <a:t>myasthenia</a:t>
            </a:r>
            <a:r>
              <a:rPr lang="cs-CZ" dirty="0"/>
              <a:t> gravis)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47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Cytotoxický typ 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Fagocyty a NK buňky – na svém povrchu </a:t>
            </a:r>
            <a:r>
              <a:rPr lang="cs-CZ" dirty="0" err="1" smtClean="0"/>
              <a:t>Fc</a:t>
            </a:r>
            <a:r>
              <a:rPr lang="cs-CZ" dirty="0" smtClean="0"/>
              <a:t> receptory</a:t>
            </a:r>
          </a:p>
          <a:p>
            <a:r>
              <a:rPr lang="cs-CZ" dirty="0" smtClean="0"/>
              <a:t>Vazba </a:t>
            </a:r>
            <a:r>
              <a:rPr lang="cs-CZ" dirty="0" err="1" smtClean="0"/>
              <a:t>IgG</a:t>
            </a:r>
            <a:endParaRPr lang="cs-CZ" dirty="0" smtClean="0"/>
          </a:p>
          <a:p>
            <a:r>
              <a:rPr lang="cs-CZ" dirty="0" smtClean="0"/>
              <a:t>Rozpoznání buněk označených těmito protilátkami→ - přiblížení těchto buněk</a:t>
            </a:r>
          </a:p>
          <a:p>
            <a:r>
              <a:rPr lang="cs-CZ" dirty="0" smtClean="0"/>
              <a:t>Jejich likvidace cytotoxickými mechanismy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0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Druhy onemocnění  u cytotoxického typu 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dirty="0" smtClean="0"/>
              <a:t>Transfuzní </a:t>
            </a:r>
            <a:r>
              <a:rPr lang="cs-CZ" dirty="0" err="1" smtClean="0"/>
              <a:t>rekace</a:t>
            </a:r>
            <a:endParaRPr lang="cs-CZ" dirty="0" smtClean="0"/>
          </a:p>
          <a:p>
            <a:pPr lvl="1"/>
            <a:r>
              <a:rPr lang="cs-CZ" dirty="0" smtClean="0"/>
              <a:t>B lymfocyty tvoří přirozené protilátky třídy </a:t>
            </a:r>
            <a:r>
              <a:rPr lang="cs-CZ" dirty="0" err="1" smtClean="0"/>
              <a:t>IgM</a:t>
            </a:r>
            <a:r>
              <a:rPr lang="cs-CZ" dirty="0" smtClean="0"/>
              <a:t>, které mají schopnost vázat se povrchové antigeny  spojené s oligosacharidy určujícími krevní skupiny – A , B, O</a:t>
            </a:r>
          </a:p>
          <a:p>
            <a:pPr lvl="1"/>
            <a:r>
              <a:rPr lang="cs-CZ" dirty="0" smtClean="0"/>
              <a:t>V krvi jednice vždy přítomny protilátky proti povrchovým antigenům krevních skupin, které se v těle daného člověka nevyskytují (jedinec se skupinou B má přítomny anti –A protilátky)</a:t>
            </a:r>
          </a:p>
          <a:p>
            <a:pPr lvl="1"/>
            <a:r>
              <a:rPr lang="cs-CZ" dirty="0" smtClean="0"/>
              <a:t>Při </a:t>
            </a:r>
            <a:r>
              <a:rPr lang="cs-CZ" dirty="0" err="1" smtClean="0"/>
              <a:t>neotypizované</a:t>
            </a:r>
            <a:r>
              <a:rPr lang="cs-CZ" dirty="0" smtClean="0"/>
              <a:t> transfuzi – tvorba protilátek proti nově přítomnému antigenu, aktivace komplementu klasickou cestou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642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Transfuzní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Vznik protilátek při opakovaných transfuzích proti </a:t>
            </a:r>
          </a:p>
          <a:p>
            <a:pPr lvl="1"/>
            <a:r>
              <a:rPr lang="cs-CZ" dirty="0" smtClean="0"/>
              <a:t>povrchovým antigenům </a:t>
            </a:r>
            <a:r>
              <a:rPr lang="cs-CZ" dirty="0" err="1" smtClean="0"/>
              <a:t>neutrofilů</a:t>
            </a:r>
            <a:r>
              <a:rPr lang="cs-CZ" dirty="0" smtClean="0"/>
              <a:t>  (např. </a:t>
            </a:r>
            <a:r>
              <a:rPr lang="cs-CZ" dirty="0" err="1" smtClean="0"/>
              <a:t>Fc</a:t>
            </a:r>
            <a:r>
              <a:rPr lang="cs-CZ" dirty="0" smtClean="0"/>
              <a:t> receptor CD16)</a:t>
            </a:r>
          </a:p>
          <a:p>
            <a:pPr lvl="1"/>
            <a:r>
              <a:rPr lang="cs-CZ" dirty="0"/>
              <a:t>povrchovým antigenům</a:t>
            </a:r>
            <a:endParaRPr lang="cs-CZ" dirty="0" smtClean="0"/>
          </a:p>
          <a:p>
            <a:r>
              <a:rPr lang="cs-CZ" dirty="0" smtClean="0"/>
              <a:t> Hemolytická nemoc novorozenců</a:t>
            </a:r>
          </a:p>
          <a:p>
            <a:pPr marL="0" indent="0">
              <a:buNone/>
            </a:pPr>
            <a:r>
              <a:rPr lang="cs-CZ" dirty="0" smtClean="0"/>
              <a:t>	- protilátky proti </a:t>
            </a:r>
            <a:r>
              <a:rPr lang="cs-CZ" dirty="0" err="1" smtClean="0"/>
              <a:t>RhD</a:t>
            </a:r>
            <a:r>
              <a:rPr lang="cs-CZ" dirty="0" smtClean="0"/>
              <a:t> antigenu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matka </a:t>
            </a:r>
            <a:r>
              <a:rPr lang="cs-CZ" dirty="0" err="1" smtClean="0"/>
              <a:t>RhD</a:t>
            </a:r>
            <a:r>
              <a:rPr lang="cs-CZ" dirty="0" smtClean="0"/>
              <a:t>-, dítě  </a:t>
            </a:r>
            <a:r>
              <a:rPr lang="cs-CZ" dirty="0" err="1" smtClean="0"/>
              <a:t>RhD</a:t>
            </a:r>
            <a:r>
              <a:rPr lang="cs-CZ" dirty="0" smtClean="0"/>
              <a:t>+ - u matky se začnou 	  anti </a:t>
            </a:r>
            <a:r>
              <a:rPr lang="cs-CZ" dirty="0" err="1" smtClean="0"/>
              <a:t>RhD</a:t>
            </a:r>
            <a:r>
              <a:rPr lang="cs-CZ" dirty="0" smtClean="0"/>
              <a:t> </a:t>
            </a:r>
            <a:r>
              <a:rPr lang="cs-CZ" dirty="0" err="1" smtClean="0"/>
              <a:t>pl</a:t>
            </a:r>
            <a:r>
              <a:rPr lang="cs-CZ" dirty="0" smtClean="0"/>
              <a:t>. – nebezpečné při dalším 	  	  těhotenství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276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poškození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Působením obranných reakcí proti patogenům</a:t>
            </a:r>
          </a:p>
          <a:p>
            <a:r>
              <a:rPr lang="cs-CZ" dirty="0" smtClean="0"/>
              <a:t>Projevuje se:</a:t>
            </a:r>
          </a:p>
          <a:p>
            <a:pPr lvl="1"/>
            <a:r>
              <a:rPr lang="cs-CZ" dirty="0" smtClean="0"/>
              <a:t>Neadekvátní reakce na neškodné vnější antigeny (alergie, hypersenzitivita)</a:t>
            </a:r>
          </a:p>
          <a:p>
            <a:pPr lvl="1"/>
            <a:r>
              <a:rPr lang="cs-CZ" dirty="0" smtClean="0"/>
              <a:t>Reakcí imunitního systému na </a:t>
            </a:r>
            <a:r>
              <a:rPr lang="cs-CZ" dirty="0" err="1" smtClean="0"/>
              <a:t>autoantigeny</a:t>
            </a:r>
            <a:r>
              <a:rPr lang="cs-CZ" dirty="0" smtClean="0"/>
              <a:t> (autoimunitní reakce)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5981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Cytotoxický typ </a:t>
            </a:r>
            <a:r>
              <a:rPr lang="cs-CZ" dirty="0"/>
              <a:t>přecitlivělosti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Uplatnění u autoimunitních chorob</a:t>
            </a:r>
          </a:p>
          <a:p>
            <a:r>
              <a:rPr lang="cs-CZ" dirty="0" smtClean="0"/>
              <a:t>Imunitní reakce namířena proti </a:t>
            </a:r>
            <a:r>
              <a:rPr lang="cs-CZ" dirty="0" err="1" smtClean="0"/>
              <a:t>autoantigenům</a:t>
            </a:r>
            <a:r>
              <a:rPr lang="cs-CZ" dirty="0" smtClean="0"/>
              <a:t> specifickým pro určitou buněčnou linii nebo tkáň</a:t>
            </a:r>
          </a:p>
          <a:p>
            <a:r>
              <a:rPr lang="cs-CZ" dirty="0" smtClean="0"/>
              <a:t>Autoimunitní </a:t>
            </a:r>
            <a:r>
              <a:rPr lang="cs-CZ" dirty="0" err="1" smtClean="0"/>
              <a:t>cytopenie</a:t>
            </a:r>
            <a:r>
              <a:rPr lang="cs-CZ" dirty="0" smtClean="0"/>
              <a:t> - poškození erytrocytů, granulocytů, trombocytů</a:t>
            </a:r>
          </a:p>
          <a:p>
            <a:r>
              <a:rPr lang="cs-CZ" dirty="0" smtClean="0"/>
              <a:t>Poškození tkání – kůže (</a:t>
            </a:r>
            <a:r>
              <a:rPr lang="cs-CZ" dirty="0" err="1" smtClean="0"/>
              <a:t>pemphigus</a:t>
            </a:r>
            <a:r>
              <a:rPr lang="cs-CZ" dirty="0" smtClean="0"/>
              <a:t>), atd..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56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Imupatologická</a:t>
            </a:r>
            <a:r>
              <a:rPr lang="cs-CZ" dirty="0" smtClean="0"/>
              <a:t> reakce II. typu</a:t>
            </a:r>
            <a:br>
              <a:rPr lang="cs-CZ" dirty="0" smtClean="0"/>
            </a:br>
            <a:r>
              <a:rPr lang="cs-CZ" dirty="0" smtClean="0"/>
              <a:t>anti-receptorové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Autoprotilátky neničí cílovou strukturu, ale stimulují její funkci:</a:t>
            </a:r>
          </a:p>
          <a:p>
            <a:pPr lvl="1"/>
            <a:r>
              <a:rPr lang="cs-CZ" dirty="0" smtClean="0"/>
              <a:t>Protilátky proti TSH (hormon stimulující tyreoideu) u </a:t>
            </a:r>
            <a:r>
              <a:rPr lang="cs-CZ" dirty="0" err="1" smtClean="0"/>
              <a:t>Gravesovy</a:t>
            </a:r>
            <a:r>
              <a:rPr lang="cs-CZ" dirty="0" smtClean="0"/>
              <a:t> – </a:t>
            </a:r>
            <a:r>
              <a:rPr lang="cs-CZ" dirty="0" err="1" smtClean="0"/>
              <a:t>Basedowovy</a:t>
            </a:r>
            <a:r>
              <a:rPr lang="cs-CZ" dirty="0" smtClean="0"/>
              <a:t> nemoci (</a:t>
            </a:r>
            <a:r>
              <a:rPr lang="cs-CZ" dirty="0" err="1" smtClean="0"/>
              <a:t>tyerotoxikóza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048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Imupatologická</a:t>
            </a:r>
            <a:r>
              <a:rPr lang="cs-CZ" dirty="0"/>
              <a:t> reakce II. typu</a:t>
            </a:r>
            <a:br>
              <a:rPr lang="cs-CZ" dirty="0"/>
            </a:br>
            <a:r>
              <a:rPr lang="cs-CZ" dirty="0" err="1"/>
              <a:t>antireceptorové</a:t>
            </a:r>
            <a:r>
              <a:rPr lang="cs-CZ" dirty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Autoprotilátky neničí cílovou strukturu, ale inhibují její funkci:</a:t>
            </a:r>
          </a:p>
          <a:p>
            <a:pPr lvl="1"/>
            <a:r>
              <a:rPr lang="cs-CZ" dirty="0"/>
              <a:t> vazba </a:t>
            </a:r>
            <a:r>
              <a:rPr lang="cs-CZ" dirty="0" err="1"/>
              <a:t>autoIg</a:t>
            </a:r>
            <a:r>
              <a:rPr lang="cs-CZ" dirty="0"/>
              <a:t> na acetylcholinový receptor , blokování nervosvalového přenosu u </a:t>
            </a:r>
            <a:r>
              <a:rPr lang="cs-CZ" dirty="0" err="1"/>
              <a:t>myasthenia</a:t>
            </a:r>
            <a:r>
              <a:rPr lang="cs-CZ" dirty="0"/>
              <a:t> gravis</a:t>
            </a:r>
          </a:p>
          <a:p>
            <a:pPr lvl="1"/>
            <a:r>
              <a:rPr lang="cs-CZ" dirty="0" err="1"/>
              <a:t>AutoIg</a:t>
            </a:r>
            <a:r>
              <a:rPr lang="cs-CZ" dirty="0"/>
              <a:t> proti tyreoidálním hormonům – hypotyreóza</a:t>
            </a:r>
          </a:p>
          <a:p>
            <a:pPr lvl="1"/>
            <a:r>
              <a:rPr lang="cs-CZ" dirty="0" err="1"/>
              <a:t>AutoIg</a:t>
            </a:r>
            <a:r>
              <a:rPr lang="cs-CZ" dirty="0"/>
              <a:t> proti receptoru pro inzulin – vzácná forma </a:t>
            </a:r>
            <a:r>
              <a:rPr lang="cs-CZ" dirty="0" smtClean="0"/>
              <a:t>diabetu</a:t>
            </a:r>
          </a:p>
          <a:p>
            <a:pPr lvl="1"/>
            <a:r>
              <a:rPr lang="cs-CZ" dirty="0" err="1" smtClean="0"/>
              <a:t>AutoIg</a:t>
            </a:r>
            <a:r>
              <a:rPr lang="cs-CZ" dirty="0" smtClean="0"/>
              <a:t> proti fosfolipidům( </a:t>
            </a:r>
            <a:r>
              <a:rPr lang="cs-CZ" dirty="0" err="1" smtClean="0"/>
              <a:t>kardiolipin</a:t>
            </a:r>
            <a:r>
              <a:rPr lang="cs-CZ" dirty="0" smtClean="0"/>
              <a:t>, </a:t>
            </a:r>
            <a:r>
              <a:rPr lang="cs-CZ" dirty="0" err="1" smtClean="0"/>
              <a:t>fosafatidylserin</a:t>
            </a:r>
            <a:r>
              <a:rPr lang="cs-CZ" dirty="0" smtClean="0"/>
              <a:t>….) – </a:t>
            </a:r>
            <a:r>
              <a:rPr lang="cs-CZ" dirty="0" err="1" smtClean="0"/>
              <a:t>autofosfolipidový</a:t>
            </a:r>
            <a:r>
              <a:rPr lang="cs-CZ" dirty="0" smtClean="0"/>
              <a:t> syndrom – </a:t>
            </a:r>
            <a:r>
              <a:rPr lang="cs-CZ" dirty="0" err="1" smtClean="0"/>
              <a:t>pl</a:t>
            </a:r>
            <a:r>
              <a:rPr lang="cs-CZ" dirty="0" smtClean="0"/>
              <a:t>.  zasahují do procesu srážení krve, způsobují </a:t>
            </a:r>
            <a:r>
              <a:rPr lang="cs-CZ" dirty="0" err="1" smtClean="0"/>
              <a:t>tromboembolie</a:t>
            </a:r>
            <a:r>
              <a:rPr lang="cs-CZ" dirty="0" smtClean="0"/>
              <a:t>, recidivující aborty..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65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Imunopatologická reakce s tvorbou komplexů: III. typ </a:t>
            </a:r>
            <a:r>
              <a:rPr lang="cs-CZ" dirty="0" err="1" smtClean="0"/>
              <a:t>hepersenzitivity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Vznik </a:t>
            </a:r>
          </a:p>
          <a:p>
            <a:pPr lvl="1"/>
            <a:r>
              <a:rPr lang="cs-CZ" dirty="0" smtClean="0"/>
              <a:t>při nadměrné dávce antigenu</a:t>
            </a:r>
          </a:p>
          <a:p>
            <a:pPr lvl="1"/>
            <a:r>
              <a:rPr lang="cs-CZ" dirty="0" smtClean="0"/>
              <a:t>při přetrvávání antigenu (</a:t>
            </a:r>
            <a:r>
              <a:rPr lang="cs-CZ" dirty="0" err="1" smtClean="0"/>
              <a:t>autoantigeny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při nadměrné tvorbě protilátek</a:t>
            </a:r>
          </a:p>
          <a:p>
            <a:r>
              <a:rPr lang="cs-CZ" dirty="0" smtClean="0"/>
              <a:t>Velké </a:t>
            </a:r>
            <a:r>
              <a:rPr lang="cs-CZ" dirty="0" err="1"/>
              <a:t>imunokomplexy</a:t>
            </a:r>
            <a:r>
              <a:rPr lang="cs-CZ" dirty="0"/>
              <a:t> jsou </a:t>
            </a:r>
            <a:r>
              <a:rPr lang="cs-CZ" dirty="0" err="1"/>
              <a:t>nefagocytovatelné</a:t>
            </a:r>
            <a:r>
              <a:rPr lang="cs-CZ" dirty="0" smtClean="0"/>
              <a:t>!</a:t>
            </a:r>
          </a:p>
          <a:p>
            <a:r>
              <a:rPr lang="cs-CZ" dirty="0" smtClean="0"/>
              <a:t>Usazují se:</a:t>
            </a:r>
          </a:p>
          <a:p>
            <a:pPr lvl="1"/>
            <a:r>
              <a:rPr lang="cs-CZ" dirty="0" smtClean="0"/>
              <a:t> v ledvinách - glomerulonefritidy</a:t>
            </a:r>
          </a:p>
          <a:p>
            <a:pPr lvl="1"/>
            <a:r>
              <a:rPr lang="cs-CZ" dirty="0" smtClean="0"/>
              <a:t> na povrchu endoteliálních buňkách cév - vaskulitidy</a:t>
            </a:r>
          </a:p>
          <a:p>
            <a:pPr lvl="1"/>
            <a:r>
              <a:rPr lang="cs-CZ" dirty="0" smtClean="0"/>
              <a:t>v kloubních synoviích - artritidy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392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ype-III hypersensi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41400"/>
            <a:ext cx="8128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63738" y="304800"/>
            <a:ext cx="504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sz="3600" b="1">
                <a:latin typeface="Times New Roman" pitchFamily="18" charset="0"/>
              </a:rPr>
              <a:t>Type III hypersensitivity</a:t>
            </a:r>
            <a:endParaRPr lang="en-GB" alt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60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Imunokomplexy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Protilátky s </a:t>
            </a:r>
            <a:r>
              <a:rPr lang="cs-CZ" dirty="0" err="1" smtClean="0"/>
              <a:t>Ag</a:t>
            </a:r>
            <a:r>
              <a:rPr lang="cs-CZ" dirty="0" smtClean="0"/>
              <a:t> (auto nebo </a:t>
            </a:r>
            <a:r>
              <a:rPr lang="cs-CZ" dirty="0" err="1" smtClean="0"/>
              <a:t>exo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) – tvorby </a:t>
            </a:r>
            <a:r>
              <a:rPr lang="cs-CZ" dirty="0" err="1" smtClean="0"/>
              <a:t>imunokomplexů</a:t>
            </a:r>
            <a:endParaRPr lang="cs-CZ" dirty="0" smtClean="0"/>
          </a:p>
          <a:p>
            <a:r>
              <a:rPr lang="cs-CZ" dirty="0" smtClean="0"/>
              <a:t>V závislosti na množství, struktuře a fyzikálně chemických vlastnostech může dojít k ukládání do tkání.</a:t>
            </a:r>
          </a:p>
          <a:p>
            <a:r>
              <a:rPr lang="cs-CZ" dirty="0" smtClean="0"/>
              <a:t>Vazba na </a:t>
            </a:r>
            <a:r>
              <a:rPr lang="cs-CZ" dirty="0" err="1" smtClean="0"/>
              <a:t>Fc</a:t>
            </a:r>
            <a:r>
              <a:rPr lang="cs-CZ" dirty="0" smtClean="0"/>
              <a:t> receptory fagocytů, především </a:t>
            </a:r>
            <a:r>
              <a:rPr lang="cs-CZ" dirty="0" err="1" smtClean="0"/>
              <a:t>neutrofilů</a:t>
            </a:r>
            <a:r>
              <a:rPr lang="cs-CZ" dirty="0" smtClean="0"/>
              <a:t>, aktivace žírných buněk a aktivace komplementu</a:t>
            </a:r>
          </a:p>
          <a:p>
            <a:r>
              <a:rPr lang="cs-CZ" dirty="0" smtClean="0"/>
              <a:t>Vznik zánětu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294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Imunokomplexy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</a:t>
            </a:r>
            <a:r>
              <a:rPr lang="cs-CZ" dirty="0" err="1" smtClean="0"/>
              <a:t>imunokomplexy</a:t>
            </a:r>
            <a:r>
              <a:rPr lang="cs-CZ" dirty="0" smtClean="0"/>
              <a:t> jsou </a:t>
            </a:r>
            <a:r>
              <a:rPr lang="cs-CZ" dirty="0" err="1" smtClean="0"/>
              <a:t>nefagocytovatelné</a:t>
            </a:r>
            <a:r>
              <a:rPr lang="cs-CZ" dirty="0" smtClean="0"/>
              <a:t>!</a:t>
            </a:r>
          </a:p>
          <a:p>
            <a:r>
              <a:rPr lang="cs-CZ" dirty="0" smtClean="0"/>
              <a:t>Ke vzniku nedochází ihned ale až za 10-14 dní</a:t>
            </a:r>
          </a:p>
          <a:p>
            <a:r>
              <a:rPr lang="cs-CZ" dirty="0" smtClean="0"/>
              <a:t>Závisí na množství vytvořených protilátek</a:t>
            </a:r>
          </a:p>
          <a:p>
            <a:r>
              <a:rPr lang="cs-CZ" dirty="0" smtClean="0"/>
              <a:t>Fyziologický mechanismus k odstraňování </a:t>
            </a:r>
            <a:r>
              <a:rPr lang="cs-CZ" dirty="0" err="1"/>
              <a:t>i</a:t>
            </a:r>
            <a:r>
              <a:rPr lang="cs-CZ" dirty="0" err="1" smtClean="0"/>
              <a:t>nf</a:t>
            </a:r>
            <a:r>
              <a:rPr lang="cs-CZ" dirty="0" smtClean="0"/>
              <a:t>. </a:t>
            </a:r>
            <a:r>
              <a:rPr lang="cs-CZ" dirty="0" err="1"/>
              <a:t>a</a:t>
            </a:r>
            <a:r>
              <a:rPr lang="cs-CZ" dirty="0" err="1" smtClean="0"/>
              <a:t>gents</a:t>
            </a:r>
            <a:endParaRPr lang="cs-CZ" dirty="0" smtClean="0"/>
          </a:p>
          <a:p>
            <a:r>
              <a:rPr lang="cs-CZ" dirty="0" smtClean="0"/>
              <a:t>Provázejí řadu akutních infekcí – bolesti svalů, kloubů…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90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Imunokomplexová onemocnění způsobená ukládáním cirkulujících imunitních komplexů</a:t>
            </a:r>
            <a:endParaRPr lang="en-US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Obvykle dochází k ukládání imunokomplexů ve stěny cév (vaskulitidy) a/nebo glomerulů (glomerulonefritidy)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Nejprůkaznějším laboratorním vyšetřením je imunofluorescenční </a:t>
            </a:r>
            <a:r>
              <a:rPr lang="cs-CZ" sz="2800" u="sng" smtClean="0"/>
              <a:t>průkaz imunokomplexů</a:t>
            </a:r>
            <a:r>
              <a:rPr lang="cs-CZ" sz="2800" smtClean="0"/>
              <a:t> </a:t>
            </a:r>
            <a:r>
              <a:rPr lang="cs-CZ" sz="2800" u="sng" smtClean="0"/>
              <a:t>deponovaných</a:t>
            </a:r>
            <a:r>
              <a:rPr lang="cs-CZ" sz="2800" smtClean="0"/>
              <a:t> v postižené tkáni.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 séru pacientů lze prokázat „</a:t>
            </a:r>
            <a:r>
              <a:rPr lang="cs-CZ" sz="2800" u="sng" smtClean="0"/>
              <a:t>cirkulující imunokomplexy“</a:t>
            </a:r>
            <a:r>
              <a:rPr lang="cs-CZ" sz="2800" smtClean="0"/>
              <a:t>, jejich diagnostický přínos závisí i na metodice ( CIK-PEG, CIK-C1q)</a:t>
            </a:r>
            <a:endParaRPr lang="cs-CZ" sz="2800" u="sng" smtClean="0"/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</p:txBody>
      </p:sp>
    </p:spTree>
    <p:extLst>
      <p:ext uri="{BB962C8B-B14F-4D97-AF65-F5344CB8AC3E}">
        <p14:creationId xmlns:p14="http://schemas.microsoft.com/office/powerpoint/2010/main" val="18758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0241X-011-f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5688"/>
            <a:ext cx="8208912" cy="5397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18 July 2006 11:40 AM)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11270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858962"/>
          </a:xfrm>
        </p:spPr>
        <p:txBody>
          <a:bodyPr/>
          <a:lstStyle/>
          <a:p>
            <a:pPr eaLnBrk="1" hangingPunct="1"/>
            <a:r>
              <a:rPr lang="cs-CZ" sz="3200" smtClean="0"/>
              <a:t>Imunokomplexová onemocnění způsobená ukládáním cirkulujících imunitních komplexů</a:t>
            </a:r>
            <a:br>
              <a:rPr lang="cs-CZ" sz="3200" smtClean="0"/>
            </a:br>
            <a:r>
              <a:rPr lang="cs-CZ" sz="3200" smtClean="0"/>
              <a:t>(III. typ imunologické přecitlivělosti)</a:t>
            </a:r>
            <a:endParaRPr lang="en-U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435975" cy="38496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800" i="1" u="sng" dirty="0" smtClean="0">
                <a:solidFill>
                  <a:schemeClr val="accent2"/>
                </a:solidFill>
              </a:rPr>
              <a:t>Je porušen fyziologický transport a odstraňování</a:t>
            </a:r>
          </a:p>
          <a:p>
            <a:pPr marL="609600" indent="-609600" eaLnBrk="1" hangingPunct="1">
              <a:buFontTx/>
              <a:buNone/>
            </a:pPr>
            <a:r>
              <a:rPr lang="cs-CZ" sz="2800" i="1" u="sng" dirty="0" smtClean="0">
                <a:solidFill>
                  <a:schemeClr val="accent2"/>
                </a:solidFill>
              </a:rPr>
              <a:t>imunitních komplexů, důsledkem je lokální zánět</a:t>
            </a:r>
          </a:p>
          <a:p>
            <a:pPr marL="609600" indent="-609600" algn="ctr" eaLnBrk="1" hangingPunct="1">
              <a:buFontTx/>
              <a:buNone/>
            </a:pPr>
            <a:endParaRPr lang="cs-CZ" sz="2800" i="1" u="sng" dirty="0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cs-CZ" sz="2800" dirty="0" smtClean="0"/>
              <a:t>Typ </a:t>
            </a:r>
            <a:r>
              <a:rPr lang="cs-CZ" sz="2800" u="sng" dirty="0" smtClean="0"/>
              <a:t>sérové nemoci</a:t>
            </a:r>
            <a:r>
              <a:rPr lang="cs-CZ" sz="2800" dirty="0" smtClean="0"/>
              <a:t> (nadbytek antigenu)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      např. u některých autoimunitních chorob, SLE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2)   Typ </a:t>
            </a:r>
            <a:r>
              <a:rPr lang="cs-CZ" sz="2800" u="sng" dirty="0" err="1" smtClean="0"/>
              <a:t>Arthusovy</a:t>
            </a:r>
            <a:r>
              <a:rPr lang="cs-CZ" sz="2800" u="sng" dirty="0" smtClean="0"/>
              <a:t> reakce</a:t>
            </a:r>
            <a:r>
              <a:rPr lang="cs-CZ" sz="2800" dirty="0" smtClean="0"/>
              <a:t> (nadbytek protilátek)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      např. u </a:t>
            </a:r>
            <a:r>
              <a:rPr lang="cs-CZ" sz="2800" dirty="0" err="1" smtClean="0"/>
              <a:t>extrinsních</a:t>
            </a:r>
            <a:r>
              <a:rPr lang="cs-CZ" sz="2800" dirty="0" smtClean="0"/>
              <a:t> pneumonitid, tzv. farmářské plíce</a:t>
            </a:r>
          </a:p>
        </p:txBody>
      </p:sp>
    </p:spTree>
    <p:extLst>
      <p:ext uri="{BB962C8B-B14F-4D97-AF65-F5344CB8AC3E}">
        <p14:creationId xmlns:p14="http://schemas.microsoft.com/office/powerpoint/2010/main" val="7658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Fyziologická </a:t>
            </a:r>
            <a:r>
              <a:rPr lang="cs-CZ" dirty="0"/>
              <a:t>&amp;</a:t>
            </a:r>
            <a:r>
              <a:rPr lang="cs-CZ" dirty="0" smtClean="0"/>
              <a:t> patologická imunitní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1445" y="-279157"/>
            <a:ext cx="5185086" cy="87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009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Sérová nemoc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685925"/>
            <a:ext cx="7262813" cy="4181475"/>
          </a:xfrm>
        </p:spPr>
        <p:txBody>
          <a:bodyPr/>
          <a:lstStyle/>
          <a:p>
            <a:pPr eaLnBrk="1" hangingPunct="1"/>
            <a:r>
              <a:rPr lang="cs-CZ" sz="2800" smtClean="0"/>
              <a:t>Objevuje se asi 8-12 dní po podání xenogenního séra.</a:t>
            </a:r>
          </a:p>
          <a:p>
            <a:pPr eaLnBrk="1" hangingPunct="1"/>
            <a:r>
              <a:rPr lang="cs-CZ" sz="2800" smtClean="0"/>
              <a:t>Kopřivka, horečka, artralgie, lymfadenopatie</a:t>
            </a:r>
          </a:p>
          <a:p>
            <a:pPr eaLnBrk="1" hangingPunct="1"/>
            <a:r>
              <a:rPr lang="cs-CZ" sz="2800" smtClean="0"/>
              <a:t>Albuminurie</a:t>
            </a:r>
          </a:p>
          <a:p>
            <a:pPr eaLnBrk="1" hangingPunct="1"/>
            <a:r>
              <a:rPr lang="cs-CZ" sz="2800" smtClean="0"/>
              <a:t>Histologicky lze prokázat depozita imunokomplexů v cévách.</a:t>
            </a:r>
          </a:p>
          <a:p>
            <a:pPr eaLnBrk="1" hangingPunct="1"/>
            <a:r>
              <a:rPr lang="cs-CZ" sz="2800" smtClean="0"/>
              <a:t>Stav spontánně ustupuje, je možno podat antihistaminika, někdy steroidy.</a:t>
            </a:r>
          </a:p>
        </p:txBody>
      </p:sp>
    </p:spTree>
    <p:extLst>
      <p:ext uri="{BB962C8B-B14F-4D97-AF65-F5344CB8AC3E}">
        <p14:creationId xmlns:p14="http://schemas.microsoft.com/office/powerpoint/2010/main" val="20507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rova chor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8875"/>
            <a:ext cx="704373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16263" y="457200"/>
            <a:ext cx="258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b="1">
                <a:latin typeface="Times New Roman" pitchFamily="18" charset="0"/>
              </a:rPr>
              <a:t>Sérová choroba</a:t>
            </a:r>
          </a:p>
        </p:txBody>
      </p:sp>
    </p:spTree>
    <p:extLst>
      <p:ext uri="{BB962C8B-B14F-4D97-AF65-F5344CB8AC3E}">
        <p14:creationId xmlns:p14="http://schemas.microsoft.com/office/powerpoint/2010/main" val="11284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Extrinsic alveolitis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76400"/>
            <a:ext cx="8872537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Caused by deposition if insoluble  immune complexes in the lung tissue. The complexes are formed from exogenous antigen and excess </a:t>
            </a:r>
            <a:r>
              <a:rPr lang="cs-CZ" altLang="en-US" smtClean="0"/>
              <a:t>of</a:t>
            </a:r>
            <a:r>
              <a:rPr lang="en-US" altLang="en-US" smtClean="0"/>
              <a:t> antibodies of IgG class.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6-8 hours after exposition the patient suffers from dry cough, dyspnea, increased body temperature, lymphadenopathy.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Repeated expositions lead to lung fibrosis..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Most frequently caused by bird a</a:t>
            </a:r>
            <a:r>
              <a:rPr lang="cs-CZ" altLang="en-US" smtClean="0"/>
              <a:t>n</a:t>
            </a:r>
            <a:r>
              <a:rPr lang="en-US" altLang="en-US" smtClean="0"/>
              <a:t>tigens (pigeons – pigeon breeder´s disease, parrots), thermophil actinomycetes (farmers´s lungs disease).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26532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Přecitlivělost oddáleného typu IV.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</a:t>
            </a:r>
            <a:r>
              <a:rPr lang="cs-CZ" dirty="0" smtClean="0"/>
              <a:t>ávislá na </a:t>
            </a:r>
            <a:r>
              <a:rPr lang="cs-CZ" dirty="0" err="1" smtClean="0"/>
              <a:t>Th</a:t>
            </a:r>
            <a:r>
              <a:rPr lang="cs-CZ" dirty="0" smtClean="0"/>
              <a:t> buňkách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Lokální reakce závislá na Th1 buňkách</a:t>
            </a:r>
          </a:p>
          <a:p>
            <a:r>
              <a:rPr lang="cs-CZ" dirty="0" smtClean="0"/>
              <a:t>Umělá imunizace zvířete intradermálně </a:t>
            </a:r>
            <a:r>
              <a:rPr lang="cs-CZ" dirty="0" err="1" smtClean="0"/>
              <a:t>Ag</a:t>
            </a:r>
            <a:r>
              <a:rPr lang="cs-CZ" dirty="0"/>
              <a:t> </a:t>
            </a:r>
            <a:r>
              <a:rPr lang="cs-CZ" dirty="0" smtClean="0"/>
              <a:t>(usmrcené mykobakterie)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  <a:r>
              <a:rPr lang="cs-CZ" dirty="0" err="1" smtClean="0"/>
              <a:t>spec</a:t>
            </a:r>
            <a:r>
              <a:rPr lang="cs-CZ" dirty="0" smtClean="0"/>
              <a:t> Th1 buněk</a:t>
            </a:r>
          </a:p>
          <a:p>
            <a:r>
              <a:rPr lang="cs-CZ" dirty="0" smtClean="0"/>
              <a:t>Po několika týdnech opětovná injekce stejného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Do místa vpichu putují Th1 lymfocyty a makrofágy, vzájemná stimulace IFN</a:t>
            </a:r>
            <a:r>
              <a:rPr lang="el-GR" dirty="0" smtClean="0"/>
              <a:t>γ</a:t>
            </a:r>
            <a:endParaRPr lang="cs-CZ" dirty="0" smtClean="0"/>
          </a:p>
          <a:p>
            <a:r>
              <a:rPr lang="cs-CZ" dirty="0" smtClean="0"/>
              <a:t>24-72 hod– </a:t>
            </a:r>
            <a:r>
              <a:rPr lang="cs-CZ" dirty="0"/>
              <a:t>lokální </a:t>
            </a:r>
            <a:r>
              <a:rPr lang="cs-CZ" dirty="0" smtClean="0"/>
              <a:t>reakce- tvrdý otok způsobený buněčnou infiltrací</a:t>
            </a:r>
          </a:p>
          <a:p>
            <a:r>
              <a:rPr lang="cs-CZ" dirty="0" smtClean="0"/>
              <a:t>Reakce je fyziologicky namířená proti intracelulárním parazitům</a:t>
            </a:r>
          </a:p>
          <a:p>
            <a:r>
              <a:rPr lang="cs-CZ" dirty="0" smtClean="0"/>
              <a:t>Zároveň dochází k poškození tkáně, později k nekrózám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35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Přecitlivělost oddáleného typu IV</a:t>
            </a:r>
            <a:r>
              <a:rPr lang="cs-CZ" dirty="0" smtClean="0"/>
              <a:t>. </a:t>
            </a:r>
            <a:r>
              <a:rPr lang="cs-CZ" dirty="0"/>
              <a:t>závislá na </a:t>
            </a:r>
            <a:r>
              <a:rPr lang="cs-CZ" dirty="0" err="1"/>
              <a:t>Th</a:t>
            </a:r>
            <a:r>
              <a:rPr lang="cs-CZ" dirty="0"/>
              <a:t> buňkách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Reakce oddáleného typu je podstatou 	tuberkulinové reakce - zjišťování stavu imunity proti tuberkulóze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3200" dirty="0" smtClean="0"/>
              <a:t>poškozování tkání během </a:t>
            </a:r>
            <a:r>
              <a:rPr lang="cs-CZ" sz="3200" dirty="0" err="1" smtClean="0"/>
              <a:t>mykobakteriálních</a:t>
            </a:r>
            <a:r>
              <a:rPr lang="cs-CZ" sz="3200" dirty="0" smtClean="0"/>
              <a:t> infekcích</a:t>
            </a:r>
          </a:p>
          <a:p>
            <a:pPr marL="457200" lvl="1" indent="0">
              <a:buNone/>
            </a:pPr>
            <a:r>
              <a:rPr lang="cs-CZ" sz="3200" dirty="0" smtClean="0"/>
              <a:t>	vznik granulomu, sarkoidózy, </a:t>
            </a:r>
            <a:r>
              <a:rPr lang="cs-CZ" sz="3200" dirty="0" err="1" smtClean="0"/>
              <a:t>granulomatózních</a:t>
            </a:r>
            <a:r>
              <a:rPr lang="cs-CZ" sz="3200" dirty="0" smtClean="0"/>
              <a:t> vaskulitid</a:t>
            </a:r>
          </a:p>
          <a:p>
            <a:pPr marL="457200" lvl="1" indent="0">
              <a:buNone/>
            </a:pPr>
            <a:endParaRPr lang="cs-CZ" sz="3200" dirty="0" smtClean="0"/>
          </a:p>
          <a:p>
            <a:pPr marL="457200" lvl="1" indent="0">
              <a:buNone/>
            </a:pPr>
            <a:r>
              <a:rPr lang="cs-CZ" sz="3200" dirty="0" smtClean="0"/>
              <a:t>	</a:t>
            </a:r>
          </a:p>
          <a:p>
            <a:pPr marL="457200" lvl="1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9855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/>
              <a:t>Příklady chorob, v jejichž patogenezi se uplatňují Th1 lymfocyty </a:t>
            </a:r>
            <a:r>
              <a:rPr lang="cs-CZ" sz="3600" dirty="0" err="1" smtClean="0"/>
              <a:t>aIFN</a:t>
            </a:r>
            <a:r>
              <a:rPr lang="el-GR" sz="3600" dirty="0" smtClean="0"/>
              <a:t>γ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 smtClean="0"/>
              <a:t>Kontaktní ekzém</a:t>
            </a:r>
          </a:p>
          <a:p>
            <a:pPr eaLnBrk="1" hangingPunct="1"/>
            <a:r>
              <a:rPr lang="cs-CZ" dirty="0" smtClean="0"/>
              <a:t>Některé typy vaskulitidy</a:t>
            </a:r>
          </a:p>
          <a:p>
            <a:pPr eaLnBrk="1" hangingPunct="1"/>
            <a:r>
              <a:rPr lang="cs-CZ" dirty="0" err="1" smtClean="0"/>
              <a:t>Sclerosis</a:t>
            </a:r>
            <a:r>
              <a:rPr lang="cs-CZ" dirty="0" smtClean="0"/>
              <a:t> multiplex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18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Přecitlivělost oddáleného typu IV. </a:t>
            </a:r>
            <a:br>
              <a:rPr lang="cs-CZ" dirty="0"/>
            </a:br>
            <a:r>
              <a:rPr lang="cs-CZ" dirty="0"/>
              <a:t>Závislá na </a:t>
            </a:r>
            <a:r>
              <a:rPr lang="cs-CZ" dirty="0" err="1" smtClean="0"/>
              <a:t>Tc</a:t>
            </a:r>
            <a:r>
              <a:rPr lang="cs-CZ" dirty="0" smtClean="0"/>
              <a:t> </a:t>
            </a:r>
            <a:r>
              <a:rPr lang="cs-CZ" dirty="0"/>
              <a:t>buňkách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Odstraňování </a:t>
            </a:r>
            <a:r>
              <a:rPr lang="cs-CZ" dirty="0"/>
              <a:t> </a:t>
            </a:r>
            <a:r>
              <a:rPr lang="cs-CZ" dirty="0" smtClean="0"/>
              <a:t>např. virem napadených </a:t>
            </a:r>
            <a:r>
              <a:rPr lang="cs-CZ" dirty="0" err="1" smtClean="0"/>
              <a:t>buěnk</a:t>
            </a:r>
            <a:r>
              <a:rPr lang="cs-CZ" dirty="0" smtClean="0"/>
              <a:t> aktivovanými  </a:t>
            </a:r>
            <a:r>
              <a:rPr lang="cs-CZ" dirty="0" err="1" smtClean="0"/>
              <a:t>Tc</a:t>
            </a:r>
            <a:r>
              <a:rPr lang="cs-CZ" dirty="0" smtClean="0"/>
              <a:t>  lymfocyty</a:t>
            </a:r>
          </a:p>
          <a:p>
            <a:r>
              <a:rPr lang="cs-CZ" dirty="0" smtClean="0"/>
              <a:t>Uplatnění prozánětlivých </a:t>
            </a:r>
            <a:r>
              <a:rPr lang="cs-CZ" dirty="0" err="1" smtClean="0"/>
              <a:t>cytokinů</a:t>
            </a:r>
            <a:r>
              <a:rPr lang="cs-CZ" dirty="0" smtClean="0"/>
              <a:t> IL-17</a:t>
            </a:r>
            <a:endParaRPr lang="cs-CZ" dirty="0"/>
          </a:p>
          <a:p>
            <a:r>
              <a:rPr lang="cs-CZ" dirty="0" smtClean="0"/>
              <a:t>Fyziologická reakce x dochází ke tkáňovému poškození  např. játra při hepatitidách – odstranění infikovaných </a:t>
            </a:r>
            <a:r>
              <a:rPr lang="cs-CZ" dirty="0" err="1" smtClean="0"/>
              <a:t>hepatocytů</a:t>
            </a:r>
            <a:endParaRPr lang="cs-CZ" dirty="0" smtClean="0"/>
          </a:p>
          <a:p>
            <a:r>
              <a:rPr lang="cs-CZ" dirty="0" smtClean="0"/>
              <a:t>Bývá kombinovaná s Th1 reakcí</a:t>
            </a:r>
          </a:p>
          <a:p>
            <a:r>
              <a:rPr lang="cs-CZ" dirty="0" smtClean="0"/>
              <a:t>Vyvolává akutní </a:t>
            </a:r>
            <a:r>
              <a:rPr lang="cs-CZ" dirty="0" err="1" smtClean="0"/>
              <a:t>rejekci</a:t>
            </a:r>
            <a:r>
              <a:rPr lang="cs-CZ" dirty="0" smtClean="0"/>
              <a:t> </a:t>
            </a:r>
            <a:r>
              <a:rPr lang="cs-CZ" dirty="0" err="1" smtClean="0"/>
              <a:t>transpl</a:t>
            </a:r>
            <a:r>
              <a:rPr lang="cs-CZ" dirty="0" smtClean="0"/>
              <a:t>. orgánu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61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Autoimunitní choroby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09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29600" cy="1143000"/>
          </a:xfrm>
        </p:spPr>
        <p:txBody>
          <a:bodyPr anchor="b"/>
          <a:lstStyle/>
          <a:p>
            <a:r>
              <a:rPr lang="cs-CZ" b="1"/>
              <a:t>AUTOIMUNITNÍ CHOROBY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  <a:p>
            <a:r>
              <a:rPr lang="cs-CZ"/>
              <a:t>onemocnění, při kterém </a:t>
            </a:r>
            <a:r>
              <a:rPr lang="cs-CZ" b="1"/>
              <a:t>autoprotilátky</a:t>
            </a:r>
            <a:r>
              <a:rPr lang="cs-CZ"/>
              <a:t> nebo </a:t>
            </a:r>
            <a:r>
              <a:rPr lang="cs-CZ" b="1"/>
              <a:t>autoreaktivní T-lymfocyty</a:t>
            </a:r>
            <a:r>
              <a:rPr lang="cs-CZ"/>
              <a:t> vedou k poškození vlastních buněk nebo tkání</a:t>
            </a:r>
          </a:p>
          <a:p>
            <a:pPr>
              <a:buFontTx/>
              <a:buNone/>
            </a:pPr>
            <a:endParaRPr lang="cs-CZ"/>
          </a:p>
          <a:p>
            <a:r>
              <a:rPr lang="cs-CZ"/>
              <a:t>postihují 5-7% populace, především ženy </a:t>
            </a:r>
          </a:p>
        </p:txBody>
      </p:sp>
    </p:spTree>
    <p:extLst>
      <p:ext uri="{BB962C8B-B14F-4D97-AF65-F5344CB8AC3E}">
        <p14:creationId xmlns:p14="http://schemas.microsoft.com/office/powerpoint/2010/main" val="334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autoimunitní imunopatologické reaktivity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Vnitřní faktory</a:t>
            </a:r>
          </a:p>
          <a:p>
            <a:r>
              <a:rPr lang="cs-CZ" dirty="0" smtClean="0"/>
              <a:t>Genetická dispozice spojená s HLA </a:t>
            </a:r>
          </a:p>
          <a:p>
            <a:r>
              <a:rPr lang="cs-CZ" dirty="0" smtClean="0"/>
              <a:t>Polymorfismy v genech </a:t>
            </a:r>
            <a:r>
              <a:rPr lang="cs-CZ" dirty="0" err="1" smtClean="0"/>
              <a:t>kodůjící</a:t>
            </a:r>
            <a:r>
              <a:rPr lang="cs-CZ" dirty="0" smtClean="0"/>
              <a:t> </a:t>
            </a:r>
            <a:r>
              <a:rPr lang="cs-CZ" dirty="0" err="1" smtClean="0"/>
              <a:t>cytokiny</a:t>
            </a:r>
            <a:r>
              <a:rPr lang="cs-CZ" dirty="0" smtClean="0"/>
              <a:t>, např. TNF</a:t>
            </a:r>
            <a:r>
              <a:rPr lang="el-GR" dirty="0" smtClean="0"/>
              <a:t>α</a:t>
            </a:r>
            <a:r>
              <a:rPr lang="cs-CZ" dirty="0" smtClean="0"/>
              <a:t>, </a:t>
            </a:r>
            <a:r>
              <a:rPr lang="cs-CZ" dirty="0" err="1" smtClean="0"/>
              <a:t>chemokiny</a:t>
            </a:r>
            <a:endParaRPr lang="cs-CZ" dirty="0" smtClean="0"/>
          </a:p>
          <a:p>
            <a:r>
              <a:rPr lang="cs-CZ" dirty="0" smtClean="0"/>
              <a:t>Geny regulující </a:t>
            </a:r>
            <a:r>
              <a:rPr lang="cs-CZ" dirty="0" err="1" smtClean="0"/>
              <a:t>apoptózu</a:t>
            </a:r>
            <a:r>
              <a:rPr lang="cs-CZ" dirty="0" smtClean="0"/>
              <a:t> </a:t>
            </a:r>
            <a:r>
              <a:rPr lang="cs-CZ" dirty="0" err="1" smtClean="0"/>
              <a:t>Degranulovaná</a:t>
            </a:r>
            <a:r>
              <a:rPr lang="cs-CZ" dirty="0" smtClean="0"/>
              <a:t> </a:t>
            </a:r>
            <a:r>
              <a:rPr lang="cs-CZ" dirty="0" err="1" smtClean="0"/>
              <a:t>apoptóza</a:t>
            </a:r>
            <a:endParaRPr lang="cs-CZ" dirty="0" smtClean="0"/>
          </a:p>
          <a:p>
            <a:r>
              <a:rPr lang="cs-CZ" b="1" dirty="0" smtClean="0"/>
              <a:t>Vnější faktory</a:t>
            </a:r>
          </a:p>
          <a:p>
            <a:r>
              <a:rPr lang="cs-CZ" dirty="0" smtClean="0"/>
              <a:t>Infekční podněty</a:t>
            </a:r>
          </a:p>
          <a:p>
            <a:r>
              <a:rPr lang="cs-CZ" dirty="0" err="1" smtClean="0"/>
              <a:t>Enviromentální</a:t>
            </a:r>
            <a:r>
              <a:rPr lang="cs-CZ" dirty="0" smtClean="0"/>
              <a:t> podněty</a:t>
            </a:r>
          </a:p>
          <a:p>
            <a:r>
              <a:rPr lang="cs-CZ" dirty="0" err="1" smtClean="0"/>
              <a:t>Neuroendokrnní</a:t>
            </a:r>
            <a:r>
              <a:rPr lang="cs-CZ" dirty="0" smtClean="0"/>
              <a:t> </a:t>
            </a:r>
            <a:r>
              <a:rPr lang="cs-CZ" dirty="0" err="1" smtClean="0"/>
              <a:t>reguace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75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0956" y="271463"/>
            <a:ext cx="7745589" cy="117633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0099"/>
                </a:solidFill>
                <a:latin typeface="Comic Sans MS" pitchFamily="66" charset="0"/>
              </a:rPr>
              <a:t>Imunitní reakce </a:t>
            </a:r>
            <a:r>
              <a:rPr lang="cs-CZ" sz="2800" dirty="0">
                <a:solidFill>
                  <a:srgbClr val="CC0000"/>
                </a:solidFill>
                <a:latin typeface="Comic Sans MS" pitchFamily="66" charset="0"/>
              </a:rPr>
              <a:t>mohou</a:t>
            </a:r>
            <a:r>
              <a:rPr lang="cs-CZ" sz="2800" dirty="0">
                <a:solidFill>
                  <a:srgbClr val="000099"/>
                </a:solidFill>
                <a:latin typeface="Comic Sans MS" pitchFamily="66" charset="0"/>
              </a:rPr>
              <a:t> vést k poškození organismu  </a:t>
            </a:r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cs-CZ" sz="2800" dirty="0">
                <a:solidFill>
                  <a:srgbClr val="000099"/>
                </a:solidFill>
                <a:latin typeface="Comic Sans MS" pitchFamily="66" charset="0"/>
              </a:rPr>
              <a:t>imunopatologické reakce)</a:t>
            </a:r>
            <a:r>
              <a:rPr lang="cs-CZ" sz="2800" dirty="0">
                <a:latin typeface="Comic Sans MS" pitchFamily="66" charset="0"/>
              </a:rPr>
              <a:t> 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Mechanismy: 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Čtyři typy hypersenzitivity, přecitlivělosti (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Coombs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a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Gell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   I. Časná přecitlivělost (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IgE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  II. Cytotoxicita, porucha signalizace v buňkách (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IgG,IgM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III. Reakce na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imunokomplexy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Ag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Ig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-C)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         IV. Pozdní přecitlivělost (T-lymfocyty Th1, Th2, </a:t>
            </a:r>
            <a:r>
              <a:rPr lang="cs-CZ" sz="2000" dirty="0" err="1">
                <a:solidFill>
                  <a:srgbClr val="C00000"/>
                </a:solidFill>
                <a:latin typeface="Comic Sans MS" pitchFamily="66" charset="0"/>
              </a:rPr>
              <a:t>Tc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  <a:latin typeface="Comic Sans MS" pitchFamily="66" charset="0"/>
              </a:rPr>
              <a:t>Klinické </a:t>
            </a: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koreláty: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Alergické choroby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Autoimunitní choroby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Imunopatologické projevy při infekcích, nádorech          </a:t>
            </a:r>
          </a:p>
          <a:p>
            <a:pPr>
              <a:buFont typeface="Monotype Sorts" pitchFamily="2" charset="2"/>
              <a:buNone/>
            </a:pPr>
            <a:r>
              <a:rPr lang="cs-CZ" sz="2000" dirty="0">
                <a:solidFill>
                  <a:srgbClr val="002060"/>
                </a:solidFill>
                <a:latin typeface="Comic Sans MS" pitchFamily="66" charset="0"/>
              </a:rPr>
              <a:t>           Reakce po transplantacích, transfúzích, vakcinaci</a:t>
            </a:r>
          </a:p>
        </p:txBody>
      </p:sp>
    </p:spTree>
    <p:extLst>
      <p:ext uri="{BB962C8B-B14F-4D97-AF65-F5344CB8AC3E}">
        <p14:creationId xmlns:p14="http://schemas.microsoft.com/office/powerpoint/2010/main" val="18859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74712"/>
          </a:xfrm>
        </p:spPr>
        <p:txBody>
          <a:bodyPr anchor="b"/>
          <a:lstStyle/>
          <a:p>
            <a:pPr eaLnBrk="1" hangingPunct="1"/>
            <a:r>
              <a:rPr lang="cs-CZ" b="1" dirty="0" smtClean="0"/>
              <a:t>IMUNOPATOGENEZE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52562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b="1" u="sng" dirty="0" smtClean="0"/>
              <a:t>Molekulární mimikry</a:t>
            </a:r>
            <a:r>
              <a:rPr lang="cs-CZ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Streptococcus</a:t>
            </a:r>
            <a:r>
              <a:rPr lang="cs-CZ" dirty="0" smtClean="0"/>
              <a:t> </a:t>
            </a:r>
            <a:r>
              <a:rPr lang="cs-CZ" dirty="0" err="1" smtClean="0"/>
              <a:t>pyogenes</a:t>
            </a:r>
            <a:r>
              <a:rPr lang="cs-CZ" dirty="0" smtClean="0"/>
              <a:t> A- protein M -antigeny srdečních chlopní,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Coxsackie</a:t>
            </a:r>
            <a:r>
              <a:rPr lang="cs-CZ" dirty="0" smtClean="0"/>
              <a:t>-virus, </a:t>
            </a:r>
            <a:r>
              <a:rPr lang="cs-CZ" dirty="0" err="1" smtClean="0"/>
              <a:t>cytomegalovirus</a:t>
            </a:r>
            <a:r>
              <a:rPr lang="cs-CZ" dirty="0" smtClean="0"/>
              <a:t> – glutamát-dekarboxyláza v pankreatu,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Klebsiella</a:t>
            </a:r>
            <a:r>
              <a:rPr lang="cs-CZ" dirty="0" smtClean="0"/>
              <a:t> – HLA B27 – </a:t>
            </a:r>
            <a:r>
              <a:rPr lang="cs-CZ" dirty="0" err="1" smtClean="0"/>
              <a:t>ankylosující</a:t>
            </a:r>
            <a:r>
              <a:rPr lang="cs-CZ" dirty="0" smtClean="0"/>
              <a:t> </a:t>
            </a:r>
            <a:r>
              <a:rPr lang="cs-CZ" dirty="0" err="1" smtClean="0"/>
              <a:t>spondylitida</a:t>
            </a:r>
            <a:r>
              <a:rPr lang="cs-CZ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dirty="0" err="1" smtClean="0"/>
              <a:t>Poliovirus</a:t>
            </a:r>
            <a:r>
              <a:rPr lang="cs-CZ" dirty="0" smtClean="0"/>
              <a:t> – receptor pro acetylcholin –</a:t>
            </a:r>
            <a:r>
              <a:rPr lang="cs-CZ" dirty="0" err="1" smtClean="0"/>
              <a:t>myasthenia</a:t>
            </a:r>
            <a:r>
              <a:rPr lang="cs-CZ" dirty="0" smtClean="0"/>
              <a:t> gravis</a:t>
            </a:r>
          </a:p>
          <a:p>
            <a:pPr eaLnBrk="1" hangingPunct="1">
              <a:buFontTx/>
              <a:buNone/>
            </a:pPr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6554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74712"/>
          </a:xfrm>
        </p:spPr>
        <p:txBody>
          <a:bodyPr anchor="b"/>
          <a:lstStyle/>
          <a:p>
            <a:pPr eaLnBrk="1" hangingPunct="1"/>
            <a:r>
              <a:rPr lang="cs-CZ" b="1" dirty="0" smtClean="0"/>
              <a:t>IMUNOPATOGENEZE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52562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sz="2800" b="1" u="sng" dirty="0" smtClean="0"/>
              <a:t>Rozšiřování epitopů (v průběhu procesu)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SLE, roztroušená skleróza, Crohnova choroba…</a:t>
            </a:r>
          </a:p>
          <a:p>
            <a:pPr eaLnBrk="1" hangingPunct="1">
              <a:buFontTx/>
              <a:buNone/>
            </a:pPr>
            <a:r>
              <a:rPr lang="cs-CZ" sz="2800" b="1" u="sng" dirty="0" smtClean="0"/>
              <a:t>Skryté epitopy antigenních molekul</a:t>
            </a:r>
            <a:r>
              <a:rPr lang="cs-CZ" sz="28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konformační změny </a:t>
            </a:r>
            <a:r>
              <a:rPr lang="cs-CZ" sz="2800" dirty="0" err="1" smtClean="0"/>
              <a:t>IgG</a:t>
            </a:r>
            <a:r>
              <a:rPr lang="cs-CZ" sz="2800" dirty="0" smtClean="0"/>
              <a:t> po reakci s antigenem – expozice cukerných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struktur na </a:t>
            </a:r>
            <a:r>
              <a:rPr lang="cs-CZ" sz="2800" dirty="0" err="1" smtClean="0"/>
              <a:t>Fc</a:t>
            </a:r>
            <a:r>
              <a:rPr lang="cs-CZ" sz="2800" dirty="0" smtClean="0"/>
              <a:t>-fragmentu </a:t>
            </a:r>
            <a:r>
              <a:rPr lang="cs-CZ" sz="2800" dirty="0" err="1" smtClean="0"/>
              <a:t>IgG</a:t>
            </a:r>
            <a:r>
              <a:rPr lang="cs-CZ" sz="2800" dirty="0" smtClean="0"/>
              <a:t> – protilátky /RF/</a:t>
            </a:r>
          </a:p>
          <a:p>
            <a:pPr eaLnBrk="1" hangingPunct="1">
              <a:buFontTx/>
              <a:buNone/>
            </a:pPr>
            <a:r>
              <a:rPr lang="cs-CZ" sz="2800" dirty="0" err="1" smtClean="0"/>
              <a:t>Apoptóza</a:t>
            </a:r>
            <a:r>
              <a:rPr lang="cs-CZ" sz="2800" dirty="0" smtClean="0"/>
              <a:t>- </a:t>
            </a:r>
            <a:r>
              <a:rPr lang="cs-CZ" sz="2800" dirty="0" err="1" smtClean="0"/>
              <a:t>antinukleární</a:t>
            </a:r>
            <a:r>
              <a:rPr lang="cs-CZ" sz="2800" dirty="0" smtClean="0"/>
              <a:t> protilátky</a:t>
            </a:r>
          </a:p>
          <a:p>
            <a:pPr eaLnBrk="1" hangingPunct="1">
              <a:buFontTx/>
              <a:buNone/>
            </a:pPr>
            <a:r>
              <a:rPr lang="cs-CZ" sz="2800" b="1" u="sng" dirty="0" smtClean="0"/>
              <a:t>Sekvestrované antigeny </a:t>
            </a:r>
            <a:r>
              <a:rPr lang="cs-CZ" sz="2800" dirty="0" smtClean="0"/>
              <a:t>– normálně nejsou ve styku s buňkami IS (oční čočka, spermie..). Při úrazech – rozeznány IS jako cizí – nastartování reakce</a:t>
            </a:r>
          </a:p>
          <a:p>
            <a:pPr eaLnBrk="1" hangingPunct="1">
              <a:buFontTx/>
              <a:buNone/>
            </a:pPr>
            <a:endParaRPr lang="cs-CZ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2978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74712"/>
          </a:xfrm>
        </p:spPr>
        <p:txBody>
          <a:bodyPr anchor="b"/>
          <a:lstStyle/>
          <a:p>
            <a:pPr eaLnBrk="1" hangingPunct="1"/>
            <a:r>
              <a:rPr lang="cs-CZ" b="1" dirty="0" smtClean="0"/>
              <a:t>IMUNOPATOGENEZE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52562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u="sng" dirty="0" err="1" smtClean="0"/>
              <a:t>Neoantigeny</a:t>
            </a:r>
            <a:r>
              <a:rPr lang="cs-CZ" b="1" u="sng" dirty="0" smtClean="0"/>
              <a:t>- </a:t>
            </a:r>
          </a:p>
          <a:p>
            <a:pPr>
              <a:buNone/>
            </a:pPr>
            <a:r>
              <a:rPr lang="cs-CZ" b="1" u="sng" dirty="0" smtClean="0"/>
              <a:t>1. </a:t>
            </a:r>
            <a:r>
              <a:rPr lang="en-GB" dirty="0" smtClean="0"/>
              <a:t>antigen </a:t>
            </a:r>
            <a:r>
              <a:rPr lang="en-GB" dirty="0" err="1"/>
              <a:t>nově</a:t>
            </a:r>
            <a:r>
              <a:rPr lang="en-GB" dirty="0"/>
              <a:t> </a:t>
            </a:r>
            <a:r>
              <a:rPr lang="en-GB" dirty="0" err="1"/>
              <a:t>vzniklý</a:t>
            </a:r>
            <a:r>
              <a:rPr lang="en-GB" dirty="0"/>
              <a:t> </a:t>
            </a:r>
            <a:r>
              <a:rPr lang="en-GB" dirty="0" err="1"/>
              <a:t>modifikací</a:t>
            </a:r>
            <a:r>
              <a:rPr lang="en-GB" dirty="0"/>
              <a:t> </a:t>
            </a:r>
            <a:r>
              <a:rPr lang="en-GB" dirty="0" err="1"/>
              <a:t>antigenu</a:t>
            </a:r>
            <a:r>
              <a:rPr lang="en-GB" dirty="0"/>
              <a:t> </a:t>
            </a:r>
            <a:r>
              <a:rPr lang="en-GB" dirty="0" err="1"/>
              <a:t>původního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navázáním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molekuly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léku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infekčního</a:t>
            </a:r>
            <a:r>
              <a:rPr lang="en-GB" dirty="0"/>
              <a:t> </a:t>
            </a:r>
            <a:r>
              <a:rPr lang="en-GB" dirty="0" err="1"/>
              <a:t>agens</a:t>
            </a:r>
            <a:r>
              <a:rPr lang="en-GB" dirty="0"/>
              <a:t>.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en-GB" dirty="0" err="1" smtClean="0"/>
              <a:t>Může</a:t>
            </a:r>
            <a:r>
              <a:rPr lang="en-GB" dirty="0" smtClean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jedním</a:t>
            </a:r>
            <a:r>
              <a:rPr lang="en-GB" dirty="0"/>
              <a:t> z </a:t>
            </a:r>
            <a:r>
              <a:rPr lang="en-GB" dirty="0" err="1"/>
              <a:t>mechanismů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autoimunity</a:t>
            </a:r>
            <a:r>
              <a:rPr lang="en-GB" dirty="0"/>
              <a:t> </a:t>
            </a:r>
            <a:endParaRPr lang="cs-CZ" dirty="0" smtClean="0"/>
          </a:p>
          <a:p>
            <a:pPr>
              <a:buNone/>
            </a:pPr>
            <a:r>
              <a:rPr lang="en-GB" b="1" dirty="0" smtClean="0"/>
              <a:t>2</a:t>
            </a:r>
            <a:r>
              <a:rPr lang="en-GB" b="1" dirty="0"/>
              <a:t>.</a:t>
            </a:r>
            <a:r>
              <a:rPr lang="en-GB" dirty="0"/>
              <a:t> </a:t>
            </a:r>
            <a:r>
              <a:rPr lang="en-GB" dirty="0" err="1"/>
              <a:t>nádorový</a:t>
            </a:r>
            <a:r>
              <a:rPr lang="en-GB" dirty="0"/>
              <a:t> antigen u </a:t>
            </a:r>
            <a:r>
              <a:rPr lang="en-GB" dirty="0" err="1"/>
              <a:t>buněk</a:t>
            </a:r>
            <a:r>
              <a:rPr lang="en-GB" dirty="0"/>
              <a:t> </a:t>
            </a:r>
            <a:r>
              <a:rPr lang="en-GB" dirty="0" err="1"/>
              <a:t>transformovaných</a:t>
            </a:r>
            <a:r>
              <a:rPr lang="en-GB" dirty="0"/>
              <a:t> </a:t>
            </a:r>
            <a:r>
              <a:rPr lang="en-GB" dirty="0" err="1"/>
              <a:t>viry</a:t>
            </a:r>
            <a:r>
              <a:rPr lang="en-GB" dirty="0"/>
              <a:t> (</a:t>
            </a:r>
            <a:r>
              <a:rPr lang="en-GB" dirty="0" err="1"/>
              <a:t>adenoviry</a:t>
            </a:r>
            <a:r>
              <a:rPr lang="en-GB" dirty="0"/>
              <a:t>, </a:t>
            </a:r>
            <a:r>
              <a:rPr lang="en-GB" dirty="0" err="1"/>
              <a:t>papovaviry</a:t>
            </a:r>
            <a:r>
              <a:rPr lang="en-GB" dirty="0" smtClean="0"/>
              <a:t>)</a:t>
            </a:r>
            <a:endParaRPr lang="cs-CZ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27580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3366"/>
                </a:solidFill>
                <a:latin typeface="+mn-lt"/>
                <a:cs typeface="Arial" charset="0"/>
              </a:rPr>
              <a:t>Mechanismy poškození tkání u autoimunitních chorob</a:t>
            </a:r>
          </a:p>
          <a:p>
            <a:pPr eaLnBrk="1" hangingPunct="1"/>
            <a:r>
              <a:rPr lang="cs-CZ" b="1" dirty="0" smtClean="0">
                <a:solidFill>
                  <a:srgbClr val="990000"/>
                </a:solidFill>
                <a:latin typeface="+mn-lt"/>
                <a:cs typeface="Arial" charset="0"/>
              </a:rPr>
              <a:t>Imunoglobuliny</a:t>
            </a:r>
            <a:r>
              <a:rPr lang="cs-CZ" b="1" dirty="0">
                <a:solidFill>
                  <a:srgbClr val="990000"/>
                </a:solidFill>
                <a:latin typeface="+mn-lt"/>
                <a:cs typeface="Arial" charset="0"/>
              </a:rPr>
              <a:t>:</a:t>
            </a:r>
            <a:endParaRPr lang="de-AT" b="1" dirty="0">
              <a:solidFill>
                <a:srgbClr val="99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Komplement-dependentní </a:t>
            </a:r>
            <a:r>
              <a:rPr lang="cs-CZ" dirty="0" err="1">
                <a:latin typeface="+mn-lt"/>
                <a:cs typeface="Arial" charset="0"/>
              </a:rPr>
              <a:t>lýza</a:t>
            </a:r>
            <a:r>
              <a:rPr lang="cs-CZ" dirty="0">
                <a:latin typeface="+mn-lt"/>
                <a:cs typeface="Arial" charset="0"/>
              </a:rPr>
              <a:t> (hemolytické choroby)</a:t>
            </a:r>
            <a:endParaRPr lang="cs-CZ" dirty="0">
              <a:latin typeface="+mn-lt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Cytotoxicita </a:t>
            </a:r>
            <a:r>
              <a:rPr lang="cs-CZ" dirty="0">
                <a:latin typeface="+mn-lt"/>
                <a:cs typeface="Arial" charset="0"/>
              </a:rPr>
              <a:t>závislá na protilátkách (u orgánově specifických </a:t>
            </a:r>
            <a:r>
              <a:rPr lang="cs-CZ" dirty="0">
                <a:latin typeface="+mn-lt"/>
              </a:rPr>
              <a:t>	</a:t>
            </a:r>
            <a:r>
              <a:rPr lang="cs-CZ" dirty="0">
                <a:latin typeface="+mn-lt"/>
                <a:cs typeface="Arial" charset="0"/>
              </a:rPr>
              <a:t>autoimunitních chorob)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Interakce </a:t>
            </a:r>
            <a:r>
              <a:rPr lang="cs-CZ" dirty="0">
                <a:latin typeface="+mn-lt"/>
                <a:cs typeface="Arial" charset="0"/>
              </a:rPr>
              <a:t>s buněčnými receptory (</a:t>
            </a:r>
            <a:r>
              <a:rPr lang="cs-CZ" dirty="0" err="1">
                <a:latin typeface="+mn-lt"/>
                <a:cs typeface="Arial" charset="0"/>
              </a:rPr>
              <a:t>myasthenia</a:t>
            </a:r>
            <a:r>
              <a:rPr lang="cs-CZ" dirty="0">
                <a:latin typeface="+mn-lt"/>
                <a:cs typeface="Arial" charset="0"/>
              </a:rPr>
              <a:t> gravis, </a:t>
            </a:r>
            <a:r>
              <a:rPr lang="cs-CZ" dirty="0" err="1">
                <a:latin typeface="+mn-lt"/>
                <a:cs typeface="Arial" charset="0"/>
              </a:rPr>
              <a:t>thyrotoxikóza</a:t>
            </a:r>
            <a:r>
              <a:rPr lang="cs-CZ" dirty="0">
                <a:latin typeface="+mn-lt"/>
                <a:cs typeface="Arial" charset="0"/>
              </a:rPr>
              <a:t>)</a:t>
            </a:r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endParaRPr lang="cs-CZ" dirty="0"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Depozice </a:t>
            </a:r>
            <a:r>
              <a:rPr lang="cs-CZ" dirty="0" err="1">
                <a:latin typeface="+mn-lt"/>
                <a:cs typeface="Arial" charset="0"/>
              </a:rPr>
              <a:t>imunokomplexů</a:t>
            </a:r>
            <a:r>
              <a:rPr lang="cs-CZ" dirty="0">
                <a:latin typeface="+mn-lt"/>
                <a:cs typeface="Arial" charset="0"/>
              </a:rPr>
              <a:t> (SLE)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Penetrace </a:t>
            </a:r>
            <a:r>
              <a:rPr lang="cs-CZ" dirty="0">
                <a:latin typeface="+mn-lt"/>
                <a:cs typeface="Arial" charset="0"/>
              </a:rPr>
              <a:t>do živých buněk  (?)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 </a:t>
            </a:r>
            <a:endParaRPr lang="de-AT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3366"/>
                </a:solidFill>
                <a:latin typeface="+mn-lt"/>
                <a:cs typeface="Arial" charset="0"/>
              </a:rPr>
              <a:t>Mechanismy poškození tkání u autoimunitních chorob</a:t>
            </a:r>
          </a:p>
          <a:p>
            <a:pPr eaLnBrk="1" hangingPunct="1"/>
            <a:endParaRPr lang="cs-CZ" dirty="0">
              <a:solidFill>
                <a:srgbClr val="003366"/>
              </a:solidFill>
              <a:latin typeface="+mn-lt"/>
            </a:endParaRPr>
          </a:p>
          <a:p>
            <a:pPr eaLnBrk="1" hangingPunct="1"/>
            <a:r>
              <a:rPr lang="cs-CZ" b="1" dirty="0" smtClean="0">
                <a:solidFill>
                  <a:srgbClr val="990000"/>
                </a:solidFill>
                <a:latin typeface="+mn-lt"/>
                <a:cs typeface="Arial" charset="0"/>
              </a:rPr>
              <a:t>Lymfocyty </a:t>
            </a:r>
            <a:r>
              <a:rPr lang="cs-CZ" b="1" dirty="0">
                <a:solidFill>
                  <a:srgbClr val="990000"/>
                </a:solidFill>
                <a:latin typeface="+mn-lt"/>
                <a:cs typeface="Arial" charset="0"/>
              </a:rPr>
              <a:t>T:</a:t>
            </a:r>
            <a:endParaRPr lang="de-AT" b="1" dirty="0">
              <a:solidFill>
                <a:srgbClr val="99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	</a:t>
            </a:r>
            <a:endParaRPr lang="cs-CZ" dirty="0" smtClean="0">
              <a:latin typeface="+mn-lt"/>
              <a:cs typeface="Arial" charset="0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CD4+T </a:t>
            </a:r>
            <a:r>
              <a:rPr lang="cs-CZ" dirty="0">
                <a:latin typeface="+mn-lt"/>
                <a:cs typeface="Arial" charset="0"/>
              </a:rPr>
              <a:t>lymfocyty </a:t>
            </a:r>
            <a:r>
              <a:rPr lang="cs-CZ" dirty="0" smtClean="0">
                <a:latin typeface="+mn-lt"/>
                <a:cs typeface="Arial" charset="0"/>
              </a:rPr>
              <a:t> do Th1</a:t>
            </a:r>
            <a:r>
              <a:rPr lang="cs-CZ" dirty="0">
                <a:latin typeface="+mn-lt"/>
                <a:cs typeface="Arial" charset="0"/>
              </a:rPr>
              <a:t>,  </a:t>
            </a:r>
            <a:r>
              <a:rPr lang="cs-CZ" dirty="0" smtClean="0">
                <a:latin typeface="+mn-lt"/>
                <a:cs typeface="Arial" charset="0"/>
              </a:rPr>
              <a:t>Th17,prostřednictvím  </a:t>
            </a:r>
            <a:endParaRPr lang="cs-CZ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             </a:t>
            </a:r>
            <a:r>
              <a:rPr lang="cs-CZ" dirty="0" err="1">
                <a:latin typeface="+mn-lt"/>
                <a:cs typeface="Arial" charset="0"/>
              </a:rPr>
              <a:t>cytokinů</a:t>
            </a:r>
            <a:r>
              <a:rPr lang="cs-CZ" dirty="0">
                <a:latin typeface="+mn-lt"/>
                <a:cs typeface="Arial" charset="0"/>
              </a:rPr>
              <a:t> (revmatoidní </a:t>
            </a:r>
            <a:r>
              <a:rPr lang="cs-CZ" dirty="0" err="1">
                <a:latin typeface="+mn-lt"/>
                <a:cs typeface="Arial" charset="0"/>
              </a:rPr>
              <a:t>arthritida</a:t>
            </a:r>
            <a:r>
              <a:rPr lang="cs-CZ" dirty="0">
                <a:latin typeface="+mn-lt"/>
                <a:cs typeface="Arial" charset="0"/>
              </a:rPr>
              <a:t>, roztroušená </a:t>
            </a:r>
            <a:r>
              <a:rPr lang="cs-CZ" dirty="0" smtClean="0">
                <a:latin typeface="+mn-lt"/>
                <a:cs typeface="Arial" charset="0"/>
              </a:rPr>
              <a:t>	skleróza</a:t>
            </a:r>
            <a:r>
              <a:rPr lang="cs-CZ" dirty="0">
                <a:latin typeface="+mn-lt"/>
                <a:cs typeface="Arial" charset="0"/>
              </a:rPr>
              <a:t>, diabetes I. </a:t>
            </a:r>
            <a:r>
              <a:rPr lang="cs-CZ" dirty="0" smtClean="0">
                <a:latin typeface="+mn-lt"/>
                <a:cs typeface="Arial" charset="0"/>
              </a:rPr>
              <a:t>typu</a:t>
            </a:r>
            <a:r>
              <a:rPr lang="cs-CZ" dirty="0">
                <a:latin typeface="+mn-lt"/>
                <a:cs typeface="Arial" charset="0"/>
              </a:rPr>
              <a:t>)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eaLnBrk="1" hangingPunct="1"/>
            <a:r>
              <a:rPr lang="cs-CZ" dirty="0" smtClean="0">
                <a:latin typeface="+mn-lt"/>
                <a:cs typeface="Arial" charset="0"/>
              </a:rPr>
              <a:t>CD8+Tc </a:t>
            </a:r>
            <a:r>
              <a:rPr lang="cs-CZ" dirty="0">
                <a:latin typeface="+mn-lt"/>
                <a:cs typeface="Arial" charset="0"/>
              </a:rPr>
              <a:t>lymfocyty </a:t>
            </a:r>
            <a:r>
              <a:rPr lang="cs-CZ" dirty="0" smtClean="0">
                <a:latin typeface="+mn-lt"/>
                <a:cs typeface="Arial" charset="0"/>
              </a:rPr>
              <a:t>způsobují </a:t>
            </a:r>
            <a:r>
              <a:rPr lang="cs-CZ" dirty="0">
                <a:latin typeface="+mn-lt"/>
                <a:cs typeface="Arial" charset="0"/>
              </a:rPr>
              <a:t>přímou </a:t>
            </a:r>
            <a:r>
              <a:rPr lang="cs-CZ" dirty="0" smtClean="0">
                <a:latin typeface="+mn-lt"/>
                <a:cs typeface="Arial" charset="0"/>
              </a:rPr>
              <a:t>cytolýzu - 	</a:t>
            </a:r>
            <a:r>
              <a:rPr lang="cs-CZ" dirty="0" err="1" smtClean="0">
                <a:latin typeface="+mn-lt"/>
                <a:cs typeface="Arial" charset="0"/>
              </a:rPr>
              <a:t>hepatatitidy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 </a:t>
            </a:r>
            <a:endParaRPr lang="de-AT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3366"/>
                </a:solidFill>
                <a:latin typeface="+mn-lt"/>
                <a:cs typeface="Arial" charset="0"/>
              </a:rPr>
              <a:t>Mechanismy poškození tkání u autoimunitních chorob</a:t>
            </a:r>
          </a:p>
          <a:p>
            <a:pPr eaLnBrk="1" hangingPunct="1"/>
            <a:endParaRPr lang="cs-CZ" dirty="0">
              <a:solidFill>
                <a:srgbClr val="003366"/>
              </a:solidFill>
              <a:latin typeface="+mn-lt"/>
            </a:endParaRPr>
          </a:p>
          <a:p>
            <a:pPr eaLnBrk="1" hangingPunct="1"/>
            <a:r>
              <a:rPr lang="cs-CZ" dirty="0">
                <a:latin typeface="+mn-lt"/>
                <a:cs typeface="Arial" charset="0"/>
              </a:rPr>
              <a:t> </a:t>
            </a:r>
            <a:endParaRPr lang="de-AT" dirty="0">
              <a:latin typeface="+mn-lt"/>
              <a:cs typeface="Arial" charset="0"/>
            </a:endParaRPr>
          </a:p>
          <a:p>
            <a:pPr eaLnBrk="1" hangingPunct="1"/>
            <a:r>
              <a:rPr lang="cs-CZ" b="1" dirty="0">
                <a:solidFill>
                  <a:srgbClr val="990000"/>
                </a:solidFill>
                <a:latin typeface="+mn-lt"/>
                <a:cs typeface="Arial" charset="0"/>
              </a:rPr>
              <a:t>Zánětlivá reakce:</a:t>
            </a:r>
            <a:endParaRPr lang="de-AT" b="1" dirty="0">
              <a:solidFill>
                <a:srgbClr val="990000"/>
              </a:solidFill>
              <a:latin typeface="+mn-lt"/>
              <a:cs typeface="Arial" charset="0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r>
              <a:rPr lang="cs-CZ" dirty="0">
                <a:latin typeface="+mn-lt"/>
                <a:cs typeface="Arial" charset="0"/>
              </a:rPr>
              <a:t>Infiltrace autoimunitních lézí zánětlivými leukocyty </a:t>
            </a:r>
            <a:endParaRPr lang="cs-CZ" dirty="0">
              <a:latin typeface="+mn-lt"/>
            </a:endParaRPr>
          </a:p>
          <a:p>
            <a:pPr eaLnBrk="1" hangingPunct="1"/>
            <a:r>
              <a:rPr lang="cs-CZ" dirty="0">
                <a:latin typeface="+mn-lt"/>
              </a:rPr>
              <a:t>	</a:t>
            </a:r>
            <a:r>
              <a:rPr lang="cs-CZ" dirty="0">
                <a:latin typeface="+mn-lt"/>
                <a:cs typeface="Arial" charset="0"/>
              </a:rPr>
              <a:t> (např. u synovitid)</a:t>
            </a:r>
            <a:r>
              <a:rPr lang="cs-CZ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9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cs-CZ" sz="4000" b="1"/>
              <a:t>AUTOIMUNITNÍ CHOROBY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138988" cy="4525963"/>
          </a:xfrm>
        </p:spPr>
        <p:txBody>
          <a:bodyPr/>
          <a:lstStyle/>
          <a:p>
            <a:pPr algn="ctr">
              <a:buFontTx/>
              <a:buNone/>
            </a:pPr>
            <a:endParaRPr lang="cs-CZ" sz="3600" b="1">
              <a:solidFill>
                <a:srgbClr val="C45C1C"/>
              </a:solidFill>
            </a:endParaRPr>
          </a:p>
          <a:p>
            <a:pPr>
              <a:buFontTx/>
              <a:buNone/>
            </a:pPr>
            <a:r>
              <a:rPr lang="cs-CZ" sz="3600" b="1">
                <a:solidFill>
                  <a:srgbClr val="C45C1C"/>
                </a:solidFill>
              </a:rPr>
              <a:t>SYSTÉMOVÉ</a:t>
            </a:r>
          </a:p>
          <a:p>
            <a:pPr algn="ctr"/>
            <a:endParaRPr lang="cs-CZ" sz="3600" b="1">
              <a:solidFill>
                <a:srgbClr val="C45C1C"/>
              </a:solidFill>
            </a:endParaRPr>
          </a:p>
          <a:p>
            <a:pPr>
              <a:buFontTx/>
              <a:buNone/>
            </a:pPr>
            <a:r>
              <a:rPr lang="cs-CZ" sz="3600" b="1">
                <a:solidFill>
                  <a:srgbClr val="C45C1C"/>
                </a:solidFill>
              </a:rPr>
              <a:t>ORGÁNOVĚ  SPECIFICKÉ</a:t>
            </a:r>
          </a:p>
          <a:p>
            <a:endParaRPr lang="cs-CZ" sz="3600" b="1"/>
          </a:p>
          <a:p>
            <a:pPr>
              <a:buFontTx/>
              <a:buNone/>
            </a:pPr>
            <a:r>
              <a:rPr lang="cs-CZ" sz="2800"/>
              <a:t>Řada onemocnění má intermediární</a:t>
            </a:r>
          </a:p>
          <a:p>
            <a:pPr>
              <a:buFontTx/>
              <a:buNone/>
            </a:pPr>
            <a:r>
              <a:rPr lang="cs-CZ" sz="2800"/>
              <a:t>charakter s postižením několika orgánů.</a:t>
            </a:r>
            <a:endParaRPr lang="en-US" sz="2800"/>
          </a:p>
          <a:p>
            <a:pPr algn="ctr"/>
            <a:endParaRPr lang="cs-CZ" sz="3600" b="1">
              <a:solidFill>
                <a:srgbClr val="C45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008062"/>
          </a:xfrm>
        </p:spPr>
        <p:txBody>
          <a:bodyPr anchor="b"/>
          <a:lstStyle/>
          <a:p>
            <a:r>
              <a:rPr lang="cs-CZ" b="1">
                <a:solidFill>
                  <a:srgbClr val="C45C1C"/>
                </a:solidFill>
              </a:rPr>
              <a:t>SYSTÉMOVÉ  CHOROBY</a:t>
            </a: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6423025" cy="4114800"/>
          </a:xfrm>
        </p:spPr>
        <p:txBody>
          <a:bodyPr/>
          <a:lstStyle/>
          <a:p>
            <a:r>
              <a:rPr lang="cs-CZ" sz="2400" b="1"/>
              <a:t>Systémový lupus erythematosus (SLE)</a:t>
            </a:r>
          </a:p>
          <a:p>
            <a:r>
              <a:rPr lang="cs-CZ" sz="2400" b="1"/>
              <a:t>Revmatoidní arthritida (RA)</a:t>
            </a:r>
          </a:p>
          <a:p>
            <a:r>
              <a:rPr lang="cs-CZ" sz="2400" b="1"/>
              <a:t>Dermatopolymyositida</a:t>
            </a:r>
          </a:p>
          <a:p>
            <a:r>
              <a:rPr lang="cs-CZ" sz="2400" b="1"/>
              <a:t>Sjögrenova choroba</a:t>
            </a:r>
          </a:p>
          <a:p>
            <a:r>
              <a:rPr lang="cs-CZ" sz="2400" b="1"/>
              <a:t>Systémová sklerodermie</a:t>
            </a:r>
          </a:p>
          <a:p>
            <a:r>
              <a:rPr lang="cs-CZ" sz="2400" b="1"/>
              <a:t>Smíšená choroba pojiva</a:t>
            </a:r>
          </a:p>
          <a:p>
            <a:r>
              <a:rPr lang="cs-CZ" sz="2400" b="1"/>
              <a:t>Antifosfolipidový syndrom</a:t>
            </a:r>
          </a:p>
          <a:p>
            <a:r>
              <a:rPr lang="cs-CZ" sz="2400" b="1"/>
              <a:t>Některé vaskulitidy</a:t>
            </a:r>
          </a:p>
        </p:txBody>
      </p:sp>
    </p:spTree>
    <p:extLst>
      <p:ext uri="{BB962C8B-B14F-4D97-AF65-F5344CB8AC3E}">
        <p14:creationId xmlns:p14="http://schemas.microsoft.com/office/powerpoint/2010/main" val="317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cs-CZ" b="1">
                <a:solidFill>
                  <a:srgbClr val="C45C1C"/>
                </a:solidFill>
              </a:rPr>
              <a:t>ORGÁNOVĚ SPECIFICKÉ  CHOROBY</a:t>
            </a: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cs-CZ" sz="2000" b="1"/>
              <a:t>Ulcerózní kolitida</a:t>
            </a:r>
          </a:p>
          <a:p>
            <a:r>
              <a:rPr lang="cs-CZ" sz="2000" b="1"/>
              <a:t>Crohnova choroba</a:t>
            </a:r>
          </a:p>
          <a:p>
            <a:r>
              <a:rPr lang="cs-CZ" sz="2000" b="1"/>
              <a:t>Celiakie</a:t>
            </a:r>
          </a:p>
          <a:p>
            <a:r>
              <a:rPr lang="cs-CZ" sz="2000" b="1"/>
              <a:t>Autoimunitní hepatitida (typ I, II, III)</a:t>
            </a:r>
          </a:p>
          <a:p>
            <a:r>
              <a:rPr lang="cs-CZ" sz="2000" b="1"/>
              <a:t>Primární biliární cirhóza</a:t>
            </a:r>
          </a:p>
          <a:p>
            <a:r>
              <a:rPr lang="cs-CZ" sz="2000" b="1"/>
              <a:t>Primární sklerozující cholangiitida</a:t>
            </a:r>
          </a:p>
          <a:p>
            <a:r>
              <a:rPr lang="cs-CZ" sz="2000" b="1"/>
              <a:t>Inzulindependentní DM</a:t>
            </a:r>
          </a:p>
          <a:p>
            <a:r>
              <a:rPr lang="cs-CZ" sz="2000" b="1"/>
              <a:t>Hashimotova thyreotidita</a:t>
            </a:r>
          </a:p>
          <a:p>
            <a:r>
              <a:rPr lang="cs-CZ" sz="2000" b="1"/>
              <a:t>Graves-Basedowova choroba</a:t>
            </a:r>
          </a:p>
          <a:p>
            <a:endParaRPr lang="cs-CZ" sz="28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cs-CZ" sz="2000" b="1"/>
              <a:t>Adisonova choroba</a:t>
            </a:r>
          </a:p>
          <a:p>
            <a:r>
              <a:rPr lang="cs-CZ" sz="2000" b="1"/>
              <a:t>Atrofická gastritida a perniciózní anémie</a:t>
            </a:r>
          </a:p>
          <a:p>
            <a:r>
              <a:rPr lang="cs-CZ" sz="2000" b="1"/>
              <a:t>Myasthenia gravis</a:t>
            </a:r>
          </a:p>
          <a:p>
            <a:r>
              <a:rPr lang="cs-CZ" sz="2000" b="1"/>
              <a:t>Periferní demyelinizační neuropatie</a:t>
            </a:r>
          </a:p>
          <a:p>
            <a:r>
              <a:rPr lang="cs-CZ" sz="2000" b="1"/>
              <a:t>Roztroušená skleróza</a:t>
            </a:r>
          </a:p>
          <a:p>
            <a:r>
              <a:rPr lang="cs-CZ" sz="2000" b="1"/>
              <a:t>Hemolytická anémie, trombocytopénie, neutropenie</a:t>
            </a:r>
          </a:p>
          <a:p>
            <a:r>
              <a:rPr lang="cs-CZ" sz="2000" b="1"/>
              <a:t>Pemphigus</a:t>
            </a:r>
          </a:p>
          <a:p>
            <a:r>
              <a:rPr lang="cs-CZ" sz="2000" b="1"/>
              <a:t>a další </a:t>
            </a:r>
          </a:p>
          <a:p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1645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 anchor="b"/>
          <a:lstStyle/>
          <a:p>
            <a:pPr eaLnBrk="1" hangingPunct="1"/>
            <a:r>
              <a:rPr lang="cs-CZ" sz="3600" b="1" smtClean="0"/>
              <a:t>Prevalence autoimunitních chorob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28600" y="1916113"/>
            <a:ext cx="844708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>
                <a:latin typeface="Comic Sans MS" pitchFamily="66" charset="0"/>
                <a:cs typeface="Arial" charset="0"/>
              </a:rPr>
              <a:t>(Mackay IR, BMJ 2000; 321: 93-96)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>
                <a:latin typeface="Comic Sans MS" pitchFamily="66" charset="0"/>
                <a:cs typeface="Arial" charset="0"/>
              </a:rPr>
              <a:t> </a:t>
            </a:r>
            <a:endParaRPr lang="cs-CZ" sz="2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Choroby štítné žlázy:</a:t>
            </a:r>
            <a:r>
              <a:rPr lang="cs-CZ" sz="2000">
                <a:latin typeface="Comic Sans MS" pitchFamily="66" charset="0"/>
                <a:cs typeface="Arial" charset="0"/>
              </a:rPr>
              <a:t>   		 &gt; 3% dospělých žen</a:t>
            </a:r>
            <a:endParaRPr lang="cs-CZ" sz="2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Revmatoidní artritida:</a:t>
            </a:r>
            <a:r>
              <a:rPr lang="cs-CZ" sz="2000">
                <a:latin typeface="Comic Sans MS" pitchFamily="66" charset="0"/>
                <a:cs typeface="Arial" charset="0"/>
              </a:rPr>
              <a:t> 		 1% celkové populace, převaha žen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Times New Roman" pitchFamily="18" charset="0"/>
              </a:rPr>
              <a:t>Primární Sjögren</a:t>
            </a:r>
            <a:r>
              <a:rPr lang="cs-CZ" sz="2000" i="1">
                <a:latin typeface="Comic Sans MS" pitchFamily="66" charset="0"/>
              </a:rPr>
              <a:t>ů</a:t>
            </a:r>
            <a:r>
              <a:rPr lang="cs-CZ" sz="2000" i="1">
                <a:latin typeface="Comic Sans MS" pitchFamily="66" charset="0"/>
                <a:cs typeface="Times New Roman" pitchFamily="18" charset="0"/>
              </a:rPr>
              <a:t>v syndrom: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 	 0,6-3% dosp</a:t>
            </a:r>
            <a:r>
              <a:rPr lang="cs-CZ" sz="2000">
                <a:latin typeface="Comic Sans MS" pitchFamily="66" charset="0"/>
              </a:rPr>
              <a:t>ě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lých </a:t>
            </a:r>
            <a:r>
              <a:rPr lang="cs-CZ" sz="2000">
                <a:latin typeface="Comic Sans MS" pitchFamily="66" charset="0"/>
              </a:rPr>
              <a:t>ž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en</a:t>
            </a: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Times New Roman" pitchFamily="18" charset="0"/>
              </a:rPr>
              <a:t>Systémový lupus erytematosus:</a:t>
            </a:r>
            <a:r>
              <a:rPr lang="cs-CZ" sz="2000" i="1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 0,12% celkové populace,</a:t>
            </a:r>
            <a:r>
              <a:rPr lang="cs-CZ" sz="2000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p</a:t>
            </a:r>
            <a:r>
              <a:rPr lang="cs-CZ" sz="2000">
                <a:latin typeface="Comic Sans MS" pitchFamily="66" charset="0"/>
              </a:rPr>
              <a:t>ř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evaha </a:t>
            </a:r>
            <a:r>
              <a:rPr lang="cs-CZ" sz="2000">
                <a:latin typeface="Comic Sans MS" pitchFamily="66" charset="0"/>
              </a:rPr>
              <a:t>ž</a:t>
            </a:r>
            <a:r>
              <a:rPr lang="cs-CZ" sz="2000">
                <a:latin typeface="Comic Sans MS" pitchFamily="66" charset="0"/>
                <a:cs typeface="Times New Roman" pitchFamily="18" charset="0"/>
              </a:rPr>
              <a:t>en</a:t>
            </a: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Roztroušená skleróza:</a:t>
            </a:r>
            <a:r>
              <a:rPr lang="cs-CZ" sz="2000">
                <a:latin typeface="Comic Sans MS" pitchFamily="66" charset="0"/>
                <a:cs typeface="Arial" charset="0"/>
              </a:rPr>
              <a:t> 		 0,1% celkové populace, převaha žen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Diabetes I. typu: 	</a:t>
            </a:r>
            <a:r>
              <a:rPr lang="cs-CZ" sz="2000">
                <a:latin typeface="Comic Sans MS" pitchFamily="66" charset="0"/>
                <a:cs typeface="Arial" charset="0"/>
              </a:rPr>
              <a:t>	</a:t>
            </a:r>
            <a:r>
              <a:rPr lang="cs-CZ" sz="2000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Arial" charset="0"/>
              </a:rPr>
              <a:t>0,1% dětí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Primární biliární cirhóza:</a:t>
            </a:r>
            <a:r>
              <a:rPr lang="cs-CZ" sz="2000">
                <a:latin typeface="Comic Sans MS" pitchFamily="66" charset="0"/>
                <a:cs typeface="Arial" charset="0"/>
              </a:rPr>
              <a:t> 	</a:t>
            </a:r>
            <a:r>
              <a:rPr lang="cs-CZ" sz="2000">
                <a:latin typeface="Comic Sans MS" pitchFamily="66" charset="0"/>
              </a:rPr>
              <a:t> </a:t>
            </a:r>
            <a:r>
              <a:rPr lang="cs-CZ" sz="2000">
                <a:latin typeface="Comic Sans MS" pitchFamily="66" charset="0"/>
                <a:cs typeface="Arial" charset="0"/>
              </a:rPr>
              <a:t>0,05-0,1% žen středního a  staršího věku</a:t>
            </a:r>
            <a:endParaRPr lang="de-AT" sz="200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i="1">
                <a:latin typeface="Comic Sans MS" pitchFamily="66" charset="0"/>
                <a:cs typeface="Arial" charset="0"/>
              </a:rPr>
              <a:t>Myasthenia gravis: 	</a:t>
            </a:r>
            <a:r>
              <a:rPr lang="cs-CZ" sz="2000">
                <a:latin typeface="Comic Sans MS" pitchFamily="66" charset="0"/>
                <a:cs typeface="Arial" charset="0"/>
              </a:rPr>
              <a:t>	 0,01% celkové populace, převaha žen</a:t>
            </a:r>
            <a:r>
              <a:rPr lang="cs-CZ" sz="200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75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0241X-011-f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620713"/>
            <a:ext cx="4719638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8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/>
              <a:t>Downloaded from: StudentConsult (on 18 July 2006 11:40 AM)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/>
              <a:t>© 2005 Elsevier </a:t>
            </a:r>
          </a:p>
        </p:txBody>
      </p:sp>
      <p:pic>
        <p:nvPicPr>
          <p:cNvPr id="4102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b="1" smtClean="0"/>
              <a:t>Diagnostika AIO obecně</a:t>
            </a:r>
            <a:endParaRPr lang="cs-CZ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cs-CZ" smtClean="0"/>
          </a:p>
          <a:p>
            <a:pPr algn="ctr" eaLnBrk="1" hangingPunct="1">
              <a:buFontTx/>
              <a:buNone/>
            </a:pPr>
            <a:r>
              <a:rPr lang="cs-CZ" smtClean="0"/>
              <a:t>Klinika</a:t>
            </a:r>
          </a:p>
          <a:p>
            <a:pPr algn="ctr" eaLnBrk="1" hangingPunct="1">
              <a:buFontTx/>
              <a:buNone/>
            </a:pPr>
            <a:endParaRPr lang="cs-CZ" smtClean="0"/>
          </a:p>
          <a:p>
            <a:pPr algn="ctr" eaLnBrk="1" hangingPunct="1">
              <a:buFontTx/>
              <a:buNone/>
            </a:pPr>
            <a:r>
              <a:rPr lang="cs-CZ" smtClean="0"/>
              <a:t>Nález autoprotilátek</a:t>
            </a:r>
          </a:p>
          <a:p>
            <a:pPr algn="ctr" eaLnBrk="1" hangingPunct="1">
              <a:buFontTx/>
              <a:buNone/>
            </a:pPr>
            <a:endParaRPr lang="cs-CZ" smtClean="0"/>
          </a:p>
          <a:p>
            <a:pPr algn="ctr" eaLnBrk="1" hangingPunct="1">
              <a:buFontTx/>
              <a:buNone/>
            </a:pPr>
            <a:r>
              <a:rPr lang="cs-CZ" smtClean="0"/>
              <a:t>Histologický nález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310871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Autoprotilátky v diagnostice autoimunitních chorob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930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mtClean="0"/>
              <a:t>Poměrně často se setkáváme se stavem, kdy autoprotilátky protilátky diagnosticky využívané jsou odlišné od autoprotilátek patogenetických.</a:t>
            </a:r>
          </a:p>
          <a:p>
            <a:pPr eaLnBrk="1" hangingPunct="1"/>
            <a:r>
              <a:rPr lang="cs-CZ" smtClean="0"/>
              <a:t>Přítomnost řady autoprotilátek v nízkých titrech nacházíme poměrně běžně.</a:t>
            </a:r>
          </a:p>
          <a:p>
            <a:pPr eaLnBrk="1" hangingPunct="1"/>
            <a:r>
              <a:rPr lang="cs-CZ" smtClean="0"/>
              <a:t>Autoimunitní choroba musí mít klinické příznaky, samotná přítomnost autoprotilátek nikdy nestanoví diagnózu! </a:t>
            </a:r>
          </a:p>
        </p:txBody>
      </p:sp>
    </p:spTree>
    <p:extLst>
      <p:ext uri="{BB962C8B-B14F-4D97-AF65-F5344CB8AC3E}">
        <p14:creationId xmlns:p14="http://schemas.microsoft.com/office/powerpoint/2010/main" val="17100783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Autoprotilátky - RF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Revmatoidní faktory – rozpoznávají epitopy na </a:t>
            </a:r>
            <a:r>
              <a:rPr lang="cs-CZ" dirty="0" err="1" smtClean="0"/>
              <a:t>Fc</a:t>
            </a:r>
            <a:r>
              <a:rPr lang="cs-CZ" dirty="0" smtClean="0"/>
              <a:t> části molekuly </a:t>
            </a:r>
            <a:r>
              <a:rPr lang="cs-CZ" dirty="0" err="1" smtClean="0"/>
              <a:t>IgG</a:t>
            </a:r>
            <a:endParaRPr lang="cs-CZ" dirty="0" smtClean="0"/>
          </a:p>
          <a:p>
            <a:r>
              <a:rPr lang="cs-CZ" dirty="0" smtClean="0"/>
              <a:t>Imunopatologická zánětlivá reaktivita v kloubech</a:t>
            </a:r>
          </a:p>
          <a:p>
            <a:r>
              <a:rPr lang="cs-CZ" dirty="0" smtClean="0"/>
              <a:t>Vytváření komplexů s autologními </a:t>
            </a:r>
            <a:r>
              <a:rPr lang="cs-CZ" dirty="0" err="1" smtClean="0"/>
              <a:t>IgG</a:t>
            </a:r>
            <a:r>
              <a:rPr lang="cs-CZ" dirty="0" smtClean="0"/>
              <a:t>, vazba na </a:t>
            </a:r>
            <a:r>
              <a:rPr lang="cs-CZ" dirty="0" err="1" smtClean="0"/>
              <a:t>Fc</a:t>
            </a:r>
            <a:r>
              <a:rPr lang="cs-CZ" dirty="0" smtClean="0"/>
              <a:t> fragment na makrofázích, tvorba prozánětlivých </a:t>
            </a:r>
            <a:r>
              <a:rPr lang="cs-CZ" dirty="0" err="1" smtClean="0"/>
              <a:t>cytokinů</a:t>
            </a:r>
            <a:r>
              <a:rPr lang="cs-CZ" dirty="0" smtClean="0"/>
              <a:t> – zánět</a:t>
            </a:r>
          </a:p>
          <a:p>
            <a:r>
              <a:rPr lang="cs-CZ" dirty="0" smtClean="0"/>
              <a:t>Podobné stafylokokovému proteinu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14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Antinukleární</a:t>
            </a:r>
            <a:r>
              <a:rPr lang="cs-CZ" dirty="0" smtClean="0"/>
              <a:t> autoprotilátky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Reagují a molekulovými terči přítomnými v jaderném aparátu buňky</a:t>
            </a:r>
          </a:p>
          <a:p>
            <a:r>
              <a:rPr lang="cs-CZ" dirty="0" smtClean="0"/>
              <a:t>Výskyt u systémových nemocí</a:t>
            </a:r>
          </a:p>
          <a:p>
            <a:r>
              <a:rPr lang="cs-CZ" dirty="0" smtClean="0"/>
              <a:t>Infekce EBV, CMV</a:t>
            </a:r>
          </a:p>
          <a:p>
            <a:r>
              <a:rPr lang="cs-CZ" dirty="0" smtClean="0"/>
              <a:t>Výskyt roste asymptoticky s věkem</a:t>
            </a:r>
          </a:p>
          <a:p>
            <a:r>
              <a:rPr lang="cs-CZ" dirty="0" smtClean="0"/>
              <a:t>Většinou imunofluorescenční stanovení na Hep-2 buňkách – buněčná linie odvozená od lidského karcinomu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2727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ENA  extrahovatelné nukleární antigeny</a:t>
            </a:r>
          </a:p>
          <a:p>
            <a:pPr lvl="1"/>
            <a:r>
              <a:rPr lang="cs-CZ" dirty="0" smtClean="0"/>
              <a:t>jaderné struktury s vyšší molekulovou hmotností</a:t>
            </a:r>
          </a:p>
          <a:p>
            <a:pPr lvl="1"/>
            <a:r>
              <a:rPr lang="cs-CZ" dirty="0" smtClean="0"/>
              <a:t>SSA/Ro, SSB/La, Scl-1, histony, Jo-1, U-RNP</a:t>
            </a:r>
          </a:p>
          <a:p>
            <a:r>
              <a:rPr lang="cs-CZ" dirty="0" smtClean="0"/>
              <a:t>protilátky  proti </a:t>
            </a:r>
            <a:r>
              <a:rPr lang="cs-CZ" dirty="0" err="1" smtClean="0"/>
              <a:t>dsDNA</a:t>
            </a:r>
            <a:endParaRPr lang="cs-CZ" dirty="0" smtClean="0"/>
          </a:p>
          <a:p>
            <a:r>
              <a:rPr lang="cs-CZ" dirty="0" err="1" smtClean="0"/>
              <a:t>ssDNA</a:t>
            </a:r>
            <a:endParaRPr lang="cs-CZ" dirty="0" smtClean="0"/>
          </a:p>
          <a:p>
            <a:r>
              <a:rPr lang="cs-CZ" dirty="0" smtClean="0"/>
              <a:t>Mitotický aparát </a:t>
            </a:r>
          </a:p>
          <a:p>
            <a:r>
              <a:rPr lang="cs-CZ" dirty="0" smtClean="0"/>
              <a:t>Centromery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1997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ANCA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 smtClean="0"/>
              <a:t>A</a:t>
            </a:r>
            <a:r>
              <a:rPr lang="cs-CZ" dirty="0" err="1" smtClean="0"/>
              <a:t>ntibodies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u="sng" dirty="0" err="1" smtClean="0"/>
              <a:t>N</a:t>
            </a:r>
            <a:r>
              <a:rPr lang="cs-CZ" dirty="0" err="1" smtClean="0"/>
              <a:t>eutrophil</a:t>
            </a:r>
            <a:r>
              <a:rPr lang="cs-CZ" dirty="0" smtClean="0"/>
              <a:t> </a:t>
            </a:r>
            <a:r>
              <a:rPr lang="cs-CZ" u="sng" dirty="0" err="1" smtClean="0"/>
              <a:t>C</a:t>
            </a:r>
            <a:r>
              <a:rPr lang="cs-CZ" dirty="0" err="1" smtClean="0"/>
              <a:t>ytoplasmic</a:t>
            </a:r>
            <a:r>
              <a:rPr lang="cs-CZ" dirty="0" smtClean="0"/>
              <a:t> </a:t>
            </a:r>
            <a:r>
              <a:rPr lang="cs-CZ" u="sng" dirty="0" err="1" smtClean="0"/>
              <a:t>A</a:t>
            </a:r>
            <a:r>
              <a:rPr lang="cs-CZ" dirty="0" err="1" smtClean="0"/>
              <a:t>ntigens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v průběhu aktivace granulocytů – translokace cytoplazmatických proteinů (MPO, PR-3)na povrch buňky</a:t>
            </a:r>
          </a:p>
          <a:p>
            <a:r>
              <a:rPr lang="cs-CZ" dirty="0" smtClean="0"/>
              <a:t>Vzniklé protilátky zesilují poškozující zánět vedoucí k další </a:t>
            </a:r>
            <a:r>
              <a:rPr lang="cs-CZ" dirty="0" err="1" smtClean="0"/>
              <a:t>degranulaci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r>
              <a:rPr lang="cs-CZ" dirty="0" err="1" smtClean="0"/>
              <a:t>Wegenerova</a:t>
            </a:r>
            <a:r>
              <a:rPr lang="cs-CZ" dirty="0" smtClean="0"/>
              <a:t> granulomatóza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969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Antifosfolipidové</a:t>
            </a:r>
            <a:r>
              <a:rPr lang="cs-CZ" dirty="0" smtClean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Vznikají při infekčním poškození vlastních tkání – odhalují se </a:t>
            </a:r>
            <a:r>
              <a:rPr lang="cs-CZ" dirty="0" err="1" smtClean="0"/>
              <a:t>fosfolipidové</a:t>
            </a:r>
            <a:r>
              <a:rPr lang="cs-CZ" dirty="0" smtClean="0"/>
              <a:t> struktury, které by byly normálně nedostupné – charakter </a:t>
            </a:r>
            <a:r>
              <a:rPr lang="cs-CZ" dirty="0" err="1" smtClean="0"/>
              <a:t>autoAg</a:t>
            </a:r>
            <a:endParaRPr lang="cs-CZ" dirty="0" smtClean="0"/>
          </a:p>
          <a:p>
            <a:r>
              <a:rPr lang="cs-CZ" dirty="0" smtClean="0"/>
              <a:t>Protilátky vznikají proti:</a:t>
            </a:r>
          </a:p>
          <a:p>
            <a:pPr lvl="1"/>
            <a:r>
              <a:rPr lang="cs-CZ" dirty="0" err="1" smtClean="0"/>
              <a:t>Kardiolypinu</a:t>
            </a:r>
            <a:endParaRPr lang="cs-CZ" dirty="0" smtClean="0"/>
          </a:p>
          <a:p>
            <a:pPr lvl="1"/>
            <a:r>
              <a:rPr lang="cs-CZ" dirty="0"/>
              <a:t> </a:t>
            </a:r>
            <a:r>
              <a:rPr lang="cs-CZ" dirty="0" err="1" smtClean="0"/>
              <a:t>Fosfatidylserinu</a:t>
            </a:r>
            <a:endParaRPr lang="cs-CZ" dirty="0" smtClean="0"/>
          </a:p>
          <a:p>
            <a:pPr lvl="1"/>
            <a:r>
              <a:rPr lang="cs-CZ" dirty="0" smtClean="0"/>
              <a:t> Etanolaminu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Kys</a:t>
            </a:r>
            <a:r>
              <a:rPr lang="cs-CZ" dirty="0" smtClean="0"/>
              <a:t> fosfatidové</a:t>
            </a:r>
          </a:p>
          <a:p>
            <a:pPr lvl="1"/>
            <a:r>
              <a:rPr lang="el-GR" dirty="0" smtClean="0"/>
              <a:t>β2</a:t>
            </a:r>
            <a:r>
              <a:rPr lang="cs-CZ" dirty="0" smtClean="0"/>
              <a:t> </a:t>
            </a:r>
            <a:r>
              <a:rPr lang="cs-CZ" dirty="0" err="1" smtClean="0"/>
              <a:t>glykoprotienu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626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Antifosfolipidové</a:t>
            </a:r>
            <a:r>
              <a:rPr lang="cs-CZ" dirty="0" smtClean="0"/>
              <a:t> protilátky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Přítomny i u nemocných s virovými infekcemi (EBV, HSV)</a:t>
            </a:r>
          </a:p>
          <a:p>
            <a:r>
              <a:rPr lang="cs-CZ" dirty="0" smtClean="0"/>
              <a:t>Bakteriální infekce – lues, </a:t>
            </a:r>
            <a:r>
              <a:rPr lang="cs-CZ" dirty="0" err="1" smtClean="0"/>
              <a:t>lymská</a:t>
            </a:r>
            <a:r>
              <a:rPr lang="cs-CZ" dirty="0" smtClean="0"/>
              <a:t> borelióza, tuberkulóza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225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04800"/>
            <a:ext cx="8785225" cy="1295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cs-CZ" sz="4000" b="1" smtClean="0"/>
              <a:t>Laboratorní diagnostika autoimunitních chorob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b="1" i="1" smtClean="0"/>
          </a:p>
          <a:p>
            <a:pPr eaLnBrk="1" hangingPunct="1"/>
            <a:r>
              <a:rPr lang="cs-CZ" b="1" i="1" smtClean="0"/>
              <a:t>ELISA</a:t>
            </a:r>
          </a:p>
          <a:p>
            <a:pPr eaLnBrk="1" hangingPunct="1">
              <a:buFontTx/>
              <a:buNone/>
            </a:pPr>
            <a:endParaRPr lang="cs-CZ" b="1" i="1" smtClean="0"/>
          </a:p>
          <a:p>
            <a:pPr eaLnBrk="1" hangingPunct="1"/>
            <a:r>
              <a:rPr lang="cs-CZ" b="1" i="1" smtClean="0"/>
              <a:t>NEPŘÍMÁ IMUNOFLUORESCENCE</a:t>
            </a:r>
          </a:p>
          <a:p>
            <a:pPr eaLnBrk="1" hangingPunct="1">
              <a:buFontTx/>
              <a:buNone/>
            </a:pPr>
            <a:endParaRPr lang="cs-CZ" b="1" i="1" smtClean="0"/>
          </a:p>
          <a:p>
            <a:pPr eaLnBrk="1" hangingPunct="1"/>
            <a:r>
              <a:rPr lang="cs-CZ" b="1" i="1" smtClean="0"/>
              <a:t>IMMUNOBLOTING</a:t>
            </a:r>
          </a:p>
        </p:txBody>
      </p:sp>
    </p:spTree>
    <p:extLst>
      <p:ext uri="{BB962C8B-B14F-4D97-AF65-F5344CB8AC3E}">
        <p14:creationId xmlns:p14="http://schemas.microsoft.com/office/powerpoint/2010/main" val="38665881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497887" cy="820738"/>
          </a:xfrm>
        </p:spPr>
        <p:txBody>
          <a:bodyPr anchor="b"/>
          <a:lstStyle/>
          <a:p>
            <a:pPr eaLnBrk="1" hangingPunct="1"/>
            <a:r>
              <a:rPr lang="cs-CZ" sz="3200" b="1" smtClean="0"/>
              <a:t>SYSTÉMOVÝ LUPUS</a:t>
            </a:r>
            <a:r>
              <a:rPr lang="cs-CZ" sz="4000" b="1" smtClean="0"/>
              <a:t> </a:t>
            </a:r>
            <a:r>
              <a:rPr lang="cs-CZ" sz="3200" b="1" smtClean="0"/>
              <a:t>ERYTHEMATODES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84313"/>
            <a:ext cx="7772400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Chronické zánětlivé </a:t>
            </a:r>
            <a:r>
              <a:rPr lang="cs-CZ" sz="2800" b="1" dirty="0" smtClean="0">
                <a:solidFill>
                  <a:srgbClr val="FF0000"/>
                </a:solidFill>
              </a:rPr>
              <a:t>systémové onemocnění </a:t>
            </a:r>
            <a:r>
              <a:rPr lang="cs-CZ" sz="2800" b="1" dirty="0" smtClean="0"/>
              <a:t>s poruchou regulace imunity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nadměrné ukládání </a:t>
            </a:r>
            <a:r>
              <a:rPr lang="cs-CZ" dirty="0" err="1" smtClean="0"/>
              <a:t>imunokomplexů</a:t>
            </a:r>
            <a:r>
              <a:rPr lang="cs-CZ" dirty="0" smtClean="0"/>
              <a:t> do tkání</a:t>
            </a:r>
            <a:endParaRPr lang="cs-CZ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Klinický obraz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klouby a svaly</a:t>
            </a:r>
            <a:r>
              <a:rPr lang="cs-CZ" dirty="0" smtClean="0"/>
              <a:t> – </a:t>
            </a:r>
            <a:r>
              <a:rPr lang="cs-CZ" dirty="0" err="1" smtClean="0"/>
              <a:t>polyarthralgie</a:t>
            </a:r>
            <a:r>
              <a:rPr lang="cs-CZ" dirty="0" smtClean="0"/>
              <a:t>, arthritis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Kůže</a:t>
            </a:r>
            <a:r>
              <a:rPr lang="cs-CZ" dirty="0" smtClean="0"/>
              <a:t> – motýlový </a:t>
            </a:r>
            <a:r>
              <a:rPr lang="cs-CZ" dirty="0" err="1" smtClean="0"/>
              <a:t>exantém</a:t>
            </a:r>
            <a:r>
              <a:rPr lang="cs-CZ" dirty="0" smtClean="0"/>
              <a:t>, erytémy, </a:t>
            </a:r>
            <a:r>
              <a:rPr lang="cs-CZ" dirty="0" err="1" smtClean="0"/>
              <a:t>urtika</a:t>
            </a:r>
            <a:r>
              <a:rPr lang="cs-CZ" dirty="0" smtClean="0"/>
              <a:t>, vitiligo, alopecie, ulcerace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Ledviny</a:t>
            </a:r>
            <a:r>
              <a:rPr lang="cs-CZ" dirty="0" smtClean="0"/>
              <a:t> – lupus nefritida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Plíce</a:t>
            </a:r>
            <a:r>
              <a:rPr lang="cs-CZ" dirty="0" smtClean="0"/>
              <a:t> – </a:t>
            </a:r>
            <a:r>
              <a:rPr lang="cs-CZ" dirty="0" err="1" smtClean="0"/>
              <a:t>lupusová</a:t>
            </a:r>
            <a:r>
              <a:rPr lang="cs-CZ" dirty="0" smtClean="0"/>
              <a:t> </a:t>
            </a:r>
            <a:r>
              <a:rPr lang="cs-CZ" dirty="0" err="1" smtClean="0"/>
              <a:t>pneumonitis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Mozek</a:t>
            </a:r>
            <a:r>
              <a:rPr lang="cs-CZ" dirty="0" smtClean="0"/>
              <a:t> – migréna, deprese, psychóza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Játra</a:t>
            </a:r>
            <a:r>
              <a:rPr lang="cs-CZ" dirty="0" smtClean="0"/>
              <a:t> - hepatitidy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Srdce</a:t>
            </a:r>
            <a:r>
              <a:rPr lang="cs-CZ" dirty="0" smtClean="0"/>
              <a:t> – ztluštění chlopní, myokarditis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sz="24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2541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Alergen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Antigen z vnějšího prostředí:</a:t>
            </a:r>
          </a:p>
          <a:p>
            <a:pPr lvl="1"/>
            <a:r>
              <a:rPr lang="cs-CZ" dirty="0" smtClean="0"/>
              <a:t>Složky pylových zrnek</a:t>
            </a:r>
          </a:p>
          <a:p>
            <a:pPr lvl="1"/>
            <a:r>
              <a:rPr lang="cs-CZ" dirty="0" smtClean="0"/>
              <a:t>Antigeny roztočů z domácího prachu</a:t>
            </a:r>
          </a:p>
          <a:p>
            <a:pPr lvl="1"/>
            <a:r>
              <a:rPr lang="cs-CZ" dirty="0" smtClean="0"/>
              <a:t>Zvířecí srst</a:t>
            </a:r>
          </a:p>
          <a:p>
            <a:pPr lvl="1"/>
            <a:r>
              <a:rPr lang="cs-CZ" dirty="0" smtClean="0"/>
              <a:t>Potravinové alergeny</a:t>
            </a:r>
          </a:p>
          <a:p>
            <a:pPr lvl="1"/>
            <a:r>
              <a:rPr lang="cs-CZ" dirty="0" smtClean="0"/>
              <a:t>….</a:t>
            </a:r>
          </a:p>
          <a:p>
            <a:pPr lvl="1"/>
            <a:r>
              <a:rPr lang="cs-CZ" dirty="0" smtClean="0"/>
              <a:t>Většina alergenů proteiny nebo glykoproteiny s enzymatickou aktivitou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4608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Systémový lupus erythematodes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85925"/>
            <a:ext cx="7921625" cy="46958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/>
              <a:t>Prevalence 1: 4000</a:t>
            </a:r>
          </a:p>
          <a:p>
            <a:pPr eaLnBrk="1" hangingPunct="1"/>
            <a:r>
              <a:rPr lang="cs-CZ" sz="2800" dirty="0" smtClean="0"/>
              <a:t>Poměr ženy: muži je 10:1</a:t>
            </a:r>
          </a:p>
          <a:p>
            <a:pPr eaLnBrk="1" hangingPunct="1"/>
            <a:r>
              <a:rPr lang="cs-CZ" sz="2800" dirty="0" smtClean="0"/>
              <a:t>Typická začátek mezi 20-40 let</a:t>
            </a:r>
          </a:p>
          <a:p>
            <a:pPr eaLnBrk="1" hangingPunct="1"/>
            <a:r>
              <a:rPr lang="cs-CZ" sz="2800" dirty="0" smtClean="0"/>
              <a:t>Vysoký výskyt u osob s deficity prvních složek klasické cesty komplementu </a:t>
            </a:r>
          </a:p>
          <a:p>
            <a:pPr eaLnBrk="1" hangingPunct="1"/>
            <a:r>
              <a:rPr lang="cs-CZ" sz="2800" dirty="0" smtClean="0"/>
              <a:t>Onemocnění probíhá v atakách a remisích</a:t>
            </a:r>
          </a:p>
          <a:p>
            <a:pPr eaLnBrk="1" hangingPunct="1"/>
            <a:r>
              <a:rPr lang="cs-CZ" sz="2800" dirty="0" smtClean="0"/>
              <a:t>Onemocnění může být vyvoláno řadou léků:  </a:t>
            </a:r>
            <a:r>
              <a:rPr lang="cs-CZ" sz="2800" dirty="0" err="1" smtClean="0"/>
              <a:t>fenytoin</a:t>
            </a:r>
            <a:r>
              <a:rPr lang="cs-CZ" sz="2800" dirty="0" smtClean="0"/>
              <a:t>, </a:t>
            </a:r>
            <a:r>
              <a:rPr lang="cs-CZ" sz="2800" dirty="0" err="1" smtClean="0"/>
              <a:t>karbamazepin</a:t>
            </a:r>
            <a:r>
              <a:rPr lang="cs-CZ" sz="2800" dirty="0" smtClean="0"/>
              <a:t>, </a:t>
            </a:r>
            <a:r>
              <a:rPr lang="cs-CZ" sz="2800" dirty="0" err="1" smtClean="0"/>
              <a:t>sulfasalazin</a:t>
            </a:r>
            <a:r>
              <a:rPr lang="cs-CZ" sz="2800" dirty="0" smtClean="0"/>
              <a:t>, chlorpromazin...</a:t>
            </a:r>
          </a:p>
        </p:txBody>
      </p:sp>
    </p:spTree>
    <p:extLst>
      <p:ext uri="{BB962C8B-B14F-4D97-AF65-F5344CB8AC3E}">
        <p14:creationId xmlns:p14="http://schemas.microsoft.com/office/powerpoint/2010/main" val="2732828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10600" cy="914400"/>
          </a:xfrm>
        </p:spPr>
        <p:txBody>
          <a:bodyPr anchor="b"/>
          <a:lstStyle/>
          <a:p>
            <a:pPr eaLnBrk="1" hangingPunct="1"/>
            <a:r>
              <a:rPr lang="cs-CZ" b="1" smtClean="0"/>
              <a:t>REVMATOIDNÍ ARTHRITIDA</a:t>
            </a:r>
            <a:endParaRPr lang="cs-CZ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systémové autoimunitní onemocnění </a:t>
            </a:r>
            <a:r>
              <a:rPr lang="cs-CZ" dirty="0" smtClean="0"/>
              <a:t>primárně postihující kloubní synovii</a:t>
            </a:r>
          </a:p>
          <a:p>
            <a:pPr eaLnBrk="1" hangingPunct="1"/>
            <a:r>
              <a:rPr lang="cs-CZ" dirty="0" smtClean="0"/>
              <a:t>dochází k postižení i dalších orgánů</a:t>
            </a:r>
          </a:p>
          <a:p>
            <a:pPr lvl="1" eaLnBrk="1" hangingPunct="1"/>
            <a:r>
              <a:rPr lang="cs-CZ" b="1" dirty="0" smtClean="0"/>
              <a:t>kloubní projevy</a:t>
            </a:r>
          </a:p>
          <a:p>
            <a:pPr lvl="2" eaLnBrk="1" hangingPunct="1"/>
            <a:r>
              <a:rPr lang="cs-CZ" dirty="0" smtClean="0"/>
              <a:t>bazální a střední klouby rukou - postupně vřetenovitý tvar, postup centripetálně  symetrický</a:t>
            </a:r>
          </a:p>
          <a:p>
            <a:pPr lvl="2" eaLnBrk="1" hangingPunct="1"/>
            <a:r>
              <a:rPr lang="cs-CZ" dirty="0" smtClean="0"/>
              <a:t>bolesti, ztráty síly, ranní ztuhlost rukou</a:t>
            </a:r>
          </a:p>
          <a:p>
            <a:pPr lvl="2" eaLnBrk="1" hangingPunct="1"/>
            <a:r>
              <a:rPr lang="cs-CZ" dirty="0" smtClean="0"/>
              <a:t>únavnost, </a:t>
            </a:r>
            <a:r>
              <a:rPr lang="cs-CZ" dirty="0" err="1" smtClean="0"/>
              <a:t>subfebrilie</a:t>
            </a:r>
            <a:r>
              <a:rPr lang="cs-CZ" dirty="0" smtClean="0"/>
              <a:t>, úbytek hmotnosti</a:t>
            </a:r>
          </a:p>
          <a:p>
            <a:pPr lvl="1" eaLnBrk="1" hangingPunct="1"/>
            <a:r>
              <a:rPr lang="cs-CZ" b="1" dirty="0" err="1" smtClean="0"/>
              <a:t>mimokloubní</a:t>
            </a:r>
            <a:r>
              <a:rPr lang="cs-CZ" b="1" dirty="0" smtClean="0"/>
              <a:t> projevy</a:t>
            </a:r>
            <a:endParaRPr lang="cs-CZ" dirty="0" smtClean="0"/>
          </a:p>
          <a:p>
            <a:pPr lvl="2" eaLnBrk="1" hangingPunct="1"/>
            <a:r>
              <a:rPr lang="cs-CZ" dirty="0" smtClean="0"/>
              <a:t>vaskulitida, atrofie kůže a svalů, splenomegalie, osteoporóza, amyloidóza zejména ledvin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17167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smtClean="0"/>
              <a:t>Laboratorní diagnostika revmatoidní artritidy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Revmatoidní faktor (především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IgG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Protilátky proti cyklickým </a:t>
            </a:r>
            <a:r>
              <a:rPr lang="cs-CZ" dirty="0" err="1" smtClean="0"/>
              <a:t>citrulinovaným</a:t>
            </a:r>
            <a:r>
              <a:rPr lang="cs-CZ" dirty="0" smtClean="0"/>
              <a:t> peptidům (anti CCP)</a:t>
            </a:r>
          </a:p>
          <a:p>
            <a:pPr eaLnBrk="1" hangingPunct="1"/>
            <a:r>
              <a:rPr lang="cs-CZ" dirty="0" err="1" smtClean="0"/>
              <a:t>Hypergamaglobulinémie</a:t>
            </a:r>
            <a:endParaRPr lang="cs-CZ" dirty="0" smtClean="0"/>
          </a:p>
          <a:p>
            <a:pPr eaLnBrk="1" hangingPunct="1"/>
            <a:r>
              <a:rPr lang="cs-CZ" dirty="0" smtClean="0"/>
              <a:t>Vysoká sedimentace, zvýšení CRP</a:t>
            </a:r>
          </a:p>
        </p:txBody>
      </p:sp>
    </p:spTree>
    <p:extLst>
      <p:ext uri="{BB962C8B-B14F-4D97-AF65-F5344CB8AC3E}">
        <p14:creationId xmlns:p14="http://schemas.microsoft.com/office/powerpoint/2010/main" val="22478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Primární biliární cirhóza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Orgánově specifická choroba</a:t>
            </a:r>
          </a:p>
          <a:p>
            <a:pPr eaLnBrk="1" hangingPunct="1"/>
            <a:r>
              <a:rPr lang="cs-CZ" dirty="0" smtClean="0"/>
              <a:t>Charakteristické klinické projevy:</a:t>
            </a:r>
            <a:br>
              <a:rPr lang="cs-CZ" dirty="0" smtClean="0"/>
            </a:br>
            <a:r>
              <a:rPr lang="cs-CZ" dirty="0" smtClean="0"/>
              <a:t>ikterus, hepatomegalie, svědění kůže</a:t>
            </a:r>
            <a:br>
              <a:rPr lang="cs-CZ" dirty="0" smtClean="0"/>
            </a:br>
            <a:endParaRPr lang="cs-CZ" dirty="0" smtClean="0"/>
          </a:p>
          <a:p>
            <a:pPr eaLnBrk="1" hangingPunct="1"/>
            <a:r>
              <a:rPr lang="cs-CZ" dirty="0" smtClean="0"/>
              <a:t>Biochemie: známky </a:t>
            </a:r>
            <a:r>
              <a:rPr lang="cs-CZ" dirty="0" err="1" smtClean="0"/>
              <a:t>intrahepatální</a:t>
            </a:r>
            <a:r>
              <a:rPr lang="cs-CZ" dirty="0" smtClean="0"/>
              <a:t> cholestázy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Imunologie: přítomnost </a:t>
            </a:r>
            <a:r>
              <a:rPr lang="cs-CZ" dirty="0" err="1" smtClean="0"/>
              <a:t>antimitochondriálních</a:t>
            </a:r>
            <a:r>
              <a:rPr lang="cs-CZ" dirty="0" smtClean="0"/>
              <a:t> protilátek</a:t>
            </a:r>
            <a:r>
              <a:rPr lang="cs-CZ" dirty="0" smtClean="0">
                <a:solidFill>
                  <a:srgbClr val="66FFFF"/>
                </a:solidFill>
              </a:rPr>
              <a:t> -</a:t>
            </a:r>
            <a:r>
              <a:rPr lang="cs-CZ" dirty="0"/>
              <a:t>imunofluorescenčně</a:t>
            </a:r>
          </a:p>
          <a:p>
            <a:pPr eaLnBrk="1" hangingPunct="1"/>
            <a:endParaRPr lang="cs-CZ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10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chemeClr val="tx1"/>
                </a:solidFill>
              </a:rPr>
              <a:t>Autoimunitní gastritida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(perniciózní anemie)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05000"/>
            <a:ext cx="8295456" cy="411480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Orgánově specifická </a:t>
            </a:r>
            <a:r>
              <a:rPr lang="cs-CZ" b="1" dirty="0" smtClean="0">
                <a:solidFill>
                  <a:srgbClr val="FF0000"/>
                </a:solidFill>
              </a:rPr>
              <a:t>choroba</a:t>
            </a:r>
            <a:endParaRPr lang="cs-CZ" dirty="0" smtClean="0"/>
          </a:p>
          <a:p>
            <a:pPr eaLnBrk="1" hangingPunct="1"/>
            <a:r>
              <a:rPr lang="cs-CZ" dirty="0" smtClean="0"/>
              <a:t>Deficience vitamínu B12 způsobená chronickou autoimunitní gastritidou (</a:t>
            </a:r>
            <a:r>
              <a:rPr lang="cs-CZ" dirty="0" err="1" smtClean="0"/>
              <a:t>intrinsic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anemie (megaloblastová), neurologické příznaky</a:t>
            </a:r>
          </a:p>
          <a:p>
            <a:pPr eaLnBrk="1" hangingPunct="1"/>
            <a:r>
              <a:rPr lang="cs-CZ" dirty="0" smtClean="0"/>
              <a:t>protilátky proti parietálním buňkám žaludku podporují diagnózu - imunofluorescenčně</a:t>
            </a:r>
          </a:p>
          <a:p>
            <a:pPr eaLnBrk="1" hangingPunct="1"/>
            <a:r>
              <a:rPr lang="cs-CZ" dirty="0" smtClean="0"/>
              <a:t>asociace s jinými </a:t>
            </a:r>
            <a:r>
              <a:rPr lang="cs-CZ" dirty="0" err="1" smtClean="0"/>
              <a:t>auotoimunitními</a:t>
            </a:r>
            <a:r>
              <a:rPr lang="cs-CZ" dirty="0" smtClean="0"/>
              <a:t> chorobami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0391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latin typeface="Tahoma" pitchFamily="34" charset="0"/>
              </a:rPr>
              <a:t>Hashimotova thyreoiditida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2596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Orgánově specifická </a:t>
            </a:r>
            <a:r>
              <a:rPr lang="cs-CZ" sz="2800" b="1" dirty="0" smtClean="0">
                <a:solidFill>
                  <a:srgbClr val="FF0000"/>
                </a:solidFill>
              </a:rPr>
              <a:t>choroba</a:t>
            </a:r>
            <a:endParaRPr lang="cs-CZ" sz="2800" dirty="0" smtClean="0"/>
          </a:p>
          <a:p>
            <a:r>
              <a:rPr lang="cs-CZ" sz="2800" dirty="0" smtClean="0"/>
              <a:t>Chronická lymfocytární </a:t>
            </a:r>
            <a:r>
              <a:rPr lang="cs-CZ" sz="2800" dirty="0" err="1" smtClean="0"/>
              <a:t>thyreoiditida</a:t>
            </a:r>
            <a:r>
              <a:rPr lang="cs-CZ" sz="2800" dirty="0" smtClean="0"/>
              <a:t> – </a:t>
            </a:r>
            <a:r>
              <a:rPr lang="cs-CZ" sz="2800" dirty="0" err="1" smtClean="0"/>
              <a:t>hypothyreóza</a:t>
            </a:r>
            <a:r>
              <a:rPr lang="cs-CZ" sz="2800" dirty="0" smtClean="0"/>
              <a:t>, štítná žláza může být zvětšená</a:t>
            </a:r>
          </a:p>
          <a:p>
            <a:r>
              <a:rPr lang="cs-CZ" sz="2800" dirty="0" smtClean="0"/>
              <a:t>Pomalý začátek, málo vyjádřená symptomatologie poruchy paměti a koncentrace, zimomřivost, mravenčení nohou a rukou, svalová slabost.</a:t>
            </a:r>
          </a:p>
          <a:p>
            <a:r>
              <a:rPr lang="cs-CZ" sz="2800" u="sng" dirty="0" smtClean="0"/>
              <a:t>Biochemie:</a:t>
            </a:r>
            <a:r>
              <a:rPr lang="cs-CZ" sz="2800" dirty="0" smtClean="0"/>
              <a:t> zvýšení TSH, snížení T4 event. i T3.</a:t>
            </a:r>
          </a:p>
          <a:p>
            <a:r>
              <a:rPr lang="cs-CZ" sz="2800" u="sng" dirty="0" smtClean="0"/>
              <a:t>Imunologie:</a:t>
            </a:r>
            <a:r>
              <a:rPr lang="cs-CZ" sz="2800" dirty="0" smtClean="0"/>
              <a:t> autoprotilátky proti </a:t>
            </a:r>
            <a:r>
              <a:rPr lang="cs-CZ" sz="2800" dirty="0" err="1" smtClean="0"/>
              <a:t>thyreoperoxidáze</a:t>
            </a:r>
            <a:r>
              <a:rPr lang="cs-CZ" sz="2800" dirty="0" smtClean="0"/>
              <a:t> v 90%+, proti </a:t>
            </a:r>
            <a:r>
              <a:rPr lang="cs-CZ" sz="2800" dirty="0" err="1" smtClean="0"/>
              <a:t>thyreoglobulinu</a:t>
            </a:r>
            <a:r>
              <a:rPr lang="cs-CZ" sz="2800" dirty="0" smtClean="0"/>
              <a:t> ve 40-70%+ </a:t>
            </a:r>
          </a:p>
        </p:txBody>
      </p:sp>
    </p:spTree>
    <p:extLst>
      <p:ext uri="{BB962C8B-B14F-4D97-AF65-F5344CB8AC3E}">
        <p14:creationId xmlns:p14="http://schemas.microsoft.com/office/powerpoint/2010/main" val="22888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err="1" smtClean="0">
                <a:solidFill>
                  <a:schemeClr val="tx1"/>
                </a:solidFill>
              </a:rPr>
              <a:t>Gravesova-Basedowova</a:t>
            </a:r>
            <a:r>
              <a:rPr lang="cs-CZ" sz="4000" b="1" dirty="0" smtClean="0">
                <a:solidFill>
                  <a:schemeClr val="tx1"/>
                </a:solidFill>
              </a:rPr>
              <a:t> choroba</a:t>
            </a:r>
            <a:r>
              <a:rPr lang="cs-CZ" sz="4000" dirty="0" smtClean="0">
                <a:solidFill>
                  <a:srgbClr val="FFFF00"/>
                </a:solidFill>
              </a:rPr>
              <a:t/>
            </a:r>
            <a:br>
              <a:rPr lang="cs-CZ" sz="4000" dirty="0" smtClean="0">
                <a:solidFill>
                  <a:srgbClr val="FFFF00"/>
                </a:solidFill>
              </a:rPr>
            </a:br>
            <a:endParaRPr lang="cs-CZ" sz="40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32765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Orgánově specifická </a:t>
            </a:r>
            <a:r>
              <a:rPr lang="cs-CZ" sz="2800" b="1" dirty="0" smtClean="0">
                <a:solidFill>
                  <a:srgbClr val="FF0000"/>
                </a:solidFill>
              </a:rPr>
              <a:t>choroba</a:t>
            </a:r>
            <a:endParaRPr lang="cs-CZ" sz="2800" dirty="0" smtClean="0"/>
          </a:p>
          <a:p>
            <a:r>
              <a:rPr lang="cs-CZ" sz="2800" dirty="0" smtClean="0"/>
              <a:t>Autoprotilátky proti štítné žláze</a:t>
            </a:r>
          </a:p>
          <a:p>
            <a:r>
              <a:rPr lang="cs-CZ" sz="2800" dirty="0" smtClean="0"/>
              <a:t>Nejčastější manifestace je mezi 30 – 50 rokem, může se vyskytovat i adolescentů a osob nad 70 let, je 5x častější u žen.</a:t>
            </a:r>
          </a:p>
          <a:p>
            <a:r>
              <a:rPr lang="cs-CZ" sz="2800" dirty="0" smtClean="0"/>
              <a:t>U mladších typická symptomatologie </a:t>
            </a:r>
            <a:r>
              <a:rPr lang="cs-CZ" sz="2800" dirty="0" err="1" smtClean="0"/>
              <a:t>hyperthyreózy</a:t>
            </a:r>
            <a:r>
              <a:rPr lang="cs-CZ" sz="2800" dirty="0" smtClean="0"/>
              <a:t>, u starších bývá apatie, adynamie, myopatie.</a:t>
            </a:r>
          </a:p>
          <a:p>
            <a:r>
              <a:rPr lang="cs-CZ" sz="2800" dirty="0" smtClean="0"/>
              <a:t>Endokrinní </a:t>
            </a:r>
            <a:r>
              <a:rPr lang="cs-CZ" sz="2800" dirty="0" err="1" smtClean="0"/>
              <a:t>oftalmopatie</a:t>
            </a:r>
            <a:r>
              <a:rPr lang="cs-CZ" sz="2800" dirty="0" smtClean="0"/>
              <a:t>  v 60%.</a:t>
            </a:r>
          </a:p>
          <a:p>
            <a:r>
              <a:rPr lang="cs-CZ" sz="2800" dirty="0" err="1" smtClean="0"/>
              <a:t>Pretibiální</a:t>
            </a:r>
            <a:r>
              <a:rPr lang="cs-CZ" sz="2800" dirty="0" smtClean="0"/>
              <a:t> edém ve 4%.</a:t>
            </a:r>
          </a:p>
          <a:p>
            <a:r>
              <a:rPr lang="cs-CZ" sz="2800" dirty="0" err="1" smtClean="0"/>
              <a:t>Polyglandulární</a:t>
            </a:r>
            <a:r>
              <a:rPr lang="cs-CZ" sz="2800" dirty="0" smtClean="0"/>
              <a:t> autoimunitní syndrom: vitiligo, atrofická gastritidy, adrenální insuficience, diabetes </a:t>
            </a:r>
            <a:r>
              <a:rPr lang="cs-CZ" sz="2800" dirty="0" err="1" smtClean="0"/>
              <a:t>mellitus</a:t>
            </a:r>
            <a:r>
              <a:rPr lang="cs-CZ" sz="2800" dirty="0" smtClean="0"/>
              <a:t> I. typu.</a:t>
            </a:r>
          </a:p>
          <a:p>
            <a:r>
              <a:rPr lang="cs-CZ" sz="2800" dirty="0" smtClean="0"/>
              <a:t>Průběh je s remisemi a exacerbacemi.</a:t>
            </a:r>
          </a:p>
        </p:txBody>
      </p:sp>
    </p:spTree>
    <p:extLst>
      <p:ext uri="{BB962C8B-B14F-4D97-AF65-F5344CB8AC3E}">
        <p14:creationId xmlns:p14="http://schemas.microsoft.com/office/powerpoint/2010/main" val="33535958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</a:rPr>
              <a:t>Gravesova-Basedowova choroba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u="sng" smtClean="0"/>
              <a:t>Imunologie: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autoprotilátky proti receptoru pro TSH (TRAK, TSI) – v 80-90% 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autoprotilátky proti thyreoidální peroxidáze (anti TPO) – v 60-80% 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u="sng" smtClean="0"/>
              <a:t>Biochemie:</a:t>
            </a:r>
            <a:r>
              <a:rPr lang="cs-CZ" sz="2800" smtClean="0"/>
              <a:t> snížení TSH, zvýšení T3 a T4, v 15% případů isolované zvýšení T3!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Struma, oftalmopatie;  zvýšení TK, tachykardie, fibrilace síní, zvýšené pocení, vypadávání vlasů, lomivé nehty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774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latin typeface="Tahoma" pitchFamily="34" charset="0"/>
              </a:rPr>
              <a:t>Myasthenia</a:t>
            </a:r>
            <a:r>
              <a:rPr lang="cs-CZ" sz="3600" b="1" dirty="0" smtClean="0">
                <a:latin typeface="Tahoma" pitchFamily="34" charset="0"/>
              </a:rPr>
              <a:t> gravis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11333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Orgánově specifická </a:t>
            </a:r>
            <a:r>
              <a:rPr lang="cs-CZ" sz="2800" b="1" dirty="0" smtClean="0">
                <a:solidFill>
                  <a:srgbClr val="FF0000"/>
                </a:solidFill>
              </a:rPr>
              <a:t>choroba</a:t>
            </a:r>
            <a:endParaRPr lang="cs-CZ" sz="2800" dirty="0" smtClean="0"/>
          </a:p>
          <a:p>
            <a:r>
              <a:rPr lang="cs-CZ" sz="2800" dirty="0" smtClean="0"/>
              <a:t>Primární abnormalitou je snížení počtu funkčních receptorů pro acetylcholin na postsynaptické svalové membráně.</a:t>
            </a:r>
          </a:p>
          <a:p>
            <a:r>
              <a:rPr lang="cs-CZ" sz="2800" dirty="0" smtClean="0"/>
              <a:t>Abnormální ochablost skeletálních svalů, způsobující  od přechodného dvojitého vidění až  život ohrožující paralýzu respiračních svalů.</a:t>
            </a:r>
          </a:p>
          <a:p>
            <a:r>
              <a:rPr lang="cs-CZ" sz="2800" dirty="0" smtClean="0"/>
              <a:t>Může se vyskytnout v každém věku.</a:t>
            </a:r>
          </a:p>
          <a:p>
            <a:r>
              <a:rPr lang="cs-CZ" sz="2800" dirty="0" smtClean="0"/>
              <a:t>V séru 80-90% pacientů s generalizovanou chorobou lze prokázat autoprotilátky – </a:t>
            </a:r>
            <a:r>
              <a:rPr lang="cs-CZ" sz="2800" u="sng" dirty="0" err="1" smtClean="0"/>
              <a:t>IgG</a:t>
            </a:r>
            <a:r>
              <a:rPr lang="cs-CZ" sz="2800" u="sng" dirty="0" smtClean="0"/>
              <a:t> anti-</a:t>
            </a:r>
            <a:r>
              <a:rPr lang="cs-CZ" sz="2800" u="sng" dirty="0" err="1" smtClean="0"/>
              <a:t>AChR</a:t>
            </a:r>
            <a:r>
              <a:rPr lang="cs-CZ" sz="2800" u="sng" dirty="0" smtClean="0"/>
              <a:t>.</a:t>
            </a:r>
          </a:p>
          <a:p>
            <a:pPr eaLnBrk="1" hangingPunct="1">
              <a:buFontTx/>
              <a:buNone/>
            </a:pPr>
            <a:endParaRPr lang="cs-CZ" sz="2800" u="sng" dirty="0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endParaRPr lang="cs-CZ" sz="2800" u="sng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014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4788</Words>
  <Application>Microsoft Office PowerPoint</Application>
  <PresentationFormat>Předvádění na obrazovce (4:3)</PresentationFormat>
  <Paragraphs>830</Paragraphs>
  <Slides>133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133</vt:i4>
      </vt:variant>
    </vt:vector>
  </HeadingPairs>
  <TitlesOfParts>
    <vt:vector size="134" baseType="lpstr">
      <vt:lpstr>Motiv systému Office</vt:lpstr>
      <vt:lpstr>Alergické a autoimunitní choroby</vt:lpstr>
      <vt:lpstr>IMUNOPATOLOGIE</vt:lpstr>
      <vt:lpstr>Každá moderní teorie specifické imunity musí dávat odpověď nejenom na to, proč organismus reaguje proti cizím antigenům, ale i na to, proč nereaguje proti vlastním antigenům.                                                   (M. Hašek, 1976)                       SPECIFICKÁ        IMUNOLOGICKÁ TOLERANCE</vt:lpstr>
      <vt:lpstr>Prezentace aplikace PowerPoint</vt:lpstr>
      <vt:lpstr>Vznik poškození</vt:lpstr>
      <vt:lpstr>Fyziologická &amp; patologická imunitní reakce</vt:lpstr>
      <vt:lpstr>Imunitní reakce mohou vést k poškození organismu  (imunopatologické reakce) </vt:lpstr>
      <vt:lpstr>Prezentace aplikace PowerPoint</vt:lpstr>
      <vt:lpstr>Alergen</vt:lpstr>
      <vt:lpstr>Alergeny mohou způsobovat různou rekaci</vt:lpstr>
      <vt:lpstr>Panalergeny</vt:lpstr>
      <vt:lpstr>Alergeny vyvolávající pozdní typ přecitlivělosti</vt:lpstr>
      <vt:lpstr>Nejčastější alergeny</vt:lpstr>
      <vt:lpstr>ALERGENY-taxonomie</vt:lpstr>
      <vt:lpstr>Alergické choroby</vt:lpstr>
      <vt:lpstr>ALERGICKÁ PŘECITLIVĚLOST neboli přecitlivělost prvního typu</vt:lpstr>
      <vt:lpstr>Prezentace aplikace PowerPoint</vt:lpstr>
      <vt:lpstr>Rozvoj senzibilizace</vt:lpstr>
      <vt:lpstr>Časná a pozdní fáze alergické reakce</vt:lpstr>
      <vt:lpstr>Buňky účastnící se zánětu při alergické reakci</vt:lpstr>
      <vt:lpstr>Ways of Activation of Mast Cells</vt:lpstr>
      <vt:lpstr>Bazofily</vt:lpstr>
      <vt:lpstr>Žírné buňky</vt:lpstr>
      <vt:lpstr>Buňky účastnící se zánětu při alergické reakci</vt:lpstr>
      <vt:lpstr>Průběh pozdní fáze</vt:lpstr>
      <vt:lpstr>Eozinofilní granulocyty</vt:lpstr>
      <vt:lpstr>Prezentace aplikace PowerPoint</vt:lpstr>
      <vt:lpstr>Alergická rýma</vt:lpstr>
      <vt:lpstr>Prezentace aplikace PowerPoint</vt:lpstr>
      <vt:lpstr>Prezentace aplikace PowerPoint</vt:lpstr>
      <vt:lpstr>Astma bronchiale</vt:lpstr>
      <vt:lpstr>Prezentace aplikace PowerPoint</vt:lpstr>
      <vt:lpstr>Výskyt atopických chorob</vt:lpstr>
      <vt:lpstr>Genetické aspekty atopických chorob</vt:lpstr>
      <vt:lpstr>Diagnostika atopické přecitlivělosti</vt:lpstr>
      <vt:lpstr>Léčba atopické přecitlivělosti</vt:lpstr>
      <vt:lpstr>ANAFYLAKTICKÝ ŠOK</vt:lpstr>
      <vt:lpstr>Anafylaktický šok - spouštěče</vt:lpstr>
      <vt:lpstr>Anafylaktický šok - terapie</vt:lpstr>
      <vt:lpstr>ALERGICKÁ PŘECITLIVĚLOST (2)</vt:lpstr>
      <vt:lpstr>Contact dermatitis due to nickel hypersensitivity</vt:lpstr>
      <vt:lpstr>Contact dermatitis due to nickel hypersensitivity</vt:lpstr>
      <vt:lpstr>Imunopatologické reakce II. typu</vt:lpstr>
      <vt:lpstr>Imunopatologické reakce II. typu cytotoxický typ přecitlivělosti</vt:lpstr>
      <vt:lpstr>Prezentace aplikace PowerPoint</vt:lpstr>
      <vt:lpstr>Imunopatologické reakce II. typu (cytotoxický typ přecitlivělosti)</vt:lpstr>
      <vt:lpstr>Cytotoxický typ přecitlivělosti</vt:lpstr>
      <vt:lpstr>Druhy onemocnění  u cytotoxického typu přecitlivělosti</vt:lpstr>
      <vt:lpstr>Transfuzní reakce</vt:lpstr>
      <vt:lpstr>Cytotoxický typ přecitlivělosti</vt:lpstr>
      <vt:lpstr>Imupatologická reakce II. typu anti-receptorové protilátky</vt:lpstr>
      <vt:lpstr>Imupatologická reakce II. typu antireceptorové protilátky</vt:lpstr>
      <vt:lpstr>Imunopatologická reakce s tvorbou komplexů: III. typ hepersenzitivity</vt:lpstr>
      <vt:lpstr>Prezentace aplikace PowerPoint</vt:lpstr>
      <vt:lpstr>Imunokomplexy</vt:lpstr>
      <vt:lpstr>Imunokomplexy</vt:lpstr>
      <vt:lpstr>Imunokomplexová onemocnění způsobená ukládáním cirkulujících imunitních komplexů</vt:lpstr>
      <vt:lpstr>Prezentace aplikace PowerPoint</vt:lpstr>
      <vt:lpstr>Imunokomplexová onemocnění způsobená ukládáním cirkulujících imunitních komplexů (III. typ imunologické přecitlivělosti)</vt:lpstr>
      <vt:lpstr>Sérová nemoc</vt:lpstr>
      <vt:lpstr>Prezentace aplikace PowerPoint</vt:lpstr>
      <vt:lpstr>Extrinsic alveolitis</vt:lpstr>
      <vt:lpstr>Přecitlivělost oddáleného typu IV.  závislá na Th buňkách</vt:lpstr>
      <vt:lpstr>Přecitlivělost oddáleného typu IV. závislá na Th buňkách</vt:lpstr>
      <vt:lpstr>Příklady chorob, v jejichž patogenezi se uplatňují Th1 lymfocyty aIFNγ</vt:lpstr>
      <vt:lpstr>Přecitlivělost oddáleného typu IV.  Závislá na Tc buňkách</vt:lpstr>
      <vt:lpstr>Autoimunitní choroby</vt:lpstr>
      <vt:lpstr>AUTOIMUNITNÍ CHOROBY</vt:lpstr>
      <vt:lpstr>Indukce autoimunitní imunopatologické reaktivity</vt:lpstr>
      <vt:lpstr>IMUNOPATOGENEZE</vt:lpstr>
      <vt:lpstr>IMUNOPATOGENEZE</vt:lpstr>
      <vt:lpstr>IMUNOPATOGENEZE</vt:lpstr>
      <vt:lpstr>Prezentace aplikace PowerPoint</vt:lpstr>
      <vt:lpstr>Prezentace aplikace PowerPoint</vt:lpstr>
      <vt:lpstr>Prezentace aplikace PowerPoint</vt:lpstr>
      <vt:lpstr>AUTOIMUNITNÍ CHOROBY</vt:lpstr>
      <vt:lpstr>SYSTÉMOVÉ  CHOROBY</vt:lpstr>
      <vt:lpstr>ORGÁNOVĚ SPECIFICKÉ  CHOROBY</vt:lpstr>
      <vt:lpstr>Prevalence autoimunitních chorob</vt:lpstr>
      <vt:lpstr>Diagnostika AIO obecně</vt:lpstr>
      <vt:lpstr>Autoprotilátky v diagnostice autoimunitních chorob</vt:lpstr>
      <vt:lpstr>Autoprotilátky - RF</vt:lpstr>
      <vt:lpstr>Antinukleární autoprotilátky</vt:lpstr>
      <vt:lpstr>ANA</vt:lpstr>
      <vt:lpstr>ANCA</vt:lpstr>
      <vt:lpstr>Antifosfolipidové protilátky</vt:lpstr>
      <vt:lpstr>Antifosfolipidové protilátky</vt:lpstr>
      <vt:lpstr>Laboratorní diagnostika autoimunitních chorob</vt:lpstr>
      <vt:lpstr>SYSTÉMOVÝ LUPUS ERYTHEMATODES</vt:lpstr>
      <vt:lpstr>Systémový lupus erythematodes</vt:lpstr>
      <vt:lpstr>REVMATOIDNÍ ARTHRITIDA</vt:lpstr>
      <vt:lpstr>Laboratorní diagnostika revmatoidní artritidy</vt:lpstr>
      <vt:lpstr>Primární biliární cirhóza</vt:lpstr>
      <vt:lpstr>Autoimunitní gastritida  (perniciózní anemie)</vt:lpstr>
      <vt:lpstr>Hashimotova thyreoiditida</vt:lpstr>
      <vt:lpstr>Gravesova-Basedowova choroba </vt:lpstr>
      <vt:lpstr>Gravesova-Basedowova choroba</vt:lpstr>
      <vt:lpstr>Myasthenia gravis</vt:lpstr>
      <vt:lpstr>IMUNODEFICIENCE</vt:lpstr>
      <vt:lpstr>Prezentace aplikace PowerPoint</vt:lpstr>
      <vt:lpstr>Varovné známky primárních imunodeficiencí </vt:lpstr>
      <vt:lpstr>Klinická manifestace imunodeficiencí</vt:lpstr>
      <vt:lpstr>Infekční procesy u primárních imunodeficiencí</vt:lpstr>
      <vt:lpstr>Evropská databáze pacientů  s primárními imunodeficiencemi (www.esid.org 2008)</vt:lpstr>
      <vt:lpstr>Těžká kombinovananá imunodefcience (SCID)</vt:lpstr>
      <vt:lpstr>Co to je SCID?</vt:lpstr>
      <vt:lpstr>SCID  nejčastější klinické příznaky</vt:lpstr>
      <vt:lpstr>Typy SCID:</vt:lpstr>
      <vt:lpstr>SCID   nejdůležitější laboratorní nálezy</vt:lpstr>
      <vt:lpstr>Léčba:</vt:lpstr>
      <vt:lpstr>SCID  infekce způsobené atypickými patogeny</vt:lpstr>
      <vt:lpstr>Poruchy tvorby protilátek</vt:lpstr>
      <vt:lpstr>X-vázaná (Brutonova) agamaglobulinémie</vt:lpstr>
      <vt:lpstr>Běžná variabilní imunodeficience (CVID)</vt:lpstr>
      <vt:lpstr>Selektivní deficit IgA</vt:lpstr>
      <vt:lpstr>T-lymfocytární primární imunodeficity </vt:lpstr>
      <vt:lpstr>DiGeorgeův syndrom</vt:lpstr>
      <vt:lpstr>Imunodeficience po splenektomii</vt:lpstr>
      <vt:lpstr>Sekundární hypogamaglobulinémie</vt:lpstr>
      <vt:lpstr>       Virus HIV</vt:lpstr>
      <vt:lpstr>Prezentace aplikace PowerPoint</vt:lpstr>
      <vt:lpstr>Prezentace aplikace PowerPoint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Klinická kategorie C  ( AIDS )</vt:lpstr>
      <vt:lpstr>Klinická kategorie C  ( AIDS )</vt:lpstr>
      <vt:lpstr>Diagnostika HIV infekce</vt:lpstr>
      <vt:lpstr>Terapie AIDS</vt:lpstr>
      <vt:lpstr>STRATEGIE  LÉČBY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Alergické a autoimunitní choroby</dc:title>
  <dc:creator>uziv</dc:creator>
  <cp:lastModifiedBy>uziv</cp:lastModifiedBy>
  <cp:revision>14</cp:revision>
  <dcterms:created xsi:type="dcterms:W3CDTF">2016-01-14T09:48:32Z</dcterms:created>
  <dcterms:modified xsi:type="dcterms:W3CDTF">2016-01-14T19:13:09Z</dcterms:modified>
</cp:coreProperties>
</file>