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D7528-8757-4E9D-AB96-FF13C193579F}" type="datetimeFigureOut">
              <a:rPr lang="en-GB" smtClean="0"/>
              <a:t>13/01/2016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8124E-4663-4D3F-9136-3F4CA39AA68D}" type="slidenum">
              <a:rPr lang="en-GB" smtClean="0"/>
              <a:t>‹#›</a:t>
            </a:fld>
            <a:endParaRPr lang="en-GB"/>
          </a:p>
        </p:txBody>
      </p:sp>
    </p:spTree>
    <p:extLst>
      <p:ext uri="{BB962C8B-B14F-4D97-AF65-F5344CB8AC3E}">
        <p14:creationId xmlns:p14="http://schemas.microsoft.com/office/powerpoint/2010/main" val="118587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90135-DC0E-4CAA-8459-68997F0BA118}" type="slidenum">
              <a:rPr lang="cs-CZ"/>
              <a:pPr eaLnBrk="1" hangingPunct="1"/>
              <a:t>98</a:t>
            </a:fld>
            <a:endParaRPr lang="cs-CZ"/>
          </a:p>
        </p:txBody>
      </p:sp>
      <p:sp>
        <p:nvSpPr>
          <p:cNvPr id="61443" name="Rectangle 2"/>
          <p:cNvSpPr>
            <a:spLocks noGrp="1" noRot="1" noChangeAspect="1" noChangeArrowheads="1" noTextEdit="1"/>
          </p:cNvSpPr>
          <p:nvPr>
            <p:ph type="sldImg"/>
          </p:nvPr>
        </p:nvSpPr>
        <p:spPr>
          <a:xfrm>
            <a:off x="1127125" y="711200"/>
            <a:ext cx="4605338" cy="3454400"/>
          </a:xfrm>
          <a:ln/>
        </p:spPr>
      </p:sp>
      <p:sp>
        <p:nvSpPr>
          <p:cNvPr id="61444" name="Rectangle 3"/>
          <p:cNvSpPr>
            <a:spLocks noGrp="1" noChangeArrowheads="1"/>
          </p:cNvSpPr>
          <p:nvPr>
            <p:ph type="body" idx="1"/>
          </p:nvPr>
        </p:nvSpPr>
        <p:spPr>
          <a:xfrm>
            <a:off x="914400" y="4368800"/>
            <a:ext cx="5029200" cy="4064000"/>
          </a:xfrm>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13/01/2016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48595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13/01/2016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184062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13/01/2016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145797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13/01/2016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1035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1879521-00B7-46C6-B171-E81499D614FC}" type="datetimeFigureOut">
              <a:rPr lang="en-GB" smtClean="0"/>
              <a:t>13/01/2016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9238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F1879521-00B7-46C6-B171-E81499D614FC}" type="datetimeFigureOut">
              <a:rPr lang="en-GB" smtClean="0"/>
              <a:t>13/01/2016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16812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F1879521-00B7-46C6-B171-E81499D614FC}" type="datetimeFigureOut">
              <a:rPr lang="en-GB" smtClean="0"/>
              <a:t>13/01/2016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07249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F1879521-00B7-46C6-B171-E81499D614FC}" type="datetimeFigureOut">
              <a:rPr lang="en-GB" smtClean="0"/>
              <a:t>13/01/2016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89416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1879521-00B7-46C6-B171-E81499D614FC}" type="datetimeFigureOut">
              <a:rPr lang="en-GB" smtClean="0"/>
              <a:t>13/01/2016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51083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1879521-00B7-46C6-B171-E81499D614FC}" type="datetimeFigureOut">
              <a:rPr lang="en-GB" smtClean="0"/>
              <a:t>13/01/2016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92681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1879521-00B7-46C6-B171-E81499D614FC}" type="datetimeFigureOut">
              <a:rPr lang="en-GB" smtClean="0"/>
              <a:t>13/01/2016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4111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9521-00B7-46C6-B171-E81499D614FC}" type="datetimeFigureOut">
              <a:rPr lang="en-GB" smtClean="0"/>
              <a:t>13/01/2016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9F48A-12CB-4707-9BB9-4BCBDBC102D5}" type="slidenum">
              <a:rPr lang="en-GB" smtClean="0"/>
              <a:t>‹#›</a:t>
            </a:fld>
            <a:endParaRPr lang="en-GB"/>
          </a:p>
        </p:txBody>
      </p:sp>
    </p:spTree>
    <p:extLst>
      <p:ext uri="{BB962C8B-B14F-4D97-AF65-F5344CB8AC3E}">
        <p14:creationId xmlns:p14="http://schemas.microsoft.com/office/powerpoint/2010/main" val="395428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7.png"/><Relationship Id="rId4" Type="http://schemas.openxmlformats.org/officeDocument/2006/relationships/oleObject" Target="../embeddings/oleObject2.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people.eku.edu/ritchisong/301notes4b.html"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Vrozená imunita</a:t>
            </a:r>
            <a:endParaRPr lang="en-GB" dirty="0"/>
          </a:p>
        </p:txBody>
      </p:sp>
      <p:sp>
        <p:nvSpPr>
          <p:cNvPr id="3" name="Podnadpis 2"/>
          <p:cNvSpPr>
            <a:spLocks noGrp="1"/>
          </p:cNvSpPr>
          <p:nvPr>
            <p:ph type="subTitle" idx="1"/>
          </p:nvPr>
        </p:nvSpPr>
        <p:spPr/>
        <p:txBody>
          <a:bodyPr/>
          <a:lstStyle/>
          <a:p>
            <a:r>
              <a:rPr lang="cs-CZ" dirty="0" smtClean="0"/>
              <a:t>Marcela Vlková</a:t>
            </a:r>
            <a:endParaRPr lang="en-GB" dirty="0"/>
          </a:p>
        </p:txBody>
      </p:sp>
    </p:spTree>
    <p:extLst>
      <p:ext uri="{BB962C8B-B14F-4D97-AF65-F5344CB8AC3E}">
        <p14:creationId xmlns:p14="http://schemas.microsoft.com/office/powerpoint/2010/main" val="341059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1" descr="schema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628775"/>
            <a:ext cx="6110287"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6"/>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Zkřížená reaktivita antigenů</a:t>
            </a:r>
          </a:p>
        </p:txBody>
      </p:sp>
      <p:sp>
        <p:nvSpPr>
          <p:cNvPr id="6" name="TextovéPole 5"/>
          <p:cNvSpPr txBox="1"/>
          <p:nvPr/>
        </p:nvSpPr>
        <p:spPr>
          <a:xfrm>
            <a:off x="2051050" y="1268413"/>
            <a:ext cx="2233613"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Vysoká afinita</a:t>
            </a:r>
          </a:p>
        </p:txBody>
      </p:sp>
      <p:sp>
        <p:nvSpPr>
          <p:cNvPr id="7" name="TextovéPole 6"/>
          <p:cNvSpPr txBox="1"/>
          <p:nvPr/>
        </p:nvSpPr>
        <p:spPr>
          <a:xfrm>
            <a:off x="5219700" y="1268413"/>
            <a:ext cx="1800225"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Nízká afinita</a:t>
            </a:r>
          </a:p>
        </p:txBody>
      </p:sp>
      <p:sp>
        <p:nvSpPr>
          <p:cNvPr id="8" name="TextovéPole 7"/>
          <p:cNvSpPr txBox="1"/>
          <p:nvPr/>
        </p:nvSpPr>
        <p:spPr>
          <a:xfrm>
            <a:off x="3059113" y="5373688"/>
            <a:ext cx="720725"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Ab</a:t>
            </a:r>
            <a:r>
              <a:rPr lang="cs-CZ" sz="2200" baseline="-25000" dirty="0"/>
              <a:t>1</a:t>
            </a:r>
          </a:p>
        </p:txBody>
      </p:sp>
      <p:sp>
        <p:nvSpPr>
          <p:cNvPr id="9" name="TextovéPole 8"/>
          <p:cNvSpPr txBox="1"/>
          <p:nvPr/>
        </p:nvSpPr>
        <p:spPr>
          <a:xfrm>
            <a:off x="2195513" y="2492375"/>
            <a:ext cx="720725"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Ag</a:t>
            </a:r>
            <a:r>
              <a:rPr lang="cs-CZ" sz="2200" baseline="-25000" dirty="0"/>
              <a:t>2</a:t>
            </a:r>
          </a:p>
        </p:txBody>
      </p:sp>
      <p:sp>
        <p:nvSpPr>
          <p:cNvPr id="10" name="TextovéPole 9"/>
          <p:cNvSpPr txBox="1"/>
          <p:nvPr/>
        </p:nvSpPr>
        <p:spPr>
          <a:xfrm>
            <a:off x="6084888" y="5373688"/>
            <a:ext cx="719137"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Ab</a:t>
            </a:r>
            <a:r>
              <a:rPr lang="cs-CZ" sz="2200" baseline="-25000" dirty="0"/>
              <a:t>1</a:t>
            </a:r>
          </a:p>
        </p:txBody>
      </p:sp>
      <p:sp>
        <p:nvSpPr>
          <p:cNvPr id="11" name="TextovéPole 10"/>
          <p:cNvSpPr txBox="1"/>
          <p:nvPr/>
        </p:nvSpPr>
        <p:spPr>
          <a:xfrm>
            <a:off x="5219700" y="2420938"/>
            <a:ext cx="720725"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Ag</a:t>
            </a:r>
            <a:r>
              <a:rPr lang="cs-CZ" sz="2200" baseline="-25000" dirty="0"/>
              <a:t>1</a:t>
            </a:r>
          </a:p>
        </p:txBody>
      </p:sp>
    </p:spTree>
    <p:extLst>
      <p:ext uri="{BB962C8B-B14F-4D97-AF65-F5344CB8AC3E}">
        <p14:creationId xmlns:p14="http://schemas.microsoft.com/office/powerpoint/2010/main" val="30387523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cs-CZ" smtClean="0">
                <a:solidFill>
                  <a:schemeClr val="accent2"/>
                </a:solidFill>
              </a:rPr>
              <a:t>L</a:t>
            </a:r>
            <a:r>
              <a:rPr lang="en-GB" smtClean="0">
                <a:solidFill>
                  <a:schemeClr val="accent2"/>
                </a:solidFill>
              </a:rPr>
              <a:t>ektin</a:t>
            </a:r>
            <a:r>
              <a:rPr lang="cs-CZ" smtClean="0">
                <a:solidFill>
                  <a:schemeClr val="accent2"/>
                </a:solidFill>
              </a:rPr>
              <a:t> vázající m</a:t>
            </a:r>
            <a:r>
              <a:rPr lang="en-GB" smtClean="0">
                <a:solidFill>
                  <a:schemeClr val="accent2"/>
                </a:solidFill>
              </a:rPr>
              <a:t>anózu</a:t>
            </a:r>
            <a:r>
              <a:rPr lang="cs-CZ" smtClean="0">
                <a:solidFill>
                  <a:schemeClr val="accent2"/>
                </a:solidFill>
              </a:rPr>
              <a:t> (MBL)</a:t>
            </a:r>
            <a:endParaRPr lang="en-GB" smtClean="0">
              <a:solidFill>
                <a:schemeClr val="accent2"/>
              </a:solidFill>
            </a:endParaRPr>
          </a:p>
        </p:txBody>
      </p:sp>
      <p:sp>
        <p:nvSpPr>
          <p:cNvPr id="46083" name="Rectangle 3"/>
          <p:cNvSpPr>
            <a:spLocks noGrp="1" noChangeArrowheads="1"/>
          </p:cNvSpPr>
          <p:nvPr>
            <p:ph type="body" idx="1"/>
          </p:nvPr>
        </p:nvSpPr>
        <p:spPr/>
        <p:txBody>
          <a:bodyPr/>
          <a:lstStyle/>
          <a:p>
            <a:pPr eaLnBrk="1" hangingPunct="1"/>
            <a:r>
              <a:rPr lang="cs-CZ" smtClean="0"/>
              <a:t>Po vazbě na manózové zbytky na povrchu baktérií aktivuje C2 a C4.</a:t>
            </a:r>
          </a:p>
          <a:p>
            <a:pPr eaLnBrk="1" hangingPunct="1"/>
            <a:r>
              <a:rPr lang="cs-CZ" smtClean="0"/>
              <a:t>Asi u 25% populace lze prokázat heterozygótní deficit.</a:t>
            </a:r>
          </a:p>
          <a:p>
            <a:pPr eaLnBrk="1" hangingPunct="1"/>
            <a:r>
              <a:rPr lang="cs-CZ" smtClean="0"/>
              <a:t>Deficit MBP je asociován s vyšší frekvencí banálních infekcí a komplikací při cytostatické léčbě. </a:t>
            </a:r>
          </a:p>
        </p:txBody>
      </p:sp>
    </p:spTree>
    <p:extLst>
      <p:ext uri="{BB962C8B-B14F-4D97-AF65-F5344CB8AC3E}">
        <p14:creationId xmlns:p14="http://schemas.microsoft.com/office/powerpoint/2010/main" val="26461940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C1-INH</a:t>
            </a:r>
            <a:endParaRPr lang="cs-CZ"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264696" cy="401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8735571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6911975" cy="1176338"/>
          </a:xfrm>
        </p:spPr>
        <p:txBody>
          <a:bodyPr/>
          <a:lstStyle/>
          <a:p>
            <a:pPr eaLnBrk="1" hangingPunct="1"/>
            <a:r>
              <a:rPr lang="en-GB" smtClean="0">
                <a:solidFill>
                  <a:schemeClr val="accent2"/>
                </a:solidFill>
              </a:rPr>
              <a:t>Hereditární angioedém</a:t>
            </a:r>
          </a:p>
        </p:txBody>
      </p:sp>
      <p:sp>
        <p:nvSpPr>
          <p:cNvPr id="36867" name="Rectangle 3"/>
          <p:cNvSpPr>
            <a:spLocks noGrp="1" noChangeArrowheads="1"/>
          </p:cNvSpPr>
          <p:nvPr>
            <p:ph type="body" idx="1"/>
          </p:nvPr>
        </p:nvSpPr>
        <p:spPr>
          <a:xfrm>
            <a:off x="0" y="1295400"/>
            <a:ext cx="9144000" cy="5562600"/>
          </a:xfrm>
        </p:spPr>
        <p:txBody>
          <a:bodyPr/>
          <a:lstStyle/>
          <a:p>
            <a:pPr eaLnBrk="1" hangingPunct="1"/>
            <a:r>
              <a:rPr lang="cs-CZ" smtClean="0"/>
              <a:t>Způsoben deficitem C1 INH,dominantně dědičný</a:t>
            </a:r>
          </a:p>
          <a:p>
            <a:pPr eaLnBrk="1" hangingPunct="1"/>
            <a:r>
              <a:rPr lang="cs-CZ" smtClean="0"/>
              <a:t>Při traumatech, stomatologických výkonech, infekcích, menstruaci dochází k nekontrolované aktivaci komplementového systému </a:t>
            </a:r>
          </a:p>
          <a:p>
            <a:pPr eaLnBrk="1" hangingPunct="1"/>
            <a:r>
              <a:rPr lang="cs-CZ" smtClean="0"/>
              <a:t>Vazoaktivní peptidy způsobují zvýšenou vaskulární permeabilitu se vznikem edémem; terčem terapie může být bradykinin</a:t>
            </a:r>
          </a:p>
          <a:p>
            <a:pPr eaLnBrk="1" hangingPunct="1"/>
            <a:r>
              <a:rPr lang="cs-CZ" smtClean="0"/>
              <a:t>Klinické příznaky- nesvědivé kožní otoky, dechové obtíže, průjmy, křeče v břiše</a:t>
            </a:r>
            <a:endParaRPr lang="en-GB" smtClean="0"/>
          </a:p>
        </p:txBody>
      </p:sp>
    </p:spTree>
    <p:extLst>
      <p:ext uri="{BB962C8B-B14F-4D97-AF65-F5344CB8AC3E}">
        <p14:creationId xmlns:p14="http://schemas.microsoft.com/office/powerpoint/2010/main" val="4354543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edovec v moř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847725"/>
            <a:ext cx="9144000" cy="6019800"/>
          </a:xfrm>
          <a:noFill/>
        </p:spPr>
      </p:pic>
      <p:sp>
        <p:nvSpPr>
          <p:cNvPr id="47107" name="Text Box 3"/>
          <p:cNvSpPr txBox="1">
            <a:spLocks noChangeArrowheads="1"/>
          </p:cNvSpPr>
          <p:nvPr/>
        </p:nvSpPr>
        <p:spPr bwMode="auto">
          <a:xfrm>
            <a:off x="0" y="260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solidFill>
                  <a:srgbClr val="A50021"/>
                </a:solidFill>
                <a:latin typeface="Verdana" pitchFamily="34" charset="0"/>
              </a:rPr>
              <a:t>Komplementový systém je pilířem imunity</a:t>
            </a:r>
          </a:p>
        </p:txBody>
      </p:sp>
      <p:sp>
        <p:nvSpPr>
          <p:cNvPr id="47108" name="Text Box 4"/>
          <p:cNvSpPr txBox="1">
            <a:spLocks noChangeArrowheads="1"/>
          </p:cNvSpPr>
          <p:nvPr/>
        </p:nvSpPr>
        <p:spPr bwMode="auto">
          <a:xfrm>
            <a:off x="323850" y="1366838"/>
            <a:ext cx="33845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mikrobicidní účinky</a:t>
            </a:r>
          </a:p>
        </p:txBody>
      </p:sp>
      <p:sp>
        <p:nvSpPr>
          <p:cNvPr id="47109" name="Text Box 5"/>
          <p:cNvSpPr txBox="1">
            <a:spLocks noChangeArrowheads="1"/>
          </p:cNvSpPr>
          <p:nvPr/>
        </p:nvSpPr>
        <p:spPr bwMode="auto">
          <a:xfrm>
            <a:off x="323850" y="2276475"/>
            <a:ext cx="3971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zánětotvorné působení</a:t>
            </a:r>
          </a:p>
        </p:txBody>
      </p:sp>
      <p:sp>
        <p:nvSpPr>
          <p:cNvPr id="47110" name="Text Box 6"/>
          <p:cNvSpPr txBox="1">
            <a:spLocks noChangeArrowheads="1"/>
          </p:cNvSpPr>
          <p:nvPr/>
        </p:nvSpPr>
        <p:spPr bwMode="auto">
          <a:xfrm>
            <a:off x="323850" y="3284538"/>
            <a:ext cx="4598988"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regulace adaptivní imunity</a:t>
            </a:r>
          </a:p>
        </p:txBody>
      </p:sp>
      <p:sp>
        <p:nvSpPr>
          <p:cNvPr id="47111" name="Text Box 7"/>
          <p:cNvSpPr txBox="1">
            <a:spLocks noChangeArrowheads="1"/>
          </p:cNvSpPr>
          <p:nvPr/>
        </p:nvSpPr>
        <p:spPr bwMode="auto">
          <a:xfrm>
            <a:off x="323850" y="4508500"/>
            <a:ext cx="64198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ovlivňování buněk, orgánů a systémů</a:t>
            </a:r>
          </a:p>
        </p:txBody>
      </p:sp>
      <p:graphicFrame>
        <p:nvGraphicFramePr>
          <p:cNvPr id="47112" name="Object 2"/>
          <p:cNvGraphicFramePr>
            <a:graphicFrameLocks noGrp="1" noChangeAspect="1"/>
          </p:cNvGraphicFramePr>
          <p:nvPr>
            <p:ph sz="half" idx="4294967295"/>
          </p:nvPr>
        </p:nvGraphicFramePr>
        <p:xfrm>
          <a:off x="323850" y="908050"/>
          <a:ext cx="1000125" cy="276225"/>
        </p:xfrm>
        <a:graphic>
          <a:graphicData uri="http://schemas.openxmlformats.org/presentationml/2006/ole">
            <mc:AlternateContent xmlns:mc="http://schemas.openxmlformats.org/markup-compatibility/2006">
              <mc:Choice xmlns:v="urn:schemas-microsoft-com:vml" Requires="v">
                <p:oleObj spid="_x0000_s2050" name="Fotografie" r:id="rId4" imgW="1000000" imgH="276117" progId="MSPhotoEd.3">
                  <p:embed/>
                </p:oleObj>
              </mc:Choice>
              <mc:Fallback>
                <p:oleObj name="Fotografie" r:id="rId4" imgW="1000000" imgH="2761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08050"/>
                        <a:ext cx="1000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8258231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Zánět</a:t>
            </a:r>
            <a:endParaRPr lang="cs-CZ" b="1" dirty="0"/>
          </a:p>
        </p:txBody>
      </p:sp>
      <p:sp>
        <p:nvSpPr>
          <p:cNvPr id="3" name="Zástupný symbol pro obsah 2"/>
          <p:cNvSpPr>
            <a:spLocks noGrp="1"/>
          </p:cNvSpPr>
          <p:nvPr>
            <p:ph idx="1"/>
          </p:nvPr>
        </p:nvSpPr>
        <p:spPr/>
        <p:txBody>
          <a:bodyPr>
            <a:normAutofit lnSpcReduction="10000"/>
          </a:bodyPr>
          <a:lstStyle/>
          <a:p>
            <a:r>
              <a:rPr lang="cs-CZ" dirty="0"/>
              <a:t>fylogeneticky </a:t>
            </a:r>
            <a:r>
              <a:rPr lang="cs-CZ" dirty="0" smtClean="0"/>
              <a:t>stará </a:t>
            </a:r>
            <a:r>
              <a:rPr lang="cs-CZ" dirty="0"/>
              <a:t>a </a:t>
            </a:r>
            <a:r>
              <a:rPr lang="cs-CZ" dirty="0" smtClean="0"/>
              <a:t>monotónní obranná </a:t>
            </a:r>
            <a:r>
              <a:rPr lang="cs-CZ" dirty="0"/>
              <a:t>reakce</a:t>
            </a:r>
          </a:p>
          <a:p>
            <a:r>
              <a:rPr lang="cs-CZ" dirty="0" smtClean="0"/>
              <a:t>efektorový </a:t>
            </a:r>
            <a:r>
              <a:rPr lang="cs-CZ" dirty="0"/>
              <a:t>mechanismus nejen </a:t>
            </a:r>
            <a:r>
              <a:rPr lang="cs-CZ" dirty="0" smtClean="0"/>
              <a:t>vrozené </a:t>
            </a:r>
            <a:r>
              <a:rPr lang="cs-CZ" dirty="0"/>
              <a:t>, ale i </a:t>
            </a:r>
            <a:r>
              <a:rPr lang="cs-CZ" dirty="0" smtClean="0"/>
              <a:t>adaptivní</a:t>
            </a:r>
            <a:r>
              <a:rPr lang="cs-CZ" dirty="0"/>
              <a:t> </a:t>
            </a:r>
            <a:r>
              <a:rPr lang="cs-CZ" dirty="0" smtClean="0"/>
              <a:t>imunity</a:t>
            </a:r>
            <a:endParaRPr lang="cs-CZ" dirty="0"/>
          </a:p>
          <a:p>
            <a:r>
              <a:rPr lang="cs-CZ" dirty="0"/>
              <a:t>rozvoj </a:t>
            </a:r>
            <a:r>
              <a:rPr lang="cs-CZ" dirty="0" smtClean="0"/>
              <a:t>zánětu</a:t>
            </a:r>
            <a:r>
              <a:rPr lang="cs-CZ" dirty="0"/>
              <a:t>:</a:t>
            </a:r>
          </a:p>
          <a:p>
            <a:pPr lvl="1"/>
            <a:r>
              <a:rPr lang="pl-PL" dirty="0" smtClean="0"/>
              <a:t>rozpoznání nebezpečného</a:t>
            </a:r>
            <a:r>
              <a:rPr lang="pl-PL" b="1" dirty="0" smtClean="0"/>
              <a:t> </a:t>
            </a:r>
            <a:r>
              <a:rPr lang="pl-PL" dirty="0" smtClean="0"/>
              <a:t>podnětu</a:t>
            </a:r>
            <a:endParaRPr lang="pl-PL" dirty="0"/>
          </a:p>
          <a:p>
            <a:pPr lvl="1"/>
            <a:r>
              <a:rPr lang="pl-PL" dirty="0" smtClean="0"/>
              <a:t>vyhodnocení charakterů podnětu a </a:t>
            </a:r>
            <a:r>
              <a:rPr lang="pl-PL" dirty="0"/>
              <a:t>rizika</a:t>
            </a:r>
          </a:p>
          <a:p>
            <a:pPr lvl="1"/>
            <a:r>
              <a:rPr lang="cs-CZ" dirty="0"/>
              <a:t>v</a:t>
            </a:r>
            <a:r>
              <a:rPr lang="cs-CZ" dirty="0" smtClean="0"/>
              <a:t>ylití granul, transkripce genů, ..</a:t>
            </a:r>
            <a:endParaRPr lang="cs-CZ" dirty="0"/>
          </a:p>
          <a:p>
            <a:r>
              <a:rPr lang="cs-CZ" dirty="0" smtClean="0"/>
              <a:t>každý´ zánět má </a:t>
            </a:r>
            <a:r>
              <a:rPr lang="cs-CZ" dirty="0"/>
              <a:t>imunopatologickou </a:t>
            </a:r>
            <a:r>
              <a:rPr lang="cs-CZ" dirty="0" smtClean="0"/>
              <a:t>složku</a:t>
            </a:r>
            <a:endParaRPr lang="cs-CZ" dirty="0"/>
          </a:p>
        </p:txBody>
      </p:sp>
    </p:spTree>
    <p:extLst>
      <p:ext uri="{BB962C8B-B14F-4D97-AF65-F5344CB8AC3E}">
        <p14:creationId xmlns:p14="http://schemas.microsoft.com/office/powerpoint/2010/main" val="30955761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95288" y="333375"/>
            <a:ext cx="8229600" cy="1928813"/>
          </a:xfrm>
        </p:spPr>
        <p:txBody>
          <a:bodyPr>
            <a:normAutofit fontScale="90000"/>
          </a:bodyPr>
          <a:lstStyle/>
          <a:p>
            <a:pPr eaLnBrk="1" hangingPunct="1"/>
            <a:r>
              <a:rPr lang="en-GB" sz="4000" b="1" dirty="0" err="1" smtClean="0">
                <a:solidFill>
                  <a:srgbClr val="002060"/>
                </a:solidFill>
              </a:rPr>
              <a:t>Zánět</a:t>
            </a:r>
            <a:r>
              <a:rPr lang="cs-CZ" sz="4000" b="1" dirty="0" smtClean="0">
                <a:solidFill>
                  <a:srgbClr val="002060"/>
                </a:solidFill>
              </a:rPr>
              <a:t>-</a:t>
            </a:r>
            <a:r>
              <a:rPr lang="cs-CZ" sz="4000" dirty="0" smtClean="0">
                <a:solidFill>
                  <a:srgbClr val="002060"/>
                </a:solidFill>
              </a:rPr>
              <a:t/>
            </a:r>
            <a:br>
              <a:rPr lang="cs-CZ" sz="4000" dirty="0" smtClean="0">
                <a:solidFill>
                  <a:srgbClr val="002060"/>
                </a:solidFill>
              </a:rPr>
            </a:br>
            <a:r>
              <a:rPr lang="cs-CZ" sz="4000" dirty="0" smtClean="0">
                <a:solidFill>
                  <a:srgbClr val="002060"/>
                </a:solidFill>
              </a:rPr>
              <a:t> </a:t>
            </a:r>
            <a:r>
              <a:rPr lang="cs-CZ" sz="4000" b="1" dirty="0" smtClean="0">
                <a:solidFill>
                  <a:srgbClr val="002060"/>
                </a:solidFill>
              </a:rPr>
              <a:t>komplexní obranná reakce systému vrozené imunity</a:t>
            </a:r>
            <a:r>
              <a:rPr lang="cs-CZ" dirty="0" smtClean="0">
                <a:solidFill>
                  <a:srgbClr val="002060"/>
                </a:solidFill>
              </a:rPr>
              <a:t> </a:t>
            </a:r>
            <a:endParaRPr lang="en-GB" dirty="0" smtClean="0">
              <a:solidFill>
                <a:srgbClr val="002060"/>
              </a:solidFill>
            </a:endParaRPr>
          </a:p>
        </p:txBody>
      </p:sp>
      <p:sp>
        <p:nvSpPr>
          <p:cNvPr id="63491" name="Rectangle 3"/>
          <p:cNvSpPr>
            <a:spLocks noGrp="1" noChangeArrowheads="1"/>
          </p:cNvSpPr>
          <p:nvPr>
            <p:ph type="body" idx="4294967295"/>
          </p:nvPr>
        </p:nvSpPr>
        <p:spPr>
          <a:xfrm>
            <a:off x="250825" y="2205038"/>
            <a:ext cx="8713788" cy="4176712"/>
          </a:xfrm>
        </p:spPr>
        <p:txBody>
          <a:bodyPr/>
          <a:lstStyle/>
          <a:p>
            <a:pPr eaLnBrk="1" hangingPunct="1">
              <a:buFontTx/>
              <a:buNone/>
            </a:pPr>
            <a:endParaRPr lang="cs-CZ" sz="2600" smtClean="0"/>
          </a:p>
          <a:p>
            <a:pPr eaLnBrk="1" hangingPunct="1"/>
            <a:r>
              <a:rPr lang="cs-CZ" sz="2800" smtClean="0">
                <a:solidFill>
                  <a:srgbClr val="C00000"/>
                </a:solidFill>
              </a:rPr>
              <a:t>na infekci bakteriální, virovou, parazitární,</a:t>
            </a:r>
          </a:p>
          <a:p>
            <a:pPr eaLnBrk="1" hangingPunct="1"/>
            <a:r>
              <a:rPr lang="cs-CZ" sz="2800" smtClean="0">
                <a:solidFill>
                  <a:srgbClr val="C00000"/>
                </a:solidFill>
              </a:rPr>
              <a:t>na poškození tkání fyzikálními a chemickými faktory  </a:t>
            </a:r>
          </a:p>
          <a:p>
            <a:pPr eaLnBrk="1" hangingPunct="1"/>
            <a:r>
              <a:rPr lang="cs-CZ" sz="2800" smtClean="0">
                <a:solidFill>
                  <a:srgbClr val="C00000"/>
                </a:solidFill>
              </a:rPr>
              <a:t>na efektorové stadium adaptivní imunitní  reakce </a:t>
            </a:r>
          </a:p>
          <a:p>
            <a:pPr eaLnBrk="1" hangingPunct="1"/>
            <a:endParaRPr lang="cs-CZ" sz="2800" b="1" smtClean="0">
              <a:solidFill>
                <a:srgbClr val="C00000"/>
              </a:solidFill>
            </a:endParaRPr>
          </a:p>
          <a:p>
            <a:pPr eaLnBrk="1" hangingPunct="1">
              <a:buFontTx/>
              <a:buNone/>
            </a:pPr>
            <a:r>
              <a:rPr lang="cs-CZ" sz="2600" b="1" smtClean="0"/>
              <a:t>      </a:t>
            </a:r>
            <a:r>
              <a:rPr lang="cs-CZ" sz="2600" b="1" smtClean="0">
                <a:solidFill>
                  <a:srgbClr val="002060"/>
                </a:solidFill>
              </a:rPr>
              <a:t>Směřuje k odstranění škodliviny a k obnově    </a:t>
            </a:r>
          </a:p>
          <a:p>
            <a:pPr eaLnBrk="1" hangingPunct="1">
              <a:buFontTx/>
              <a:buNone/>
            </a:pPr>
            <a:r>
              <a:rPr lang="cs-CZ" sz="2600" b="1" smtClean="0">
                <a:solidFill>
                  <a:srgbClr val="002060"/>
                </a:solidFill>
              </a:rPr>
              <a:t>               poškozených struktur  a funkcí</a:t>
            </a:r>
            <a:endParaRPr lang="en-GB" sz="2600" b="1" smtClean="0">
              <a:solidFill>
                <a:srgbClr val="002060"/>
              </a:solidFill>
            </a:endParaRPr>
          </a:p>
        </p:txBody>
      </p:sp>
    </p:spTree>
    <p:extLst>
      <p:ext uri="{BB962C8B-B14F-4D97-AF65-F5344CB8AC3E}">
        <p14:creationId xmlns:p14="http://schemas.microsoft.com/office/powerpoint/2010/main" val="221877370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Zánět</a:t>
            </a:r>
            <a:endParaRPr lang="cs-CZ" dirty="0"/>
          </a:p>
        </p:txBody>
      </p:sp>
      <p:sp>
        <p:nvSpPr>
          <p:cNvPr id="3" name="Zástupný symbol pro obsah 2"/>
          <p:cNvSpPr>
            <a:spLocks noGrp="1"/>
          </p:cNvSpPr>
          <p:nvPr>
            <p:ph idx="1"/>
          </p:nvPr>
        </p:nvSpPr>
        <p:spPr/>
        <p:txBody>
          <a:bodyPr>
            <a:normAutofit fontScale="92500"/>
          </a:bodyPr>
          <a:lstStyle/>
          <a:p>
            <a:r>
              <a:rPr lang="cs-CZ" altLang="cs-CZ" dirty="0" smtClean="0"/>
              <a:t>rychlá </a:t>
            </a:r>
            <a:r>
              <a:rPr lang="cs-CZ" altLang="cs-CZ" dirty="0"/>
              <a:t>odpověď organismu na poškození </a:t>
            </a:r>
            <a:r>
              <a:rPr lang="cs-CZ" altLang="cs-CZ" dirty="0" smtClean="0"/>
              <a:t>tkání, (neimunologický podnět)</a:t>
            </a:r>
          </a:p>
          <a:p>
            <a:r>
              <a:rPr lang="cs-CZ" altLang="cs-CZ" dirty="0" smtClean="0"/>
              <a:t>nebo infekci (imunologický podnět)</a:t>
            </a:r>
          </a:p>
          <a:p>
            <a:r>
              <a:rPr lang="cs-CZ" altLang="cs-CZ" dirty="0" smtClean="0"/>
              <a:t>vede </a:t>
            </a:r>
            <a:r>
              <a:rPr lang="cs-CZ" altLang="cs-CZ" dirty="0"/>
              <a:t>k lokalizaci onemocnění </a:t>
            </a:r>
            <a:endParaRPr lang="cs-CZ" altLang="cs-CZ" dirty="0" smtClean="0"/>
          </a:p>
          <a:p>
            <a:r>
              <a:rPr lang="cs-CZ" altLang="cs-CZ" dirty="0" smtClean="0"/>
              <a:t>Eliminace případné infekce</a:t>
            </a:r>
          </a:p>
          <a:p>
            <a:r>
              <a:rPr lang="cs-CZ" altLang="cs-CZ" dirty="0"/>
              <a:t>z</a:t>
            </a:r>
            <a:r>
              <a:rPr lang="cs-CZ" altLang="cs-CZ" dirty="0" smtClean="0"/>
              <a:t>ahojení</a:t>
            </a:r>
            <a:endParaRPr lang="en-GB" altLang="cs-CZ" dirty="0"/>
          </a:p>
          <a:p>
            <a:r>
              <a:rPr lang="cs-CZ" dirty="0" smtClean="0"/>
              <a:t>Reakce organismu může být místní nebo celková – závisí na rozsahu poškození a délce trvání</a:t>
            </a:r>
            <a:endParaRPr lang="cs-CZ" dirty="0"/>
          </a:p>
        </p:txBody>
      </p:sp>
    </p:spTree>
    <p:extLst>
      <p:ext uri="{BB962C8B-B14F-4D97-AF65-F5344CB8AC3E}">
        <p14:creationId xmlns:p14="http://schemas.microsoft.com/office/powerpoint/2010/main" val="10505775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Dva druhy zánětu</a:t>
            </a:r>
            <a:endParaRPr lang="cs-CZ" dirty="0"/>
          </a:p>
        </p:txBody>
      </p:sp>
      <p:sp>
        <p:nvSpPr>
          <p:cNvPr id="3" name="Zástupný symbol pro obsah 2"/>
          <p:cNvSpPr>
            <a:spLocks noGrp="1"/>
          </p:cNvSpPr>
          <p:nvPr>
            <p:ph idx="1"/>
          </p:nvPr>
        </p:nvSpPr>
        <p:spPr/>
        <p:txBody>
          <a:bodyPr/>
          <a:lstStyle/>
          <a:p>
            <a:r>
              <a:rPr lang="cs-CZ" dirty="0" smtClean="0"/>
              <a:t>Akutní zánět – fyziologický proces:</a:t>
            </a:r>
          </a:p>
          <a:p>
            <a:pPr lvl="1"/>
            <a:r>
              <a:rPr lang="cs-CZ" dirty="0"/>
              <a:t>Odezní bez důsledků, dochází ke zhojení poškozené </a:t>
            </a:r>
            <a:r>
              <a:rPr lang="cs-CZ" dirty="0" smtClean="0"/>
              <a:t>tkáně</a:t>
            </a:r>
          </a:p>
          <a:p>
            <a:r>
              <a:rPr lang="cs-CZ" dirty="0" smtClean="0"/>
              <a:t>Chronický zánět – patologická reakce</a:t>
            </a:r>
          </a:p>
          <a:p>
            <a:pPr lvl="1"/>
            <a:r>
              <a:rPr lang="cs-CZ" dirty="0" smtClean="0"/>
              <a:t>Patologický, dochází k destrukci tkáně, nahrazování vazivem a vede k trvalému poškození</a:t>
            </a:r>
          </a:p>
          <a:p>
            <a:pPr marL="457200" lvl="1" indent="0">
              <a:buNone/>
            </a:pPr>
            <a:endParaRPr lang="cs-CZ" dirty="0"/>
          </a:p>
          <a:p>
            <a:pPr marL="457200" lvl="1" indent="0">
              <a:buNone/>
            </a:pPr>
            <a:endParaRPr lang="cs-CZ" dirty="0" smtClean="0"/>
          </a:p>
        </p:txBody>
      </p:sp>
    </p:spTree>
    <p:extLst>
      <p:ext uri="{BB962C8B-B14F-4D97-AF65-F5344CB8AC3E}">
        <p14:creationId xmlns:p14="http://schemas.microsoft.com/office/powerpoint/2010/main" val="259144241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zánětlivé reakce</a:t>
            </a:r>
            <a:endParaRPr lang="cs-CZ" dirty="0"/>
          </a:p>
        </p:txBody>
      </p:sp>
      <p:sp>
        <p:nvSpPr>
          <p:cNvPr id="3" name="Zástupný symbol pro obsah 2"/>
          <p:cNvSpPr>
            <a:spLocks noGrp="1"/>
          </p:cNvSpPr>
          <p:nvPr>
            <p:ph idx="1"/>
          </p:nvPr>
        </p:nvSpPr>
        <p:spPr/>
        <p:txBody>
          <a:bodyPr/>
          <a:lstStyle/>
          <a:p>
            <a:r>
              <a:rPr lang="cs-CZ" dirty="0" smtClean="0"/>
              <a:t>Fagocyty a tkáňové žírné buňky – uvolnění obsahu granulí do okolí</a:t>
            </a:r>
          </a:p>
          <a:p>
            <a:r>
              <a:rPr lang="cs-CZ" dirty="0" smtClean="0"/>
              <a:t>Látky uvolněné z poškozených buněk – </a:t>
            </a:r>
          </a:p>
          <a:p>
            <a:r>
              <a:rPr lang="cs-CZ" b="1" dirty="0" smtClean="0">
                <a:solidFill>
                  <a:srgbClr val="FF0000"/>
                </a:solidFill>
              </a:rPr>
              <a:t>Důsledek </a:t>
            </a:r>
            <a:r>
              <a:rPr lang="cs-CZ" dirty="0" smtClean="0"/>
              <a:t>- zvýšení </a:t>
            </a:r>
            <a:r>
              <a:rPr lang="cs-CZ" dirty="0" err="1" smtClean="0"/>
              <a:t>peremaibility</a:t>
            </a:r>
            <a:r>
              <a:rPr lang="cs-CZ" dirty="0" smtClean="0"/>
              <a:t> cév – tzn. prostup plazmatické tekutiny do extravaskulárního prostoru a vzniká otok</a:t>
            </a:r>
          </a:p>
          <a:p>
            <a:endParaRPr lang="cs-CZ" b="1" dirty="0">
              <a:solidFill>
                <a:srgbClr val="FF0000"/>
              </a:solidFill>
            </a:endParaRPr>
          </a:p>
        </p:txBody>
      </p:sp>
    </p:spTree>
    <p:extLst>
      <p:ext uri="{BB962C8B-B14F-4D97-AF65-F5344CB8AC3E}">
        <p14:creationId xmlns:p14="http://schemas.microsoft.com/office/powerpoint/2010/main" val="35973910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Klasické známky zánětu</a:t>
            </a:r>
            <a:endParaRPr lang="en-GB" dirty="0"/>
          </a:p>
        </p:txBody>
      </p:sp>
      <p:sp>
        <p:nvSpPr>
          <p:cNvPr id="7" name="Zástupný symbol pro obsah 6"/>
          <p:cNvSpPr>
            <a:spLocks noGrp="1"/>
          </p:cNvSpPr>
          <p:nvPr>
            <p:ph idx="1"/>
          </p:nvPr>
        </p:nvSpPr>
        <p:spPr/>
        <p:txBody>
          <a:bodyPr/>
          <a:lstStyle/>
          <a:p>
            <a:r>
              <a:rPr lang="cs-CZ" dirty="0" smtClean="0"/>
              <a:t>Bolest</a:t>
            </a:r>
          </a:p>
          <a:p>
            <a:r>
              <a:rPr lang="cs-CZ" dirty="0" smtClean="0"/>
              <a:t>Zarudnutí</a:t>
            </a:r>
          </a:p>
          <a:p>
            <a:r>
              <a:rPr lang="cs-CZ" dirty="0" smtClean="0"/>
              <a:t>Otok</a:t>
            </a:r>
          </a:p>
          <a:p>
            <a:r>
              <a:rPr lang="cs-CZ" dirty="0"/>
              <a:t>H</a:t>
            </a:r>
            <a:r>
              <a:rPr lang="cs-CZ" dirty="0" smtClean="0"/>
              <a:t>orečka</a:t>
            </a:r>
            <a:endParaRPr lang="en-GB" dirty="0"/>
          </a:p>
        </p:txBody>
      </p:sp>
    </p:spTree>
    <p:extLst>
      <p:ext uri="{BB962C8B-B14F-4D97-AF65-F5344CB8AC3E}">
        <p14:creationId xmlns:p14="http://schemas.microsoft.com/office/powerpoint/2010/main" val="4137908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dirty="0" smtClean="0"/>
              <a:t>Imunitní systém</a:t>
            </a:r>
          </a:p>
        </p:txBody>
      </p:sp>
      <p:sp>
        <p:nvSpPr>
          <p:cNvPr id="3" name="Zástupný symbol pro obsah 2"/>
          <p:cNvSpPr>
            <a:spLocks noGrp="1"/>
          </p:cNvSpPr>
          <p:nvPr>
            <p:ph idx="1"/>
          </p:nvPr>
        </p:nvSpPr>
        <p:spPr/>
        <p:txBody>
          <a:bodyPr>
            <a:normAutofit fontScale="85000" lnSpcReduction="20000"/>
          </a:bodyPr>
          <a:lstStyle/>
          <a:p>
            <a:pPr>
              <a:defRPr/>
            </a:pPr>
            <a:r>
              <a:rPr lang="cs-CZ" u="sng" dirty="0" smtClean="0"/>
              <a:t>Funkční charakteristika</a:t>
            </a:r>
            <a:r>
              <a:rPr lang="cs-CZ" dirty="0" smtClean="0"/>
              <a:t>:  </a:t>
            </a:r>
          </a:p>
          <a:p>
            <a:pPr marL="0" indent="0">
              <a:buFont typeface="Wingdings" pitchFamily="2" charset="2"/>
              <a:buNone/>
              <a:defRPr/>
            </a:pPr>
            <a:r>
              <a:rPr lang="cs-CZ" dirty="0"/>
              <a:t> </a:t>
            </a:r>
            <a:r>
              <a:rPr lang="cs-CZ" dirty="0" smtClean="0"/>
              <a:t>          homeostáza, </a:t>
            </a:r>
            <a:r>
              <a:rPr lang="cs-CZ" dirty="0" err="1" smtClean="0"/>
              <a:t>sebeudržování</a:t>
            </a:r>
            <a:r>
              <a:rPr lang="cs-CZ" dirty="0" smtClean="0"/>
              <a:t> na úrovni  </a:t>
            </a:r>
          </a:p>
          <a:p>
            <a:pPr marL="0" indent="0">
              <a:buFont typeface="Wingdings" pitchFamily="2" charset="2"/>
              <a:buNone/>
              <a:defRPr/>
            </a:pPr>
            <a:r>
              <a:rPr lang="cs-CZ" dirty="0"/>
              <a:t> </a:t>
            </a:r>
            <a:r>
              <a:rPr lang="cs-CZ" dirty="0" smtClean="0"/>
              <a:t>          molekulární výstavby organismu</a:t>
            </a:r>
          </a:p>
          <a:p>
            <a:pPr marL="0" indent="0">
              <a:buFont typeface="Wingdings" pitchFamily="2" charset="2"/>
              <a:buNone/>
              <a:defRPr/>
            </a:pPr>
            <a:r>
              <a:rPr lang="cs-CZ" dirty="0"/>
              <a:t>	</a:t>
            </a:r>
            <a:r>
              <a:rPr lang="cs-CZ" dirty="0" smtClean="0"/>
              <a:t>schopnost rozpoznání a eliminace cizorodých a 	škodlivých látek z organismu</a:t>
            </a:r>
          </a:p>
          <a:p>
            <a:pPr>
              <a:defRPr/>
            </a:pPr>
            <a:r>
              <a:rPr lang="cs-CZ" u="sng" dirty="0" smtClean="0">
                <a:solidFill>
                  <a:srgbClr val="C00000"/>
                </a:solidFill>
              </a:rPr>
              <a:t>Morfologická charakteristika:</a:t>
            </a:r>
          </a:p>
          <a:p>
            <a:pPr marL="0" indent="0">
              <a:buFont typeface="Wingdings" pitchFamily="2" charset="2"/>
              <a:buNone/>
              <a:defRPr/>
            </a:pPr>
            <a:r>
              <a:rPr lang="cs-CZ" dirty="0">
                <a:solidFill>
                  <a:srgbClr val="C00000"/>
                </a:solidFill>
              </a:rPr>
              <a:t> </a:t>
            </a:r>
            <a:r>
              <a:rPr lang="cs-CZ" dirty="0" smtClean="0">
                <a:solidFill>
                  <a:srgbClr val="C00000"/>
                </a:solidFill>
              </a:rPr>
              <a:t>          lymfoidní, </a:t>
            </a:r>
            <a:r>
              <a:rPr lang="cs-CZ" dirty="0" err="1" smtClean="0">
                <a:solidFill>
                  <a:srgbClr val="C00000"/>
                </a:solidFill>
              </a:rPr>
              <a:t>lymforetikulární</a:t>
            </a:r>
            <a:r>
              <a:rPr lang="cs-CZ" dirty="0" smtClean="0">
                <a:solidFill>
                  <a:srgbClr val="C00000"/>
                </a:solidFill>
              </a:rPr>
              <a:t> systém</a:t>
            </a:r>
          </a:p>
          <a:p>
            <a:pPr>
              <a:defRPr/>
            </a:pPr>
            <a:endParaRPr lang="cs-CZ" u="sng" dirty="0" smtClean="0"/>
          </a:p>
          <a:p>
            <a:pPr>
              <a:defRPr/>
            </a:pPr>
            <a:r>
              <a:rPr lang="cs-CZ" u="sng" dirty="0" smtClean="0"/>
              <a:t>Integrální součást organismu </a:t>
            </a:r>
          </a:p>
          <a:p>
            <a:pPr marL="0" indent="0">
              <a:buNone/>
              <a:defRPr/>
            </a:pPr>
            <a:r>
              <a:rPr lang="cs-CZ" dirty="0" smtClean="0"/>
              <a:t>           propojení s metabolismem, endokrinním </a:t>
            </a:r>
          </a:p>
          <a:p>
            <a:pPr marL="0" indent="0">
              <a:buNone/>
              <a:defRPr/>
            </a:pPr>
            <a:r>
              <a:rPr lang="cs-CZ" dirty="0"/>
              <a:t> </a:t>
            </a:r>
            <a:r>
              <a:rPr lang="cs-CZ" dirty="0" smtClean="0"/>
              <a:t>          a nervovým</a:t>
            </a:r>
            <a:r>
              <a:rPr lang="en-US" dirty="0" smtClean="0"/>
              <a:t> s</a:t>
            </a:r>
            <a:r>
              <a:rPr lang="cs-CZ" dirty="0" err="1" smtClean="0"/>
              <a:t>ystémem</a:t>
            </a:r>
            <a:r>
              <a:rPr lang="cs-CZ" dirty="0" smtClean="0"/>
              <a:t>  </a:t>
            </a:r>
            <a:endParaRPr lang="en-US" dirty="0" smtClean="0"/>
          </a:p>
          <a:p>
            <a:pPr marL="0" indent="0">
              <a:buFont typeface="Wingdings" pitchFamily="2" charset="2"/>
              <a:buNone/>
              <a:defRPr/>
            </a:pPr>
            <a:endParaRPr lang="cs-CZ" dirty="0" smtClean="0"/>
          </a:p>
        </p:txBody>
      </p:sp>
    </p:spTree>
    <p:extLst>
      <p:ext uri="{BB962C8B-B14F-4D97-AF65-F5344CB8AC3E}">
        <p14:creationId xmlns:p14="http://schemas.microsoft.com/office/powerpoint/2010/main" val="40837086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linical symptoms of inflammation:   pain, redness, heat, swelling1. Increased vascular diameter, increased blood flow (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1342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Zánět - průběh</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Zvýšení </a:t>
            </a:r>
            <a:r>
              <a:rPr lang="cs-CZ" dirty="0" err="1" smtClean="0"/>
              <a:t>adhezivity</a:t>
            </a:r>
            <a:r>
              <a:rPr lang="cs-CZ" dirty="0" smtClean="0"/>
              <a:t> endotelií expresí adhezivních molekul – zachycení fagocytů a lymfocytů – jejich průnik do tkáně</a:t>
            </a:r>
          </a:p>
          <a:p>
            <a:r>
              <a:rPr lang="cs-CZ" dirty="0" err="1" smtClean="0"/>
              <a:t>Altivace</a:t>
            </a:r>
            <a:r>
              <a:rPr lang="cs-CZ" dirty="0" smtClean="0"/>
              <a:t> koagulačního, fibrinolytického, komplementového a kininového sytému</a:t>
            </a:r>
          </a:p>
          <a:p>
            <a:r>
              <a:rPr lang="cs-CZ" dirty="0" smtClean="0"/>
              <a:t>Ovlivnění místních nervových zakončení (bolest)</a:t>
            </a:r>
          </a:p>
          <a:p>
            <a:r>
              <a:rPr lang="cs-CZ" dirty="0" smtClean="0"/>
              <a:t>Změny regulace teploty (některé mediátory působí jako pyrogeny)</a:t>
            </a:r>
            <a:endParaRPr lang="cs-CZ" dirty="0"/>
          </a:p>
        </p:txBody>
      </p:sp>
    </p:spTree>
    <p:extLst>
      <p:ext uri="{BB962C8B-B14F-4D97-AF65-F5344CB8AC3E}">
        <p14:creationId xmlns:p14="http://schemas.microsoft.com/office/powerpoint/2010/main" val="13932939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sz="4000" dirty="0" smtClean="0">
                <a:solidFill>
                  <a:schemeClr val="accent2"/>
                </a:solidFill>
              </a:rPr>
              <a:t>Vliv prozánětlivých </a:t>
            </a:r>
            <a:r>
              <a:rPr lang="cs-CZ" sz="4000" dirty="0" err="1" smtClean="0">
                <a:solidFill>
                  <a:schemeClr val="accent2"/>
                </a:solidFill>
              </a:rPr>
              <a:t>cytokinů</a:t>
            </a:r>
            <a:endParaRPr lang="en-GB" sz="4000" dirty="0" smtClean="0">
              <a:solidFill>
                <a:schemeClr val="accent2"/>
              </a:solidFill>
            </a:endParaRPr>
          </a:p>
        </p:txBody>
      </p:sp>
      <p:sp>
        <p:nvSpPr>
          <p:cNvPr id="53251" name="Rectangle 3"/>
          <p:cNvSpPr>
            <a:spLocks noGrp="1" noChangeArrowheads="1"/>
          </p:cNvSpPr>
          <p:nvPr>
            <p:ph type="body" idx="4294967295"/>
          </p:nvPr>
        </p:nvSpPr>
        <p:spPr/>
        <p:txBody>
          <a:bodyPr>
            <a:normAutofit fontScale="70000" lnSpcReduction="20000"/>
          </a:bodyPr>
          <a:lstStyle/>
          <a:p>
            <a:pPr eaLnBrk="1" hangingPunct="1"/>
            <a:r>
              <a:rPr lang="en-GB" dirty="0" err="1" smtClean="0"/>
              <a:t>Uplatňuje</a:t>
            </a:r>
            <a:r>
              <a:rPr lang="en-GB" dirty="0" smtClean="0"/>
              <a:t> se </a:t>
            </a:r>
            <a:r>
              <a:rPr lang="en-GB" dirty="0" err="1" smtClean="0"/>
              <a:t>zejména</a:t>
            </a:r>
            <a:r>
              <a:rPr lang="en-GB" dirty="0" smtClean="0"/>
              <a:t> IL-1, IL-6 a TNF-</a:t>
            </a:r>
            <a:r>
              <a:rPr lang="en-GB" dirty="0" smtClean="0">
                <a:latin typeface="Symbol" pitchFamily="18" charset="2"/>
              </a:rPr>
              <a:t>a.</a:t>
            </a:r>
            <a:endParaRPr lang="en-GB" dirty="0" smtClean="0"/>
          </a:p>
          <a:p>
            <a:pPr eaLnBrk="1" hangingPunct="1"/>
            <a:r>
              <a:rPr lang="en-GB" dirty="0" err="1" smtClean="0"/>
              <a:t>Ovlivěním</a:t>
            </a:r>
            <a:r>
              <a:rPr lang="en-GB" dirty="0" smtClean="0"/>
              <a:t> </a:t>
            </a:r>
            <a:r>
              <a:rPr lang="en-GB" dirty="0" err="1" smtClean="0"/>
              <a:t>hypotalamického</a:t>
            </a:r>
            <a:r>
              <a:rPr lang="en-GB" dirty="0" smtClean="0"/>
              <a:t> </a:t>
            </a:r>
            <a:r>
              <a:rPr lang="en-GB" dirty="0" err="1" smtClean="0"/>
              <a:t>centra</a:t>
            </a:r>
            <a:r>
              <a:rPr lang="en-GB" dirty="0" smtClean="0"/>
              <a:t> </a:t>
            </a:r>
            <a:r>
              <a:rPr lang="cs-CZ" dirty="0" smtClean="0"/>
              <a:t>termoregulace </a:t>
            </a:r>
            <a:r>
              <a:rPr lang="en-GB" dirty="0" smtClean="0"/>
              <a:t>se </a:t>
            </a:r>
            <a:r>
              <a:rPr lang="en-GB" dirty="0" err="1" smtClean="0"/>
              <a:t>zvyšuje</a:t>
            </a:r>
            <a:r>
              <a:rPr lang="en-GB" dirty="0" smtClean="0"/>
              <a:t> </a:t>
            </a:r>
            <a:r>
              <a:rPr lang="en-GB" dirty="0" err="1" smtClean="0"/>
              <a:t>tělesná</a:t>
            </a:r>
            <a:r>
              <a:rPr lang="en-GB" dirty="0" smtClean="0"/>
              <a:t> </a:t>
            </a:r>
            <a:r>
              <a:rPr lang="en-GB" dirty="0" err="1" smtClean="0"/>
              <a:t>teplota</a:t>
            </a:r>
            <a:r>
              <a:rPr lang="cs-CZ" dirty="0" smtClean="0"/>
              <a:t> </a:t>
            </a:r>
          </a:p>
          <a:p>
            <a:pPr lvl="1"/>
            <a:r>
              <a:rPr lang="cs-CZ" dirty="0" smtClean="0"/>
              <a:t>Aktivátor metabolických pochodů v buňkách IS: indukce exprese </a:t>
            </a:r>
            <a:r>
              <a:rPr lang="cs-CZ" dirty="0" err="1" smtClean="0"/>
              <a:t>heat</a:t>
            </a:r>
            <a:r>
              <a:rPr lang="cs-CZ" dirty="0" smtClean="0"/>
              <a:t> </a:t>
            </a:r>
            <a:r>
              <a:rPr lang="cs-CZ" dirty="0" err="1" smtClean="0"/>
              <a:t>shock</a:t>
            </a:r>
            <a:r>
              <a:rPr lang="cs-CZ" dirty="0" smtClean="0"/>
              <a:t> </a:t>
            </a:r>
            <a:r>
              <a:rPr lang="cs-CZ" dirty="0" err="1" smtClean="0"/>
              <a:t>proetin</a:t>
            </a:r>
            <a:r>
              <a:rPr lang="cs-CZ" dirty="0" smtClean="0"/>
              <a:t> (HSP) ( pomoc při skládání nativních nově syntetizovaných proteinů do správných konformací)</a:t>
            </a:r>
          </a:p>
          <a:p>
            <a:pPr eaLnBrk="1" hangingPunct="1"/>
            <a:endParaRPr lang="cs-CZ" dirty="0" smtClean="0"/>
          </a:p>
          <a:p>
            <a:pPr eaLnBrk="1" hangingPunct="1"/>
            <a:r>
              <a:rPr lang="cs-CZ" dirty="0" smtClean="0"/>
              <a:t>Aktivace osy </a:t>
            </a:r>
            <a:r>
              <a:rPr lang="cs-CZ" dirty="0" err="1" smtClean="0"/>
              <a:t>hypothalamus</a:t>
            </a:r>
            <a:r>
              <a:rPr lang="cs-CZ" dirty="0" smtClean="0"/>
              <a:t> – hypofýza </a:t>
            </a:r>
            <a:r>
              <a:rPr lang="cs-CZ" dirty="0" err="1" smtClean="0"/>
              <a:t>nadledinky</a:t>
            </a:r>
            <a:r>
              <a:rPr lang="cs-CZ" dirty="0" smtClean="0"/>
              <a:t> – mobilizace tkáňového metabolismu</a:t>
            </a:r>
            <a:endParaRPr lang="cs-CZ" dirty="0"/>
          </a:p>
          <a:p>
            <a:pPr eaLnBrk="1" hangingPunct="1"/>
            <a:endParaRPr lang="en-GB" dirty="0" smtClean="0"/>
          </a:p>
          <a:p>
            <a:pPr eaLnBrk="1" hangingPunct="1"/>
            <a:r>
              <a:rPr lang="cs-CZ" dirty="0" err="1" smtClean="0"/>
              <a:t>Cytokiny</a:t>
            </a:r>
            <a:r>
              <a:rPr lang="cs-CZ" dirty="0" smtClean="0"/>
              <a:t> se </a:t>
            </a:r>
            <a:r>
              <a:rPr lang="cs-CZ" dirty="0" err="1" smtClean="0"/>
              <a:t>dostávájí</a:t>
            </a:r>
            <a:r>
              <a:rPr lang="cs-CZ" dirty="0" smtClean="0"/>
              <a:t> do oběhu – stimulace sérových proteinů tzv.</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a:p>
            <a:pPr eaLnBrk="1" hangingPunct="1"/>
            <a:r>
              <a:rPr lang="en-GB" dirty="0" err="1" smtClean="0"/>
              <a:t>Klesá</a:t>
            </a:r>
            <a:r>
              <a:rPr lang="en-GB" dirty="0" smtClean="0"/>
              <a:t> </a:t>
            </a:r>
            <a:r>
              <a:rPr lang="en-GB" dirty="0" err="1" smtClean="0"/>
              <a:t>sérová</a:t>
            </a:r>
            <a:r>
              <a:rPr lang="en-GB" dirty="0" smtClean="0"/>
              <a:t> </a:t>
            </a:r>
            <a:r>
              <a:rPr lang="en-GB" dirty="0" err="1" smtClean="0"/>
              <a:t>hladina</a:t>
            </a:r>
            <a:r>
              <a:rPr lang="en-GB" dirty="0" smtClean="0"/>
              <a:t> Fe a Zn.</a:t>
            </a:r>
          </a:p>
          <a:p>
            <a:pPr eaLnBrk="1" hangingPunct="1"/>
            <a:r>
              <a:rPr lang="en-GB" dirty="0" err="1" smtClean="0"/>
              <a:t>Objevuje</a:t>
            </a:r>
            <a:r>
              <a:rPr lang="en-GB" dirty="0" smtClean="0"/>
              <a:t> se </a:t>
            </a:r>
            <a:r>
              <a:rPr lang="en-GB" dirty="0" err="1" smtClean="0"/>
              <a:t>únavnost</a:t>
            </a:r>
            <a:r>
              <a:rPr lang="en-GB" dirty="0" smtClean="0"/>
              <a:t>, </a:t>
            </a:r>
            <a:r>
              <a:rPr lang="cs-CZ" dirty="0" smtClean="0"/>
              <a:t>ospalost, </a:t>
            </a:r>
            <a:r>
              <a:rPr lang="en-GB" dirty="0" err="1" smtClean="0"/>
              <a:t>nechutenství</a:t>
            </a:r>
            <a:r>
              <a:rPr lang="en-GB" dirty="0" smtClean="0"/>
              <a:t>.</a:t>
            </a:r>
          </a:p>
        </p:txBody>
      </p:sp>
    </p:spTree>
    <p:extLst>
      <p:ext uri="{BB962C8B-B14F-4D97-AF65-F5344CB8AC3E}">
        <p14:creationId xmlns:p14="http://schemas.microsoft.com/office/powerpoint/2010/main" val="33611820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Hlavní události v místě zánětu</a:t>
            </a:r>
            <a:r>
              <a:rPr lang="en-GB" altLang="cs-CZ" i="1" dirty="0"/>
              <a:t> </a:t>
            </a:r>
            <a:endParaRPr lang="cs-CZ" dirty="0"/>
          </a:p>
        </p:txBody>
      </p:sp>
      <p:sp>
        <p:nvSpPr>
          <p:cNvPr id="3" name="Zástupný symbol pro obsah 2"/>
          <p:cNvSpPr>
            <a:spLocks noGrp="1"/>
          </p:cNvSpPr>
          <p:nvPr>
            <p:ph idx="1"/>
          </p:nvPr>
        </p:nvSpPr>
        <p:spPr/>
        <p:txBody>
          <a:bodyPr/>
          <a:lstStyle/>
          <a:p>
            <a:r>
              <a:rPr lang="cs-CZ" altLang="cs-CZ" dirty="0"/>
              <a:t>Hlavní roli hrají složky nespecifické imunity</a:t>
            </a:r>
            <a:endParaRPr lang="en-GB" altLang="cs-CZ" sz="4000" b="1" dirty="0"/>
          </a:p>
          <a:p>
            <a:pPr lvl="1"/>
            <a:r>
              <a:rPr lang="cs-CZ" altLang="cs-CZ" dirty="0" smtClean="0"/>
              <a:t>Vznik </a:t>
            </a:r>
            <a:r>
              <a:rPr lang="cs-CZ" altLang="cs-CZ" dirty="0" err="1"/>
              <a:t>vasoaktivních</a:t>
            </a:r>
            <a:r>
              <a:rPr lang="cs-CZ" altLang="cs-CZ" dirty="0"/>
              <a:t> a chemotaktických látek, často produktů aktivace komplementového systému.</a:t>
            </a:r>
          </a:p>
          <a:p>
            <a:pPr lvl="1"/>
            <a:r>
              <a:rPr lang="cs-CZ" altLang="cs-CZ" dirty="0"/>
              <a:t>Zvýšený přítok krve do místa zánětu.</a:t>
            </a:r>
            <a:endParaRPr lang="en-GB" altLang="cs-CZ" dirty="0"/>
          </a:p>
          <a:p>
            <a:pPr lvl="1"/>
            <a:r>
              <a:rPr lang="cs-CZ" altLang="cs-CZ" dirty="0"/>
              <a:t>Příliv </a:t>
            </a:r>
            <a:r>
              <a:rPr lang="cs-CZ" altLang="cs-CZ" dirty="0" err="1"/>
              <a:t>zánětotvorných</a:t>
            </a:r>
            <a:r>
              <a:rPr lang="cs-CZ" altLang="cs-CZ" dirty="0"/>
              <a:t> buněk, zejména  granulocytů </a:t>
            </a:r>
            <a:br>
              <a:rPr lang="cs-CZ" altLang="cs-CZ" dirty="0"/>
            </a:br>
            <a:r>
              <a:rPr lang="cs-CZ" altLang="cs-CZ" dirty="0"/>
              <a:t>a makrofágů.</a:t>
            </a:r>
            <a:endParaRPr lang="en-GB" altLang="cs-CZ" dirty="0"/>
          </a:p>
          <a:p>
            <a:pPr lvl="1"/>
            <a:r>
              <a:rPr lang="cs-CZ" altLang="cs-CZ" dirty="0"/>
              <a:t>Zvýšená cévní permeabilita vede k přechodu bílkovin do extravaskulárních prostorů.</a:t>
            </a:r>
            <a:endParaRPr lang="en-GB" altLang="cs-CZ" dirty="0"/>
          </a:p>
          <a:p>
            <a:endParaRPr lang="cs-CZ" dirty="0"/>
          </a:p>
        </p:txBody>
      </p:sp>
    </p:spTree>
    <p:extLst>
      <p:ext uri="{BB962C8B-B14F-4D97-AF65-F5344CB8AC3E}">
        <p14:creationId xmlns:p14="http://schemas.microsoft.com/office/powerpoint/2010/main" val="357812369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Iniciace zánětlivé odpovědi</a:t>
            </a:r>
            <a:endParaRPr lang="en-US" altLang="cs-CZ" dirty="0"/>
          </a:p>
        </p:txBody>
      </p:sp>
      <p:pic>
        <p:nvPicPr>
          <p:cNvPr id="4" name="Picture 2" descr="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3283"/>
            <a:ext cx="7920880" cy="481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197350" y="6491288"/>
            <a:ext cx="494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b="1" dirty="0">
                <a:hlinkClick r:id="rId3"/>
              </a:rPr>
              <a:t>people.eku.edu/</a:t>
            </a:r>
            <a:r>
              <a:rPr lang="en-US" altLang="cs-CZ" b="1" dirty="0" err="1">
                <a:hlinkClick r:id="rId3"/>
              </a:rPr>
              <a:t>ritchisong</a:t>
            </a:r>
            <a:r>
              <a:rPr lang="en-US" altLang="cs-CZ" b="1" dirty="0">
                <a:hlinkClick r:id="rId3"/>
              </a:rPr>
              <a:t>/301notes4b.html</a:t>
            </a:r>
            <a:r>
              <a:rPr lang="en-US" altLang="cs-CZ" dirty="0"/>
              <a:t> </a:t>
            </a:r>
          </a:p>
        </p:txBody>
      </p:sp>
    </p:spTree>
    <p:extLst>
      <p:ext uri="{BB962C8B-B14F-4D97-AF65-F5344CB8AC3E}">
        <p14:creationId xmlns:p14="http://schemas.microsoft.com/office/powerpoint/2010/main" val="11095672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Laboratorní známky zánětu</a:t>
            </a:r>
            <a:endParaRPr lang="cs-CZ" dirty="0"/>
          </a:p>
        </p:txBody>
      </p:sp>
      <p:sp>
        <p:nvSpPr>
          <p:cNvPr id="3" name="Zástupný symbol pro obsah 2"/>
          <p:cNvSpPr>
            <a:spLocks noGrp="1"/>
          </p:cNvSpPr>
          <p:nvPr>
            <p:ph idx="1"/>
          </p:nvPr>
        </p:nvSpPr>
        <p:spPr/>
        <p:txBody>
          <a:bodyPr/>
          <a:lstStyle/>
          <a:p>
            <a:r>
              <a:rPr lang="en-GB" altLang="cs-CZ" dirty="0" err="1" smtClean="0"/>
              <a:t>leukocyt</a:t>
            </a:r>
            <a:r>
              <a:rPr lang="cs-CZ" altLang="cs-CZ" dirty="0" err="1"/>
              <a:t>óza</a:t>
            </a:r>
            <a:r>
              <a:rPr lang="en-GB" altLang="cs-CZ" dirty="0" smtClean="0"/>
              <a:t>,</a:t>
            </a:r>
            <a:endParaRPr lang="cs-CZ" altLang="cs-CZ" dirty="0" smtClean="0"/>
          </a:p>
          <a:p>
            <a:r>
              <a:rPr lang="cs-CZ" altLang="cs-CZ" dirty="0" smtClean="0"/>
              <a:t>zvýšená FW</a:t>
            </a:r>
          </a:p>
          <a:p>
            <a:r>
              <a:rPr lang="en-GB" altLang="cs-CZ" dirty="0" smtClean="0"/>
              <a:t> </a:t>
            </a:r>
            <a:r>
              <a:rPr lang="cs-CZ" altLang="cs-CZ" dirty="0"/>
              <a:t>zvýšené hladiny reaktantů akutní </a:t>
            </a:r>
            <a:r>
              <a:rPr lang="cs-CZ" altLang="cs-CZ" dirty="0" smtClean="0"/>
              <a:t>fáze</a:t>
            </a:r>
          </a:p>
          <a:p>
            <a:r>
              <a:rPr lang="en-GB" altLang="cs-CZ" dirty="0" smtClean="0"/>
              <a:t> </a:t>
            </a:r>
            <a:r>
              <a:rPr lang="cs-CZ" altLang="cs-CZ" dirty="0"/>
              <a:t>snížené hladiny železa a zinku v </a:t>
            </a:r>
            <a:r>
              <a:rPr lang="cs-CZ" altLang="cs-CZ" dirty="0" smtClean="0"/>
              <a:t>plazmě</a:t>
            </a:r>
            <a:endParaRPr lang="en-GB" altLang="cs-CZ" dirty="0"/>
          </a:p>
          <a:p>
            <a:endParaRPr lang="cs-CZ" dirty="0"/>
          </a:p>
        </p:txBody>
      </p:sp>
    </p:spTree>
    <p:extLst>
      <p:ext uri="{BB962C8B-B14F-4D97-AF65-F5344CB8AC3E}">
        <p14:creationId xmlns:p14="http://schemas.microsoft.com/office/powerpoint/2010/main" val="73558084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Proteiny akutní fáze</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t>Jejich hladina se zvyšuje v dob akutního zánětu</a:t>
            </a:r>
            <a:endParaRPr lang="en-GB" altLang="cs-CZ" dirty="0"/>
          </a:p>
          <a:p>
            <a:r>
              <a:rPr lang="cs-CZ" altLang="cs-CZ" dirty="0"/>
              <a:t>Jsou produkovány hlavně játry pod vlivem I</a:t>
            </a:r>
            <a:r>
              <a:rPr lang="en-GB" altLang="cs-CZ" dirty="0"/>
              <a:t>L-1, IL-6, TNF-</a:t>
            </a:r>
            <a:r>
              <a:rPr lang="en-GB" altLang="cs-CZ" dirty="0">
                <a:latin typeface="Symbol" pitchFamily="18" charset="2"/>
              </a:rPr>
              <a:t>a</a:t>
            </a:r>
          </a:p>
          <a:p>
            <a:r>
              <a:rPr lang="cs-CZ" altLang="cs-CZ" dirty="0"/>
              <a:t>Nejznámější a diagnosticky nejčastěji využívaný:</a:t>
            </a:r>
            <a:r>
              <a:rPr lang="en-GB" altLang="cs-CZ" dirty="0"/>
              <a:t> C-rea</a:t>
            </a:r>
            <a:r>
              <a:rPr lang="cs-CZ" altLang="cs-CZ" dirty="0" err="1"/>
              <a:t>ktivní</a:t>
            </a:r>
            <a:r>
              <a:rPr lang="en-GB" altLang="cs-CZ" dirty="0"/>
              <a:t> protein</a:t>
            </a:r>
            <a:r>
              <a:rPr lang="cs-CZ" altLang="cs-CZ" dirty="0"/>
              <a:t> (CRP)</a:t>
            </a:r>
            <a:endParaRPr lang="en-GB" altLang="cs-CZ" dirty="0"/>
          </a:p>
          <a:p>
            <a:r>
              <a:rPr lang="cs-CZ" altLang="cs-CZ" dirty="0"/>
              <a:t>Další</a:t>
            </a:r>
            <a:r>
              <a:rPr lang="en-GB" altLang="cs-CZ" dirty="0"/>
              <a:t>: </a:t>
            </a:r>
            <a:r>
              <a:rPr lang="cs-CZ" altLang="cs-CZ" dirty="0"/>
              <a:t>součásti komplementového systému</a:t>
            </a:r>
            <a:r>
              <a:rPr lang="en-GB" altLang="cs-CZ" dirty="0"/>
              <a:t>, </a:t>
            </a:r>
            <a:r>
              <a:rPr lang="cs-CZ" altLang="cs-CZ" dirty="0"/>
              <a:t>alfa-1-antitrypsin, sérový amyloid A, fibrinogen…</a:t>
            </a:r>
            <a:r>
              <a:rPr lang="en-GB" altLang="cs-CZ" dirty="0"/>
              <a:t> </a:t>
            </a:r>
          </a:p>
          <a:p>
            <a:endParaRPr lang="cs-CZ" dirty="0"/>
          </a:p>
        </p:txBody>
      </p:sp>
    </p:spTree>
    <p:extLst>
      <p:ext uri="{BB962C8B-B14F-4D97-AF65-F5344CB8AC3E}">
        <p14:creationId xmlns:p14="http://schemas.microsoft.com/office/powerpoint/2010/main" val="15611249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Proteiny akutní fáze</a:t>
            </a:r>
            <a:endParaRPr lang="cs-CZ" dirty="0"/>
          </a:p>
        </p:txBody>
      </p:sp>
      <p:sp>
        <p:nvSpPr>
          <p:cNvPr id="3" name="Zástupný symbol pro obsah 2"/>
          <p:cNvSpPr>
            <a:spLocks noGrp="1"/>
          </p:cNvSpPr>
          <p:nvPr>
            <p:ph idx="1"/>
          </p:nvPr>
        </p:nvSpPr>
        <p:spPr/>
        <p:txBody>
          <a:bodyPr>
            <a:normAutofit fontScale="92500" lnSpcReduction="10000"/>
          </a:bodyPr>
          <a:lstStyle/>
          <a:p>
            <a:pPr marL="457200" lvl="1" indent="0">
              <a:buNone/>
            </a:pPr>
            <a:r>
              <a:rPr lang="cs-CZ" dirty="0" err="1" smtClean="0"/>
              <a:t>Opsonizace</a:t>
            </a:r>
            <a:endParaRPr lang="cs-CZ" dirty="0"/>
          </a:p>
          <a:p>
            <a:pPr lvl="1"/>
            <a:r>
              <a:rPr lang="cs-CZ" dirty="0" smtClean="0"/>
              <a:t>CRP – C-reaktivní protein</a:t>
            </a:r>
          </a:p>
          <a:p>
            <a:pPr lvl="1"/>
            <a:r>
              <a:rPr lang="cs-CZ" dirty="0" smtClean="0"/>
              <a:t>SAP – sérový amyloid</a:t>
            </a:r>
          </a:p>
          <a:p>
            <a:pPr lvl="1"/>
            <a:r>
              <a:rPr lang="cs-CZ" dirty="0" smtClean="0"/>
              <a:t>Složky komplementu C3, C4</a:t>
            </a:r>
          </a:p>
          <a:p>
            <a:pPr marL="457200" lvl="1" indent="0">
              <a:buNone/>
            </a:pPr>
            <a:r>
              <a:rPr lang="cs-CZ" dirty="0" smtClean="0"/>
              <a:t>CRP a SAP váží nukleoproteiny vzniklé při rozpadu tkání  a napomáhají jejich odstraňování fagocytózou</a:t>
            </a:r>
          </a:p>
          <a:p>
            <a:pPr marL="457200" lvl="1" indent="0">
              <a:buNone/>
            </a:pPr>
            <a:r>
              <a:rPr lang="cs-CZ" dirty="0" smtClean="0"/>
              <a:t>Zvýšená syntéza sérových transportních proteinů (</a:t>
            </a:r>
            <a:r>
              <a:rPr lang="cs-CZ" dirty="0" err="1" smtClean="0"/>
              <a:t>ceruloplazmin</a:t>
            </a:r>
            <a:r>
              <a:rPr lang="cs-CZ" dirty="0" smtClean="0"/>
              <a:t>, feritin)</a:t>
            </a:r>
          </a:p>
          <a:p>
            <a:pPr marL="457200" lvl="1" indent="0">
              <a:buNone/>
            </a:pPr>
            <a:r>
              <a:rPr lang="cs-CZ" dirty="0" err="1" smtClean="0"/>
              <a:t>Antimikrobiláních</a:t>
            </a:r>
            <a:r>
              <a:rPr lang="cs-CZ" dirty="0" smtClean="0"/>
              <a:t> proteinů – </a:t>
            </a:r>
            <a:r>
              <a:rPr lang="cs-CZ" dirty="0" err="1" smtClean="0"/>
              <a:t>hepcidin</a:t>
            </a:r>
            <a:endParaRPr lang="cs-CZ" dirty="0" smtClean="0"/>
          </a:p>
          <a:p>
            <a:pPr marL="457200" lvl="1" indent="0">
              <a:buNone/>
            </a:pPr>
            <a:r>
              <a:rPr lang="cs-CZ" dirty="0" smtClean="0"/>
              <a:t>Snižuje se tvorba albuminu, </a:t>
            </a:r>
            <a:r>
              <a:rPr lang="cs-CZ" dirty="0" err="1" smtClean="0"/>
              <a:t>prealbuminu</a:t>
            </a:r>
            <a:r>
              <a:rPr lang="cs-CZ" dirty="0" smtClean="0"/>
              <a:t>, transferinu</a:t>
            </a:r>
          </a:p>
          <a:p>
            <a:pPr marL="457200" lvl="1" indent="0">
              <a:buNone/>
            </a:pPr>
            <a:endParaRPr lang="cs-CZ" dirty="0" smtClean="0"/>
          </a:p>
          <a:p>
            <a:pPr lvl="1"/>
            <a:endParaRPr lang="cs-CZ" dirty="0"/>
          </a:p>
        </p:txBody>
      </p:sp>
    </p:spTree>
    <p:extLst>
      <p:ext uri="{BB962C8B-B14F-4D97-AF65-F5344CB8AC3E}">
        <p14:creationId xmlns:p14="http://schemas.microsoft.com/office/powerpoint/2010/main" val="29106357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dirty="0"/>
              <a:t>Nejdůležitější léky využívané k tlumení zánětlivých procesů</a:t>
            </a:r>
            <a:endParaRPr lang="cs-CZ" dirty="0"/>
          </a:p>
        </p:txBody>
      </p:sp>
      <p:sp>
        <p:nvSpPr>
          <p:cNvPr id="3" name="Zástupný symbol pro obsah 2"/>
          <p:cNvSpPr>
            <a:spLocks noGrp="1"/>
          </p:cNvSpPr>
          <p:nvPr>
            <p:ph idx="1"/>
          </p:nvPr>
        </p:nvSpPr>
        <p:spPr/>
        <p:txBody>
          <a:bodyPr/>
          <a:lstStyle/>
          <a:p>
            <a:r>
              <a:rPr lang="cs-CZ" altLang="cs-CZ" dirty="0"/>
              <a:t>Nesteroidní antiflogistika (antirevmatika): kyselina </a:t>
            </a:r>
            <a:r>
              <a:rPr lang="cs-CZ" altLang="cs-CZ" dirty="0" err="1"/>
              <a:t>acetylosalicylová</a:t>
            </a:r>
            <a:r>
              <a:rPr lang="cs-CZ" altLang="cs-CZ" dirty="0"/>
              <a:t>, paracetamol…</a:t>
            </a:r>
            <a:endParaRPr lang="en-GB" altLang="cs-CZ" dirty="0"/>
          </a:p>
          <a:p>
            <a:r>
              <a:rPr lang="cs-CZ" altLang="cs-CZ" dirty="0"/>
              <a:t>Glukokortikoidy</a:t>
            </a:r>
            <a:endParaRPr lang="en-GB" altLang="cs-CZ" dirty="0"/>
          </a:p>
          <a:p>
            <a:r>
              <a:rPr lang="en-GB" altLang="cs-CZ" dirty="0" err="1"/>
              <a:t>Antimalari</a:t>
            </a:r>
            <a:r>
              <a:rPr lang="cs-CZ" altLang="cs-CZ" dirty="0" err="1"/>
              <a:t>ka</a:t>
            </a:r>
            <a:endParaRPr lang="en-GB" altLang="cs-CZ" dirty="0"/>
          </a:p>
          <a:p>
            <a:r>
              <a:rPr lang="cs-CZ" altLang="cs-CZ" dirty="0"/>
              <a:t>Koloidní zlato</a:t>
            </a:r>
            <a:endParaRPr lang="en-GB" altLang="cs-CZ" dirty="0"/>
          </a:p>
          <a:p>
            <a:r>
              <a:rPr lang="cs-CZ" altLang="cs-CZ" dirty="0"/>
              <a:t>Monoklonální protilátky proti prozánětlivým </a:t>
            </a:r>
            <a:r>
              <a:rPr lang="cs-CZ" altLang="cs-CZ" dirty="0" err="1"/>
              <a:t>cytokinům</a:t>
            </a:r>
            <a:r>
              <a:rPr lang="cs-CZ" altLang="cs-CZ" dirty="0"/>
              <a:t> a adhezivním molekulám.</a:t>
            </a:r>
            <a:endParaRPr lang="en-GB" altLang="cs-CZ" dirty="0"/>
          </a:p>
        </p:txBody>
      </p:sp>
    </p:spTree>
    <p:extLst>
      <p:ext uri="{BB962C8B-B14F-4D97-AF65-F5344CB8AC3E}">
        <p14:creationId xmlns:p14="http://schemas.microsoft.com/office/powerpoint/2010/main" val="4361289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Reparace poškozené tkáně</a:t>
            </a:r>
            <a:endParaRPr lang="cs-CZ" dirty="0"/>
          </a:p>
        </p:txBody>
      </p:sp>
      <p:sp>
        <p:nvSpPr>
          <p:cNvPr id="3" name="Zástupný symbol pro obsah 2"/>
          <p:cNvSpPr>
            <a:spLocks noGrp="1"/>
          </p:cNvSpPr>
          <p:nvPr>
            <p:ph idx="1"/>
          </p:nvPr>
        </p:nvSpPr>
        <p:spPr/>
        <p:txBody>
          <a:bodyPr/>
          <a:lstStyle/>
          <a:p>
            <a:r>
              <a:rPr lang="cs-CZ" dirty="0" smtClean="0"/>
              <a:t>Eliminace poškozených buněk makrofágy</a:t>
            </a:r>
          </a:p>
          <a:p>
            <a:r>
              <a:rPr lang="cs-CZ" dirty="0" smtClean="0"/>
              <a:t>Aktivace </a:t>
            </a:r>
            <a:r>
              <a:rPr lang="cs-CZ" dirty="0" err="1" smtClean="0"/>
              <a:t>fibroplastických</a:t>
            </a:r>
            <a:r>
              <a:rPr lang="cs-CZ" dirty="0" smtClean="0"/>
              <a:t> mechanismů</a:t>
            </a:r>
          </a:p>
          <a:p>
            <a:r>
              <a:rPr lang="cs-CZ" dirty="0" smtClean="0"/>
              <a:t>Aktivace angiogeneze</a:t>
            </a:r>
          </a:p>
          <a:p>
            <a:r>
              <a:rPr lang="cs-CZ" dirty="0" smtClean="0"/>
              <a:t>Regenerace a </a:t>
            </a:r>
            <a:r>
              <a:rPr lang="cs-CZ" dirty="0" err="1" smtClean="0"/>
              <a:t>remodelace</a:t>
            </a:r>
            <a:r>
              <a:rPr lang="cs-CZ" dirty="0" smtClean="0"/>
              <a:t> tkání</a:t>
            </a:r>
          </a:p>
          <a:p>
            <a:r>
              <a:rPr lang="cs-CZ" dirty="0" smtClean="0"/>
              <a:t>Kontrolováno hormony enzymy a </a:t>
            </a:r>
            <a:r>
              <a:rPr lang="cs-CZ" dirty="0" err="1" smtClean="0"/>
              <a:t>cytokiny</a:t>
            </a:r>
            <a:endParaRPr lang="cs-CZ" dirty="0" smtClean="0"/>
          </a:p>
          <a:p>
            <a:r>
              <a:rPr lang="cs-CZ" dirty="0" smtClean="0"/>
              <a:t>U chronického zánětu zvýšená sekrece TGF beta – aktivace fibroblastů – vznik </a:t>
            </a:r>
            <a:r>
              <a:rPr lang="cs-CZ" dirty="0" err="1" smtClean="0"/>
              <a:t>fibrotiocké</a:t>
            </a:r>
            <a:r>
              <a:rPr lang="cs-CZ" dirty="0" smtClean="0"/>
              <a:t> tkáně</a:t>
            </a:r>
          </a:p>
        </p:txBody>
      </p:sp>
    </p:spTree>
    <p:extLst>
      <p:ext uri="{BB962C8B-B14F-4D97-AF65-F5344CB8AC3E}">
        <p14:creationId xmlns:p14="http://schemas.microsoft.com/office/powerpoint/2010/main" val="887264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 imunitního systému</a:t>
            </a:r>
            <a:endParaRPr lang="cs-CZ" dirty="0"/>
          </a:p>
        </p:txBody>
      </p:sp>
      <p:sp>
        <p:nvSpPr>
          <p:cNvPr id="3" name="Zástupný symbol pro obsah 2"/>
          <p:cNvSpPr>
            <a:spLocks noGrp="1"/>
          </p:cNvSpPr>
          <p:nvPr>
            <p:ph idx="1"/>
          </p:nvPr>
        </p:nvSpPr>
        <p:spPr/>
        <p:txBody>
          <a:bodyPr/>
          <a:lstStyle/>
          <a:p>
            <a:r>
              <a:rPr lang="cs-CZ" dirty="0"/>
              <a:t>Lymfatická tkáň a lymfatické </a:t>
            </a:r>
            <a:r>
              <a:rPr lang="cs-CZ" dirty="0" smtClean="0"/>
              <a:t>orgány</a:t>
            </a:r>
          </a:p>
          <a:p>
            <a:r>
              <a:rPr lang="cs-CZ" dirty="0" smtClean="0"/>
              <a:t>Buňky imunitního systému</a:t>
            </a:r>
          </a:p>
        </p:txBody>
      </p:sp>
    </p:spTree>
    <p:extLst>
      <p:ext uri="{BB962C8B-B14F-4D97-AF65-F5344CB8AC3E}">
        <p14:creationId xmlns:p14="http://schemas.microsoft.com/office/powerpoint/2010/main" val="24615412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GB" sz="4000" smtClean="0">
                <a:solidFill>
                  <a:schemeClr val="accent2"/>
                </a:solidFill>
              </a:rPr>
              <a:t>Mediátory zánětlivé odpovědi</a:t>
            </a:r>
          </a:p>
        </p:txBody>
      </p:sp>
      <p:sp>
        <p:nvSpPr>
          <p:cNvPr id="52227" name="Rectangle 3"/>
          <p:cNvSpPr>
            <a:spLocks noGrp="1" noChangeArrowheads="1"/>
          </p:cNvSpPr>
          <p:nvPr>
            <p:ph type="body" idx="4294967295"/>
          </p:nvPr>
        </p:nvSpPr>
        <p:spPr>
          <a:xfrm>
            <a:off x="457200" y="1981200"/>
            <a:ext cx="8382000" cy="4114800"/>
          </a:xfrm>
        </p:spPr>
        <p:txBody>
          <a:bodyPr/>
          <a:lstStyle/>
          <a:p>
            <a:pPr eaLnBrk="1" hangingPunct="1"/>
            <a:r>
              <a:rPr lang="en-GB" sz="2800" dirty="0" smtClean="0"/>
              <a:t>IL-1, IL-6, TNF-</a:t>
            </a:r>
            <a:r>
              <a:rPr lang="en-GB" sz="2800" dirty="0" smtClean="0">
                <a:latin typeface="Symbol" pitchFamily="18" charset="2"/>
              </a:rPr>
              <a:t>a - </a:t>
            </a:r>
            <a:r>
              <a:rPr lang="en-GB" sz="2800" dirty="0" err="1" smtClean="0"/>
              <a:t>celkové</a:t>
            </a:r>
            <a:r>
              <a:rPr lang="en-GB" sz="2800" dirty="0" smtClean="0"/>
              <a:t> </a:t>
            </a:r>
            <a:r>
              <a:rPr lang="en-GB" sz="2800" dirty="0" err="1" smtClean="0"/>
              <a:t>zánětlivé</a:t>
            </a:r>
            <a:r>
              <a:rPr lang="en-GB" sz="2800" dirty="0" smtClean="0"/>
              <a:t> </a:t>
            </a:r>
            <a:r>
              <a:rPr lang="en-GB" sz="2800" dirty="0" err="1" smtClean="0"/>
              <a:t>příznaky</a:t>
            </a:r>
            <a:endParaRPr lang="en-GB" sz="2800" dirty="0" smtClean="0"/>
          </a:p>
          <a:p>
            <a:pPr eaLnBrk="1" hangingPunct="1"/>
            <a:r>
              <a:rPr lang="en-GB" sz="2800" dirty="0" smtClean="0"/>
              <a:t>IL-1, TNF-</a:t>
            </a:r>
            <a:r>
              <a:rPr lang="en-GB" sz="2800" dirty="0" smtClean="0">
                <a:latin typeface="Symbol" pitchFamily="18" charset="2"/>
              </a:rPr>
              <a:t>a</a:t>
            </a:r>
            <a:r>
              <a:rPr lang="en-GB" sz="2800" dirty="0" smtClean="0"/>
              <a:t>, IL-18 - </a:t>
            </a:r>
            <a:r>
              <a:rPr lang="en-GB" sz="2800" dirty="0" err="1" smtClean="0"/>
              <a:t>lokální</a:t>
            </a:r>
            <a:r>
              <a:rPr lang="en-GB" sz="2800" dirty="0" smtClean="0"/>
              <a:t> </a:t>
            </a:r>
            <a:r>
              <a:rPr lang="en-GB" sz="2800" dirty="0" err="1" smtClean="0"/>
              <a:t>aktivace</a:t>
            </a:r>
            <a:r>
              <a:rPr lang="en-GB" sz="2800" dirty="0" smtClean="0"/>
              <a:t> </a:t>
            </a:r>
            <a:r>
              <a:rPr lang="en-GB" sz="2800" dirty="0" err="1" smtClean="0"/>
              <a:t>buněk</a:t>
            </a:r>
            <a:r>
              <a:rPr lang="en-GB" sz="2800" dirty="0" smtClean="0"/>
              <a:t> </a:t>
            </a:r>
            <a:r>
              <a:rPr lang="en-GB" sz="2800" dirty="0" err="1" smtClean="0"/>
              <a:t>imunitního</a:t>
            </a:r>
            <a:r>
              <a:rPr lang="en-GB" sz="2800" dirty="0" smtClean="0"/>
              <a:t> </a:t>
            </a:r>
            <a:r>
              <a:rPr lang="en-GB" sz="2800" dirty="0" err="1" smtClean="0"/>
              <a:t>systému</a:t>
            </a:r>
            <a:r>
              <a:rPr lang="en-GB" sz="2800" dirty="0" smtClean="0"/>
              <a:t> </a:t>
            </a:r>
          </a:p>
          <a:p>
            <a:pPr eaLnBrk="1" hangingPunct="1"/>
            <a:r>
              <a:rPr lang="en-GB" sz="2800" dirty="0" smtClean="0"/>
              <a:t>IL-8, </a:t>
            </a:r>
            <a:r>
              <a:rPr lang="en-GB" sz="2800" dirty="0" err="1" smtClean="0"/>
              <a:t>leukotrieny</a:t>
            </a:r>
            <a:r>
              <a:rPr lang="en-GB" sz="2800" dirty="0" smtClean="0"/>
              <a:t>, </a:t>
            </a:r>
            <a:r>
              <a:rPr lang="en-GB" sz="2800" dirty="0" err="1" smtClean="0"/>
              <a:t>prostagladiny</a:t>
            </a:r>
            <a:r>
              <a:rPr lang="en-GB" sz="2800" dirty="0" smtClean="0"/>
              <a:t>, C5a- </a:t>
            </a:r>
            <a:r>
              <a:rPr lang="en-GB" sz="2800" dirty="0" err="1" smtClean="0"/>
              <a:t>chemotaxe</a:t>
            </a:r>
            <a:r>
              <a:rPr lang="en-GB" sz="2800" dirty="0" smtClean="0"/>
              <a:t>.</a:t>
            </a:r>
          </a:p>
          <a:p>
            <a:pPr eaLnBrk="1" hangingPunct="1"/>
            <a:r>
              <a:rPr lang="en-GB" sz="2800" dirty="0" err="1" smtClean="0"/>
              <a:t>Histamin</a:t>
            </a:r>
            <a:r>
              <a:rPr lang="en-GB" sz="2800" dirty="0" smtClean="0"/>
              <a:t>, serotonin, </a:t>
            </a:r>
            <a:r>
              <a:rPr lang="en-GB" sz="2800" dirty="0" err="1" smtClean="0"/>
              <a:t>metabolity</a:t>
            </a:r>
            <a:r>
              <a:rPr lang="en-GB" sz="2800" dirty="0" smtClean="0"/>
              <a:t> </a:t>
            </a:r>
            <a:r>
              <a:rPr lang="en-GB" sz="2800" dirty="0" err="1" smtClean="0"/>
              <a:t>kys</a:t>
            </a:r>
            <a:r>
              <a:rPr lang="en-GB" sz="2800" dirty="0" smtClean="0"/>
              <a:t>. </a:t>
            </a:r>
            <a:r>
              <a:rPr lang="en-GB" sz="2800" dirty="0" err="1" smtClean="0"/>
              <a:t>arachidonové</a:t>
            </a:r>
            <a:r>
              <a:rPr lang="en-GB" sz="2800" dirty="0" smtClean="0"/>
              <a:t> -</a:t>
            </a:r>
            <a:r>
              <a:rPr lang="en-GB" sz="2800" dirty="0" err="1" smtClean="0"/>
              <a:t>vazodilace</a:t>
            </a:r>
            <a:r>
              <a:rPr lang="en-GB" sz="2800" dirty="0" smtClean="0"/>
              <a:t>, </a:t>
            </a:r>
            <a:r>
              <a:rPr lang="en-GB" sz="2800" dirty="0" err="1" smtClean="0"/>
              <a:t>ovlivnění</a:t>
            </a:r>
            <a:r>
              <a:rPr lang="en-GB" sz="2800" dirty="0" smtClean="0"/>
              <a:t> permeability.   </a:t>
            </a:r>
          </a:p>
        </p:txBody>
      </p:sp>
    </p:spTree>
    <p:extLst>
      <p:ext uri="{BB962C8B-B14F-4D97-AF65-F5344CB8AC3E}">
        <p14:creationId xmlns:p14="http://schemas.microsoft.com/office/powerpoint/2010/main" val="12738445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ormAutofit fontScale="90000"/>
          </a:bodyPr>
          <a:lstStyle/>
          <a:p>
            <a:pPr algn="l" eaLnBrk="1" hangingPunct="1">
              <a:defRPr/>
            </a:pPr>
            <a:r>
              <a:rPr lang="en-GB" sz="3600" b="1" dirty="0" err="1" smtClean="0">
                <a:solidFill>
                  <a:schemeClr val="accent2"/>
                </a:solidFill>
              </a:rPr>
              <a:t>Monitorování</a:t>
            </a:r>
            <a:r>
              <a:rPr lang="en-GB" sz="3600" b="1" dirty="0" smtClean="0">
                <a:solidFill>
                  <a:schemeClr val="accent2"/>
                </a:solidFill>
              </a:rPr>
              <a:t> </a:t>
            </a:r>
            <a:r>
              <a:rPr lang="cs-CZ" sz="3600" b="1" dirty="0">
                <a:solidFill>
                  <a:schemeClr val="accent2"/>
                </a:solidFill>
              </a:rPr>
              <a:t> </a:t>
            </a:r>
            <a:r>
              <a:rPr lang="en-GB" sz="3600" b="1" dirty="0" err="1" smtClean="0">
                <a:solidFill>
                  <a:schemeClr val="accent2"/>
                </a:solidFill>
              </a:rPr>
              <a:t>akutního</a:t>
            </a:r>
            <a:r>
              <a:rPr lang="en-GB" sz="3600" b="1" dirty="0" smtClean="0">
                <a:solidFill>
                  <a:schemeClr val="accent2"/>
                </a:solidFill>
              </a:rPr>
              <a:t> </a:t>
            </a:r>
            <a:r>
              <a:rPr lang="cs-CZ" sz="3600" b="1" dirty="0" smtClean="0">
                <a:solidFill>
                  <a:schemeClr val="accent2"/>
                </a:solidFill>
              </a:rPr>
              <a:t> </a:t>
            </a:r>
            <a:r>
              <a:rPr lang="en-GB" sz="3600" b="1" dirty="0" err="1" smtClean="0">
                <a:solidFill>
                  <a:schemeClr val="accent2"/>
                </a:solidFill>
              </a:rPr>
              <a:t>zánětlivého</a:t>
            </a:r>
            <a:r>
              <a:rPr lang="en-GB" sz="3600" b="1" dirty="0" smtClean="0">
                <a:solidFill>
                  <a:schemeClr val="accent2"/>
                </a:solidFill>
              </a:rPr>
              <a:t> </a:t>
            </a:r>
            <a:r>
              <a:rPr lang="cs-CZ" sz="3600" b="1" dirty="0" smtClean="0">
                <a:solidFill>
                  <a:schemeClr val="accent2"/>
                </a:solidFill>
              </a:rPr>
              <a:t> </a:t>
            </a:r>
            <a:r>
              <a:rPr lang="en-GB" sz="3600" b="1" dirty="0" smtClean="0">
                <a:solidFill>
                  <a:schemeClr val="accent2"/>
                </a:solidFill>
              </a:rPr>
              <a:t>pro</a:t>
            </a:r>
            <a:r>
              <a:rPr lang="cs-CZ" sz="3600" b="1" dirty="0" smtClean="0">
                <a:solidFill>
                  <a:schemeClr val="accent2"/>
                </a:solidFill>
              </a:rPr>
              <a:t>c</a:t>
            </a:r>
            <a:r>
              <a:rPr lang="en-GB" sz="3600" b="1" dirty="0" err="1" smtClean="0">
                <a:solidFill>
                  <a:schemeClr val="accent2"/>
                </a:solidFill>
              </a:rPr>
              <a:t>esu</a:t>
            </a:r>
            <a:endParaRPr lang="en-GB" sz="3600" b="1" dirty="0" smtClean="0">
              <a:solidFill>
                <a:schemeClr val="accent2"/>
              </a:solidFill>
            </a:endParaRPr>
          </a:p>
        </p:txBody>
      </p:sp>
      <p:sp>
        <p:nvSpPr>
          <p:cNvPr id="54275" name="Rectangle 3"/>
          <p:cNvSpPr>
            <a:spLocks noGrp="1" noChangeArrowheads="1"/>
          </p:cNvSpPr>
          <p:nvPr>
            <p:ph type="body" idx="4294967295"/>
          </p:nvPr>
        </p:nvSpPr>
        <p:spPr>
          <a:xfrm>
            <a:off x="457200" y="1844824"/>
            <a:ext cx="8382000" cy="4114800"/>
          </a:xfrm>
        </p:spPr>
        <p:txBody>
          <a:bodyPr/>
          <a:lstStyle/>
          <a:p>
            <a:pPr eaLnBrk="1" hangingPunct="1">
              <a:buFontTx/>
              <a:buNone/>
            </a:pPr>
            <a:r>
              <a:rPr lang="en-GB" dirty="0" err="1" smtClean="0"/>
              <a:t>Tělesná</a:t>
            </a:r>
            <a:r>
              <a:rPr lang="en-GB" dirty="0" smtClean="0"/>
              <a:t> </a:t>
            </a:r>
            <a:r>
              <a:rPr lang="en-GB" dirty="0" err="1" smtClean="0"/>
              <a:t>teplota</a:t>
            </a:r>
            <a:endParaRPr lang="en-GB" dirty="0" smtClean="0"/>
          </a:p>
          <a:p>
            <a:pPr eaLnBrk="1" hangingPunct="1">
              <a:buFontTx/>
              <a:buNone/>
            </a:pPr>
            <a:r>
              <a:rPr lang="en-GB" dirty="0" err="1" smtClean="0"/>
              <a:t>Sedimentace</a:t>
            </a:r>
            <a:r>
              <a:rPr lang="en-GB" dirty="0" smtClean="0"/>
              <a:t> </a:t>
            </a:r>
            <a:r>
              <a:rPr lang="en-GB" dirty="0" err="1" smtClean="0"/>
              <a:t>erytrocytů</a:t>
            </a:r>
            <a:r>
              <a:rPr lang="en-GB" dirty="0" smtClean="0"/>
              <a:t> (FW)</a:t>
            </a:r>
          </a:p>
          <a:p>
            <a:pPr eaLnBrk="1" hangingPunct="1">
              <a:buFontTx/>
              <a:buNone/>
            </a:pPr>
            <a:r>
              <a:rPr lang="en-GB" dirty="0" err="1" smtClean="0"/>
              <a:t>Počet</a:t>
            </a:r>
            <a:r>
              <a:rPr lang="en-GB" dirty="0" smtClean="0"/>
              <a:t> </a:t>
            </a:r>
            <a:r>
              <a:rPr lang="en-GB" dirty="0" err="1" smtClean="0"/>
              <a:t>leukocytů</a:t>
            </a:r>
            <a:r>
              <a:rPr lang="en-GB" dirty="0" smtClean="0"/>
              <a:t> v </a:t>
            </a:r>
            <a:r>
              <a:rPr lang="en-GB" dirty="0" err="1" smtClean="0"/>
              <a:t>krvi</a:t>
            </a:r>
            <a:endParaRPr lang="en-GB" dirty="0" smtClean="0"/>
          </a:p>
          <a:p>
            <a:pPr eaLnBrk="1" hangingPunct="1">
              <a:buFontTx/>
              <a:buNone/>
            </a:pPr>
            <a:r>
              <a:rPr lang="en-GB" dirty="0" err="1" smtClean="0"/>
              <a:t>Změny</a:t>
            </a:r>
            <a:r>
              <a:rPr lang="en-GB" dirty="0" smtClean="0"/>
              <a:t> </a:t>
            </a:r>
            <a:r>
              <a:rPr lang="en-GB" dirty="0" err="1" smtClean="0"/>
              <a:t>spektra</a:t>
            </a:r>
            <a:r>
              <a:rPr lang="en-GB" dirty="0" smtClean="0"/>
              <a:t> </a:t>
            </a:r>
            <a:r>
              <a:rPr lang="en-GB" dirty="0" err="1" smtClean="0"/>
              <a:t>sérových</a:t>
            </a:r>
            <a:r>
              <a:rPr lang="en-GB" dirty="0" smtClean="0"/>
              <a:t> </a:t>
            </a:r>
            <a:r>
              <a:rPr lang="en-GB" dirty="0" err="1" smtClean="0"/>
              <a:t>bílkovin</a:t>
            </a:r>
            <a:r>
              <a:rPr lang="en-GB" dirty="0" smtClean="0"/>
              <a:t> </a:t>
            </a:r>
            <a:br>
              <a:rPr lang="en-GB" dirty="0" smtClean="0"/>
            </a:br>
            <a:r>
              <a:rPr lang="en-GB" dirty="0" smtClean="0"/>
              <a:t>v </a:t>
            </a:r>
            <a:r>
              <a:rPr lang="en-GB" dirty="0" err="1" smtClean="0"/>
              <a:t>elektroforéze</a:t>
            </a:r>
            <a:r>
              <a:rPr lang="en-GB" dirty="0" smtClean="0"/>
              <a:t> (</a:t>
            </a:r>
            <a:r>
              <a:rPr lang="en-GB" dirty="0" err="1" smtClean="0"/>
              <a:t>pokles</a:t>
            </a:r>
            <a:r>
              <a:rPr lang="en-GB" dirty="0" smtClean="0"/>
              <a:t> </a:t>
            </a:r>
            <a:r>
              <a:rPr lang="en-GB" dirty="0" err="1" smtClean="0"/>
              <a:t>albuminu</a:t>
            </a:r>
            <a:r>
              <a:rPr lang="en-GB" dirty="0" smtClean="0"/>
              <a:t>, </a:t>
            </a:r>
            <a:r>
              <a:rPr lang="en-GB" dirty="0" err="1" smtClean="0"/>
              <a:t>vzestup</a:t>
            </a:r>
            <a:r>
              <a:rPr lang="en-GB" dirty="0" smtClean="0"/>
              <a:t> </a:t>
            </a:r>
            <a:r>
              <a:rPr lang="en-GB" dirty="0" smtClean="0">
                <a:latin typeface="Symbol" pitchFamily="18" charset="2"/>
              </a:rPr>
              <a:t>a</a:t>
            </a:r>
            <a:r>
              <a:rPr lang="en-GB" dirty="0" smtClean="0"/>
              <a:t>1</a:t>
            </a:r>
            <a:r>
              <a:rPr lang="cs-CZ" dirty="0" smtClean="0"/>
              <a:t> </a:t>
            </a:r>
            <a:r>
              <a:rPr lang="en-GB" dirty="0" smtClean="0"/>
              <a:t>a </a:t>
            </a:r>
            <a:r>
              <a:rPr lang="en-GB" dirty="0" smtClean="0">
                <a:latin typeface="Symbol" pitchFamily="18" charset="2"/>
              </a:rPr>
              <a:t>a</a:t>
            </a:r>
            <a:r>
              <a:rPr lang="en-GB" dirty="0" smtClean="0"/>
              <a:t>2 </a:t>
            </a:r>
            <a:r>
              <a:rPr lang="en-GB" dirty="0" err="1" smtClean="0"/>
              <a:t>globulinů</a:t>
            </a:r>
            <a:r>
              <a:rPr lang="en-GB" dirty="0" smtClean="0"/>
              <a:t>)</a:t>
            </a:r>
          </a:p>
          <a:p>
            <a:pPr eaLnBrk="1" hangingPunct="1">
              <a:buFontTx/>
              <a:buNone/>
            </a:pPr>
            <a:r>
              <a:rPr lang="en-GB" dirty="0" err="1" smtClean="0"/>
              <a:t>Sledování</a:t>
            </a:r>
            <a:r>
              <a:rPr lang="en-GB" dirty="0" smtClean="0"/>
              <a:t> </a:t>
            </a:r>
            <a:r>
              <a:rPr lang="en-GB" dirty="0" err="1" smtClean="0"/>
              <a:t>hladin</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p:txBody>
      </p:sp>
    </p:spTree>
    <p:extLst>
      <p:ext uri="{BB962C8B-B14F-4D97-AF65-F5344CB8AC3E}">
        <p14:creationId xmlns:p14="http://schemas.microsoft.com/office/powerpoint/2010/main" val="179116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cs-CZ" sz="4000" dirty="0" smtClean="0"/>
              <a:t>Složky imunitního sytému</a:t>
            </a:r>
            <a:endParaRPr lang="en-US" sz="4000" dirty="0"/>
          </a:p>
        </p:txBody>
      </p:sp>
      <p:sp>
        <p:nvSpPr>
          <p:cNvPr id="125955" name="Rectangle 3"/>
          <p:cNvSpPr>
            <a:spLocks noGrp="1" noChangeArrowheads="1"/>
          </p:cNvSpPr>
          <p:nvPr>
            <p:ph type="body" idx="1"/>
          </p:nvPr>
        </p:nvSpPr>
        <p:spPr/>
        <p:txBody>
          <a:bodyPr>
            <a:normAutofit lnSpcReduction="10000"/>
          </a:bodyPr>
          <a:lstStyle/>
          <a:p>
            <a:pPr>
              <a:lnSpc>
                <a:spcPct val="90000"/>
              </a:lnSpc>
            </a:pPr>
            <a:r>
              <a:rPr lang="cs-CZ" dirty="0"/>
              <a:t>Periferní oblasti imunitního systému je možno rozdělit do několika funkčních oblastí jejichž imunitní odpověď má určité odlišné charakteristiky.</a:t>
            </a:r>
          </a:p>
          <a:p>
            <a:pPr>
              <a:lnSpc>
                <a:spcPct val="90000"/>
              </a:lnSpc>
            </a:pPr>
            <a:r>
              <a:rPr lang="cs-CZ" dirty="0" smtClean="0"/>
              <a:t>Základní složky </a:t>
            </a:r>
            <a:r>
              <a:rPr lang="cs-CZ" dirty="0"/>
              <a:t>imunitního </a:t>
            </a:r>
            <a:r>
              <a:rPr lang="cs-CZ" dirty="0" smtClean="0"/>
              <a:t>systému:</a:t>
            </a:r>
          </a:p>
          <a:p>
            <a:pPr marL="0" indent="0">
              <a:lnSpc>
                <a:spcPct val="90000"/>
              </a:lnSpc>
              <a:buNone/>
            </a:pPr>
            <a:r>
              <a:rPr lang="cs-CZ" sz="2800" dirty="0"/>
              <a:t> </a:t>
            </a:r>
            <a:r>
              <a:rPr lang="cs-CZ" sz="2800" dirty="0" smtClean="0"/>
              <a:t>     – </a:t>
            </a:r>
            <a:r>
              <a:rPr lang="cs-CZ" sz="2800" dirty="0"/>
              <a:t>K</a:t>
            </a:r>
            <a:r>
              <a:rPr lang="cs-CZ" sz="2800" dirty="0" smtClean="0"/>
              <a:t>ostní dřeň, tymus</a:t>
            </a:r>
            <a:endParaRPr lang="cs-CZ" sz="2800" dirty="0"/>
          </a:p>
          <a:p>
            <a:pPr lvl="1">
              <a:lnSpc>
                <a:spcPct val="90000"/>
              </a:lnSpc>
            </a:pPr>
            <a:r>
              <a:rPr lang="cs-CZ" dirty="0"/>
              <a:t>Lymfatické uzliny a slezina</a:t>
            </a:r>
          </a:p>
          <a:p>
            <a:pPr lvl="1">
              <a:lnSpc>
                <a:spcPct val="90000"/>
              </a:lnSpc>
            </a:pPr>
            <a:r>
              <a:rPr lang="cs-CZ" dirty="0"/>
              <a:t>Imunitní systém sliznic </a:t>
            </a:r>
            <a:endParaRPr lang="cs-CZ" dirty="0" smtClean="0"/>
          </a:p>
          <a:p>
            <a:pPr lvl="1">
              <a:lnSpc>
                <a:spcPct val="90000"/>
              </a:lnSpc>
            </a:pPr>
            <a:r>
              <a:rPr lang="cs-CZ" dirty="0" smtClean="0"/>
              <a:t>Kožní </a:t>
            </a:r>
            <a:r>
              <a:rPr lang="cs-CZ" dirty="0"/>
              <a:t>imunitní systém </a:t>
            </a:r>
            <a:endParaRPr lang="cs-CZ" dirty="0" smtClean="0"/>
          </a:p>
          <a:p>
            <a:pPr lvl="1">
              <a:lnSpc>
                <a:spcPct val="90000"/>
              </a:lnSpc>
            </a:pPr>
            <a:r>
              <a:rPr lang="cs-CZ" dirty="0" smtClean="0"/>
              <a:t>Lymfatický cévní systém </a:t>
            </a:r>
            <a:endParaRPr lang="en-US" dirty="0"/>
          </a:p>
        </p:txBody>
      </p:sp>
    </p:spTree>
    <p:extLst>
      <p:ext uri="{BB962C8B-B14F-4D97-AF65-F5344CB8AC3E}">
        <p14:creationId xmlns:p14="http://schemas.microsoft.com/office/powerpoint/2010/main" val="3963428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Mízní cévy</a:t>
            </a:r>
            <a:endParaRPr lang="cs-CZ" dirty="0"/>
          </a:p>
        </p:txBody>
      </p:sp>
      <p:sp>
        <p:nvSpPr>
          <p:cNvPr id="3" name="Zástupný symbol pro obsah 2"/>
          <p:cNvSpPr>
            <a:spLocks noGrp="1"/>
          </p:cNvSpPr>
          <p:nvPr>
            <p:ph idx="1"/>
          </p:nvPr>
        </p:nvSpPr>
        <p:spPr/>
        <p:txBody>
          <a:bodyPr>
            <a:normAutofit/>
          </a:bodyPr>
          <a:lstStyle/>
          <a:p>
            <a:r>
              <a:rPr lang="cs-CZ" dirty="0" smtClean="0"/>
              <a:t> </a:t>
            </a:r>
            <a:r>
              <a:rPr lang="cs-CZ" dirty="0"/>
              <a:t>přítomny téměř ve všech tkáních </a:t>
            </a:r>
            <a:r>
              <a:rPr lang="cs-CZ" dirty="0" smtClean="0"/>
              <a:t>těla</a:t>
            </a:r>
          </a:p>
          <a:p>
            <a:r>
              <a:rPr lang="cs-CZ" dirty="0" smtClean="0"/>
              <a:t> </a:t>
            </a:r>
            <a:r>
              <a:rPr lang="cs-CZ" dirty="0"/>
              <a:t>Nebyly nalezeny v avaskulárních strukturách, jako jsou vlasy, nehty, epidermis, rohovka, sklivec a čočka a některé druhy chrupavky. </a:t>
            </a:r>
            <a:endParaRPr lang="cs-CZ" dirty="0" smtClean="0"/>
          </a:p>
          <a:p>
            <a:r>
              <a:rPr lang="cs-CZ" dirty="0" smtClean="0"/>
              <a:t>Dále </a:t>
            </a:r>
            <a:r>
              <a:rPr lang="cs-CZ" dirty="0"/>
              <a:t>nebyly nalezeny v nervové tkáni, kostní dřeni a v nitru jaterního lalůčku.</a:t>
            </a:r>
            <a:endParaRPr lang="cs-CZ" b="1" dirty="0"/>
          </a:p>
          <a:p>
            <a:endParaRPr lang="cs-CZ" dirty="0" smtClean="0"/>
          </a:p>
          <a:p>
            <a:endParaRPr lang="cs-CZ" dirty="0"/>
          </a:p>
        </p:txBody>
      </p:sp>
    </p:spTree>
    <p:extLst>
      <p:ext uri="{BB962C8B-B14F-4D97-AF65-F5344CB8AC3E}">
        <p14:creationId xmlns:p14="http://schemas.microsoft.com/office/powerpoint/2010/main" val="4266111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Míza, lymfa</a:t>
            </a:r>
            <a:endParaRPr lang="cs-CZ" dirty="0"/>
          </a:p>
        </p:txBody>
      </p:sp>
      <p:sp>
        <p:nvSpPr>
          <p:cNvPr id="3" name="Zástupný symbol pro obsah 2"/>
          <p:cNvSpPr>
            <a:spLocks noGrp="1"/>
          </p:cNvSpPr>
          <p:nvPr>
            <p:ph idx="1"/>
          </p:nvPr>
        </p:nvSpPr>
        <p:spPr>
          <a:xfrm>
            <a:off x="457200" y="1340768"/>
            <a:ext cx="8229600" cy="4785395"/>
          </a:xfrm>
        </p:spPr>
        <p:txBody>
          <a:bodyPr>
            <a:noAutofit/>
          </a:bodyPr>
          <a:lstStyle/>
          <a:p>
            <a:r>
              <a:rPr lang="cs-CZ" sz="2400" dirty="0"/>
              <a:t>Lymfa (míza)  </a:t>
            </a:r>
            <a:r>
              <a:rPr lang="cs-CZ" sz="2400" dirty="0" smtClean="0"/>
              <a:t>-  nažloutlá tekutina kolující v lymfatickém systému</a:t>
            </a:r>
          </a:p>
          <a:p>
            <a:r>
              <a:rPr lang="cs-CZ" sz="2400" dirty="0" smtClean="0"/>
              <a:t>Podobné </a:t>
            </a:r>
            <a:r>
              <a:rPr lang="cs-CZ" sz="2400" dirty="0"/>
              <a:t>složení jako </a:t>
            </a:r>
            <a:r>
              <a:rPr lang="cs-CZ" sz="2400" dirty="0" smtClean="0"/>
              <a:t>krevní plazma. </a:t>
            </a:r>
            <a:r>
              <a:rPr lang="cs-CZ" sz="2400" dirty="0"/>
              <a:t>Lidské tělo obsahuje asi </a:t>
            </a:r>
            <a:r>
              <a:rPr lang="cs-CZ" sz="2400" dirty="0"/>
              <a:t>l</a:t>
            </a:r>
            <a:r>
              <a:rPr lang="cs-CZ" sz="2400" dirty="0" smtClean="0"/>
              <a:t>itr </a:t>
            </a:r>
            <a:r>
              <a:rPr lang="cs-CZ" sz="2400" dirty="0" smtClean="0"/>
              <a:t>lymfy</a:t>
            </a:r>
          </a:p>
          <a:p>
            <a:r>
              <a:rPr lang="cs-CZ" sz="2400" dirty="0"/>
              <a:t>Lymfa vzniká </a:t>
            </a:r>
            <a:r>
              <a:rPr lang="cs-CZ" sz="2400" dirty="0" smtClean="0"/>
              <a:t>v prostotu mezi buňkami z tkáňového moku.</a:t>
            </a:r>
            <a:endParaRPr lang="cs-CZ" sz="2400" dirty="0"/>
          </a:p>
          <a:p>
            <a:r>
              <a:rPr lang="cs-CZ" sz="2400" dirty="0"/>
              <a:t>Sbírá se do </a:t>
            </a:r>
            <a:r>
              <a:rPr lang="cs-CZ" sz="2400" dirty="0" smtClean="0"/>
              <a:t>mízních vlásečnic tzv. lymfatických kapilár. Tyto kapiláry sbírají lymfu se všech částí těla, spojují se dohromady a postupně vytvářejí větší lymfatické cévy. Potom </a:t>
            </a:r>
            <a:r>
              <a:rPr lang="cs-CZ" sz="2400" dirty="0"/>
              <a:t>pokračuje dál širšími </a:t>
            </a:r>
            <a:r>
              <a:rPr lang="cs-CZ" sz="2400" dirty="0" smtClean="0"/>
              <a:t> lymfatickými cévami, </a:t>
            </a:r>
            <a:r>
              <a:rPr lang="cs-CZ" sz="2400" dirty="0"/>
              <a:t>kde se pak </a:t>
            </a:r>
            <a:r>
              <a:rPr lang="cs-CZ" sz="2400" dirty="0" smtClean="0"/>
              <a:t>ústí do lymfatických uzlin, </a:t>
            </a:r>
            <a:r>
              <a:rPr lang="cs-CZ" sz="2400" dirty="0"/>
              <a:t>které lymfu filtrují. Lymfatické cévy se postupně spojují do </a:t>
            </a:r>
            <a:r>
              <a:rPr lang="cs-CZ" sz="2400" dirty="0" smtClean="0"/>
              <a:t>velkých lymfatických cév  - mízovodů, kterými vtéká lymfa do krčních žil krevního oběhu</a:t>
            </a:r>
            <a:endParaRPr lang="cs-CZ" sz="2400" dirty="0"/>
          </a:p>
        </p:txBody>
      </p:sp>
    </p:spTree>
    <p:extLst>
      <p:ext uri="{BB962C8B-B14F-4D97-AF65-F5344CB8AC3E}">
        <p14:creationId xmlns:p14="http://schemas.microsoft.com/office/powerpoint/2010/main" val="340449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Míza, lymfa</a:t>
            </a:r>
          </a:p>
        </p:txBody>
      </p:sp>
      <p:sp>
        <p:nvSpPr>
          <p:cNvPr id="3" name="Zástupný symbol pro obsah 2"/>
          <p:cNvSpPr>
            <a:spLocks noGrp="1"/>
          </p:cNvSpPr>
          <p:nvPr>
            <p:ph idx="1"/>
          </p:nvPr>
        </p:nvSpPr>
        <p:spPr/>
        <p:txBody>
          <a:bodyPr>
            <a:normAutofit fontScale="92500" lnSpcReduction="20000"/>
          </a:bodyPr>
          <a:lstStyle/>
          <a:p>
            <a:pPr marL="342900" lvl="1" indent="-342900">
              <a:buFont typeface="Arial" pitchFamily="34" charset="0"/>
              <a:buChar char="•"/>
            </a:pPr>
            <a:r>
              <a:rPr lang="cs-CZ" sz="3000" dirty="0"/>
              <a:t>Pravý </a:t>
            </a:r>
            <a:r>
              <a:rPr lang="cs-CZ" sz="3000" dirty="0" smtClean="0"/>
              <a:t>mízovod -  </a:t>
            </a:r>
            <a:r>
              <a:rPr lang="cs-CZ" sz="3000" dirty="0" err="1"/>
              <a:t>ductus</a:t>
            </a:r>
            <a:r>
              <a:rPr lang="cs-CZ" sz="3000" dirty="0"/>
              <a:t> </a:t>
            </a:r>
            <a:r>
              <a:rPr lang="cs-CZ" sz="3000" dirty="0" err="1"/>
              <a:t>lymfatikus</a:t>
            </a:r>
            <a:r>
              <a:rPr lang="cs-CZ" sz="3000" dirty="0"/>
              <a:t> </a:t>
            </a:r>
            <a:r>
              <a:rPr lang="cs-CZ" sz="3000" dirty="0" err="1" smtClean="0"/>
              <a:t>dexter</a:t>
            </a:r>
            <a:r>
              <a:rPr lang="cs-CZ" sz="3000" dirty="0" smtClean="0"/>
              <a:t> -přivádí </a:t>
            </a:r>
            <a:r>
              <a:rPr lang="cs-CZ" sz="3000" dirty="0"/>
              <a:t>lymfu z horní poloviny pravé strany těla </a:t>
            </a:r>
          </a:p>
          <a:p>
            <a:pPr marL="342900" lvl="1" indent="-342900">
              <a:buFont typeface="Arial" pitchFamily="34" charset="0"/>
              <a:buChar char="•"/>
            </a:pPr>
            <a:r>
              <a:rPr lang="cs-CZ" sz="3000" dirty="0" smtClean="0"/>
              <a:t>Hrudní </a:t>
            </a:r>
            <a:r>
              <a:rPr lang="cs-CZ" sz="3000" dirty="0"/>
              <a:t>mízovod tzv.  </a:t>
            </a:r>
            <a:r>
              <a:rPr lang="cs-CZ" sz="3000" dirty="0" err="1"/>
              <a:t>ductus</a:t>
            </a:r>
            <a:r>
              <a:rPr lang="cs-CZ" sz="3000" dirty="0"/>
              <a:t> </a:t>
            </a:r>
            <a:r>
              <a:rPr lang="cs-CZ" sz="3000" dirty="0" err="1"/>
              <a:t>thracicus</a:t>
            </a:r>
            <a:r>
              <a:rPr lang="cs-CZ" sz="3000" dirty="0"/>
              <a:t> </a:t>
            </a:r>
            <a:r>
              <a:rPr lang="cs-CZ" sz="3000" dirty="0" smtClean="0"/>
              <a:t>přivádí </a:t>
            </a:r>
            <a:r>
              <a:rPr lang="cs-CZ" sz="3000" dirty="0"/>
              <a:t>lymfu ze zbývajících částí těla. Toku krve do lymfatického systému zabraňují chlopně v ústích mízovodů.</a:t>
            </a:r>
          </a:p>
          <a:p>
            <a:r>
              <a:rPr lang="cs-CZ" sz="3000" dirty="0"/>
              <a:t>Hrudním mízovodem proteče do žil každou minutu </a:t>
            </a:r>
            <a:r>
              <a:rPr lang="cs-CZ" sz="3000" dirty="0" smtClean="0"/>
              <a:t> 4-10 </a:t>
            </a:r>
            <a:r>
              <a:rPr lang="cs-CZ" sz="3000" dirty="0"/>
              <a:t>ml lymfy; během jednoho dne 60% objemu plazmy a 50% všech </a:t>
            </a:r>
            <a:r>
              <a:rPr lang="cs-CZ" sz="3000" dirty="0" smtClean="0"/>
              <a:t>bílkovin</a:t>
            </a:r>
          </a:p>
          <a:p>
            <a:r>
              <a:rPr lang="cs-CZ" sz="3000" dirty="0" smtClean="0"/>
              <a:t>Lymfa pomáhá při </a:t>
            </a:r>
            <a:r>
              <a:rPr lang="cs-CZ" sz="3000" dirty="0"/>
              <a:t>přenosu živin do těla. Ve střevech je obrovský počet lymfatických cév, které sbírají malé kuličky tuku a odevzdávají je do krve cestou hrudního mízovodu.</a:t>
            </a:r>
            <a:endParaRPr lang="cs-CZ" sz="3000" b="1" dirty="0"/>
          </a:p>
          <a:p>
            <a:endParaRPr lang="cs-CZ" dirty="0"/>
          </a:p>
          <a:p>
            <a:endParaRPr lang="cs-CZ" dirty="0"/>
          </a:p>
        </p:txBody>
      </p:sp>
    </p:spTree>
    <p:extLst>
      <p:ext uri="{BB962C8B-B14F-4D97-AF65-F5344CB8AC3E}">
        <p14:creationId xmlns:p14="http://schemas.microsoft.com/office/powerpoint/2010/main" val="311298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Složení lymfy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Je do určité míry podobné složení krevní plazmy, má 50- 70% bílkovin plasmy, obsahuje tuky a cholesterol, vitamíny rozpustné v tucích, které se vstřebávají v okolí trávicí soustavy. Dále obsahuje steroidní hormony, železo, </a:t>
            </a:r>
            <a:r>
              <a:rPr lang="cs-CZ" dirty="0" smtClean="0"/>
              <a:t>měď a </a:t>
            </a:r>
            <a:r>
              <a:rPr lang="cs-CZ" dirty="0"/>
              <a:t>kalcium.</a:t>
            </a:r>
          </a:p>
          <a:p>
            <a:r>
              <a:rPr lang="cs-CZ" dirty="0"/>
              <a:t>Lymfa v kapilárách neobsahuje </a:t>
            </a:r>
            <a:r>
              <a:rPr lang="cs-CZ" dirty="0" smtClean="0"/>
              <a:t>buňky</a:t>
            </a:r>
            <a:r>
              <a:rPr lang="cs-CZ" dirty="0" smtClean="0"/>
              <a:t>; </a:t>
            </a:r>
            <a:r>
              <a:rPr lang="cs-CZ" dirty="0"/>
              <a:t>ty se do ní dostávají až po průchodu některou lymfatickou uzlinou. V </a:t>
            </a:r>
            <a:r>
              <a:rPr lang="cs-CZ" dirty="0" err="1"/>
              <a:t>ductus</a:t>
            </a:r>
            <a:r>
              <a:rPr lang="cs-CZ" dirty="0"/>
              <a:t> </a:t>
            </a:r>
            <a:r>
              <a:rPr lang="cs-CZ" dirty="0" err="1"/>
              <a:t>thoracicus</a:t>
            </a:r>
            <a:r>
              <a:rPr lang="cs-CZ" dirty="0"/>
              <a:t> má lymfa narůžovělou barvu, je kalná a obsahuje mnoho buněk. </a:t>
            </a:r>
            <a:endParaRPr lang="cs-CZ" dirty="0" smtClean="0"/>
          </a:p>
          <a:p>
            <a:r>
              <a:rPr lang="cs-CZ" dirty="0" smtClean="0"/>
              <a:t>Má schopnost</a:t>
            </a:r>
            <a:r>
              <a:rPr lang="cs-CZ" dirty="0"/>
              <a:t> </a:t>
            </a:r>
            <a:r>
              <a:rPr lang="cs-CZ" dirty="0" smtClean="0"/>
              <a:t> srážet </a:t>
            </a:r>
            <a:r>
              <a:rPr lang="cs-CZ" dirty="0"/>
              <a:t> se, podobně jako krev. </a:t>
            </a:r>
            <a:endParaRPr lang="cs-CZ" dirty="0" smtClean="0"/>
          </a:p>
          <a:p>
            <a:r>
              <a:rPr lang="cs-CZ" dirty="0" smtClean="0"/>
              <a:t>99</a:t>
            </a:r>
            <a:r>
              <a:rPr lang="cs-CZ" dirty="0"/>
              <a:t> % jejích buněk </a:t>
            </a:r>
            <a:r>
              <a:rPr lang="cs-CZ" dirty="0" smtClean="0"/>
              <a:t>tvoří lymfocyty - 95</a:t>
            </a:r>
            <a:r>
              <a:rPr lang="cs-CZ" dirty="0"/>
              <a:t> % </a:t>
            </a:r>
            <a:r>
              <a:rPr lang="cs-CZ" dirty="0" smtClean="0"/>
              <a:t>tvoří efektorové lymfocyty. </a:t>
            </a:r>
            <a:r>
              <a:rPr lang="cs-CZ" dirty="0"/>
              <a:t>Ostatní buňky jsou v lymfě ojedinělé</a:t>
            </a:r>
          </a:p>
          <a:p>
            <a:endParaRPr lang="cs-CZ" dirty="0"/>
          </a:p>
        </p:txBody>
      </p:sp>
    </p:spTree>
    <p:extLst>
      <p:ext uri="{BB962C8B-B14F-4D97-AF65-F5344CB8AC3E}">
        <p14:creationId xmlns:p14="http://schemas.microsoft.com/office/powerpoint/2010/main" val="394462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Složení lymfy</a:t>
            </a:r>
            <a:endParaRPr lang="cs-CZ" dirty="0"/>
          </a:p>
        </p:txBody>
      </p:sp>
      <p:sp>
        <p:nvSpPr>
          <p:cNvPr id="3" name="Zástupný symbol pro obsah 2"/>
          <p:cNvSpPr>
            <a:spLocks noGrp="1"/>
          </p:cNvSpPr>
          <p:nvPr>
            <p:ph idx="1"/>
          </p:nvPr>
        </p:nvSpPr>
        <p:spPr>
          <a:xfrm>
            <a:off x="467544" y="1628800"/>
            <a:ext cx="8229600" cy="4525963"/>
          </a:xfrm>
        </p:spPr>
        <p:txBody>
          <a:bodyPr>
            <a:normAutofit fontScale="92500"/>
          </a:bodyPr>
          <a:lstStyle/>
          <a:p>
            <a:r>
              <a:rPr lang="cs-CZ" dirty="0" smtClean="0"/>
              <a:t>Složení lymfy v cévách proměnlivé </a:t>
            </a:r>
            <a:r>
              <a:rPr lang="cs-CZ" dirty="0"/>
              <a:t>- závisí </a:t>
            </a:r>
            <a:r>
              <a:rPr lang="cs-CZ" dirty="0" smtClean="0"/>
              <a:t>na jejich pozici. </a:t>
            </a:r>
          </a:p>
          <a:p>
            <a:r>
              <a:rPr lang="cs-CZ" dirty="0" smtClean="0"/>
              <a:t>Lymfa z horních končetin je </a:t>
            </a:r>
            <a:r>
              <a:rPr lang="cs-CZ" dirty="0"/>
              <a:t>lymfa </a:t>
            </a:r>
            <a:r>
              <a:rPr lang="cs-CZ" dirty="0" smtClean="0"/>
              <a:t>bohatá na </a:t>
            </a:r>
            <a:r>
              <a:rPr lang="cs-CZ" dirty="0"/>
              <a:t>bílkoviny. </a:t>
            </a:r>
            <a:endParaRPr lang="cs-CZ" dirty="0" smtClean="0"/>
          </a:p>
          <a:p>
            <a:r>
              <a:rPr lang="cs-CZ" dirty="0" smtClean="0"/>
              <a:t>Lymfa </a:t>
            </a:r>
            <a:r>
              <a:rPr lang="cs-CZ" dirty="0"/>
              <a:t>ve střevech – chylus (střevní míza) – je bohatá na tuky, které se vstřebaly ze střeva během trávení. Tato lymfa je mléčné barvy. </a:t>
            </a:r>
            <a:endParaRPr lang="cs-CZ" dirty="0" smtClean="0"/>
          </a:p>
          <a:p>
            <a:r>
              <a:rPr lang="cs-CZ" dirty="0"/>
              <a:t>Klasická lymfa je vlastně světlá, téměř bezbarvá tekutina, již můžeme vidět například v puchýři.</a:t>
            </a:r>
            <a:endParaRPr lang="cs-CZ" dirty="0" smtClean="0"/>
          </a:p>
          <a:p>
            <a:endParaRPr lang="cs-CZ" dirty="0"/>
          </a:p>
        </p:txBody>
      </p:sp>
    </p:spTree>
    <p:extLst>
      <p:ext uri="{BB962C8B-B14F-4D97-AF65-F5344CB8AC3E}">
        <p14:creationId xmlns:p14="http://schemas.microsoft.com/office/powerpoint/2010/main" val="2219734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Cesty lymfocytů v těle</a:t>
            </a:r>
            <a:endParaRPr lang="cs-CZ"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560" y="1600200"/>
            <a:ext cx="8136904" cy="5257800"/>
          </a:xfrm>
          <a:noFill/>
        </p:spPr>
      </p:pic>
      <p:sp>
        <p:nvSpPr>
          <p:cNvPr id="6" name="TextovéPole 5"/>
          <p:cNvSpPr txBox="1"/>
          <p:nvPr/>
        </p:nvSpPr>
        <p:spPr>
          <a:xfrm>
            <a:off x="3923928" y="2492896"/>
            <a:ext cx="1008112" cy="646331"/>
          </a:xfrm>
          <a:prstGeom prst="rect">
            <a:avLst/>
          </a:prstGeom>
          <a:noFill/>
        </p:spPr>
        <p:txBody>
          <a:bodyPr wrap="square" rtlCol="0">
            <a:spAutoFit/>
          </a:bodyPr>
          <a:lstStyle/>
          <a:p>
            <a:r>
              <a:rPr lang="cs-CZ" dirty="0" smtClean="0">
                <a:solidFill>
                  <a:schemeClr val="accent2">
                    <a:lumMod val="50000"/>
                  </a:schemeClr>
                </a:solidFill>
              </a:rPr>
              <a:t>Krevní oběh</a:t>
            </a:r>
            <a:endParaRPr lang="cs-CZ" dirty="0">
              <a:solidFill>
                <a:schemeClr val="accent2">
                  <a:lumMod val="50000"/>
                </a:schemeClr>
              </a:solidFill>
            </a:endParaRPr>
          </a:p>
        </p:txBody>
      </p:sp>
      <p:cxnSp>
        <p:nvCxnSpPr>
          <p:cNvPr id="8" name="Přímá spojnice se šipkou 7"/>
          <p:cNvCxnSpPr/>
          <p:nvPr/>
        </p:nvCxnSpPr>
        <p:spPr>
          <a:xfrm flipV="1">
            <a:off x="4572000" y="1844824"/>
            <a:ext cx="504056" cy="72008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9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pojmy</a:t>
            </a:r>
            <a:endParaRPr lang="cs-CZ" dirty="0"/>
          </a:p>
        </p:txBody>
      </p:sp>
    </p:spTree>
    <p:extLst>
      <p:ext uri="{BB962C8B-B14F-4D97-AF65-F5344CB8AC3E}">
        <p14:creationId xmlns:p14="http://schemas.microsoft.com/office/powerpoint/2010/main" val="212470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High</a:t>
            </a:r>
            <a:r>
              <a:rPr lang="cs-CZ" dirty="0" smtClean="0"/>
              <a:t> </a:t>
            </a:r>
            <a:r>
              <a:rPr lang="cs-CZ" dirty="0" err="1" smtClean="0"/>
              <a:t>endotelial</a:t>
            </a:r>
            <a:r>
              <a:rPr lang="cs-CZ" dirty="0" smtClean="0"/>
              <a:t> </a:t>
            </a:r>
            <a:r>
              <a:rPr lang="cs-CZ" dirty="0" err="1" smtClean="0"/>
              <a:t>venules</a:t>
            </a:r>
            <a:endParaRPr lang="cs-CZ" dirty="0"/>
          </a:p>
        </p:txBody>
      </p:sp>
      <p:sp>
        <p:nvSpPr>
          <p:cNvPr id="3" name="Zástupný symbol pro obsah 2"/>
          <p:cNvSpPr>
            <a:spLocks noGrp="1"/>
          </p:cNvSpPr>
          <p:nvPr>
            <p:ph idx="1"/>
          </p:nvPr>
        </p:nvSpPr>
        <p:spPr/>
        <p:txBody>
          <a:bodyPr/>
          <a:lstStyle/>
          <a:p>
            <a:r>
              <a:rPr lang="cs-CZ" dirty="0" smtClean="0"/>
              <a:t>Naivní T-lymfocyty: přestup do parenchymu uzlin nebo slizničního imunitního systému pomocí </a:t>
            </a:r>
            <a:r>
              <a:rPr lang="cs-CZ" dirty="0" err="1" smtClean="0"/>
              <a:t>postkapilárních</a:t>
            </a:r>
            <a:r>
              <a:rPr lang="cs-CZ" dirty="0" smtClean="0"/>
              <a:t> </a:t>
            </a:r>
            <a:r>
              <a:rPr lang="cs-CZ" dirty="0" err="1" smtClean="0"/>
              <a:t>venul</a:t>
            </a:r>
            <a:r>
              <a:rPr lang="cs-CZ" dirty="0" smtClean="0"/>
              <a:t> s vysokým endotelem</a:t>
            </a:r>
          </a:p>
          <a:p>
            <a:r>
              <a:rPr lang="cs-CZ" dirty="0" smtClean="0"/>
              <a:t>V těchto </a:t>
            </a:r>
            <a:r>
              <a:rPr lang="cs-CZ" dirty="0" err="1" smtClean="0"/>
              <a:t>venulách</a:t>
            </a:r>
            <a:r>
              <a:rPr lang="cs-CZ" dirty="0" smtClean="0"/>
              <a:t> jsou přítomny adhezivní molekuly, které umožňují vazbu naivních nebo paměťových </a:t>
            </a:r>
            <a:r>
              <a:rPr lang="cs-CZ" dirty="0" err="1" smtClean="0"/>
              <a:t>neaktivovatných</a:t>
            </a:r>
            <a:r>
              <a:rPr lang="cs-CZ" dirty="0" smtClean="0"/>
              <a:t> T-lymfocytů</a:t>
            </a:r>
            <a:endParaRPr lang="cs-CZ" dirty="0"/>
          </a:p>
        </p:txBody>
      </p:sp>
    </p:spTree>
    <p:extLst>
      <p:ext uri="{BB962C8B-B14F-4D97-AF65-F5344CB8AC3E}">
        <p14:creationId xmlns:p14="http://schemas.microsoft.com/office/powerpoint/2010/main" val="3088925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Cirkulace lymfocytů</a:t>
            </a:r>
            <a:endParaRPr lang="cs-CZ" dirty="0"/>
          </a:p>
        </p:txBody>
      </p:sp>
      <p:pic>
        <p:nvPicPr>
          <p:cNvPr id="4" name="Picture 2" descr="S0241X-001-f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200" y="2205831"/>
            <a:ext cx="7213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03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Lymfatické orgány</a:t>
            </a:r>
            <a:endParaRPr lang="cs-CZ" dirty="0"/>
          </a:p>
        </p:txBody>
      </p:sp>
      <p:sp>
        <p:nvSpPr>
          <p:cNvPr id="5" name="Zástupný symbol pro obsah 4"/>
          <p:cNvSpPr>
            <a:spLocks noGrp="1"/>
          </p:cNvSpPr>
          <p:nvPr>
            <p:ph idx="1"/>
          </p:nvPr>
        </p:nvSpPr>
        <p:spPr/>
        <p:txBody>
          <a:bodyPr>
            <a:normAutofit/>
          </a:bodyPr>
          <a:lstStyle/>
          <a:p>
            <a:pPr marL="742950" lvl="2" indent="-342900"/>
            <a:r>
              <a:rPr lang="cs-CZ" sz="2800" b="1" dirty="0" smtClean="0"/>
              <a:t>Primární: kostní dřeň, </a:t>
            </a:r>
            <a:r>
              <a:rPr lang="cs-CZ" sz="2800" b="1" dirty="0" err="1" smtClean="0"/>
              <a:t>thymus</a:t>
            </a:r>
            <a:endParaRPr lang="cs-CZ" sz="2800" b="1" dirty="0" smtClean="0"/>
          </a:p>
          <a:p>
            <a:pPr lvl="1"/>
            <a:r>
              <a:rPr lang="cs-CZ" dirty="0" smtClean="0"/>
              <a:t>Vznik, diferenciace a zrání imunokompetentních buněk</a:t>
            </a:r>
          </a:p>
          <a:p>
            <a:pPr lvl="1">
              <a:buFont typeface="Arial" panose="020B0604020202020204" pitchFamily="34" charset="0"/>
              <a:buChar char="•"/>
            </a:pPr>
            <a:r>
              <a:rPr lang="cs-CZ" b="1" dirty="0" smtClean="0"/>
              <a:t>Sekundární lymfatické orgány: slezina, lymfatické uzliny, MALT</a:t>
            </a:r>
          </a:p>
          <a:p>
            <a:pPr lvl="1"/>
            <a:r>
              <a:rPr lang="cs-CZ" dirty="0"/>
              <a:t>	</a:t>
            </a:r>
            <a:r>
              <a:rPr lang="cs-CZ" dirty="0" smtClean="0"/>
              <a:t>místo, kde probíhají specifické imunitní reakce</a:t>
            </a:r>
          </a:p>
          <a:p>
            <a:pPr marL="457200" lvl="1" indent="0">
              <a:buNone/>
            </a:pPr>
            <a:r>
              <a:rPr lang="cs-CZ" dirty="0"/>
              <a:t>	</a:t>
            </a:r>
          </a:p>
        </p:txBody>
      </p:sp>
    </p:spTree>
    <p:extLst>
      <p:ext uri="{BB962C8B-B14F-4D97-AF65-F5344CB8AC3E}">
        <p14:creationId xmlns:p14="http://schemas.microsoft.com/office/powerpoint/2010/main" val="201501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7624" y="260648"/>
            <a:ext cx="7200800" cy="1415772"/>
          </a:xfrm>
          <a:prstGeom prst="rect">
            <a:avLst/>
          </a:prstGeom>
          <a:noFill/>
        </p:spPr>
        <p:txBody>
          <a:bodyPr wrap="square" rtlCol="0">
            <a:spAutoFit/>
          </a:bodyPr>
          <a:lstStyle/>
          <a:p>
            <a:r>
              <a:rPr lang="cs-CZ" sz="3200" b="1" dirty="0" smtClean="0">
                <a:solidFill>
                  <a:srgbClr val="002060"/>
                </a:solidFill>
              </a:rPr>
              <a:t>Primární </a:t>
            </a:r>
            <a:r>
              <a:rPr lang="cs-CZ" sz="3200" b="1" dirty="0">
                <a:solidFill>
                  <a:srgbClr val="002060"/>
                </a:solidFill>
              </a:rPr>
              <a:t>a </a:t>
            </a:r>
            <a:r>
              <a:rPr lang="cs-CZ" sz="3200" b="1" dirty="0" smtClean="0">
                <a:solidFill>
                  <a:srgbClr val="002060"/>
                </a:solidFill>
              </a:rPr>
              <a:t>sekundární lymfatické  orgány </a:t>
            </a:r>
            <a:endParaRPr lang="cs-CZ" sz="3200" b="1" dirty="0">
              <a:solidFill>
                <a:srgbClr val="002060"/>
              </a:solidFill>
            </a:endParaRPr>
          </a:p>
          <a:p>
            <a:endParaRPr lang="cs-CZ" b="1" dirty="0">
              <a:solidFill>
                <a:srgbClr val="002060"/>
              </a:solidFill>
            </a:endParaRPr>
          </a:p>
          <a:p>
            <a:r>
              <a:rPr lang="cs-CZ" b="1" dirty="0" smtClean="0">
                <a:solidFill>
                  <a:srgbClr val="002060"/>
                </a:solidFill>
              </a:rPr>
              <a:t> </a:t>
            </a:r>
            <a:endParaRPr lang="cs-CZ" b="1" dirty="0">
              <a:solidFill>
                <a:srgbClr val="002060"/>
              </a:solidFill>
            </a:endParaRP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15" y="957895"/>
            <a:ext cx="8065726" cy="5648057"/>
          </a:xfrm>
          <a:prstGeom prst="rect">
            <a:avLst/>
          </a:prstGeom>
        </p:spPr>
      </p:pic>
      <p:cxnSp>
        <p:nvCxnSpPr>
          <p:cNvPr id="5" name="Přímá spojovací šipka 20"/>
          <p:cNvCxnSpPr>
            <a:stCxn id="6" idx="2"/>
          </p:cNvCxnSpPr>
          <p:nvPr/>
        </p:nvCxnSpPr>
        <p:spPr>
          <a:xfrm>
            <a:off x="2682536" y="2540848"/>
            <a:ext cx="1313400" cy="45798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2068559" y="2235468"/>
            <a:ext cx="1227953" cy="305380"/>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t>Thymus</a:t>
            </a:r>
            <a:endParaRPr lang="cs-CZ" sz="1500" dirty="0"/>
          </a:p>
        </p:txBody>
      </p:sp>
      <p:sp>
        <p:nvSpPr>
          <p:cNvPr id="7" name="TextovéPole 6"/>
          <p:cNvSpPr txBox="1"/>
          <p:nvPr/>
        </p:nvSpPr>
        <p:spPr>
          <a:xfrm>
            <a:off x="553615" y="1124744"/>
            <a:ext cx="3305811" cy="327309"/>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b="1" dirty="0" smtClean="0"/>
              <a:t>Primární lymfatické orkány</a:t>
            </a:r>
            <a:endParaRPr lang="cs-CZ" b="1" dirty="0"/>
          </a:p>
        </p:txBody>
      </p:sp>
      <p:sp>
        <p:nvSpPr>
          <p:cNvPr id="8" name="TextovéPole 7"/>
          <p:cNvSpPr txBox="1"/>
          <p:nvPr/>
        </p:nvSpPr>
        <p:spPr>
          <a:xfrm>
            <a:off x="4211961" y="1124742"/>
            <a:ext cx="4407380" cy="327309"/>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b="1" dirty="0" smtClean="0"/>
              <a:t>Sekundární lymfatické orgány</a:t>
            </a:r>
            <a:endParaRPr lang="cs-CZ" b="1" dirty="0"/>
          </a:p>
        </p:txBody>
      </p:sp>
      <p:cxnSp>
        <p:nvCxnSpPr>
          <p:cNvPr id="9" name="Přímá spojovací šipka 20"/>
          <p:cNvCxnSpPr>
            <a:stCxn id="10" idx="3"/>
          </p:cNvCxnSpPr>
          <p:nvPr/>
        </p:nvCxnSpPr>
        <p:spPr>
          <a:xfrm>
            <a:off x="2143747" y="3070731"/>
            <a:ext cx="1227953" cy="8758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915794" y="2918041"/>
            <a:ext cx="1227953" cy="305380"/>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t>Kostní dřeň</a:t>
            </a:r>
            <a:endParaRPr lang="cs-CZ" sz="1500" dirty="0"/>
          </a:p>
        </p:txBody>
      </p:sp>
      <p:cxnSp>
        <p:nvCxnSpPr>
          <p:cNvPr id="11" name="Přímá spojovací šipka 20"/>
          <p:cNvCxnSpPr>
            <a:stCxn id="12" idx="1"/>
          </p:cNvCxnSpPr>
          <p:nvPr/>
        </p:nvCxnSpPr>
        <p:spPr>
          <a:xfrm flipH="1">
            <a:off x="4301130" y="1860402"/>
            <a:ext cx="792088" cy="51806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93218" y="1707712"/>
            <a:ext cx="3096344"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tx1"/>
                </a:solidFill>
              </a:rPr>
              <a:t>Waldeyerův</a:t>
            </a:r>
            <a:r>
              <a:rPr lang="cs-CZ" sz="1500" dirty="0" smtClean="0">
                <a:solidFill>
                  <a:schemeClr val="tx1"/>
                </a:solidFill>
              </a:rPr>
              <a:t> okruh</a:t>
            </a:r>
            <a:endParaRPr lang="cs-CZ" sz="1500" dirty="0">
              <a:solidFill>
                <a:schemeClr val="tx1"/>
              </a:solidFill>
            </a:endParaRPr>
          </a:p>
        </p:txBody>
      </p:sp>
      <p:cxnSp>
        <p:nvCxnSpPr>
          <p:cNvPr id="13" name="Přímá spojovací šipka 20"/>
          <p:cNvCxnSpPr>
            <a:stCxn id="17" idx="1"/>
          </p:cNvCxnSpPr>
          <p:nvPr/>
        </p:nvCxnSpPr>
        <p:spPr>
          <a:xfrm flipH="1">
            <a:off x="4301130" y="2525309"/>
            <a:ext cx="792088" cy="89507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0"/>
          <p:cNvCxnSpPr>
            <a:stCxn id="18" idx="1"/>
          </p:cNvCxnSpPr>
          <p:nvPr/>
        </p:nvCxnSpPr>
        <p:spPr>
          <a:xfrm flipH="1">
            <a:off x="4599654" y="2894094"/>
            <a:ext cx="1855026" cy="49414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20"/>
          <p:cNvCxnSpPr>
            <a:stCxn id="19" idx="1"/>
          </p:cNvCxnSpPr>
          <p:nvPr/>
        </p:nvCxnSpPr>
        <p:spPr>
          <a:xfrm flipH="1">
            <a:off x="4721087" y="3303212"/>
            <a:ext cx="1733593" cy="41943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20"/>
          <p:cNvCxnSpPr>
            <a:stCxn id="20" idx="1"/>
          </p:cNvCxnSpPr>
          <p:nvPr/>
        </p:nvCxnSpPr>
        <p:spPr>
          <a:xfrm flipH="1">
            <a:off x="4387104" y="3686182"/>
            <a:ext cx="2067576" cy="38097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093218" y="2377812"/>
            <a:ext cx="1853366" cy="294993"/>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tx1"/>
                </a:solidFill>
              </a:rPr>
              <a:t>BALT</a:t>
            </a:r>
            <a:endParaRPr lang="cs-CZ" sz="1500" dirty="0">
              <a:solidFill>
                <a:schemeClr val="tx1"/>
              </a:solidFill>
            </a:endParaRPr>
          </a:p>
        </p:txBody>
      </p:sp>
      <p:sp>
        <p:nvSpPr>
          <p:cNvPr id="18" name="TextovéPole 17"/>
          <p:cNvSpPr txBox="1"/>
          <p:nvPr/>
        </p:nvSpPr>
        <p:spPr>
          <a:xfrm>
            <a:off x="6454680" y="2741404"/>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Lymfatické uzliny</a:t>
            </a:r>
            <a:endParaRPr lang="cs-CZ" sz="1500" dirty="0">
              <a:solidFill>
                <a:schemeClr val="bg1"/>
              </a:solidFill>
            </a:endParaRPr>
          </a:p>
        </p:txBody>
      </p:sp>
      <p:sp>
        <p:nvSpPr>
          <p:cNvPr id="19" name="TextovéPole 18"/>
          <p:cNvSpPr txBox="1"/>
          <p:nvPr/>
        </p:nvSpPr>
        <p:spPr>
          <a:xfrm>
            <a:off x="6454680" y="3150522"/>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Kostní dřeň</a:t>
            </a:r>
            <a:endParaRPr lang="cs-CZ" sz="1500" dirty="0">
              <a:solidFill>
                <a:schemeClr val="bg1"/>
              </a:solidFill>
            </a:endParaRPr>
          </a:p>
        </p:txBody>
      </p:sp>
      <p:sp>
        <p:nvSpPr>
          <p:cNvPr id="20" name="TextovéPole 19"/>
          <p:cNvSpPr txBox="1"/>
          <p:nvPr/>
        </p:nvSpPr>
        <p:spPr>
          <a:xfrm>
            <a:off x="6454680" y="3533492"/>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Slezina</a:t>
            </a:r>
            <a:endParaRPr lang="cs-CZ" sz="1500" dirty="0">
              <a:solidFill>
                <a:schemeClr val="bg1"/>
              </a:solidFill>
            </a:endParaRPr>
          </a:p>
        </p:txBody>
      </p:sp>
      <p:cxnSp>
        <p:nvCxnSpPr>
          <p:cNvPr id="21" name="Přímá spojovací šipka 20"/>
          <p:cNvCxnSpPr>
            <a:stCxn id="22" idx="1"/>
          </p:cNvCxnSpPr>
          <p:nvPr/>
        </p:nvCxnSpPr>
        <p:spPr>
          <a:xfrm flipH="1">
            <a:off x="4211961" y="4133050"/>
            <a:ext cx="1846832" cy="44274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6058793" y="3980360"/>
            <a:ext cx="2131456"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tx1"/>
                </a:solidFill>
              </a:rPr>
              <a:t>Payerovy</a:t>
            </a:r>
            <a:r>
              <a:rPr lang="cs-CZ" sz="1500" dirty="0" smtClean="0">
                <a:solidFill>
                  <a:schemeClr val="tx1"/>
                </a:solidFill>
              </a:rPr>
              <a:t> pláty</a:t>
            </a:r>
            <a:endParaRPr lang="cs-CZ" sz="1500" dirty="0">
              <a:solidFill>
                <a:schemeClr val="tx1"/>
              </a:solidFill>
            </a:endParaRPr>
          </a:p>
        </p:txBody>
      </p:sp>
      <p:cxnSp>
        <p:nvCxnSpPr>
          <p:cNvPr id="23" name="Přímá spojovací šipka 20"/>
          <p:cNvCxnSpPr>
            <a:stCxn id="25" idx="1"/>
          </p:cNvCxnSpPr>
          <p:nvPr/>
        </p:nvCxnSpPr>
        <p:spPr>
          <a:xfrm flipH="1">
            <a:off x="4067945" y="4663440"/>
            <a:ext cx="2403898" cy="31419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0"/>
          <p:cNvCxnSpPr>
            <a:stCxn id="26" idx="1"/>
          </p:cNvCxnSpPr>
          <p:nvPr/>
        </p:nvCxnSpPr>
        <p:spPr>
          <a:xfrm flipH="1">
            <a:off x="4387104" y="5130324"/>
            <a:ext cx="2065954" cy="996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6471843" y="4435152"/>
            <a:ext cx="1717719" cy="456576"/>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bg1"/>
                </a:solidFill>
              </a:rPr>
              <a:t>Mesenterické</a:t>
            </a:r>
            <a:r>
              <a:rPr lang="cs-CZ" sz="1500" dirty="0" smtClean="0">
                <a:solidFill>
                  <a:schemeClr val="bg1"/>
                </a:solidFill>
              </a:rPr>
              <a:t> lymfatické uzliny</a:t>
            </a:r>
            <a:endParaRPr lang="cs-CZ" sz="1500" dirty="0">
              <a:solidFill>
                <a:schemeClr val="bg1"/>
              </a:solidFill>
            </a:endParaRPr>
          </a:p>
        </p:txBody>
      </p:sp>
      <p:sp>
        <p:nvSpPr>
          <p:cNvPr id="26" name="TextovéPole 25"/>
          <p:cNvSpPr txBox="1"/>
          <p:nvPr/>
        </p:nvSpPr>
        <p:spPr>
          <a:xfrm>
            <a:off x="6453058" y="4977634"/>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Lamina propria</a:t>
            </a:r>
            <a:endParaRPr lang="cs-CZ" sz="1500" dirty="0">
              <a:solidFill>
                <a:schemeClr val="bg1"/>
              </a:solidFill>
            </a:endParaRPr>
          </a:p>
        </p:txBody>
      </p:sp>
      <p:cxnSp>
        <p:nvCxnSpPr>
          <p:cNvPr id="27" name="Přímá spojovací šipka 20"/>
          <p:cNvCxnSpPr>
            <a:stCxn id="28" idx="1"/>
          </p:cNvCxnSpPr>
          <p:nvPr/>
        </p:nvCxnSpPr>
        <p:spPr>
          <a:xfrm flipH="1" flipV="1">
            <a:off x="4067945" y="5517233"/>
            <a:ext cx="1601338" cy="6439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669283" y="5428936"/>
            <a:ext cx="2520279"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tx1"/>
                </a:solidFill>
              </a:rPr>
              <a:t>Urogenitální MALT</a:t>
            </a:r>
            <a:endParaRPr lang="cs-CZ" sz="1500" dirty="0">
              <a:solidFill>
                <a:schemeClr val="tx1"/>
              </a:solidFill>
            </a:endParaRPr>
          </a:p>
        </p:txBody>
      </p:sp>
      <p:cxnSp>
        <p:nvCxnSpPr>
          <p:cNvPr id="29" name="Přímá spojovací šipka 20"/>
          <p:cNvCxnSpPr>
            <a:stCxn id="30" idx="1"/>
          </p:cNvCxnSpPr>
          <p:nvPr/>
        </p:nvCxnSpPr>
        <p:spPr>
          <a:xfrm flipH="1" flipV="1">
            <a:off x="3779912" y="5576433"/>
            <a:ext cx="2691931" cy="44543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471843" y="5869178"/>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Lymfatické uzliny</a:t>
            </a:r>
            <a:endParaRPr lang="cs-CZ" sz="1500" dirty="0">
              <a:solidFill>
                <a:schemeClr val="bg1"/>
              </a:solidFill>
            </a:endParaRPr>
          </a:p>
        </p:txBody>
      </p:sp>
      <p:cxnSp>
        <p:nvCxnSpPr>
          <p:cNvPr id="31" name="Přímá spojnice 30"/>
          <p:cNvCxnSpPr/>
          <p:nvPr/>
        </p:nvCxnSpPr>
        <p:spPr>
          <a:xfrm flipH="1">
            <a:off x="4033118" y="1052736"/>
            <a:ext cx="34827" cy="5472608"/>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316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Kostní dřeň - </a:t>
            </a:r>
            <a:r>
              <a:rPr lang="cs-CZ" dirty="0" err="1" smtClean="0"/>
              <a:t>hematopoeza</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7" y="1412776"/>
            <a:ext cx="7918648" cy="48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24397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Propojení lymfatických orgánů</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Lymfatické orgány – propojení s dalšími orgány těla pomocí lymfatických a krevních cév</a:t>
            </a:r>
          </a:p>
          <a:p>
            <a:r>
              <a:rPr lang="cs-CZ" dirty="0"/>
              <a:t>A</a:t>
            </a:r>
            <a:r>
              <a:rPr lang="cs-CZ" dirty="0" smtClean="0"/>
              <a:t>ferentní lymfatické cévy – přivádějí do uzlin lymfu a s ní </a:t>
            </a:r>
            <a:r>
              <a:rPr lang="cs-CZ" dirty="0" err="1" smtClean="0"/>
              <a:t>Ag</a:t>
            </a:r>
            <a:r>
              <a:rPr lang="cs-CZ" dirty="0" smtClean="0"/>
              <a:t> a antigen prezentující buňky</a:t>
            </a:r>
          </a:p>
          <a:p>
            <a:r>
              <a:rPr lang="cs-CZ" dirty="0" smtClean="0"/>
              <a:t>Eferentní lymfatické cévy – odvádějí lymfu a efektorové lymfocyty</a:t>
            </a:r>
          </a:p>
          <a:p>
            <a:r>
              <a:rPr lang="cs-CZ" dirty="0" smtClean="0"/>
              <a:t>Prokrvení uzliny zajišťují: arterie – vstup  </a:t>
            </a:r>
          </a:p>
          <a:p>
            <a:pPr marL="0" indent="0">
              <a:buNone/>
            </a:pPr>
            <a:r>
              <a:rPr lang="cs-CZ" dirty="0"/>
              <a:t>	</a:t>
            </a:r>
            <a:r>
              <a:rPr lang="cs-CZ" dirty="0" smtClean="0"/>
              <a:t> vény - výstup</a:t>
            </a:r>
          </a:p>
          <a:p>
            <a:r>
              <a:rPr lang="cs-CZ" dirty="0" smtClean="0"/>
              <a:t>Arterie přináší naivní lymfocyty do uzlin</a:t>
            </a:r>
            <a:endParaRPr lang="cs-CZ" dirty="0"/>
          </a:p>
        </p:txBody>
      </p:sp>
    </p:spTree>
    <p:extLst>
      <p:ext uri="{BB962C8B-B14F-4D97-AF65-F5344CB8AC3E}">
        <p14:creationId xmlns:p14="http://schemas.microsoft.com/office/powerpoint/2010/main" val="3767710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Lymfatická uzlina</a:t>
            </a:r>
            <a:endParaRPr lang="cs-CZ" dirty="0"/>
          </a:p>
        </p:txBody>
      </p:sp>
      <p:pic>
        <p:nvPicPr>
          <p:cNvPr id="5" name="Picture 2" descr="Snímek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64904"/>
            <a:ext cx="86407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1043608" y="1556792"/>
            <a:ext cx="7344816" cy="369332"/>
          </a:xfrm>
          <a:prstGeom prst="rect">
            <a:avLst/>
          </a:prstGeom>
          <a:noFill/>
        </p:spPr>
        <p:txBody>
          <a:bodyPr wrap="square" rtlCol="0">
            <a:spAutoFit/>
          </a:bodyPr>
          <a:lstStyle/>
          <a:p>
            <a:r>
              <a:rPr lang="cs-CZ" dirty="0" smtClean="0"/>
              <a:t>Místo, kde probíhají specifické imunitní reakce</a:t>
            </a:r>
            <a:endParaRPr lang="cs-CZ" dirty="0"/>
          </a:p>
        </p:txBody>
      </p:sp>
    </p:spTree>
    <p:extLst>
      <p:ext uri="{BB962C8B-B14F-4D97-AF65-F5344CB8AC3E}">
        <p14:creationId xmlns:p14="http://schemas.microsoft.com/office/powerpoint/2010/main" val="1058186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cs-CZ" b="1" dirty="0" smtClean="0">
                <a:solidFill>
                  <a:srgbClr val="002060"/>
                </a:solidFill>
              </a:rPr>
              <a:t>Vyšetření lymfatických uzlin</a:t>
            </a:r>
          </a:p>
        </p:txBody>
      </p:sp>
      <p:sp>
        <p:nvSpPr>
          <p:cNvPr id="22531" name="Rectangle 3"/>
          <p:cNvSpPr>
            <a:spLocks noGrp="1" noChangeArrowheads="1"/>
          </p:cNvSpPr>
          <p:nvPr>
            <p:ph type="body" idx="1"/>
          </p:nvPr>
        </p:nvSpPr>
        <p:spPr/>
        <p:txBody>
          <a:bodyPr/>
          <a:lstStyle/>
          <a:p>
            <a:pPr eaLnBrk="1" hangingPunct="1">
              <a:buFont typeface="Wingdings" pitchFamily="2" charset="2"/>
              <a:buNone/>
            </a:pPr>
            <a:r>
              <a:rPr lang="cs-CZ" sz="2400" b="1" dirty="0" smtClean="0">
                <a:solidFill>
                  <a:srgbClr val="002060"/>
                </a:solidFill>
              </a:rPr>
              <a:t>Zvětšení lymfatických uzlin</a:t>
            </a:r>
          </a:p>
          <a:p>
            <a:pPr eaLnBrk="1" hangingPunct="1">
              <a:buFont typeface="Wingdings" pitchFamily="2" charset="2"/>
              <a:buNone/>
            </a:pPr>
            <a:r>
              <a:rPr lang="cs-CZ" sz="2400" b="1" dirty="0" smtClean="0">
                <a:solidFill>
                  <a:srgbClr val="002060"/>
                </a:solidFill>
              </a:rPr>
              <a:t>   v důsledku imunitní reakce na antigen</a:t>
            </a:r>
          </a:p>
          <a:p>
            <a:pPr eaLnBrk="1" hangingPunct="1">
              <a:buFont typeface="Wingdings" pitchFamily="2" charset="2"/>
              <a:buNone/>
            </a:pPr>
            <a:r>
              <a:rPr lang="cs-CZ" sz="2400" b="1" dirty="0" smtClean="0">
                <a:solidFill>
                  <a:srgbClr val="002060"/>
                </a:solidFill>
              </a:rPr>
              <a:t>    infiltrace zánětlivými buňkami (</a:t>
            </a:r>
            <a:r>
              <a:rPr lang="cs-CZ" sz="2400" b="1" dirty="0" err="1" smtClean="0">
                <a:solidFill>
                  <a:srgbClr val="002060"/>
                </a:solidFill>
              </a:rPr>
              <a:t>lymphadenitis</a:t>
            </a:r>
            <a:r>
              <a:rPr lang="cs-CZ" sz="2400" b="1" dirty="0" smtClean="0">
                <a:solidFill>
                  <a:srgbClr val="002060"/>
                </a:solidFill>
              </a:rPr>
              <a:t>)</a:t>
            </a:r>
          </a:p>
          <a:p>
            <a:pPr eaLnBrk="1" hangingPunct="1">
              <a:buFont typeface="Wingdings" pitchFamily="2" charset="2"/>
              <a:buNone/>
            </a:pPr>
            <a:r>
              <a:rPr lang="cs-CZ" sz="2400" b="1" dirty="0" smtClean="0">
                <a:solidFill>
                  <a:srgbClr val="002060"/>
                </a:solidFill>
              </a:rPr>
              <a:t>    infiltrace a proliferace maligních buněk</a:t>
            </a:r>
          </a:p>
          <a:p>
            <a:pPr eaLnBrk="1" hangingPunct="1">
              <a:buFont typeface="Wingdings" pitchFamily="2" charset="2"/>
              <a:buNone/>
            </a:pPr>
            <a:r>
              <a:rPr lang="cs-CZ" sz="2400" b="1" dirty="0" smtClean="0">
                <a:solidFill>
                  <a:srgbClr val="002060"/>
                </a:solidFill>
              </a:rPr>
              <a:t>    při imunologických (SLE, RA) a metabolických chorobách</a:t>
            </a:r>
          </a:p>
          <a:p>
            <a:pPr eaLnBrk="1" hangingPunct="1">
              <a:buFont typeface="Wingdings" pitchFamily="2" charset="2"/>
              <a:buNone/>
            </a:pPr>
            <a:endParaRPr lang="cs-CZ" sz="1800" i="1" dirty="0" smtClean="0">
              <a:solidFill>
                <a:srgbClr val="002060"/>
              </a:solidFill>
            </a:endParaRPr>
          </a:p>
          <a:p>
            <a:pPr eaLnBrk="1" hangingPunct="1">
              <a:buFont typeface="Wingdings" pitchFamily="2" charset="2"/>
              <a:buNone/>
            </a:pPr>
            <a:r>
              <a:rPr lang="cs-CZ" sz="1800" i="1" dirty="0" smtClean="0"/>
              <a:t>U zdravých dospělých osob bývají axilární a </a:t>
            </a:r>
            <a:r>
              <a:rPr lang="cs-CZ" sz="1800" i="1" dirty="0" err="1" smtClean="0"/>
              <a:t>inguinální</a:t>
            </a:r>
            <a:r>
              <a:rPr lang="cs-CZ" sz="1800" i="1" dirty="0" smtClean="0"/>
              <a:t> uzliny hmatné (v průměru 1 cm).</a:t>
            </a:r>
          </a:p>
          <a:p>
            <a:pPr eaLnBrk="1" hangingPunct="1">
              <a:buFont typeface="Wingdings" pitchFamily="2" charset="2"/>
              <a:buNone/>
            </a:pPr>
            <a:r>
              <a:rPr lang="cs-CZ" sz="1800" i="1" dirty="0" smtClean="0"/>
              <a:t>V dětství je reakce lymfatických uzlin běžná.</a:t>
            </a:r>
          </a:p>
          <a:p>
            <a:pPr eaLnBrk="1" hangingPunct="1">
              <a:buFont typeface="Wingdings" pitchFamily="2" charset="2"/>
              <a:buNone/>
            </a:pPr>
            <a:r>
              <a:rPr lang="cs-CZ" sz="1800" i="1" dirty="0" smtClean="0"/>
              <a:t>U dospělých do 30 let je asi 80% lymfadenopatií benigních, u osob nad 50 let jen asi 40%.</a:t>
            </a:r>
          </a:p>
          <a:p>
            <a:pPr eaLnBrk="1" hangingPunct="1">
              <a:buFont typeface="Wingdings" pitchFamily="2" charset="2"/>
              <a:buNone/>
            </a:pPr>
            <a:r>
              <a:rPr lang="cs-CZ" sz="1800" i="1" dirty="0" smtClean="0"/>
              <a:t>Diagnostický význam při infekci HIV</a:t>
            </a:r>
          </a:p>
        </p:txBody>
      </p:sp>
    </p:spTree>
    <p:extLst>
      <p:ext uri="{BB962C8B-B14F-4D97-AF65-F5344CB8AC3E}">
        <p14:creationId xmlns:p14="http://schemas.microsoft.com/office/powerpoint/2010/main" val="68501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nímek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92003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294008" y="698387"/>
            <a:ext cx="2592288" cy="769441"/>
          </a:xfrm>
          <a:prstGeom prst="rect">
            <a:avLst/>
          </a:prstGeom>
          <a:noFill/>
        </p:spPr>
        <p:txBody>
          <a:bodyPr wrap="square" rtlCol="0">
            <a:spAutoFit/>
          </a:bodyPr>
          <a:lstStyle/>
          <a:p>
            <a:r>
              <a:rPr lang="cs-CZ" sz="4400" dirty="0" smtClean="0">
                <a:solidFill>
                  <a:srgbClr val="002060"/>
                </a:solidFill>
              </a:rPr>
              <a:t>Slezina</a:t>
            </a:r>
            <a:endParaRPr lang="cs-CZ" sz="4400" dirty="0">
              <a:solidFill>
                <a:srgbClr val="002060"/>
              </a:solidFill>
            </a:endParaRPr>
          </a:p>
        </p:txBody>
      </p:sp>
    </p:spTree>
    <p:extLst>
      <p:ext uri="{BB962C8B-B14F-4D97-AF65-F5344CB8AC3E}">
        <p14:creationId xmlns:p14="http://schemas.microsoft.com/office/powerpoint/2010/main" val="1558581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Slezina</a:t>
            </a:r>
            <a:endParaRPr lang="cs-CZ" dirty="0"/>
          </a:p>
        </p:txBody>
      </p:sp>
      <p:sp>
        <p:nvSpPr>
          <p:cNvPr id="3" name="Zástupný symbol pro obsah 2"/>
          <p:cNvSpPr>
            <a:spLocks noGrp="1"/>
          </p:cNvSpPr>
          <p:nvPr>
            <p:ph idx="1"/>
          </p:nvPr>
        </p:nvSpPr>
        <p:spPr/>
        <p:txBody>
          <a:bodyPr/>
          <a:lstStyle/>
          <a:p>
            <a:r>
              <a:rPr lang="cs-CZ" dirty="0" smtClean="0"/>
              <a:t>Hlavní funkce </a:t>
            </a:r>
          </a:p>
          <a:p>
            <a:r>
              <a:rPr lang="cs-CZ" dirty="0" smtClean="0"/>
              <a:t>– odstraňování starých a poškozených buněk a partikulí (</a:t>
            </a:r>
            <a:r>
              <a:rPr lang="cs-CZ" dirty="0" err="1" smtClean="0"/>
              <a:t>imunokomplexy</a:t>
            </a:r>
            <a:r>
              <a:rPr lang="cs-CZ" dirty="0" smtClean="0"/>
              <a:t>) z cirkulace</a:t>
            </a:r>
          </a:p>
          <a:p>
            <a:r>
              <a:rPr lang="cs-CZ" dirty="0" smtClean="0"/>
              <a:t>Iniciace adaptivní imunitní odpovědi na patogeny přenášené krví</a:t>
            </a:r>
          </a:p>
          <a:p>
            <a:pPr marL="0" indent="0">
              <a:buNone/>
            </a:pP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4365104"/>
            <a:ext cx="3928619" cy="20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11330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Antigen</a:t>
            </a:r>
            <a:endParaRPr lang="cs-CZ" dirty="0"/>
          </a:p>
        </p:txBody>
      </p:sp>
      <p:sp>
        <p:nvSpPr>
          <p:cNvPr id="3" name="Zástupný symbol pro obsah 2"/>
          <p:cNvSpPr>
            <a:spLocks noGrp="1"/>
          </p:cNvSpPr>
          <p:nvPr>
            <p:ph idx="1"/>
          </p:nvPr>
        </p:nvSpPr>
        <p:spPr/>
        <p:txBody>
          <a:bodyPr/>
          <a:lstStyle/>
          <a:p>
            <a:r>
              <a:rPr lang="cs-CZ" dirty="0" smtClean="0"/>
              <a:t>Látka, kterou rozezná imunitní systém a která vyvolává imunitní reakci</a:t>
            </a:r>
          </a:p>
          <a:p>
            <a:r>
              <a:rPr lang="cs-CZ" dirty="0" smtClean="0"/>
              <a:t>Základní složení: </a:t>
            </a:r>
          </a:p>
          <a:p>
            <a:pPr lvl="2"/>
            <a:r>
              <a:rPr lang="cs-CZ" dirty="0" smtClean="0"/>
              <a:t>nosičská část molekuly</a:t>
            </a:r>
          </a:p>
          <a:p>
            <a:pPr lvl="2"/>
            <a:r>
              <a:rPr lang="cs-CZ" dirty="0" smtClean="0"/>
              <a:t>Antigenní determinanty – epitopy, tvořené 5-7 aminokyselinami </a:t>
            </a:r>
          </a:p>
        </p:txBody>
      </p:sp>
    </p:spTree>
    <p:extLst>
      <p:ext uri="{BB962C8B-B14F-4D97-AF65-F5344CB8AC3E}">
        <p14:creationId xmlns:p14="http://schemas.microsoft.com/office/powerpoint/2010/main" val="94952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cs-CZ" sz="3600" b="1" dirty="0" smtClean="0">
                <a:solidFill>
                  <a:srgbClr val="002060"/>
                </a:solidFill>
              </a:rPr>
              <a:t>Vyšetření sleziny</a:t>
            </a:r>
          </a:p>
        </p:txBody>
      </p:sp>
      <p:sp>
        <p:nvSpPr>
          <p:cNvPr id="25603" name="Rectangle 3"/>
          <p:cNvSpPr>
            <a:spLocks noGrp="1" noChangeArrowheads="1"/>
          </p:cNvSpPr>
          <p:nvPr>
            <p:ph type="body" idx="1"/>
          </p:nvPr>
        </p:nvSpPr>
        <p:spPr>
          <a:xfrm>
            <a:off x="539552" y="1844674"/>
            <a:ext cx="8001198" cy="4896693"/>
          </a:xfrm>
        </p:spPr>
        <p:txBody>
          <a:bodyPr>
            <a:noAutofit/>
          </a:bodyPr>
          <a:lstStyle/>
          <a:p>
            <a:pPr eaLnBrk="1" hangingPunct="1">
              <a:lnSpc>
                <a:spcPct val="90000"/>
              </a:lnSpc>
              <a:buFont typeface="Wingdings" pitchFamily="2" charset="2"/>
              <a:buNone/>
            </a:pPr>
            <a:r>
              <a:rPr lang="cs-CZ" sz="2400" b="1" dirty="0" smtClean="0">
                <a:solidFill>
                  <a:srgbClr val="002060"/>
                </a:solidFill>
              </a:rPr>
              <a:t>U zdravých osob slezinu nenahmatáme</a:t>
            </a:r>
          </a:p>
          <a:p>
            <a:pPr eaLnBrk="1" hangingPunct="1">
              <a:lnSpc>
                <a:spcPct val="90000"/>
              </a:lnSpc>
              <a:buFont typeface="Wingdings" pitchFamily="2" charset="2"/>
              <a:buNone/>
            </a:pPr>
            <a:endParaRPr lang="cs-CZ" sz="2400" b="1" dirty="0" smtClean="0">
              <a:solidFill>
                <a:srgbClr val="002060"/>
              </a:solidFill>
            </a:endParaRPr>
          </a:p>
          <a:p>
            <a:pPr eaLnBrk="1" hangingPunct="1">
              <a:lnSpc>
                <a:spcPct val="90000"/>
              </a:lnSpc>
              <a:buFont typeface="Wingdings" pitchFamily="2" charset="2"/>
              <a:buNone/>
            </a:pPr>
            <a:r>
              <a:rPr lang="cs-CZ" sz="2400" b="1" u="sng" dirty="0" err="1" smtClean="0">
                <a:solidFill>
                  <a:srgbClr val="002060"/>
                </a:solidFill>
              </a:rPr>
              <a:t>Hyposplenismus</a:t>
            </a:r>
            <a:r>
              <a:rPr lang="cs-CZ" sz="2400" b="1" u="sng" dirty="0" smtClean="0">
                <a:solidFill>
                  <a:srgbClr val="002060"/>
                </a:solidFill>
              </a:rPr>
              <a:t>:</a:t>
            </a:r>
            <a:r>
              <a:rPr lang="cs-CZ" sz="2400" b="1" dirty="0" smtClean="0">
                <a:solidFill>
                  <a:srgbClr val="002060"/>
                </a:solidFill>
              </a:rPr>
              <a:t> vrozená </a:t>
            </a:r>
            <a:r>
              <a:rPr lang="cs-CZ" sz="2400" b="1" dirty="0" err="1" smtClean="0">
                <a:solidFill>
                  <a:srgbClr val="002060"/>
                </a:solidFill>
              </a:rPr>
              <a:t>asplenie</a:t>
            </a:r>
            <a:endParaRPr lang="cs-CZ" sz="2400" b="1" dirty="0" smtClean="0">
              <a:solidFill>
                <a:srgbClr val="002060"/>
              </a:solidFill>
            </a:endParaRPr>
          </a:p>
          <a:p>
            <a:pPr eaLnBrk="1" hangingPunct="1">
              <a:lnSpc>
                <a:spcPct val="90000"/>
              </a:lnSpc>
              <a:buFont typeface="Wingdings" pitchFamily="2" charset="2"/>
              <a:buNone/>
            </a:pPr>
            <a:r>
              <a:rPr lang="cs-CZ" sz="2400" b="1" dirty="0" smtClean="0">
                <a:solidFill>
                  <a:srgbClr val="002060"/>
                </a:solidFill>
              </a:rPr>
              <a:t>                          stavy po splenektomii</a:t>
            </a:r>
          </a:p>
          <a:p>
            <a:pPr eaLnBrk="1" hangingPunct="1">
              <a:lnSpc>
                <a:spcPct val="90000"/>
              </a:lnSpc>
              <a:buFont typeface="Wingdings" pitchFamily="2" charset="2"/>
              <a:buNone/>
            </a:pPr>
            <a:r>
              <a:rPr lang="cs-CZ" sz="2400" b="1" i="1" dirty="0" smtClean="0">
                <a:solidFill>
                  <a:srgbClr val="002060"/>
                </a:solidFill>
              </a:rPr>
              <a:t>          Význam vakcinace proti pneumokokům!</a:t>
            </a:r>
          </a:p>
          <a:p>
            <a:pPr eaLnBrk="1" hangingPunct="1">
              <a:lnSpc>
                <a:spcPct val="90000"/>
              </a:lnSpc>
              <a:buFont typeface="Wingdings" pitchFamily="2" charset="2"/>
              <a:buNone/>
            </a:pPr>
            <a:endParaRPr lang="cs-CZ" sz="2400" b="1" i="1" dirty="0" smtClean="0">
              <a:solidFill>
                <a:srgbClr val="002060"/>
              </a:solidFill>
            </a:endParaRPr>
          </a:p>
          <a:p>
            <a:pPr eaLnBrk="1" hangingPunct="1">
              <a:lnSpc>
                <a:spcPct val="90000"/>
              </a:lnSpc>
              <a:buFont typeface="Wingdings" pitchFamily="2" charset="2"/>
              <a:buNone/>
            </a:pPr>
            <a:r>
              <a:rPr lang="cs-CZ" sz="2400" b="1" u="sng" dirty="0" smtClean="0">
                <a:solidFill>
                  <a:srgbClr val="002060"/>
                </a:solidFill>
              </a:rPr>
              <a:t>Splenomegalie:</a:t>
            </a:r>
          </a:p>
          <a:p>
            <a:pPr eaLnBrk="1" hangingPunct="1">
              <a:lnSpc>
                <a:spcPct val="90000"/>
              </a:lnSpc>
              <a:buFont typeface="Wingdings" pitchFamily="2" charset="2"/>
              <a:buNone/>
            </a:pPr>
            <a:r>
              <a:rPr lang="cs-CZ" sz="2400" b="1" dirty="0" smtClean="0">
                <a:solidFill>
                  <a:srgbClr val="002060"/>
                </a:solidFill>
              </a:rPr>
              <a:t>   hyperplasie buněk imunitního systému (infekce)</a:t>
            </a:r>
          </a:p>
          <a:p>
            <a:pPr eaLnBrk="1" hangingPunct="1">
              <a:lnSpc>
                <a:spcPct val="90000"/>
              </a:lnSpc>
              <a:buFont typeface="Wingdings" pitchFamily="2" charset="2"/>
              <a:buNone/>
            </a:pPr>
            <a:r>
              <a:rPr lang="cs-CZ" sz="2400" b="1" dirty="0" smtClean="0">
                <a:solidFill>
                  <a:srgbClr val="002060"/>
                </a:solidFill>
              </a:rPr>
              <a:t>   porušení průtoku krve (cirhóza jater, trombózy)</a:t>
            </a:r>
          </a:p>
          <a:p>
            <a:pPr eaLnBrk="1" hangingPunct="1">
              <a:lnSpc>
                <a:spcPct val="90000"/>
              </a:lnSpc>
              <a:buFont typeface="Wingdings" pitchFamily="2" charset="2"/>
              <a:buNone/>
            </a:pPr>
            <a:r>
              <a:rPr lang="cs-CZ" sz="2400" b="1" dirty="0" smtClean="0">
                <a:solidFill>
                  <a:srgbClr val="002060"/>
                </a:solidFill>
              </a:rPr>
              <a:t>   maligní procesy (primární i sekundární)</a:t>
            </a:r>
          </a:p>
          <a:p>
            <a:pPr eaLnBrk="1" hangingPunct="1">
              <a:lnSpc>
                <a:spcPct val="90000"/>
              </a:lnSpc>
              <a:buFont typeface="Wingdings" pitchFamily="2" charset="2"/>
              <a:buNone/>
            </a:pPr>
            <a:r>
              <a:rPr lang="cs-CZ" sz="2400" b="1" dirty="0" smtClean="0">
                <a:solidFill>
                  <a:srgbClr val="002060"/>
                </a:solidFill>
              </a:rPr>
              <a:t>   autoimunitní procesy (RA-</a:t>
            </a:r>
            <a:r>
              <a:rPr lang="cs-CZ" sz="2400" b="1" dirty="0" err="1" smtClean="0">
                <a:solidFill>
                  <a:srgbClr val="002060"/>
                </a:solidFill>
              </a:rPr>
              <a:t>Felty</a:t>
            </a:r>
            <a:r>
              <a:rPr lang="cs-CZ" sz="2400" b="1" dirty="0" smtClean="0">
                <a:solidFill>
                  <a:srgbClr val="002060"/>
                </a:solidFill>
              </a:rPr>
              <a:t>, SLE, </a:t>
            </a:r>
            <a:r>
              <a:rPr lang="cs-CZ" sz="2400" b="1" dirty="0" err="1" smtClean="0">
                <a:solidFill>
                  <a:srgbClr val="002060"/>
                </a:solidFill>
              </a:rPr>
              <a:t>hematol</a:t>
            </a:r>
            <a:r>
              <a:rPr lang="cs-CZ" sz="2400" b="1" dirty="0" smtClean="0">
                <a:solidFill>
                  <a:srgbClr val="002060"/>
                </a:solidFill>
              </a:rPr>
              <a:t>.)</a:t>
            </a:r>
          </a:p>
          <a:p>
            <a:pPr eaLnBrk="1" hangingPunct="1">
              <a:lnSpc>
                <a:spcPct val="90000"/>
              </a:lnSpc>
              <a:buFont typeface="Wingdings" pitchFamily="2" charset="2"/>
              <a:buNone/>
            </a:pPr>
            <a:r>
              <a:rPr lang="cs-CZ" sz="2400" b="1" dirty="0" smtClean="0">
                <a:solidFill>
                  <a:srgbClr val="002060"/>
                </a:solidFill>
              </a:rPr>
              <a:t>   </a:t>
            </a:r>
            <a:r>
              <a:rPr lang="cs-CZ" sz="2400" b="1" dirty="0" err="1" smtClean="0">
                <a:solidFill>
                  <a:srgbClr val="002060"/>
                </a:solidFill>
              </a:rPr>
              <a:t>extramedulární</a:t>
            </a:r>
            <a:r>
              <a:rPr lang="cs-CZ" sz="2400" b="1" dirty="0" smtClean="0">
                <a:solidFill>
                  <a:srgbClr val="002060"/>
                </a:solidFill>
              </a:rPr>
              <a:t> hematopoéza</a:t>
            </a:r>
          </a:p>
        </p:txBody>
      </p:sp>
    </p:spTree>
    <p:extLst>
      <p:ext uri="{BB962C8B-B14F-4D97-AF65-F5344CB8AC3E}">
        <p14:creationId xmlns:p14="http://schemas.microsoft.com/office/powerpoint/2010/main" val="199661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nímek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513"/>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611560" y="188640"/>
            <a:ext cx="7776864" cy="584775"/>
          </a:xfrm>
          <a:prstGeom prst="rect">
            <a:avLst/>
          </a:prstGeom>
          <a:noFill/>
        </p:spPr>
        <p:txBody>
          <a:bodyPr wrap="square" rtlCol="0">
            <a:spAutoFit/>
          </a:bodyPr>
          <a:lstStyle/>
          <a:p>
            <a:r>
              <a:rPr lang="cs-CZ" sz="3200" dirty="0" smtClean="0">
                <a:solidFill>
                  <a:srgbClr val="002060"/>
                </a:solidFill>
              </a:rPr>
              <a:t> </a:t>
            </a:r>
            <a:r>
              <a:rPr lang="cs-CZ" sz="3200" dirty="0" err="1" smtClean="0">
                <a:solidFill>
                  <a:srgbClr val="002060"/>
                </a:solidFill>
              </a:rPr>
              <a:t>Mucosa-associated</a:t>
            </a:r>
            <a:r>
              <a:rPr lang="cs-CZ" sz="3200" dirty="0" smtClean="0">
                <a:solidFill>
                  <a:srgbClr val="002060"/>
                </a:solidFill>
              </a:rPr>
              <a:t> </a:t>
            </a:r>
            <a:r>
              <a:rPr lang="cs-CZ" sz="3200" dirty="0" err="1" smtClean="0">
                <a:solidFill>
                  <a:srgbClr val="002060"/>
                </a:solidFill>
              </a:rPr>
              <a:t>lymphoid</a:t>
            </a:r>
            <a:r>
              <a:rPr lang="cs-CZ" sz="3200" dirty="0" smtClean="0">
                <a:solidFill>
                  <a:srgbClr val="002060"/>
                </a:solidFill>
              </a:rPr>
              <a:t> </a:t>
            </a:r>
            <a:r>
              <a:rPr lang="cs-CZ" sz="3200" dirty="0" err="1" smtClean="0">
                <a:solidFill>
                  <a:srgbClr val="002060"/>
                </a:solidFill>
              </a:rPr>
              <a:t>tissues</a:t>
            </a:r>
            <a:r>
              <a:rPr lang="cs-CZ" sz="3200" dirty="0" smtClean="0">
                <a:solidFill>
                  <a:srgbClr val="002060"/>
                </a:solidFill>
              </a:rPr>
              <a:t> (MALT)</a:t>
            </a:r>
            <a:endParaRPr lang="cs-CZ" sz="3200" dirty="0">
              <a:solidFill>
                <a:srgbClr val="002060"/>
              </a:solidFill>
            </a:endParaRPr>
          </a:p>
        </p:txBody>
      </p:sp>
    </p:spTree>
    <p:extLst>
      <p:ext uri="{BB962C8B-B14F-4D97-AF65-F5344CB8AC3E}">
        <p14:creationId xmlns:p14="http://schemas.microsoft.com/office/powerpoint/2010/main" val="413231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b="1" dirty="0" smtClean="0">
                <a:solidFill>
                  <a:srgbClr val="A50021"/>
                </a:solidFill>
              </a:rPr>
              <a:t>IMUNITA</a:t>
            </a:r>
          </a:p>
        </p:txBody>
      </p:sp>
      <p:sp>
        <p:nvSpPr>
          <p:cNvPr id="3075" name="Rectangle 3"/>
          <p:cNvSpPr>
            <a:spLocks noGrp="1" noChangeArrowheads="1"/>
          </p:cNvSpPr>
          <p:nvPr>
            <p:ph type="body" idx="1"/>
          </p:nvPr>
        </p:nvSpPr>
        <p:spPr/>
        <p:txBody>
          <a:bodyPr>
            <a:normAutofit fontScale="85000" lnSpcReduction="10000"/>
          </a:bodyPr>
          <a:lstStyle/>
          <a:p>
            <a:pPr eaLnBrk="1" hangingPunct="1"/>
            <a:r>
              <a:rPr lang="cs-CZ" u="sng" dirty="0" smtClean="0">
                <a:solidFill>
                  <a:schemeClr val="accent2"/>
                </a:solidFill>
              </a:rPr>
              <a:t>Vrozená</a:t>
            </a:r>
            <a:r>
              <a:rPr lang="cs-CZ" dirty="0" smtClean="0">
                <a:solidFill>
                  <a:schemeClr val="accent2"/>
                </a:solidFill>
              </a:rPr>
              <a:t> </a:t>
            </a:r>
            <a:r>
              <a:rPr lang="cs-CZ" dirty="0" smtClean="0"/>
              <a:t>(přirozená, nespecifická,</a:t>
            </a:r>
          </a:p>
          <a:p>
            <a:pPr eaLnBrk="1" hangingPunct="1">
              <a:buFontTx/>
              <a:buNone/>
            </a:pPr>
            <a:r>
              <a:rPr lang="cs-CZ" dirty="0" smtClean="0"/>
              <a:t>                    </a:t>
            </a:r>
            <a:r>
              <a:rPr lang="cs-CZ" i="1" u="sng" dirty="0" err="1" smtClean="0"/>
              <a:t>innate</a:t>
            </a:r>
            <a:r>
              <a:rPr lang="cs-CZ" i="1" u="sng" dirty="0" smtClean="0"/>
              <a:t> </a:t>
            </a:r>
            <a:r>
              <a:rPr lang="cs-CZ" i="1" u="sng" dirty="0" err="1" smtClean="0"/>
              <a:t>immunity</a:t>
            </a:r>
            <a:r>
              <a:rPr lang="cs-CZ" i="1" dirty="0" smtClean="0"/>
              <a:t>)</a:t>
            </a:r>
          </a:p>
          <a:p>
            <a:pPr eaLnBrk="1" hangingPunct="1">
              <a:buFontTx/>
              <a:buNone/>
            </a:pPr>
            <a:r>
              <a:rPr lang="cs-CZ" dirty="0" smtClean="0"/>
              <a:t>        </a:t>
            </a:r>
            <a:r>
              <a:rPr lang="cs-CZ" dirty="0" smtClean="0">
                <a:solidFill>
                  <a:schemeClr val="accent2"/>
                </a:solidFill>
              </a:rPr>
              <a:t>u všech mnohobuněčných organismů</a:t>
            </a:r>
          </a:p>
          <a:p>
            <a:pPr eaLnBrk="1" hangingPunct="1">
              <a:buFontTx/>
              <a:buNone/>
            </a:pPr>
            <a:endParaRPr lang="cs-CZ" dirty="0" smtClean="0">
              <a:solidFill>
                <a:schemeClr val="accent2"/>
              </a:solidFill>
            </a:endParaRPr>
          </a:p>
          <a:p>
            <a:pPr eaLnBrk="1" hangingPunct="1"/>
            <a:r>
              <a:rPr lang="cs-CZ" b="1" u="sng" dirty="0" smtClean="0">
                <a:solidFill>
                  <a:srgbClr val="FF0000"/>
                </a:solidFill>
              </a:rPr>
              <a:t>Adaptivní</a:t>
            </a:r>
            <a:r>
              <a:rPr lang="cs-CZ" dirty="0" smtClean="0">
                <a:solidFill>
                  <a:srgbClr val="FF0000"/>
                </a:solidFill>
              </a:rPr>
              <a:t> </a:t>
            </a:r>
            <a:r>
              <a:rPr lang="cs-CZ" dirty="0" smtClean="0"/>
              <a:t>(získaná, specifická,</a:t>
            </a:r>
          </a:p>
          <a:p>
            <a:pPr eaLnBrk="1" hangingPunct="1">
              <a:buFontTx/>
              <a:buNone/>
            </a:pPr>
            <a:r>
              <a:rPr lang="cs-CZ" dirty="0" smtClean="0">
                <a:solidFill>
                  <a:schemeClr val="hlink"/>
                </a:solidFill>
              </a:rPr>
              <a:t>                     </a:t>
            </a:r>
            <a:r>
              <a:rPr lang="cs-CZ" i="1" u="sng" dirty="0" err="1" smtClean="0"/>
              <a:t>adaptive</a:t>
            </a:r>
            <a:r>
              <a:rPr lang="cs-CZ" i="1" u="sng" dirty="0" smtClean="0"/>
              <a:t> </a:t>
            </a:r>
            <a:r>
              <a:rPr lang="cs-CZ" i="1" u="sng" dirty="0" err="1" smtClean="0"/>
              <a:t>immunity</a:t>
            </a:r>
            <a:r>
              <a:rPr lang="cs-CZ" i="1" dirty="0" smtClean="0"/>
              <a:t>)</a:t>
            </a:r>
            <a:r>
              <a:rPr lang="cs-CZ" dirty="0" smtClean="0">
                <a:solidFill>
                  <a:schemeClr val="hlink"/>
                </a:solidFill>
              </a:rPr>
              <a:t> </a:t>
            </a:r>
          </a:p>
          <a:p>
            <a:pPr eaLnBrk="1" hangingPunct="1">
              <a:buFontTx/>
              <a:buNone/>
            </a:pPr>
            <a:r>
              <a:rPr lang="cs-CZ" dirty="0" smtClean="0">
                <a:solidFill>
                  <a:schemeClr val="hlink"/>
                </a:solidFill>
              </a:rPr>
              <a:t>        </a:t>
            </a:r>
            <a:r>
              <a:rPr lang="cs-CZ" b="1" dirty="0" smtClean="0">
                <a:solidFill>
                  <a:srgbClr val="FF0000"/>
                </a:solidFill>
              </a:rPr>
              <a:t>až od obratlovců</a:t>
            </a:r>
          </a:p>
          <a:p>
            <a:pPr marL="0" indent="0">
              <a:buNone/>
            </a:pPr>
            <a:r>
              <a:rPr lang="cs-CZ" sz="3000" i="1" dirty="0" smtClean="0">
                <a:solidFill>
                  <a:srgbClr val="0070C0"/>
                </a:solidFill>
              </a:rPr>
              <a:t>………………………………………………………………………………………….</a:t>
            </a:r>
          </a:p>
          <a:p>
            <a:pPr marL="0" indent="0">
              <a:buNone/>
            </a:pPr>
            <a:r>
              <a:rPr lang="cs-CZ" sz="3000" i="1" dirty="0" smtClean="0">
                <a:solidFill>
                  <a:srgbClr val="0070C0"/>
                </a:solidFill>
              </a:rPr>
              <a:t>Adaptivní =  vzniklý adaptací</a:t>
            </a:r>
          </a:p>
          <a:p>
            <a:pPr marL="0" indent="0">
              <a:buNone/>
            </a:pPr>
            <a:r>
              <a:rPr lang="cs-CZ" sz="3000" i="1" dirty="0" smtClean="0">
                <a:solidFill>
                  <a:srgbClr val="0070C0"/>
                </a:solidFill>
              </a:rPr>
              <a:t>                    </a:t>
            </a:r>
          </a:p>
          <a:p>
            <a:pPr eaLnBrk="1" hangingPunct="1">
              <a:buFontTx/>
              <a:buNone/>
            </a:pPr>
            <a:endParaRPr lang="cs-CZ" sz="3000" b="1" dirty="0" smtClean="0">
              <a:solidFill>
                <a:schemeClr val="accent2"/>
              </a:solidFill>
            </a:endParaRPr>
          </a:p>
        </p:txBody>
      </p:sp>
    </p:spTree>
    <p:extLst>
      <p:ext uri="{BB962C8B-B14F-4D97-AF65-F5344CB8AC3E}">
        <p14:creationId xmlns:p14="http://schemas.microsoft.com/office/powerpoint/2010/main" val="17240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MUNE SYSTEMInfection of the humanbody by pathogenicmicroorganisms such asbacteria, viruses,parasites or fungi trig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848872" cy="58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7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C00000"/>
                </a:solidFill>
              </a:rPr>
              <a:t>IMUNITA VROZENÁ</a:t>
            </a:r>
            <a:endParaRPr lang="cs-CZ" dirty="0">
              <a:solidFill>
                <a:srgbClr val="C00000"/>
              </a:solidFill>
            </a:endParaRPr>
          </a:p>
        </p:txBody>
      </p:sp>
    </p:spTree>
    <p:extLst>
      <p:ext uri="{BB962C8B-B14F-4D97-AF65-F5344CB8AC3E}">
        <p14:creationId xmlns:p14="http://schemas.microsoft.com/office/powerpoint/2010/main" val="44785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ate Immunity-                  First Line of DefenseCharacteristics:- rapid- does not generate immunologic memory- de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4644"/>
            <a:ext cx="8844473" cy="663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35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happens when the physical and   chemical barriers are breached?DR.T.V.RAO MD                          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536"/>
            <a:ext cx="9120809" cy="68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38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smtClean="0">
                <a:solidFill>
                  <a:srgbClr val="A50021"/>
                </a:solidFill>
              </a:rPr>
              <a:t>Vrozená imunita</a:t>
            </a:r>
          </a:p>
        </p:txBody>
      </p:sp>
      <p:sp>
        <p:nvSpPr>
          <p:cNvPr id="17411" name="Rectangle 3"/>
          <p:cNvSpPr>
            <a:spLocks noGrp="1" noChangeArrowheads="1"/>
          </p:cNvSpPr>
          <p:nvPr>
            <p:ph type="body" idx="1"/>
          </p:nvPr>
        </p:nvSpPr>
        <p:spPr/>
        <p:txBody>
          <a:bodyPr/>
          <a:lstStyle/>
          <a:p>
            <a:pPr marL="469900" indent="-469900" eaLnBrk="1" hangingPunct="1">
              <a:buFontTx/>
              <a:buNone/>
            </a:pPr>
            <a:r>
              <a:rPr lang="cs-CZ" u="sng" smtClean="0">
                <a:solidFill>
                  <a:srgbClr val="A50021"/>
                </a:solidFill>
              </a:rPr>
              <a:t>Fyzikální bariéry</a:t>
            </a:r>
          </a:p>
          <a:p>
            <a:pPr marL="469900" indent="-469900" eaLnBrk="1" hangingPunct="1">
              <a:buFontTx/>
              <a:buNone/>
            </a:pPr>
            <a:endParaRPr lang="cs-CZ" u="sng" smtClean="0">
              <a:solidFill>
                <a:srgbClr val="A50021"/>
              </a:solidFill>
            </a:endParaRPr>
          </a:p>
          <a:p>
            <a:pPr marL="469900" indent="-469900" eaLnBrk="1" hangingPunct="1">
              <a:buFontTx/>
              <a:buNone/>
            </a:pPr>
            <a:r>
              <a:rPr lang="cs-CZ" smtClean="0"/>
              <a:t>   </a:t>
            </a:r>
            <a:r>
              <a:rPr lang="cs-CZ" smtClean="0">
                <a:solidFill>
                  <a:srgbClr val="000066"/>
                </a:solidFill>
              </a:rPr>
              <a:t>Kůže</a:t>
            </a:r>
          </a:p>
          <a:p>
            <a:pPr marL="469900" indent="-469900" eaLnBrk="1" hangingPunct="1">
              <a:buFontTx/>
              <a:buNone/>
            </a:pPr>
            <a:r>
              <a:rPr lang="cs-CZ" smtClean="0">
                <a:solidFill>
                  <a:srgbClr val="000066"/>
                </a:solidFill>
              </a:rPr>
              <a:t>   Sliznice</a:t>
            </a:r>
          </a:p>
          <a:p>
            <a:pPr marL="469900" indent="-469900" eaLnBrk="1" hangingPunct="1">
              <a:buFontTx/>
              <a:buNone/>
            </a:pPr>
            <a:r>
              <a:rPr lang="cs-CZ" smtClean="0">
                <a:solidFill>
                  <a:srgbClr val="000066"/>
                </a:solidFill>
              </a:rPr>
              <a:t>   Respirační trakt</a:t>
            </a:r>
          </a:p>
          <a:p>
            <a:pPr marL="469900" indent="-469900" eaLnBrk="1" hangingPunct="1">
              <a:buFontTx/>
              <a:buNone/>
            </a:pPr>
            <a:r>
              <a:rPr lang="cs-CZ" smtClean="0">
                <a:solidFill>
                  <a:srgbClr val="000066"/>
                </a:solidFill>
              </a:rPr>
              <a:t>   Močový trakt</a:t>
            </a:r>
          </a:p>
        </p:txBody>
      </p:sp>
    </p:spTree>
    <p:extLst>
      <p:ext uri="{BB962C8B-B14F-4D97-AF65-F5344CB8AC3E}">
        <p14:creationId xmlns:p14="http://schemas.microsoft.com/office/powerpoint/2010/main" val="35923594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333375"/>
            <a:ext cx="8229600" cy="1143000"/>
          </a:xfrm>
        </p:spPr>
        <p:txBody>
          <a:bodyPr/>
          <a:lstStyle/>
          <a:p>
            <a:pPr eaLnBrk="1" hangingPunct="1"/>
            <a:r>
              <a:rPr lang="cs-CZ" smtClean="0">
                <a:solidFill>
                  <a:srgbClr val="A50021"/>
                </a:solidFill>
              </a:rPr>
              <a:t>Vrozená imunita</a:t>
            </a:r>
          </a:p>
        </p:txBody>
      </p:sp>
      <p:sp>
        <p:nvSpPr>
          <p:cNvPr id="18435" name="Rectangle 3"/>
          <p:cNvSpPr>
            <a:spLocks noGrp="1" noChangeArrowheads="1"/>
          </p:cNvSpPr>
          <p:nvPr>
            <p:ph type="body" idx="1"/>
          </p:nvPr>
        </p:nvSpPr>
        <p:spPr>
          <a:xfrm>
            <a:off x="250825" y="1773238"/>
            <a:ext cx="8569325" cy="4267200"/>
          </a:xfrm>
        </p:spPr>
        <p:txBody>
          <a:bodyPr/>
          <a:lstStyle/>
          <a:p>
            <a:pPr marL="469900" indent="-469900" eaLnBrk="1" hangingPunct="1">
              <a:buFontTx/>
              <a:buNone/>
            </a:pPr>
            <a:r>
              <a:rPr lang="cs-CZ" u="sng" smtClean="0">
                <a:solidFill>
                  <a:srgbClr val="A50021"/>
                </a:solidFill>
              </a:rPr>
              <a:t>Chemické bariéry</a:t>
            </a:r>
          </a:p>
          <a:p>
            <a:pPr marL="469900" indent="-469900" eaLnBrk="1" hangingPunct="1">
              <a:buFontTx/>
              <a:buNone/>
            </a:pPr>
            <a:endParaRPr lang="cs-CZ" u="sng" smtClean="0"/>
          </a:p>
          <a:p>
            <a:pPr marL="469900" indent="-469900" eaLnBrk="1" hangingPunct="1">
              <a:buFontTx/>
              <a:buNone/>
            </a:pPr>
            <a:r>
              <a:rPr lang="cs-CZ" smtClean="0"/>
              <a:t>   </a:t>
            </a:r>
            <a:r>
              <a:rPr lang="cs-CZ" smtClean="0">
                <a:solidFill>
                  <a:srgbClr val="000066"/>
                </a:solidFill>
              </a:rPr>
              <a:t>pH (kůže 5,5, žaludek 1-3, vagina 4,5)</a:t>
            </a:r>
          </a:p>
          <a:p>
            <a:pPr marL="469900" indent="-469900" eaLnBrk="1" hangingPunct="1">
              <a:buFontTx/>
              <a:buNone/>
            </a:pPr>
            <a:r>
              <a:rPr lang="cs-CZ" smtClean="0">
                <a:solidFill>
                  <a:srgbClr val="000066"/>
                </a:solidFill>
              </a:rPr>
              <a:t>   mikrobicidní substance </a:t>
            </a:r>
          </a:p>
          <a:p>
            <a:pPr marL="469900" indent="-469900" eaLnBrk="1" hangingPunct="1">
              <a:buFontTx/>
              <a:buNone/>
            </a:pPr>
            <a:r>
              <a:rPr lang="cs-CZ" smtClean="0">
                <a:solidFill>
                  <a:srgbClr val="000066"/>
                </a:solidFill>
              </a:rPr>
              <a:t>   (lysozym, defensiny, cathelicidiny…)</a:t>
            </a:r>
          </a:p>
        </p:txBody>
      </p:sp>
    </p:spTree>
    <p:extLst>
      <p:ext uri="{BB962C8B-B14F-4D97-AF65-F5344CB8AC3E}">
        <p14:creationId xmlns:p14="http://schemas.microsoft.com/office/powerpoint/2010/main" val="13773344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smtClean="0">
                <a:solidFill>
                  <a:srgbClr val="A50021"/>
                </a:solidFill>
              </a:rPr>
              <a:t>Vrozená imunita</a:t>
            </a:r>
          </a:p>
        </p:txBody>
      </p:sp>
      <p:sp>
        <p:nvSpPr>
          <p:cNvPr id="19459" name="Rectangle 3"/>
          <p:cNvSpPr>
            <a:spLocks noGrp="1" noChangeArrowheads="1"/>
          </p:cNvSpPr>
          <p:nvPr>
            <p:ph type="body" idx="1"/>
          </p:nvPr>
        </p:nvSpPr>
        <p:spPr/>
        <p:txBody>
          <a:bodyPr/>
          <a:lstStyle/>
          <a:p>
            <a:pPr marL="469900" indent="-469900" eaLnBrk="1" hangingPunct="1">
              <a:buFontTx/>
              <a:buNone/>
            </a:pPr>
            <a:r>
              <a:rPr lang="cs-CZ" u="sng" smtClean="0">
                <a:solidFill>
                  <a:srgbClr val="A50021"/>
                </a:solidFill>
              </a:rPr>
              <a:t>Biologické bariéry</a:t>
            </a:r>
          </a:p>
          <a:p>
            <a:pPr marL="469900" indent="-469900" eaLnBrk="1" hangingPunct="1">
              <a:buFontTx/>
              <a:buNone/>
            </a:pPr>
            <a:endParaRPr lang="cs-CZ" u="sng" smtClean="0"/>
          </a:p>
          <a:p>
            <a:pPr marL="469900" indent="-469900" eaLnBrk="1" hangingPunct="1">
              <a:buFontTx/>
              <a:buNone/>
            </a:pPr>
            <a:r>
              <a:rPr lang="cs-CZ" smtClean="0">
                <a:solidFill>
                  <a:srgbClr val="000066"/>
                </a:solidFill>
              </a:rPr>
              <a:t>Mikroorganismy fyziologické mikroflóry</a:t>
            </a:r>
          </a:p>
          <a:p>
            <a:pPr marL="469900" indent="-469900" eaLnBrk="1" hangingPunct="1">
              <a:buFontTx/>
              <a:buNone/>
            </a:pPr>
            <a:r>
              <a:rPr lang="cs-CZ" smtClean="0">
                <a:solidFill>
                  <a:srgbClr val="000066"/>
                </a:solidFill>
              </a:rPr>
              <a:t>(komensální mikroorganismy)</a:t>
            </a:r>
          </a:p>
        </p:txBody>
      </p:sp>
    </p:spTree>
    <p:extLst>
      <p:ext uri="{BB962C8B-B14F-4D97-AF65-F5344CB8AC3E}">
        <p14:creationId xmlns:p14="http://schemas.microsoft.com/office/powerpoint/2010/main" val="356753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Vztah antigenu a epitopu</a:t>
            </a:r>
            <a:endParaRPr lang="en-US" altLang="cs-CZ" smtClean="0"/>
          </a:p>
        </p:txBody>
      </p:sp>
      <p:pic>
        <p:nvPicPr>
          <p:cNvPr id="4" name="Picture 4" descr="17-03_Epitope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7088" y="1216025"/>
            <a:ext cx="7416800" cy="5562600"/>
          </a:xfrm>
          <a:prstGeom prst="rect">
            <a:avLst/>
          </a:prstGeom>
          <a:noFill/>
        </p:spPr>
      </p:pic>
    </p:spTree>
    <p:extLst>
      <p:ext uri="{BB962C8B-B14F-4D97-AF65-F5344CB8AC3E}">
        <p14:creationId xmlns:p14="http://schemas.microsoft.com/office/powerpoint/2010/main" val="2811255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cs-CZ" dirty="0" smtClean="0">
                <a:solidFill>
                  <a:srgbClr val="A50021"/>
                </a:solidFill>
              </a:rPr>
              <a:t>Vrozená imunita</a:t>
            </a:r>
          </a:p>
        </p:txBody>
      </p:sp>
      <p:sp>
        <p:nvSpPr>
          <p:cNvPr id="9219" name="Rectangle 3"/>
          <p:cNvSpPr>
            <a:spLocks noGrp="1" noChangeArrowheads="1"/>
          </p:cNvSpPr>
          <p:nvPr>
            <p:ph type="body" idx="4294967295"/>
          </p:nvPr>
        </p:nvSpPr>
        <p:spPr>
          <a:xfrm>
            <a:off x="358775" y="1844824"/>
            <a:ext cx="8785225" cy="4556125"/>
          </a:xfrm>
        </p:spPr>
        <p:txBody>
          <a:bodyPr/>
          <a:lstStyle/>
          <a:p>
            <a:pPr marL="469900" indent="-469900" eaLnBrk="1" hangingPunct="1">
              <a:lnSpc>
                <a:spcPct val="90000"/>
              </a:lnSpc>
              <a:buFontTx/>
              <a:buNone/>
            </a:pPr>
            <a:r>
              <a:rPr lang="cs-CZ" sz="2800" u="sng" dirty="0" smtClean="0">
                <a:solidFill>
                  <a:srgbClr val="A50021"/>
                </a:solidFill>
              </a:rPr>
              <a:t>Celulární složky</a:t>
            </a:r>
          </a:p>
          <a:p>
            <a:pPr marL="469900" indent="-469900" eaLnBrk="1" hangingPunct="1">
              <a:lnSpc>
                <a:spcPct val="90000"/>
              </a:lnSpc>
              <a:buFontTx/>
              <a:buNone/>
            </a:pPr>
            <a:endParaRPr lang="cs-CZ" sz="2800" u="sng" dirty="0" smtClean="0">
              <a:solidFill>
                <a:srgbClr val="A50021"/>
              </a:solidFill>
            </a:endParaRPr>
          </a:p>
          <a:p>
            <a:pPr marL="469900" indent="-469900" eaLnBrk="1" hangingPunct="1">
              <a:lnSpc>
                <a:spcPct val="90000"/>
              </a:lnSpc>
              <a:buFontTx/>
              <a:buNone/>
            </a:pPr>
            <a:r>
              <a:rPr lang="cs-CZ" sz="2800" dirty="0" smtClean="0">
                <a:solidFill>
                  <a:srgbClr val="000066"/>
                </a:solidFill>
              </a:rPr>
              <a:t>Epitelové a endotelové buňky, erytrocyty, destičky</a:t>
            </a:r>
          </a:p>
          <a:p>
            <a:pPr marL="469900" indent="-469900" eaLnBrk="1" hangingPunct="1">
              <a:lnSpc>
                <a:spcPct val="90000"/>
              </a:lnSpc>
              <a:buFontTx/>
              <a:buNone/>
            </a:pPr>
            <a:r>
              <a:rPr lang="cs-CZ" sz="2800" dirty="0" smtClean="0">
                <a:solidFill>
                  <a:srgbClr val="000066"/>
                </a:solidFill>
              </a:rPr>
              <a:t>Mastocyty, </a:t>
            </a:r>
            <a:r>
              <a:rPr lang="cs-CZ" sz="2800" dirty="0" err="1" smtClean="0">
                <a:solidFill>
                  <a:srgbClr val="000066"/>
                </a:solidFill>
              </a:rPr>
              <a:t>eosinofily</a:t>
            </a:r>
            <a:r>
              <a:rPr lang="cs-CZ" sz="2800" dirty="0" smtClean="0">
                <a:solidFill>
                  <a:srgbClr val="000066"/>
                </a:solidFill>
              </a:rPr>
              <a:t>, </a:t>
            </a:r>
            <a:r>
              <a:rPr lang="cs-CZ" sz="2800" dirty="0" err="1" smtClean="0">
                <a:solidFill>
                  <a:srgbClr val="000066"/>
                </a:solidFill>
              </a:rPr>
              <a:t>basofily</a:t>
            </a:r>
            <a:r>
              <a:rPr lang="cs-CZ" sz="2800" dirty="0" smtClean="0">
                <a:solidFill>
                  <a:srgbClr val="000066"/>
                </a:solidFill>
              </a:rPr>
              <a:t> </a:t>
            </a:r>
          </a:p>
          <a:p>
            <a:pPr marL="469900" indent="-469900">
              <a:lnSpc>
                <a:spcPct val="90000"/>
              </a:lnSpc>
              <a:buNone/>
            </a:pPr>
            <a:r>
              <a:rPr lang="cs-CZ" sz="2800" b="1" dirty="0">
                <a:solidFill>
                  <a:srgbClr val="000066"/>
                </a:solidFill>
              </a:rPr>
              <a:t>NK</a:t>
            </a:r>
            <a:r>
              <a:rPr lang="cs-CZ" sz="2800" dirty="0">
                <a:solidFill>
                  <a:srgbClr val="000066"/>
                </a:solidFill>
              </a:rPr>
              <a:t> </a:t>
            </a:r>
            <a:r>
              <a:rPr lang="cs-CZ" sz="2800" b="1" dirty="0">
                <a:solidFill>
                  <a:srgbClr val="000066"/>
                </a:solidFill>
              </a:rPr>
              <a:t>buňky </a:t>
            </a:r>
            <a:r>
              <a:rPr lang="cs-CZ" sz="2800" dirty="0">
                <a:solidFill>
                  <a:srgbClr val="000066"/>
                </a:solidFill>
              </a:rPr>
              <a:t>(natural </a:t>
            </a:r>
            <a:r>
              <a:rPr lang="cs-CZ" sz="2800" dirty="0" err="1">
                <a:solidFill>
                  <a:srgbClr val="000066"/>
                </a:solidFill>
              </a:rPr>
              <a:t>killer</a:t>
            </a:r>
            <a:r>
              <a:rPr lang="cs-CZ" sz="2800" dirty="0">
                <a:solidFill>
                  <a:srgbClr val="000066"/>
                </a:solidFill>
              </a:rPr>
              <a:t> </a:t>
            </a:r>
            <a:r>
              <a:rPr lang="cs-CZ" sz="2800" dirty="0" err="1">
                <a:solidFill>
                  <a:srgbClr val="000066"/>
                </a:solidFill>
              </a:rPr>
              <a:t>cells</a:t>
            </a:r>
            <a:r>
              <a:rPr lang="cs-CZ" sz="2800" dirty="0">
                <a:solidFill>
                  <a:srgbClr val="000066"/>
                </a:solidFill>
              </a:rPr>
              <a:t>) </a:t>
            </a:r>
          </a:p>
          <a:p>
            <a:pPr marL="469900" indent="-469900" eaLnBrk="1" hangingPunct="1">
              <a:lnSpc>
                <a:spcPct val="90000"/>
              </a:lnSpc>
              <a:buFontTx/>
              <a:buNone/>
            </a:pPr>
            <a:r>
              <a:rPr lang="cs-CZ" sz="2800" b="1" dirty="0" smtClean="0">
                <a:solidFill>
                  <a:srgbClr val="000066"/>
                </a:solidFill>
              </a:rPr>
              <a:t>Profesionální fagocyty</a:t>
            </a:r>
            <a:r>
              <a:rPr lang="cs-CZ" sz="2800" dirty="0" smtClean="0">
                <a:solidFill>
                  <a:srgbClr val="000066"/>
                </a:solidFill>
              </a:rPr>
              <a:t> (neutrofilní  leukocyty – „mikrofágy“, mononukleární fagocyty – „makrofágy“)</a:t>
            </a:r>
          </a:p>
          <a:p>
            <a:pPr marL="469900" indent="-469900" eaLnBrk="1" hangingPunct="1">
              <a:lnSpc>
                <a:spcPct val="90000"/>
              </a:lnSpc>
              <a:buFontTx/>
              <a:buNone/>
            </a:pP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effectLst>
                  <a:outerShdw blurRad="38100" dist="38100" dir="2700000" algn="tl">
                    <a:srgbClr val="000000">
                      <a:alpha val="43137"/>
                    </a:srgbClr>
                  </a:outerShdw>
                </a:effectLst>
              </a:rPr>
              <a:t>Dendritické buňky </a:t>
            </a:r>
            <a:r>
              <a:rPr lang="cs-CZ" sz="2800" dirty="0" smtClean="0">
                <a:solidFill>
                  <a:srgbClr val="000066"/>
                </a:solidFill>
              </a:rPr>
              <a:t>(buňky presentující antigeny)</a:t>
            </a:r>
          </a:p>
        </p:txBody>
      </p:sp>
    </p:spTree>
    <p:extLst>
      <p:ext uri="{BB962C8B-B14F-4D97-AF65-F5344CB8AC3E}">
        <p14:creationId xmlns:p14="http://schemas.microsoft.com/office/powerpoint/2010/main" val="36307420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Innate Immune System              composed of ?- includes physical, chemical, and cellular barriers- physical barri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04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cs-CZ" sz="4000" dirty="0" smtClean="0">
                <a:solidFill>
                  <a:srgbClr val="A50021"/>
                </a:solidFill>
              </a:rPr>
              <a:t>Vrozená imunita: </a:t>
            </a:r>
            <a:br>
              <a:rPr lang="cs-CZ" sz="4000" dirty="0" smtClean="0">
                <a:solidFill>
                  <a:srgbClr val="A50021"/>
                </a:solidFill>
              </a:rPr>
            </a:br>
            <a:r>
              <a:rPr lang="cs-CZ" sz="4000" dirty="0" smtClean="0">
                <a:solidFill>
                  <a:srgbClr val="A50021"/>
                </a:solidFill>
              </a:rPr>
              <a:t>charakteristické rysy</a:t>
            </a:r>
          </a:p>
        </p:txBody>
      </p:sp>
      <p:sp>
        <p:nvSpPr>
          <p:cNvPr id="11267" name="Rectangle 3"/>
          <p:cNvSpPr>
            <a:spLocks noGrp="1" noChangeArrowheads="1"/>
          </p:cNvSpPr>
          <p:nvPr>
            <p:ph type="body" idx="1"/>
          </p:nvPr>
        </p:nvSpPr>
        <p:spPr>
          <a:xfrm>
            <a:off x="179388" y="1484313"/>
            <a:ext cx="8640762" cy="5184775"/>
          </a:xfrm>
        </p:spPr>
        <p:txBody>
          <a:bodyPr/>
          <a:lstStyle/>
          <a:p>
            <a:pPr marL="469900" indent="-469900" eaLnBrk="1" hangingPunct="1">
              <a:buFontTx/>
              <a:buNone/>
            </a:pPr>
            <a:r>
              <a:rPr lang="cs-CZ" u="sng" dirty="0" smtClean="0">
                <a:solidFill>
                  <a:srgbClr val="A50021"/>
                </a:solidFill>
              </a:rPr>
              <a:t>Specifičnost:</a:t>
            </a:r>
          </a:p>
          <a:p>
            <a:pPr marL="469900" indent="-469900" eaLnBrk="1" hangingPunct="1">
              <a:buFontTx/>
              <a:buNone/>
            </a:pPr>
            <a:r>
              <a:rPr lang="cs-CZ" dirty="0" smtClean="0">
                <a:solidFill>
                  <a:srgbClr val="000066"/>
                </a:solidFill>
              </a:rPr>
              <a:t>Jsou rozeznávány struktury, které jsou stejné</a:t>
            </a:r>
          </a:p>
          <a:p>
            <a:pPr marL="469900" indent="-469900" eaLnBrk="1" hangingPunct="1">
              <a:buFontTx/>
              <a:buNone/>
            </a:pPr>
            <a:r>
              <a:rPr lang="cs-CZ" dirty="0" smtClean="0">
                <a:solidFill>
                  <a:srgbClr val="000066"/>
                </a:solidFill>
              </a:rPr>
              <a:t>u řady cizorodých agens (u mikroorganismů </a:t>
            </a:r>
          </a:p>
          <a:p>
            <a:pPr marL="469900" indent="-469900" eaLnBrk="1" hangingPunct="1">
              <a:buFontTx/>
              <a:buNone/>
            </a:pPr>
            <a:r>
              <a:rPr lang="cs-CZ" dirty="0" smtClean="0">
                <a:solidFill>
                  <a:srgbClr val="000066"/>
                </a:solidFill>
              </a:rPr>
              <a:t>jsou to tzv. „</a:t>
            </a:r>
            <a:r>
              <a:rPr lang="cs-CZ" dirty="0" err="1" smtClean="0">
                <a:solidFill>
                  <a:srgbClr val="000066"/>
                </a:solidFill>
              </a:rPr>
              <a:t>pathogen</a:t>
            </a:r>
            <a:r>
              <a:rPr lang="cs-CZ" dirty="0" smtClean="0">
                <a:solidFill>
                  <a:srgbClr val="000066"/>
                </a:solidFill>
              </a:rPr>
              <a:t> </a:t>
            </a:r>
            <a:r>
              <a:rPr lang="cs-CZ" dirty="0" err="1" smtClean="0">
                <a:solidFill>
                  <a:srgbClr val="000066"/>
                </a:solidFill>
              </a:rPr>
              <a:t>associated</a:t>
            </a:r>
            <a:r>
              <a:rPr lang="cs-CZ" dirty="0" smtClean="0">
                <a:solidFill>
                  <a:srgbClr val="000066"/>
                </a:solidFill>
              </a:rPr>
              <a:t> </a:t>
            </a:r>
            <a:r>
              <a:rPr lang="cs-CZ" dirty="0" err="1" smtClean="0">
                <a:solidFill>
                  <a:srgbClr val="000066"/>
                </a:solidFill>
              </a:rPr>
              <a:t>molecular</a:t>
            </a:r>
            <a:r>
              <a:rPr lang="cs-CZ" dirty="0" smtClean="0">
                <a:solidFill>
                  <a:srgbClr val="000066"/>
                </a:solidFill>
              </a:rPr>
              <a:t> </a:t>
            </a:r>
          </a:p>
          <a:p>
            <a:pPr marL="469900" indent="-469900" eaLnBrk="1" hangingPunct="1">
              <a:buFontTx/>
              <a:buNone/>
            </a:pPr>
            <a:r>
              <a:rPr lang="cs-CZ" dirty="0" err="1" smtClean="0">
                <a:solidFill>
                  <a:srgbClr val="000066"/>
                </a:solidFill>
              </a:rPr>
              <a:t>pattern</a:t>
            </a:r>
            <a:r>
              <a:rPr lang="cs-CZ" dirty="0" smtClean="0">
                <a:solidFill>
                  <a:srgbClr val="000066"/>
                </a:solidFill>
              </a:rPr>
              <a:t>“, </a:t>
            </a:r>
            <a:r>
              <a:rPr lang="cs-CZ" b="1" dirty="0" smtClean="0">
                <a:solidFill>
                  <a:srgbClr val="000066"/>
                </a:solidFill>
              </a:rPr>
              <a:t>PAMP</a:t>
            </a:r>
            <a:r>
              <a:rPr lang="cs-CZ" dirty="0" smtClean="0">
                <a:solidFill>
                  <a:srgbClr val="000066"/>
                </a:solidFill>
              </a:rPr>
              <a:t>, např. v lipopolysacharidech </a:t>
            </a:r>
          </a:p>
          <a:p>
            <a:pPr marL="469900" indent="-469900" eaLnBrk="1" hangingPunct="1">
              <a:buFontTx/>
              <a:buNone/>
            </a:pPr>
            <a:r>
              <a:rPr lang="cs-CZ" dirty="0" smtClean="0">
                <a:solidFill>
                  <a:srgbClr val="000066"/>
                </a:solidFill>
              </a:rPr>
              <a:t>nebo </a:t>
            </a:r>
            <a:r>
              <a:rPr lang="cs-CZ" dirty="0" err="1" smtClean="0">
                <a:solidFill>
                  <a:srgbClr val="000066"/>
                </a:solidFill>
              </a:rPr>
              <a:t>peptidoglykanech</a:t>
            </a:r>
            <a:r>
              <a:rPr lang="cs-CZ" dirty="0" smtClean="0">
                <a:solidFill>
                  <a:srgbClr val="000066"/>
                </a:solidFill>
              </a:rPr>
              <a:t>).</a:t>
            </a:r>
          </a:p>
          <a:p>
            <a:pPr marL="469900" indent="-469900">
              <a:buNone/>
            </a:pPr>
            <a:r>
              <a:rPr lang="cs-CZ" i="1" dirty="0"/>
              <a:t>Adaptivní imunitní systém naproti tomu </a:t>
            </a:r>
          </a:p>
          <a:p>
            <a:pPr marL="469900" indent="-469900">
              <a:buNone/>
            </a:pPr>
            <a:r>
              <a:rPr lang="cs-CZ" i="1" dirty="0"/>
              <a:t>poznává a odlišuje epitopy antigenů (T-, B-) </a:t>
            </a:r>
          </a:p>
          <a:p>
            <a:pPr marL="469900" indent="-469900" eaLnBrk="1" hangingPunct="1">
              <a:buFontTx/>
              <a:buNone/>
            </a:pPr>
            <a:endParaRPr lang="cs-CZ" dirty="0" smtClean="0">
              <a:solidFill>
                <a:srgbClr val="000066"/>
              </a:solidFill>
            </a:endParaRPr>
          </a:p>
        </p:txBody>
      </p:sp>
    </p:spTree>
    <p:extLst>
      <p:ext uri="{BB962C8B-B14F-4D97-AF65-F5344CB8AC3E}">
        <p14:creationId xmlns:p14="http://schemas.microsoft.com/office/powerpoint/2010/main" val="2990678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PAMP „ </a:t>
            </a:r>
            <a:r>
              <a:rPr lang="cs-CZ" dirty="0" err="1" smtClean="0"/>
              <a:t>Pathogen</a:t>
            </a:r>
            <a:r>
              <a:rPr lang="cs-CZ" dirty="0" smtClean="0"/>
              <a:t> </a:t>
            </a:r>
            <a:r>
              <a:rPr lang="cs-CZ" dirty="0" err="1" smtClean="0"/>
              <a:t>Associated</a:t>
            </a:r>
            <a:r>
              <a:rPr lang="cs-CZ" dirty="0" smtClean="0"/>
              <a:t> </a:t>
            </a:r>
            <a:r>
              <a:rPr lang="cs-CZ" dirty="0" err="1" smtClean="0"/>
              <a:t>Molecular</a:t>
            </a:r>
            <a:r>
              <a:rPr lang="cs-CZ" dirty="0" smtClean="0"/>
              <a:t> </a:t>
            </a:r>
            <a:r>
              <a:rPr lang="cs-CZ" dirty="0" err="1" smtClean="0"/>
              <a:t>Pattern</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Patogenem asociované molekulové vzory</a:t>
            </a:r>
          </a:p>
          <a:p>
            <a:r>
              <a:rPr lang="cs-CZ" dirty="0" smtClean="0"/>
              <a:t>Vysoce konzervované struktury přítomny na rozsáhlých skupinách mikroorganismů, jsou esenciální pro jejich životní funkce</a:t>
            </a:r>
          </a:p>
          <a:p>
            <a:r>
              <a:rPr lang="cs-CZ" dirty="0" smtClean="0"/>
              <a:t>Nevyskytují se na hostiteli</a:t>
            </a:r>
          </a:p>
          <a:p>
            <a:r>
              <a:rPr lang="cs-CZ" dirty="0" err="1" smtClean="0"/>
              <a:t>Peptidoglykany</a:t>
            </a:r>
            <a:r>
              <a:rPr lang="cs-CZ" dirty="0" smtClean="0"/>
              <a:t>, kyselina </a:t>
            </a:r>
            <a:r>
              <a:rPr lang="cs-CZ" dirty="0" err="1" smtClean="0"/>
              <a:t>lipoteichová</a:t>
            </a:r>
            <a:r>
              <a:rPr lang="cs-CZ" dirty="0" smtClean="0"/>
              <a:t>, lipopolysacharid bakteriální </a:t>
            </a:r>
            <a:r>
              <a:rPr lang="cs-CZ" dirty="0" err="1" smtClean="0"/>
              <a:t>manany</a:t>
            </a:r>
            <a:r>
              <a:rPr lang="cs-CZ" dirty="0" smtClean="0"/>
              <a:t>, </a:t>
            </a:r>
            <a:r>
              <a:rPr lang="cs-CZ" dirty="0" err="1" smtClean="0"/>
              <a:t>glukany</a:t>
            </a:r>
            <a:r>
              <a:rPr lang="cs-CZ" dirty="0" smtClean="0"/>
              <a:t>,</a:t>
            </a:r>
          </a:p>
          <a:p>
            <a:r>
              <a:rPr lang="cs-CZ" dirty="0" smtClean="0"/>
              <a:t>Bakteriální sekvence DNA tvořené cytosinem a </a:t>
            </a:r>
            <a:r>
              <a:rPr lang="cs-CZ" dirty="0" err="1" smtClean="0"/>
              <a:t>quaninem</a:t>
            </a:r>
            <a:r>
              <a:rPr lang="cs-CZ" dirty="0" smtClean="0"/>
              <a:t> (</a:t>
            </a:r>
            <a:r>
              <a:rPr lang="cs-CZ" dirty="0" err="1" smtClean="0"/>
              <a:t>CpG</a:t>
            </a:r>
            <a:r>
              <a:rPr lang="cs-CZ" dirty="0" smtClean="0"/>
              <a:t>) a dvoušroubovicovou DNA</a:t>
            </a:r>
            <a:endParaRPr lang="cs-CZ" dirty="0"/>
          </a:p>
        </p:txBody>
      </p:sp>
    </p:spTree>
    <p:extLst>
      <p:ext uri="{BB962C8B-B14F-4D97-AF65-F5344CB8AC3E}">
        <p14:creationId xmlns:p14="http://schemas.microsoft.com/office/powerpoint/2010/main" val="3274568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DAMP „</a:t>
            </a:r>
            <a:r>
              <a:rPr lang="cs-CZ" dirty="0" err="1"/>
              <a:t>D</a:t>
            </a:r>
            <a:r>
              <a:rPr lang="cs-CZ" dirty="0" err="1" smtClean="0"/>
              <a:t>amage</a:t>
            </a:r>
            <a:r>
              <a:rPr lang="cs-CZ" dirty="0" smtClean="0"/>
              <a:t> </a:t>
            </a:r>
            <a:r>
              <a:rPr lang="cs-CZ" dirty="0" err="1"/>
              <a:t>A</a:t>
            </a:r>
            <a:r>
              <a:rPr lang="cs-CZ" dirty="0" err="1" smtClean="0"/>
              <a:t>ssociated</a:t>
            </a:r>
            <a:r>
              <a:rPr lang="cs-CZ" dirty="0" smtClean="0"/>
              <a:t> </a:t>
            </a:r>
            <a:r>
              <a:rPr lang="cs-CZ" dirty="0" err="1"/>
              <a:t>M</a:t>
            </a:r>
            <a:r>
              <a:rPr lang="cs-CZ" dirty="0" err="1" smtClean="0"/>
              <a:t>olecular</a:t>
            </a:r>
            <a:r>
              <a:rPr lang="cs-CZ" dirty="0" smtClean="0"/>
              <a:t> </a:t>
            </a:r>
            <a:r>
              <a:rPr lang="cs-CZ" dirty="0" err="1"/>
              <a:t>P</a:t>
            </a:r>
            <a:r>
              <a:rPr lang="cs-CZ" dirty="0" err="1" smtClean="0"/>
              <a:t>atterns</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Vznikají při poškození infekcí, zánětem, chemickými toxiny, trauma, snížené krevní zásobování</a:t>
            </a:r>
          </a:p>
          <a:p>
            <a:r>
              <a:rPr lang="cs-CZ" dirty="0" smtClean="0"/>
              <a:t>Nesouvisí s buňkami v </a:t>
            </a:r>
            <a:r>
              <a:rPr lang="cs-CZ" dirty="0" err="1" smtClean="0"/>
              <a:t>apoptóze</a:t>
            </a:r>
            <a:endParaRPr lang="cs-CZ" dirty="0"/>
          </a:p>
        </p:txBody>
      </p:sp>
    </p:spTree>
    <p:extLst>
      <p:ext uri="{BB962C8B-B14F-4D97-AF65-F5344CB8AC3E}">
        <p14:creationId xmlns:p14="http://schemas.microsoft.com/office/powerpoint/2010/main" val="2428656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PAMPs</a:t>
            </a:r>
            <a:r>
              <a:rPr lang="cs-CZ" dirty="0" smtClean="0"/>
              <a:t> and </a:t>
            </a:r>
            <a:r>
              <a:rPr lang="cs-CZ" dirty="0" err="1" smtClean="0"/>
              <a:t>DAMPs</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12968" cy="463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586650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2291" name="Rectangle 3"/>
          <p:cNvSpPr>
            <a:spLocks noGrp="1" noChangeArrowheads="1"/>
          </p:cNvSpPr>
          <p:nvPr>
            <p:ph type="body" idx="1"/>
          </p:nvPr>
        </p:nvSpPr>
        <p:spPr>
          <a:xfrm>
            <a:off x="539750" y="1773238"/>
            <a:ext cx="8326438" cy="4845050"/>
          </a:xfrm>
        </p:spPr>
        <p:txBody>
          <a:bodyPr>
            <a:normAutofit/>
          </a:bodyPr>
          <a:lstStyle/>
          <a:p>
            <a:pPr marL="469900" indent="-469900" eaLnBrk="1" hangingPunct="1">
              <a:lnSpc>
                <a:spcPct val="80000"/>
              </a:lnSpc>
              <a:buFontTx/>
              <a:buNone/>
            </a:pPr>
            <a:r>
              <a:rPr lang="cs-CZ" sz="3000" u="sng" dirty="0" smtClean="0">
                <a:solidFill>
                  <a:srgbClr val="A50021"/>
                </a:solidFill>
              </a:rPr>
              <a:t>Receptory:</a:t>
            </a:r>
            <a:r>
              <a:rPr lang="cs-CZ" sz="3000" dirty="0" smtClean="0">
                <a:solidFill>
                  <a:srgbClr val="A50021"/>
                </a:solidFill>
              </a:rPr>
              <a:t> </a:t>
            </a:r>
          </a:p>
          <a:p>
            <a:pPr marL="469900" indent="-469900" eaLnBrk="1" hangingPunct="1">
              <a:lnSpc>
                <a:spcPct val="80000"/>
              </a:lnSpc>
              <a:buFontTx/>
              <a:buNone/>
            </a:pPr>
            <a:r>
              <a:rPr lang="cs-CZ" sz="3000" dirty="0" smtClean="0">
                <a:solidFill>
                  <a:srgbClr val="000066"/>
                </a:solidFill>
              </a:rPr>
              <a:t>pro tyto molekulární struktury jsou </a:t>
            </a:r>
          </a:p>
          <a:p>
            <a:pPr marL="469900" indent="-469900" eaLnBrk="1" hangingPunct="1">
              <a:lnSpc>
                <a:spcPct val="80000"/>
              </a:lnSpc>
              <a:buFontTx/>
              <a:buNone/>
            </a:pPr>
            <a:r>
              <a:rPr lang="cs-CZ" sz="3000" dirty="0" smtClean="0">
                <a:solidFill>
                  <a:srgbClr val="000066"/>
                </a:solidFill>
              </a:rPr>
              <a:t>geneticky zakódovány - v DNA zárodečné</a:t>
            </a:r>
          </a:p>
          <a:p>
            <a:pPr marL="469900" indent="-469900" eaLnBrk="1" hangingPunct="1">
              <a:lnSpc>
                <a:spcPct val="80000"/>
              </a:lnSpc>
              <a:buFontTx/>
              <a:buNone/>
            </a:pPr>
            <a:r>
              <a:rPr lang="cs-CZ" sz="3000" dirty="0" smtClean="0">
                <a:solidFill>
                  <a:srgbClr val="000066"/>
                </a:solidFill>
              </a:rPr>
              <a:t>linie. Označují se jako „</a:t>
            </a:r>
            <a:r>
              <a:rPr lang="cs-CZ" sz="3000" dirty="0" err="1" smtClean="0">
                <a:solidFill>
                  <a:srgbClr val="000066"/>
                </a:solidFill>
              </a:rPr>
              <a:t>pattern</a:t>
            </a:r>
            <a:r>
              <a:rPr lang="cs-CZ" sz="3000" dirty="0" smtClean="0">
                <a:solidFill>
                  <a:srgbClr val="000066"/>
                </a:solidFill>
              </a:rPr>
              <a:t> </a:t>
            </a:r>
            <a:r>
              <a:rPr lang="cs-CZ" sz="3000" dirty="0" err="1" smtClean="0">
                <a:solidFill>
                  <a:srgbClr val="000066"/>
                </a:solidFill>
              </a:rPr>
              <a:t>recognition</a:t>
            </a:r>
            <a:r>
              <a:rPr lang="cs-CZ" sz="3000" dirty="0" smtClean="0">
                <a:solidFill>
                  <a:srgbClr val="000066"/>
                </a:solidFill>
              </a:rPr>
              <a:t> </a:t>
            </a:r>
          </a:p>
          <a:p>
            <a:pPr marL="469900" indent="-469900" eaLnBrk="1" hangingPunct="1">
              <a:lnSpc>
                <a:spcPct val="80000"/>
              </a:lnSpc>
              <a:buFontTx/>
              <a:buNone/>
            </a:pPr>
            <a:r>
              <a:rPr lang="cs-CZ" sz="3000" dirty="0" err="1" smtClean="0">
                <a:solidFill>
                  <a:srgbClr val="000066"/>
                </a:solidFill>
              </a:rPr>
              <a:t>receptors</a:t>
            </a:r>
            <a:r>
              <a:rPr lang="cs-CZ" sz="3000" dirty="0" smtClean="0">
                <a:solidFill>
                  <a:srgbClr val="000066"/>
                </a:solidFill>
              </a:rPr>
              <a:t>“, </a:t>
            </a:r>
            <a:r>
              <a:rPr lang="cs-CZ" sz="3000" b="1" dirty="0" smtClean="0">
                <a:solidFill>
                  <a:srgbClr val="000066"/>
                </a:solidFill>
              </a:rPr>
              <a:t>PRR</a:t>
            </a:r>
            <a:r>
              <a:rPr lang="cs-CZ" sz="3000" dirty="0" smtClean="0">
                <a:solidFill>
                  <a:srgbClr val="000066"/>
                </a:solidFill>
              </a:rPr>
              <a:t>. </a:t>
            </a:r>
          </a:p>
          <a:p>
            <a:pPr marL="469900" indent="-469900" eaLnBrk="1" hangingPunct="1">
              <a:lnSpc>
                <a:spcPct val="80000"/>
              </a:lnSpc>
              <a:buFontTx/>
              <a:buNone/>
            </a:pPr>
            <a:r>
              <a:rPr lang="cs-CZ" sz="3000" dirty="0" smtClean="0">
                <a:solidFill>
                  <a:srgbClr val="000066"/>
                </a:solidFill>
              </a:rPr>
              <a:t>Jsou jak na nebo v buňkách (např. TLR, </a:t>
            </a:r>
          </a:p>
          <a:p>
            <a:pPr marL="469900" indent="-469900" eaLnBrk="1" hangingPunct="1">
              <a:lnSpc>
                <a:spcPct val="80000"/>
              </a:lnSpc>
              <a:buFontTx/>
              <a:buNone/>
            </a:pPr>
            <a:r>
              <a:rPr lang="cs-CZ" sz="3000" dirty="0" smtClean="0">
                <a:solidFill>
                  <a:srgbClr val="000066"/>
                </a:solidFill>
              </a:rPr>
              <a:t>NLR),  tak i solubilní (</a:t>
            </a:r>
            <a:r>
              <a:rPr lang="cs-CZ" sz="3000" dirty="0" err="1" smtClean="0">
                <a:solidFill>
                  <a:srgbClr val="000066"/>
                </a:solidFill>
              </a:rPr>
              <a:t>např.CRP</a:t>
            </a:r>
            <a:r>
              <a:rPr lang="cs-CZ" sz="3000" dirty="0" smtClean="0">
                <a:solidFill>
                  <a:srgbClr val="000066"/>
                </a:solidFill>
              </a:rPr>
              <a:t>, MBL).</a:t>
            </a:r>
          </a:p>
          <a:p>
            <a:pPr marL="469900" indent="-469900">
              <a:lnSpc>
                <a:spcPct val="80000"/>
              </a:lnSpc>
              <a:buNone/>
            </a:pPr>
            <a:r>
              <a:rPr lang="cs-CZ" sz="2800" i="1" dirty="0"/>
              <a:t>Naproti tomu  u adaptivní imunity receptory </a:t>
            </a:r>
          </a:p>
          <a:p>
            <a:pPr marL="469900" indent="-469900">
              <a:lnSpc>
                <a:spcPct val="80000"/>
              </a:lnSpc>
              <a:buNone/>
            </a:pPr>
            <a:r>
              <a:rPr lang="cs-CZ" sz="2800" i="1" dirty="0"/>
              <a:t>lymfocytů T a B vznikají somatickým </a:t>
            </a:r>
          </a:p>
          <a:p>
            <a:pPr marL="469900" indent="-469900">
              <a:lnSpc>
                <a:spcPct val="80000"/>
              </a:lnSpc>
              <a:buNone/>
            </a:pPr>
            <a:r>
              <a:rPr lang="cs-CZ" sz="2800" i="1" dirty="0"/>
              <a:t>přeskupováním genů.</a:t>
            </a:r>
            <a:r>
              <a:rPr lang="cs-CZ" sz="2800" dirty="0"/>
              <a:t>    </a:t>
            </a:r>
          </a:p>
          <a:p>
            <a:pPr marL="469900" indent="-469900" eaLnBrk="1" hangingPunct="1">
              <a:lnSpc>
                <a:spcPct val="80000"/>
              </a:lnSpc>
              <a:buFontTx/>
              <a:buNone/>
            </a:pPr>
            <a:endParaRPr lang="cs-CZ" sz="3000" dirty="0" smtClean="0"/>
          </a:p>
        </p:txBody>
      </p:sp>
    </p:spTree>
    <p:extLst>
      <p:ext uri="{BB962C8B-B14F-4D97-AF65-F5344CB8AC3E}">
        <p14:creationId xmlns:p14="http://schemas.microsoft.com/office/powerpoint/2010/main" val="3987779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3315" name="Rectangle 3"/>
          <p:cNvSpPr>
            <a:spLocks noGrp="1" noChangeArrowheads="1"/>
          </p:cNvSpPr>
          <p:nvPr>
            <p:ph type="body" idx="1"/>
          </p:nvPr>
        </p:nvSpPr>
        <p:spPr>
          <a:xfrm>
            <a:off x="250825" y="1752600"/>
            <a:ext cx="8569325" cy="4845050"/>
          </a:xfrm>
        </p:spPr>
        <p:txBody>
          <a:bodyPr/>
          <a:lstStyle/>
          <a:p>
            <a:pPr marL="469900" indent="-469900" eaLnBrk="1" hangingPunct="1">
              <a:lnSpc>
                <a:spcPct val="70000"/>
              </a:lnSpc>
              <a:buFontTx/>
              <a:buNone/>
            </a:pPr>
            <a:r>
              <a:rPr lang="cs-CZ" sz="2800" u="sng" smtClean="0">
                <a:solidFill>
                  <a:srgbClr val="A50021"/>
                </a:solidFill>
              </a:rPr>
              <a:t>Rozsah repertoáru:</a:t>
            </a:r>
          </a:p>
          <a:p>
            <a:pPr marL="469900" indent="-469900" eaLnBrk="1" hangingPunct="1">
              <a:lnSpc>
                <a:spcPct val="70000"/>
              </a:lnSpc>
              <a:buFontTx/>
              <a:buNone/>
            </a:pPr>
            <a:endParaRPr lang="cs-CZ" sz="2800" smtClean="0">
              <a:solidFill>
                <a:srgbClr val="A50021"/>
              </a:solidFill>
            </a:endParaRPr>
          </a:p>
          <a:p>
            <a:pPr marL="469900" indent="-469900" eaLnBrk="1" hangingPunct="1">
              <a:lnSpc>
                <a:spcPct val="70000"/>
              </a:lnSpc>
              <a:buFontTx/>
              <a:buNone/>
            </a:pPr>
            <a:r>
              <a:rPr lang="cs-CZ" sz="2800" smtClean="0">
                <a:solidFill>
                  <a:srgbClr val="000066"/>
                </a:solidFill>
              </a:rPr>
              <a:t>Poznávací schopnost PRR je omezená, </a:t>
            </a:r>
          </a:p>
          <a:p>
            <a:pPr marL="469900" indent="-469900" eaLnBrk="1" hangingPunct="1">
              <a:lnSpc>
                <a:spcPct val="70000"/>
              </a:lnSpc>
              <a:buFontTx/>
              <a:buNone/>
            </a:pPr>
            <a:r>
              <a:rPr lang="cs-CZ" sz="2800" smtClean="0">
                <a:solidFill>
                  <a:srgbClr val="000066"/>
                </a:solidFill>
              </a:rPr>
              <a:t>odhaduje se na cca 10</a:t>
            </a:r>
            <a:r>
              <a:rPr lang="cs-CZ" sz="2800" baseline="30000" smtClean="0">
                <a:solidFill>
                  <a:srgbClr val="000066"/>
                </a:solidFill>
              </a:rPr>
              <a:t>3 „</a:t>
            </a:r>
            <a:r>
              <a:rPr lang="cs-CZ" sz="2800" smtClean="0">
                <a:solidFill>
                  <a:srgbClr val="000066"/>
                </a:solidFill>
              </a:rPr>
              <a:t>molekulárních vzorců“, </a:t>
            </a:r>
          </a:p>
          <a:p>
            <a:pPr marL="469900" indent="-469900" eaLnBrk="1" hangingPunct="1">
              <a:lnSpc>
                <a:spcPct val="70000"/>
              </a:lnSpc>
              <a:buFontTx/>
              <a:buNone/>
            </a:pPr>
            <a:r>
              <a:rPr lang="cs-CZ" sz="2800" smtClean="0"/>
              <a:t>zatímco </a:t>
            </a:r>
            <a:r>
              <a:rPr lang="cs-CZ" sz="2800" i="1" smtClean="0"/>
              <a:t>adaptivní imunitní systém je </a:t>
            </a:r>
          </a:p>
          <a:p>
            <a:pPr marL="469900" indent="-469900" eaLnBrk="1" hangingPunct="1">
              <a:lnSpc>
                <a:spcPct val="70000"/>
              </a:lnSpc>
              <a:buFontTx/>
              <a:buNone/>
            </a:pPr>
            <a:r>
              <a:rPr lang="cs-CZ" sz="2800" i="1" smtClean="0"/>
              <a:t>schopen odlišit (TCR, BCR lymfocytů) více než</a:t>
            </a:r>
            <a:r>
              <a:rPr lang="cs-CZ" sz="2800" i="1" baseline="30000" smtClean="0"/>
              <a:t>  </a:t>
            </a:r>
            <a:r>
              <a:rPr lang="cs-CZ" sz="2800" i="1" smtClean="0"/>
              <a:t>10</a:t>
            </a:r>
            <a:r>
              <a:rPr lang="cs-CZ" sz="2800" i="1" baseline="30000" smtClean="0"/>
              <a:t> 7-8</a:t>
            </a:r>
            <a:r>
              <a:rPr lang="cs-CZ" sz="2800" i="1" smtClean="0"/>
              <a:t> </a:t>
            </a:r>
          </a:p>
          <a:p>
            <a:pPr marL="469900" indent="-469900" eaLnBrk="1" hangingPunct="1">
              <a:lnSpc>
                <a:spcPct val="70000"/>
              </a:lnSpc>
              <a:buFontTx/>
              <a:buNone/>
            </a:pPr>
            <a:r>
              <a:rPr lang="cs-CZ" sz="2800" i="1" smtClean="0"/>
              <a:t>epitopů antigenů.</a:t>
            </a:r>
          </a:p>
          <a:p>
            <a:pPr marL="469900" indent="-469900" eaLnBrk="1" hangingPunct="1">
              <a:lnSpc>
                <a:spcPct val="70000"/>
              </a:lnSpc>
              <a:buFontTx/>
              <a:buNone/>
            </a:pPr>
            <a:endParaRPr lang="cs-CZ" sz="2800" i="1" smtClean="0"/>
          </a:p>
          <a:p>
            <a:pPr marL="469900" indent="-469900" eaLnBrk="1" hangingPunct="1">
              <a:lnSpc>
                <a:spcPct val="70000"/>
              </a:lnSpc>
              <a:buFontTx/>
              <a:buNone/>
            </a:pPr>
            <a:r>
              <a:rPr lang="cs-CZ" sz="2800" smtClean="0">
                <a:solidFill>
                  <a:srgbClr val="000066"/>
                </a:solidFill>
              </a:rPr>
              <a:t>Kromě součástí mikroorganismů poznává </a:t>
            </a:r>
          </a:p>
          <a:p>
            <a:pPr marL="469900" indent="-469900" eaLnBrk="1" hangingPunct="1">
              <a:lnSpc>
                <a:spcPct val="70000"/>
              </a:lnSpc>
              <a:buFontTx/>
              <a:buNone/>
            </a:pPr>
            <a:r>
              <a:rPr lang="cs-CZ" sz="2800" smtClean="0">
                <a:solidFill>
                  <a:srgbClr val="000066"/>
                </a:solidFill>
              </a:rPr>
              <a:t>vrozený imunitní systém také alterované buňky </a:t>
            </a:r>
          </a:p>
          <a:p>
            <a:pPr marL="469900" indent="-469900" eaLnBrk="1" hangingPunct="1">
              <a:lnSpc>
                <a:spcPct val="70000"/>
              </a:lnSpc>
              <a:buFontTx/>
              <a:buNone/>
            </a:pPr>
            <a:r>
              <a:rPr lang="cs-CZ" sz="2800" smtClean="0">
                <a:solidFill>
                  <a:srgbClr val="000066"/>
                </a:solidFill>
              </a:rPr>
              <a:t>hostitele (prostřednictvím např. heat shock</a:t>
            </a:r>
          </a:p>
          <a:p>
            <a:pPr marL="469900" indent="-469900" eaLnBrk="1" hangingPunct="1">
              <a:lnSpc>
                <a:spcPct val="70000"/>
              </a:lnSpc>
              <a:buFontTx/>
              <a:buNone/>
            </a:pPr>
            <a:r>
              <a:rPr lang="cs-CZ" sz="2800" smtClean="0">
                <a:solidFill>
                  <a:srgbClr val="000066"/>
                </a:solidFill>
              </a:rPr>
              <a:t>proteinů, membránových fosfolipidů, MHC)</a:t>
            </a:r>
          </a:p>
        </p:txBody>
      </p:sp>
    </p:spTree>
    <p:extLst>
      <p:ext uri="{BB962C8B-B14F-4D97-AF65-F5344CB8AC3E}">
        <p14:creationId xmlns:p14="http://schemas.microsoft.com/office/powerpoint/2010/main" val="625431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r>
              <a:rPr lang="cs-CZ" dirty="0" smtClean="0"/>
              <a:t>Identifikace PAMP a solubilních složek imunity</a:t>
            </a:r>
          </a:p>
          <a:p>
            <a:r>
              <a:rPr lang="cs-CZ" dirty="0" smtClean="0"/>
              <a:t>Exprese receptorů není klonální – receptory přítomné na stejném typu buněk mají stejnou identitu</a:t>
            </a:r>
          </a:p>
          <a:p>
            <a:r>
              <a:rPr lang="cs-CZ" dirty="0" smtClean="0"/>
              <a:t>Připraveny okamžitě reagovat – není potřeba proliferace – rychlá odpověď</a:t>
            </a:r>
          </a:p>
          <a:p>
            <a:r>
              <a:rPr lang="cs-CZ" dirty="0" smtClean="0"/>
              <a:t>Schopny diskriminace mezi patogenními a nepatogenními mikroorganismy</a:t>
            </a:r>
            <a:endParaRPr lang="cs-CZ" dirty="0"/>
          </a:p>
        </p:txBody>
      </p:sp>
    </p:spTree>
    <p:extLst>
      <p:ext uri="{BB962C8B-B14F-4D97-AF65-F5344CB8AC3E}">
        <p14:creationId xmlns:p14="http://schemas.microsoft.com/office/powerpoint/2010/main" val="3831465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4969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63483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Imnunogennost</a:t>
            </a:r>
            <a:endParaRPr lang="cs-CZ" dirty="0"/>
          </a:p>
        </p:txBody>
      </p:sp>
      <p:sp>
        <p:nvSpPr>
          <p:cNvPr id="3" name="Zástupný symbol pro obsah 2"/>
          <p:cNvSpPr>
            <a:spLocks noGrp="1"/>
          </p:cNvSpPr>
          <p:nvPr>
            <p:ph idx="1"/>
          </p:nvPr>
        </p:nvSpPr>
        <p:spPr/>
        <p:txBody>
          <a:bodyPr/>
          <a:lstStyle/>
          <a:p>
            <a:r>
              <a:rPr lang="cs-CZ" dirty="0" smtClean="0"/>
              <a:t>Schopnost vyvolat imunitní reakci – musí:</a:t>
            </a:r>
          </a:p>
          <a:p>
            <a:pPr lvl="1"/>
            <a:r>
              <a:rPr lang="cs-CZ" dirty="0" smtClean="0"/>
              <a:t>Být cizorodé</a:t>
            </a:r>
          </a:p>
          <a:p>
            <a:pPr lvl="1"/>
            <a:r>
              <a:rPr lang="cs-CZ" dirty="0" smtClean="0"/>
              <a:t>Mít dostatečnou molekulovou hmotnost </a:t>
            </a:r>
            <a:r>
              <a:rPr lang="cs-CZ" altLang="cs-CZ" dirty="0" smtClean="0"/>
              <a:t>(</a:t>
            </a:r>
            <a:r>
              <a:rPr lang="cs-CZ" altLang="cs-CZ" sz="3200" dirty="0" smtClean="0"/>
              <a:t>&gt;</a:t>
            </a:r>
            <a:r>
              <a:rPr lang="cs-CZ" altLang="cs-CZ" dirty="0" smtClean="0"/>
              <a:t> </a:t>
            </a:r>
            <a:r>
              <a:rPr lang="cs-CZ" altLang="cs-CZ" dirty="0"/>
              <a:t>6 </a:t>
            </a:r>
            <a:r>
              <a:rPr lang="cs-CZ" altLang="cs-CZ" dirty="0" err="1" smtClean="0"/>
              <a:t>kDa</a:t>
            </a:r>
            <a:r>
              <a:rPr lang="cs-CZ" altLang="cs-CZ" dirty="0" smtClean="0"/>
              <a:t>)</a:t>
            </a:r>
            <a:endParaRPr lang="cs-CZ" dirty="0" smtClean="0"/>
          </a:p>
          <a:p>
            <a:pPr lvl="1"/>
            <a:r>
              <a:rPr lang="cs-CZ" dirty="0" smtClean="0"/>
              <a:t>Mít komplexní strukturu</a:t>
            </a:r>
          </a:p>
          <a:p>
            <a:r>
              <a:rPr lang="cs-CZ" dirty="0" smtClean="0"/>
              <a:t>Produkty imunitní reakce ( protilátky, T-lymfocyty) mají schopnost s </a:t>
            </a:r>
            <a:r>
              <a:rPr lang="cs-CZ" dirty="0" err="1" smtClean="0"/>
              <a:t>Ag</a:t>
            </a:r>
            <a:r>
              <a:rPr lang="cs-CZ" dirty="0" smtClean="0"/>
              <a:t> specificky reagovat</a:t>
            </a:r>
            <a:endParaRPr lang="cs-CZ" dirty="0"/>
          </a:p>
        </p:txBody>
      </p:sp>
    </p:spTree>
    <p:extLst>
      <p:ext uri="{BB962C8B-B14F-4D97-AF65-F5344CB8AC3E}">
        <p14:creationId xmlns:p14="http://schemas.microsoft.com/office/powerpoint/2010/main" val="961347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5815"/>
            <a:ext cx="8229600" cy="902905"/>
          </a:xfrm>
        </p:spPr>
        <p:txBody>
          <a:bodyPr/>
          <a:lstStyle/>
          <a:p>
            <a:r>
              <a:rPr lang="cs-CZ" dirty="0" smtClean="0"/>
              <a:t>Cell </a:t>
            </a:r>
            <a:r>
              <a:rPr lang="cs-CZ" dirty="0" err="1" smtClean="0"/>
              <a:t>associated</a:t>
            </a:r>
            <a:r>
              <a:rPr lang="cs-CZ" dirty="0" smtClean="0"/>
              <a:t> PRR</a:t>
            </a:r>
            <a:endParaRPr lang="cs-CZ" dirty="0"/>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8225"/>
            <a:ext cx="914400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74294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093852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sz="3600" smtClean="0">
                <a:solidFill>
                  <a:schemeClr val="accent2"/>
                </a:solidFill>
                <a:latin typeface="Tahoma" pitchFamily="34" charset="0"/>
              </a:rPr>
              <a:t>Toll-like receptory a endogenní ligandy</a:t>
            </a:r>
          </a:p>
        </p:txBody>
      </p:sp>
      <p:sp>
        <p:nvSpPr>
          <p:cNvPr id="29699" name="Rectangle 3"/>
          <p:cNvSpPr>
            <a:spLocks noGrp="1" noChangeArrowheads="1"/>
          </p:cNvSpPr>
          <p:nvPr>
            <p:ph type="body" idx="1"/>
          </p:nvPr>
        </p:nvSpPr>
        <p:spPr>
          <a:xfrm>
            <a:off x="468313" y="1196975"/>
            <a:ext cx="8229600" cy="5327650"/>
          </a:xfrm>
        </p:spPr>
        <p:txBody>
          <a:bodyPr/>
          <a:lstStyle/>
          <a:p>
            <a:pPr eaLnBrk="1" hangingPunct="1">
              <a:buFontTx/>
              <a:buNone/>
            </a:pPr>
            <a:r>
              <a:rPr lang="cs-CZ" sz="2400" dirty="0" smtClean="0">
                <a:solidFill>
                  <a:srgbClr val="000066"/>
                </a:solidFill>
                <a:latin typeface="Tahoma" pitchFamily="34" charset="0"/>
              </a:rPr>
              <a:t>Mitochondrie</a:t>
            </a:r>
          </a:p>
          <a:p>
            <a:pPr eaLnBrk="1" hangingPunct="1">
              <a:buFontTx/>
              <a:buNone/>
            </a:pPr>
            <a:r>
              <a:rPr lang="cs-CZ" sz="2400" dirty="0" smtClean="0">
                <a:solidFill>
                  <a:srgbClr val="000066"/>
                </a:solidFill>
                <a:latin typeface="Tahoma" pitchFamily="34" charset="0"/>
              </a:rPr>
              <a:t>Oligosacharidy </a:t>
            </a:r>
            <a:r>
              <a:rPr lang="cs-CZ" sz="2400" dirty="0" err="1" smtClean="0">
                <a:solidFill>
                  <a:srgbClr val="000066"/>
                </a:solidFill>
                <a:latin typeface="Tahoma" pitchFamily="34" charset="0"/>
              </a:rPr>
              <a:t>hyaluronanu</a:t>
            </a:r>
            <a:endParaRPr lang="cs-CZ" sz="2400" dirty="0" smtClean="0">
              <a:solidFill>
                <a:srgbClr val="000066"/>
              </a:solidFill>
              <a:latin typeface="Tahoma" pitchFamily="34" charset="0"/>
            </a:endParaRPr>
          </a:p>
          <a:p>
            <a:pPr eaLnBrk="1" hangingPunct="1">
              <a:buFontTx/>
              <a:buNone/>
            </a:pPr>
            <a:r>
              <a:rPr lang="cs-CZ" sz="2400" dirty="0" smtClean="0">
                <a:solidFill>
                  <a:srgbClr val="000066"/>
                </a:solidFill>
                <a:latin typeface="Tahoma" pitchFamily="34" charset="0"/>
              </a:rPr>
              <a:t>Proteiny teplotního šoku (HSP 60, HSP 70)</a:t>
            </a:r>
          </a:p>
          <a:p>
            <a:pPr eaLnBrk="1" hangingPunct="1">
              <a:buFontTx/>
              <a:buNone/>
            </a:pPr>
            <a:r>
              <a:rPr lang="cs-CZ" sz="2400" dirty="0" err="1" smtClean="0">
                <a:solidFill>
                  <a:srgbClr val="000066"/>
                </a:solidFill>
                <a:latin typeface="Tahoma" pitchFamily="34" charset="0"/>
              </a:rPr>
              <a:t>Surfaktantové</a:t>
            </a:r>
            <a:r>
              <a:rPr lang="cs-CZ" sz="2400" dirty="0" smtClean="0">
                <a:solidFill>
                  <a:srgbClr val="000066"/>
                </a:solidFill>
                <a:latin typeface="Tahoma" pitchFamily="34" charset="0"/>
              </a:rPr>
              <a:t> proteiny</a:t>
            </a:r>
          </a:p>
          <a:p>
            <a:pPr eaLnBrk="1" hangingPunct="1">
              <a:buFontTx/>
              <a:buNone/>
            </a:pPr>
            <a:r>
              <a:rPr lang="cs-CZ" sz="2400" dirty="0" smtClean="0">
                <a:solidFill>
                  <a:srgbClr val="000066"/>
                </a:solidFill>
                <a:latin typeface="Tahoma" pitchFamily="34" charset="0"/>
              </a:rPr>
              <a:t>Interferon alfa</a:t>
            </a:r>
          </a:p>
          <a:p>
            <a:pPr eaLnBrk="1" hangingPunct="1">
              <a:buFontTx/>
              <a:buNone/>
            </a:pPr>
            <a:r>
              <a:rPr lang="cs-CZ" sz="2400" dirty="0" smtClean="0">
                <a:solidFill>
                  <a:srgbClr val="000066"/>
                </a:solidFill>
                <a:latin typeface="Symbol" pitchFamily="18" charset="2"/>
              </a:rPr>
              <a:t>b</a:t>
            </a:r>
            <a:r>
              <a:rPr lang="cs-CZ" sz="2400" dirty="0" smtClean="0">
                <a:solidFill>
                  <a:srgbClr val="000066"/>
                </a:solidFill>
                <a:latin typeface="Tahoma" pitchFamily="34" charset="0"/>
              </a:rPr>
              <a:t>-</a:t>
            </a:r>
            <a:r>
              <a:rPr lang="cs-CZ" sz="2400" dirty="0" err="1" smtClean="0">
                <a:solidFill>
                  <a:srgbClr val="000066"/>
                </a:solidFill>
                <a:latin typeface="Tahoma" pitchFamily="34" charset="0"/>
              </a:rPr>
              <a:t>defensin</a:t>
            </a:r>
            <a:endParaRPr lang="cs-CZ" sz="2400" dirty="0" smtClean="0">
              <a:solidFill>
                <a:srgbClr val="000066"/>
              </a:solidFill>
              <a:latin typeface="Tahoma" pitchFamily="34" charset="0"/>
            </a:endParaRPr>
          </a:p>
          <a:p>
            <a:pPr eaLnBrk="1" hangingPunct="1">
              <a:buFontTx/>
              <a:buNone/>
            </a:pPr>
            <a:r>
              <a:rPr lang="cs-CZ" sz="2400" dirty="0" err="1" smtClean="0">
                <a:solidFill>
                  <a:srgbClr val="000066"/>
                </a:solidFill>
                <a:latin typeface="Tahoma" pitchFamily="34" charset="0"/>
              </a:rPr>
              <a:t>Kardiolipin</a:t>
            </a:r>
            <a:endParaRPr lang="cs-CZ" sz="2400" dirty="0" smtClean="0">
              <a:solidFill>
                <a:srgbClr val="000066"/>
              </a:solidFill>
              <a:latin typeface="Tahoma" pitchFamily="34" charset="0"/>
            </a:endParaRPr>
          </a:p>
          <a:p>
            <a:pPr eaLnBrk="1" hangingPunct="1">
              <a:buFontTx/>
              <a:buNone/>
            </a:pPr>
            <a:r>
              <a:rPr lang="cs-CZ" sz="2400" dirty="0" err="1" smtClean="0">
                <a:solidFill>
                  <a:srgbClr val="000066"/>
                </a:solidFill>
                <a:latin typeface="Tahoma" pitchFamily="34" charset="0"/>
              </a:rPr>
              <a:t>Fibronektin</a:t>
            </a:r>
            <a:endParaRPr lang="cs-CZ" sz="2400" dirty="0" smtClean="0">
              <a:solidFill>
                <a:srgbClr val="000066"/>
              </a:solidFill>
              <a:latin typeface="Tahoma" pitchFamily="34" charset="0"/>
            </a:endParaRPr>
          </a:p>
          <a:p>
            <a:pPr eaLnBrk="1" hangingPunct="1">
              <a:buFontTx/>
              <a:buNone/>
            </a:pPr>
            <a:r>
              <a:rPr lang="cs-CZ" sz="2400" dirty="0" smtClean="0">
                <a:solidFill>
                  <a:srgbClr val="000066"/>
                </a:solidFill>
                <a:latin typeface="Tahoma" pitchFamily="34" charset="0"/>
              </a:rPr>
              <a:t>Kyselina močová</a:t>
            </a:r>
          </a:p>
          <a:p>
            <a:pPr eaLnBrk="1" hangingPunct="1">
              <a:buFontTx/>
              <a:buNone/>
            </a:pPr>
            <a:r>
              <a:rPr lang="cs-CZ" sz="2400" dirty="0" smtClean="0">
                <a:solidFill>
                  <a:srgbClr val="000066"/>
                </a:solidFill>
                <a:latin typeface="Tahoma" pitchFamily="34" charset="0"/>
              </a:rPr>
              <a:t>„</a:t>
            </a:r>
            <a:r>
              <a:rPr lang="cs-CZ" sz="2400" dirty="0" err="1" smtClean="0">
                <a:solidFill>
                  <a:srgbClr val="000066"/>
                </a:solidFill>
                <a:latin typeface="Tahoma" pitchFamily="34" charset="0"/>
              </a:rPr>
              <a:t>Hyppos</a:t>
            </a:r>
            <a:r>
              <a:rPr lang="cs-CZ" sz="2400" dirty="0" smtClean="0">
                <a:solidFill>
                  <a:srgbClr val="000066"/>
                </a:solidFill>
                <a:latin typeface="Tahoma" pitchFamily="34" charset="0"/>
              </a:rPr>
              <a:t>“ (hydrofobní molekuly)</a:t>
            </a:r>
          </a:p>
          <a:p>
            <a:pPr eaLnBrk="1" hangingPunct="1">
              <a:buFontTx/>
              <a:buNone/>
            </a:pPr>
            <a:r>
              <a:rPr lang="cs-CZ" sz="2400" i="1" dirty="0" smtClean="0">
                <a:solidFill>
                  <a:srgbClr val="000066"/>
                </a:solidFill>
                <a:latin typeface="Tahoma" pitchFamily="34" charset="0"/>
              </a:rPr>
              <a:t>      Vlastní molekuly asociované se stavem ohrožení</a:t>
            </a:r>
          </a:p>
          <a:p>
            <a:pPr eaLnBrk="1" hangingPunct="1">
              <a:buFontTx/>
              <a:buNone/>
            </a:pP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damage-associated</a:t>
            </a: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molecular</a:t>
            </a:r>
            <a:r>
              <a:rPr lang="cs-CZ" sz="2400" i="1" dirty="0" smtClean="0">
                <a:solidFill>
                  <a:srgbClr val="000066"/>
                </a:solidFill>
                <a:latin typeface="Tahoma" pitchFamily="34" charset="0"/>
              </a:rPr>
              <a:t> </a:t>
            </a:r>
            <a:r>
              <a:rPr lang="cs-CZ" sz="2400" i="1" dirty="0" err="1" smtClean="0">
                <a:solidFill>
                  <a:srgbClr val="000066"/>
                </a:solidFill>
                <a:latin typeface="Tahoma" pitchFamily="34" charset="0"/>
              </a:rPr>
              <a:t>pattern</a:t>
            </a:r>
            <a:r>
              <a:rPr lang="cs-CZ" sz="2400" i="1" dirty="0" smtClean="0">
                <a:solidFill>
                  <a:srgbClr val="000066"/>
                </a:solidFill>
                <a:latin typeface="Tahoma" pitchFamily="34" charset="0"/>
              </a:rPr>
              <a:t>“  ? </a:t>
            </a:r>
          </a:p>
          <a:p>
            <a:pPr eaLnBrk="1" hangingPunct="1">
              <a:buFontTx/>
              <a:buNone/>
            </a:pPr>
            <a:endParaRPr lang="cs-CZ" sz="2400" dirty="0" smtClean="0">
              <a:solidFill>
                <a:srgbClr val="000066"/>
              </a:solidFill>
              <a:latin typeface="Tahoma" pitchFamily="34" charset="0"/>
            </a:endParaRPr>
          </a:p>
          <a:p>
            <a:pPr eaLnBrk="1" hangingPunct="1">
              <a:buFontTx/>
              <a:buNone/>
            </a:pPr>
            <a:endParaRPr lang="cs-CZ" sz="2400" dirty="0" smtClean="0">
              <a:solidFill>
                <a:schemeClr val="accent2"/>
              </a:solidFill>
              <a:latin typeface="Tahoma" pitchFamily="34" charset="0"/>
            </a:endParaRPr>
          </a:p>
          <a:p>
            <a:pPr eaLnBrk="1" hangingPunct="1">
              <a:buFontTx/>
              <a:buNone/>
            </a:pPr>
            <a:endParaRPr lang="cs-CZ" sz="2400" dirty="0" smtClean="0">
              <a:solidFill>
                <a:schemeClr val="accent2"/>
              </a:solidFill>
              <a:latin typeface="Tahoma" pitchFamily="34" charset="0"/>
            </a:endParaRPr>
          </a:p>
          <a:p>
            <a:pPr eaLnBrk="1" hangingPunct="1">
              <a:buFontTx/>
              <a:buNone/>
            </a:pPr>
            <a:endParaRPr lang="cs-CZ" sz="2400" dirty="0" smtClean="0">
              <a:solidFill>
                <a:schemeClr val="accent2"/>
              </a:solidFill>
              <a:latin typeface="Symbol" pitchFamily="18" charset="2"/>
            </a:endParaRPr>
          </a:p>
          <a:p>
            <a:pPr eaLnBrk="1" hangingPunct="1">
              <a:buFontTx/>
              <a:buNone/>
            </a:pPr>
            <a:endParaRPr lang="cs-CZ" sz="2400" dirty="0" smtClean="0">
              <a:solidFill>
                <a:schemeClr val="accent2"/>
              </a:solidFill>
              <a:latin typeface="Tahoma" pitchFamily="34" charset="0"/>
            </a:endParaRPr>
          </a:p>
        </p:txBody>
      </p:sp>
    </p:spTree>
    <p:extLst>
      <p:ext uri="{BB962C8B-B14F-4D97-AF65-F5344CB8AC3E}">
        <p14:creationId xmlns:p14="http://schemas.microsoft.com/office/powerpoint/2010/main" val="171567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cs-CZ" sz="4000" dirty="0" smtClean="0">
                <a:solidFill>
                  <a:srgbClr val="A50021"/>
                </a:solidFill>
              </a:rPr>
              <a:t>PRR- </a:t>
            </a:r>
            <a:r>
              <a:rPr lang="cs-CZ" sz="4000" dirty="0" err="1" smtClean="0">
                <a:solidFill>
                  <a:srgbClr val="A50021"/>
                </a:solidFill>
              </a:rPr>
              <a:t>Pattern</a:t>
            </a:r>
            <a:r>
              <a:rPr lang="cs-CZ" sz="4000" dirty="0" smtClean="0">
                <a:solidFill>
                  <a:srgbClr val="A50021"/>
                </a:solidFill>
              </a:rPr>
              <a:t> </a:t>
            </a:r>
            <a:r>
              <a:rPr lang="cs-CZ" sz="4000" dirty="0" err="1" smtClean="0">
                <a:solidFill>
                  <a:srgbClr val="A50021"/>
                </a:solidFill>
              </a:rPr>
              <a:t>Recognition</a:t>
            </a:r>
            <a:r>
              <a:rPr lang="cs-CZ" sz="4000" dirty="0" smtClean="0">
                <a:solidFill>
                  <a:srgbClr val="A50021"/>
                </a:solidFill>
              </a:rPr>
              <a:t> </a:t>
            </a:r>
            <a:r>
              <a:rPr lang="cs-CZ" sz="4000" dirty="0" err="1" smtClean="0">
                <a:solidFill>
                  <a:srgbClr val="A50021"/>
                </a:solidFill>
              </a:rPr>
              <a:t>Receptors</a:t>
            </a:r>
            <a:r>
              <a:rPr lang="cs-CZ" sz="4000" dirty="0" smtClean="0">
                <a:solidFill>
                  <a:srgbClr val="A50021"/>
                </a:solidFill>
              </a:rPr>
              <a:t> </a:t>
            </a:r>
          </a:p>
        </p:txBody>
      </p:sp>
      <p:sp>
        <p:nvSpPr>
          <p:cNvPr id="30723" name="Rectangle 3"/>
          <p:cNvSpPr>
            <a:spLocks noGrp="1"/>
          </p:cNvSpPr>
          <p:nvPr>
            <p:ph type="body" idx="1"/>
          </p:nvPr>
        </p:nvSpPr>
        <p:spPr/>
        <p:txBody>
          <a:bodyPr/>
          <a:lstStyle/>
          <a:p>
            <a:pPr eaLnBrk="1" hangingPunct="1">
              <a:lnSpc>
                <a:spcPct val="90000"/>
              </a:lnSpc>
            </a:pPr>
            <a:r>
              <a:rPr lang="cs-CZ" sz="2800" dirty="0" smtClean="0">
                <a:solidFill>
                  <a:srgbClr val="A50021"/>
                </a:solidFill>
              </a:rPr>
              <a:t>TLR </a:t>
            </a:r>
            <a:r>
              <a:rPr lang="cs-CZ" sz="2800" dirty="0" smtClean="0">
                <a:solidFill>
                  <a:srgbClr val="000066"/>
                </a:solidFill>
              </a:rPr>
              <a:t>(</a:t>
            </a:r>
            <a:r>
              <a:rPr lang="cs-CZ" sz="2800" dirty="0" err="1" smtClean="0">
                <a:solidFill>
                  <a:srgbClr val="000066"/>
                </a:solidFill>
              </a:rPr>
              <a:t>Toll-like</a:t>
            </a:r>
            <a:r>
              <a:rPr lang="cs-CZ" sz="2800" dirty="0" smtClean="0">
                <a:solidFill>
                  <a:srgbClr val="000066"/>
                </a:solidFill>
              </a:rPr>
              <a:t> receptor): TLR1 -11</a:t>
            </a:r>
          </a:p>
          <a:p>
            <a:pPr eaLnBrk="1" hangingPunct="1">
              <a:lnSpc>
                <a:spcPct val="90000"/>
              </a:lnSpc>
              <a:buFontTx/>
              <a:buNone/>
            </a:pPr>
            <a:r>
              <a:rPr lang="cs-CZ" sz="2800" dirty="0" smtClean="0">
                <a:solidFill>
                  <a:srgbClr val="000066"/>
                </a:solidFill>
              </a:rPr>
              <a:t>       v buněčné membráně (např. TLR2, 4)</a:t>
            </a:r>
          </a:p>
          <a:p>
            <a:pPr eaLnBrk="1" hangingPunct="1">
              <a:lnSpc>
                <a:spcPct val="90000"/>
              </a:lnSpc>
              <a:buFontTx/>
              <a:buNone/>
            </a:pPr>
            <a:r>
              <a:rPr lang="cs-CZ" sz="2800" dirty="0" smtClean="0">
                <a:solidFill>
                  <a:srgbClr val="000066"/>
                </a:solidFill>
              </a:rPr>
              <a:t>       v </a:t>
            </a:r>
            <a:r>
              <a:rPr lang="cs-CZ" sz="2800" dirty="0" err="1" smtClean="0">
                <a:solidFill>
                  <a:srgbClr val="000066"/>
                </a:solidFill>
              </a:rPr>
              <a:t>endosomech</a:t>
            </a:r>
            <a:r>
              <a:rPr lang="cs-CZ" sz="2800" dirty="0" smtClean="0">
                <a:solidFill>
                  <a:srgbClr val="000066"/>
                </a:solidFill>
              </a:rPr>
              <a:t> ( TLR3, 7, 9)</a:t>
            </a:r>
          </a:p>
          <a:p>
            <a:pPr eaLnBrk="1" hangingPunct="1">
              <a:lnSpc>
                <a:spcPct val="90000"/>
              </a:lnSpc>
            </a:pPr>
            <a:r>
              <a:rPr lang="cs-CZ" sz="2800" dirty="0" smtClean="0">
                <a:solidFill>
                  <a:srgbClr val="A50021"/>
                </a:solidFill>
              </a:rPr>
              <a:t>RLR </a:t>
            </a:r>
            <a:r>
              <a:rPr lang="cs-CZ" sz="2800" dirty="0" smtClean="0">
                <a:solidFill>
                  <a:srgbClr val="000066"/>
                </a:solidFill>
              </a:rPr>
              <a:t>(RIG-I-</a:t>
            </a:r>
            <a:r>
              <a:rPr lang="cs-CZ" sz="2800" dirty="0" err="1" smtClean="0">
                <a:solidFill>
                  <a:srgbClr val="000066"/>
                </a:solidFill>
              </a:rPr>
              <a:t>like</a:t>
            </a:r>
            <a:r>
              <a:rPr lang="cs-CZ" sz="2800" dirty="0" smtClean="0">
                <a:solidFill>
                  <a:srgbClr val="000066"/>
                </a:solidFill>
              </a:rPr>
              <a:t> receptor): </a:t>
            </a:r>
          </a:p>
          <a:p>
            <a:pPr eaLnBrk="1" hangingPunct="1">
              <a:lnSpc>
                <a:spcPct val="90000"/>
              </a:lnSpc>
              <a:buFontTx/>
              <a:buNone/>
            </a:pPr>
            <a:r>
              <a:rPr lang="cs-CZ" sz="2800" dirty="0" smtClean="0">
                <a:solidFill>
                  <a:srgbClr val="000066"/>
                </a:solidFill>
              </a:rPr>
              <a:t>        intracelulární (reakce s viry, tvorba </a:t>
            </a:r>
            <a:r>
              <a:rPr lang="cs-CZ" sz="2800" dirty="0" err="1" smtClean="0">
                <a:solidFill>
                  <a:srgbClr val="000066"/>
                </a:solidFill>
              </a:rPr>
              <a:t>IFN</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a:t>
            </a:r>
          </a:p>
          <a:p>
            <a:pPr eaLnBrk="1" hangingPunct="1">
              <a:lnSpc>
                <a:spcPct val="90000"/>
              </a:lnSpc>
            </a:pPr>
            <a:r>
              <a:rPr lang="cs-CZ" sz="2800" dirty="0" smtClean="0">
                <a:solidFill>
                  <a:srgbClr val="A50021"/>
                </a:solidFill>
              </a:rPr>
              <a:t>NLR </a:t>
            </a:r>
            <a:r>
              <a:rPr lang="cs-CZ" sz="2800" dirty="0" smtClean="0">
                <a:solidFill>
                  <a:srgbClr val="000066"/>
                </a:solidFill>
              </a:rPr>
              <a:t>(Nod-</a:t>
            </a:r>
            <a:r>
              <a:rPr lang="cs-CZ" sz="2800" dirty="0" err="1" smtClean="0">
                <a:solidFill>
                  <a:srgbClr val="000066"/>
                </a:solidFill>
              </a:rPr>
              <a:t>like</a:t>
            </a:r>
            <a:r>
              <a:rPr lang="cs-CZ" sz="2800" dirty="0" smtClean="0">
                <a:solidFill>
                  <a:srgbClr val="000066"/>
                </a:solidFill>
              </a:rPr>
              <a:t> </a:t>
            </a:r>
            <a:r>
              <a:rPr lang="cs-CZ" sz="2800" dirty="0" err="1" smtClean="0">
                <a:solidFill>
                  <a:srgbClr val="000066"/>
                </a:solidFill>
              </a:rPr>
              <a:t>receptors</a:t>
            </a:r>
            <a:r>
              <a:rPr lang="cs-CZ" sz="2800" dirty="0" smtClean="0">
                <a:solidFill>
                  <a:srgbClr val="000066"/>
                </a:solidFill>
              </a:rPr>
              <a:t>): např. NOD2,NALP3</a:t>
            </a:r>
          </a:p>
          <a:p>
            <a:pPr eaLnBrk="1" hangingPunct="1">
              <a:lnSpc>
                <a:spcPct val="90000"/>
              </a:lnSpc>
              <a:buFontTx/>
              <a:buNone/>
            </a:pPr>
            <a:r>
              <a:rPr lang="cs-CZ" sz="2800" dirty="0" smtClean="0">
                <a:solidFill>
                  <a:srgbClr val="A50021"/>
                </a:solidFill>
              </a:rPr>
              <a:t>        </a:t>
            </a:r>
            <a:r>
              <a:rPr lang="cs-CZ" sz="2800" dirty="0" smtClean="0">
                <a:solidFill>
                  <a:srgbClr val="000066"/>
                </a:solidFill>
              </a:rPr>
              <a:t>v cytoplasmě, složky </a:t>
            </a:r>
            <a:r>
              <a:rPr lang="cs-CZ" sz="2800" dirty="0" err="1" smtClean="0">
                <a:solidFill>
                  <a:srgbClr val="000066"/>
                </a:solidFill>
              </a:rPr>
              <a:t>inflamasomů</a:t>
            </a:r>
            <a:endParaRPr lang="cs-CZ" sz="2800" dirty="0" smtClean="0">
              <a:solidFill>
                <a:srgbClr val="000066"/>
              </a:solidFill>
            </a:endParaRPr>
          </a:p>
          <a:p>
            <a:pPr eaLnBrk="1" hangingPunct="1">
              <a:lnSpc>
                <a:spcPct val="90000"/>
              </a:lnSpc>
            </a:pPr>
            <a:r>
              <a:rPr lang="cs-CZ" sz="2800" dirty="0" smtClean="0">
                <a:solidFill>
                  <a:srgbClr val="A50021"/>
                </a:solidFill>
              </a:rPr>
              <a:t>CLR </a:t>
            </a:r>
            <a:r>
              <a:rPr lang="cs-CZ" sz="2800" dirty="0" smtClean="0">
                <a:solidFill>
                  <a:srgbClr val="000066"/>
                </a:solidFill>
              </a:rPr>
              <a:t>(C-type </a:t>
            </a:r>
            <a:r>
              <a:rPr lang="cs-CZ" sz="2800" dirty="0" err="1" smtClean="0">
                <a:solidFill>
                  <a:srgbClr val="000066"/>
                </a:solidFill>
              </a:rPr>
              <a:t>lectin</a:t>
            </a:r>
            <a:r>
              <a:rPr lang="cs-CZ" sz="2800" dirty="0" smtClean="0">
                <a:solidFill>
                  <a:srgbClr val="000066"/>
                </a:solidFill>
              </a:rPr>
              <a:t> receptor)</a:t>
            </a:r>
          </a:p>
          <a:p>
            <a:pPr eaLnBrk="1" hangingPunct="1">
              <a:lnSpc>
                <a:spcPct val="90000"/>
              </a:lnSpc>
              <a:buFontTx/>
              <a:buNone/>
            </a:pPr>
            <a:r>
              <a:rPr lang="cs-CZ" sz="2800" dirty="0" smtClean="0">
                <a:solidFill>
                  <a:srgbClr val="A50021"/>
                </a:solidFill>
              </a:rPr>
              <a:t>         </a:t>
            </a:r>
            <a:r>
              <a:rPr lang="cs-CZ" sz="2800" dirty="0" smtClean="0">
                <a:solidFill>
                  <a:srgbClr val="000066"/>
                </a:solidFill>
              </a:rPr>
              <a:t>poznávají nekrotické buňky, </a:t>
            </a:r>
            <a:r>
              <a:rPr lang="cs-CZ" sz="2800" dirty="0" err="1" smtClean="0">
                <a:solidFill>
                  <a:srgbClr val="000066"/>
                </a:solidFill>
              </a:rPr>
              <a:t>manosové</a:t>
            </a:r>
            <a:r>
              <a:rPr lang="cs-CZ" sz="2800" dirty="0" smtClean="0">
                <a:solidFill>
                  <a:srgbClr val="000066"/>
                </a:solidFill>
              </a:rPr>
              <a:t> zbytky</a:t>
            </a:r>
          </a:p>
        </p:txBody>
      </p:sp>
    </p:spTree>
    <p:extLst>
      <p:ext uri="{BB962C8B-B14F-4D97-AF65-F5344CB8AC3E}">
        <p14:creationId xmlns:p14="http://schemas.microsoft.com/office/powerpoint/2010/main" val="40831093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nnate Immune Receptors   Innate immune receptors are not clonally distributed   Binding of receptors results in rapid 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104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4339" name="Rectangle 3"/>
          <p:cNvSpPr>
            <a:spLocks noGrp="1" noChangeArrowheads="1"/>
          </p:cNvSpPr>
          <p:nvPr>
            <p:ph type="body" idx="1"/>
          </p:nvPr>
        </p:nvSpPr>
        <p:spPr>
          <a:xfrm>
            <a:off x="323850" y="1752600"/>
            <a:ext cx="8496300" cy="4845050"/>
          </a:xfrm>
        </p:spPr>
        <p:txBody>
          <a:bodyPr/>
          <a:lstStyle/>
          <a:p>
            <a:pPr marL="469900" indent="-469900" eaLnBrk="1" hangingPunct="1">
              <a:lnSpc>
                <a:spcPct val="90000"/>
              </a:lnSpc>
              <a:buFontTx/>
              <a:buNone/>
            </a:pPr>
            <a:r>
              <a:rPr lang="cs-CZ" sz="2800" u="sng" dirty="0" err="1" smtClean="0">
                <a:solidFill>
                  <a:srgbClr val="A50021"/>
                </a:solidFill>
              </a:rPr>
              <a:t>Autoreaktivita</a:t>
            </a:r>
            <a:r>
              <a:rPr lang="cs-CZ" sz="2800" u="sng" dirty="0" smtClean="0">
                <a:solidFill>
                  <a:srgbClr val="A50021"/>
                </a:solidFill>
              </a:rPr>
              <a:t>:</a:t>
            </a:r>
          </a:p>
          <a:p>
            <a:pPr marL="469900" indent="-469900" eaLnBrk="1" hangingPunct="1">
              <a:lnSpc>
                <a:spcPct val="90000"/>
              </a:lnSpc>
              <a:buFontTx/>
              <a:buNone/>
            </a:pPr>
            <a:r>
              <a:rPr lang="cs-CZ" sz="2800" dirty="0" smtClean="0">
                <a:solidFill>
                  <a:srgbClr val="000066"/>
                </a:solidFill>
              </a:rPr>
              <a:t>Vrozená imunita se vytvořila k poznávání</a:t>
            </a:r>
          </a:p>
          <a:p>
            <a:pPr marL="469900" indent="-469900" eaLnBrk="1" hangingPunct="1">
              <a:lnSpc>
                <a:spcPct val="90000"/>
              </a:lnSpc>
              <a:buFontTx/>
              <a:buNone/>
            </a:pPr>
            <a:r>
              <a:rPr lang="cs-CZ" sz="2800" dirty="0" smtClean="0">
                <a:solidFill>
                  <a:srgbClr val="000066"/>
                </a:solidFill>
              </a:rPr>
              <a:t>„cizího“, mikroorganismů, nikoliv vlastních </a:t>
            </a:r>
          </a:p>
          <a:p>
            <a:pPr marL="469900" indent="-469900" eaLnBrk="1" hangingPunct="1">
              <a:lnSpc>
                <a:spcPct val="90000"/>
              </a:lnSpc>
              <a:buFontTx/>
              <a:buNone/>
            </a:pPr>
            <a:r>
              <a:rPr lang="cs-CZ" sz="2800" dirty="0" smtClean="0">
                <a:solidFill>
                  <a:srgbClr val="000066"/>
                </a:solidFill>
              </a:rPr>
              <a:t>molekul.</a:t>
            </a:r>
          </a:p>
          <a:p>
            <a:pPr marL="469900" indent="-469900" eaLnBrk="1" hangingPunct="1">
              <a:lnSpc>
                <a:spcPct val="90000"/>
              </a:lnSpc>
              <a:buFontTx/>
              <a:buNone/>
            </a:pPr>
            <a:endParaRPr lang="cs-CZ" sz="2800" u="sng" dirty="0" smtClean="0">
              <a:solidFill>
                <a:srgbClr val="000066"/>
              </a:solidFill>
            </a:endParaRPr>
          </a:p>
          <a:p>
            <a:pPr marL="469900" indent="-469900" eaLnBrk="1" hangingPunct="1">
              <a:lnSpc>
                <a:spcPct val="90000"/>
              </a:lnSpc>
              <a:buFontTx/>
              <a:buNone/>
            </a:pPr>
            <a:r>
              <a:rPr lang="cs-CZ" sz="2800" u="sng" dirty="0" smtClean="0">
                <a:solidFill>
                  <a:srgbClr val="A50021"/>
                </a:solidFill>
              </a:rPr>
              <a:t>Paměť:</a:t>
            </a:r>
          </a:p>
          <a:p>
            <a:pPr marL="469900" indent="-469900" eaLnBrk="1" hangingPunct="1">
              <a:lnSpc>
                <a:spcPct val="90000"/>
              </a:lnSpc>
              <a:buFontTx/>
              <a:buNone/>
            </a:pPr>
            <a:r>
              <a:rPr lang="cs-CZ" sz="2800" dirty="0" smtClean="0">
                <a:solidFill>
                  <a:srgbClr val="000066"/>
                </a:solidFill>
              </a:rPr>
              <a:t>Po reakci na cizorodý podnět </a:t>
            </a:r>
            <a:r>
              <a:rPr lang="cs-CZ" sz="2800" u="sng" dirty="0" smtClean="0">
                <a:solidFill>
                  <a:srgbClr val="000066"/>
                </a:solidFill>
              </a:rPr>
              <a:t>nevzniká.</a:t>
            </a:r>
          </a:p>
          <a:p>
            <a:pPr marL="469900" indent="-469900">
              <a:lnSpc>
                <a:spcPct val="90000"/>
              </a:lnSpc>
              <a:buNone/>
            </a:pPr>
            <a:r>
              <a:rPr lang="cs-CZ" sz="2800" i="1" dirty="0"/>
              <a:t>(Naproti tomu vytvoření imunologické  </a:t>
            </a:r>
          </a:p>
          <a:p>
            <a:pPr marL="469900" indent="-469900">
              <a:lnSpc>
                <a:spcPct val="90000"/>
              </a:lnSpc>
              <a:buNone/>
            </a:pPr>
            <a:r>
              <a:rPr lang="cs-CZ" sz="2800" i="1" dirty="0"/>
              <a:t>paměti je pro adaptivní imunitu příznačné  </a:t>
            </a:r>
          </a:p>
          <a:p>
            <a:pPr marL="469900" indent="-469900">
              <a:lnSpc>
                <a:spcPct val="90000"/>
              </a:lnSpc>
              <a:buNone/>
            </a:pPr>
            <a:r>
              <a:rPr lang="cs-CZ" sz="2800" i="1" dirty="0"/>
              <a:t>–primární a sekundární reakce, „booster“).</a:t>
            </a:r>
          </a:p>
          <a:p>
            <a:pPr marL="469900" indent="-469900" eaLnBrk="1" hangingPunct="1">
              <a:lnSpc>
                <a:spcPct val="90000"/>
              </a:lnSpc>
              <a:buFontTx/>
              <a:buNone/>
            </a:pPr>
            <a:endParaRPr lang="cs-CZ" sz="2800" u="sng" dirty="0" smtClean="0">
              <a:solidFill>
                <a:srgbClr val="000066"/>
              </a:solidFill>
            </a:endParaRPr>
          </a:p>
        </p:txBody>
      </p:sp>
    </p:spTree>
    <p:extLst>
      <p:ext uri="{BB962C8B-B14F-4D97-AF65-F5344CB8AC3E}">
        <p14:creationId xmlns:p14="http://schemas.microsoft.com/office/powerpoint/2010/main" val="2421019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rPr>
              <a:t> Mastocyty </a:t>
            </a:r>
          </a:p>
        </p:txBody>
      </p:sp>
      <p:sp>
        <p:nvSpPr>
          <p:cNvPr id="23555" name="Rectangle 3"/>
          <p:cNvSpPr>
            <a:spLocks noGrp="1" noChangeArrowheads="1"/>
          </p:cNvSpPr>
          <p:nvPr>
            <p:ph type="body" idx="1"/>
          </p:nvPr>
        </p:nvSpPr>
        <p:spPr>
          <a:solidFill>
            <a:schemeClr val="bg1"/>
          </a:solidFill>
        </p:spPr>
        <p:txBody>
          <a:bodyPr>
            <a:normAutofit fontScale="92500" lnSpcReduction="10000"/>
          </a:bodyPr>
          <a:lstStyle/>
          <a:p>
            <a:pPr eaLnBrk="1" hangingPunct="1">
              <a:buFontTx/>
              <a:buNone/>
            </a:pPr>
            <a:r>
              <a:rPr lang="cs-CZ" sz="2400" dirty="0" smtClean="0">
                <a:solidFill>
                  <a:srgbClr val="000066"/>
                </a:solidFill>
              </a:rPr>
              <a:t>Lokalizovány </a:t>
            </a:r>
            <a:r>
              <a:rPr lang="cs-CZ" sz="2400" dirty="0" err="1" smtClean="0">
                <a:solidFill>
                  <a:srgbClr val="000066"/>
                </a:solidFill>
              </a:rPr>
              <a:t>perivaskulárně</a:t>
            </a:r>
            <a:r>
              <a:rPr lang="cs-CZ" sz="2400" dirty="0" smtClean="0">
                <a:solidFill>
                  <a:srgbClr val="000066"/>
                </a:solidFill>
              </a:rPr>
              <a:t> a v blízkosti neuronů</a:t>
            </a:r>
          </a:p>
          <a:p>
            <a:pPr eaLnBrk="1" hangingPunct="1">
              <a:buFontTx/>
              <a:buNone/>
            </a:pPr>
            <a:r>
              <a:rPr lang="cs-CZ" sz="2400" dirty="0" err="1" smtClean="0">
                <a:solidFill>
                  <a:srgbClr val="000066"/>
                </a:solidFill>
              </a:rPr>
              <a:t>Dlouhožijící</a:t>
            </a:r>
            <a:r>
              <a:rPr lang="cs-CZ" sz="2400" dirty="0" smtClean="0">
                <a:solidFill>
                  <a:srgbClr val="000066"/>
                </a:solidFill>
              </a:rPr>
              <a:t> buňky</a:t>
            </a:r>
          </a:p>
          <a:p>
            <a:pPr eaLnBrk="1" hangingPunct="1">
              <a:buFontTx/>
              <a:buNone/>
            </a:pPr>
            <a:r>
              <a:rPr lang="cs-CZ" sz="2400" dirty="0" smtClean="0">
                <a:solidFill>
                  <a:srgbClr val="000066"/>
                </a:solidFill>
              </a:rPr>
              <a:t>Jsou aktivovány </a:t>
            </a:r>
            <a:r>
              <a:rPr lang="cs-CZ" sz="2400" dirty="0" err="1" smtClean="0">
                <a:solidFill>
                  <a:srgbClr val="000066"/>
                </a:solidFill>
              </a:rPr>
              <a:t>IgE</a:t>
            </a:r>
            <a:r>
              <a:rPr lang="cs-CZ" sz="2400" dirty="0" smtClean="0">
                <a:solidFill>
                  <a:srgbClr val="000066"/>
                </a:solidFill>
              </a:rPr>
              <a:t> a antigeny,  </a:t>
            </a:r>
            <a:r>
              <a:rPr lang="cs-CZ" sz="2400" dirty="0" err="1" smtClean="0">
                <a:solidFill>
                  <a:srgbClr val="000066"/>
                </a:solidFill>
              </a:rPr>
              <a:t>imunokomplexy</a:t>
            </a:r>
            <a:r>
              <a:rPr lang="cs-CZ" sz="2400" dirty="0" smtClean="0">
                <a:solidFill>
                  <a:srgbClr val="000066"/>
                </a:solidFill>
              </a:rPr>
              <a:t>, </a:t>
            </a:r>
            <a:r>
              <a:rPr lang="cs-CZ" sz="2400" dirty="0" err="1" smtClean="0">
                <a:solidFill>
                  <a:srgbClr val="000066"/>
                </a:solidFill>
              </a:rPr>
              <a:t>cytokiny</a:t>
            </a:r>
            <a:r>
              <a:rPr lang="cs-CZ" sz="2400" dirty="0" smtClean="0">
                <a:solidFill>
                  <a:srgbClr val="000066"/>
                </a:solidFill>
              </a:rPr>
              <a:t>, </a:t>
            </a:r>
            <a:r>
              <a:rPr lang="cs-CZ" sz="2400" dirty="0" err="1" smtClean="0">
                <a:solidFill>
                  <a:srgbClr val="000066"/>
                </a:solidFill>
              </a:rPr>
              <a:t>anafylatoxiny</a:t>
            </a:r>
            <a:r>
              <a:rPr lang="cs-CZ" sz="2400" dirty="0" smtClean="0">
                <a:solidFill>
                  <a:srgbClr val="000066"/>
                </a:solidFill>
              </a:rPr>
              <a:t>, hormony, neurotransmitery</a:t>
            </a:r>
          </a:p>
          <a:p>
            <a:pPr eaLnBrk="1" hangingPunct="1">
              <a:buFontTx/>
              <a:buNone/>
            </a:pPr>
            <a:r>
              <a:rPr lang="cs-CZ" sz="2400" dirty="0" err="1" smtClean="0">
                <a:solidFill>
                  <a:srgbClr val="000066"/>
                </a:solidFill>
              </a:rPr>
              <a:t>Sekretují</a:t>
            </a:r>
            <a:r>
              <a:rPr lang="cs-CZ" sz="2400" dirty="0" smtClean="0">
                <a:solidFill>
                  <a:srgbClr val="000066"/>
                </a:solidFill>
              </a:rPr>
              <a:t> řadu vasodilatačních a prozánětlivých mediátorů – preformovaných (histamin, kininy, </a:t>
            </a:r>
            <a:r>
              <a:rPr lang="cs-CZ" sz="2400" dirty="0" err="1" smtClean="0">
                <a:solidFill>
                  <a:srgbClr val="000066"/>
                </a:solidFill>
              </a:rPr>
              <a:t>proteasy</a:t>
            </a:r>
            <a:r>
              <a:rPr lang="cs-CZ" sz="2400" dirty="0" smtClean="0">
                <a:solidFill>
                  <a:srgbClr val="000066"/>
                </a:solidFill>
              </a:rPr>
              <a:t>) i nově syntetizovaných (</a:t>
            </a:r>
            <a:r>
              <a:rPr lang="cs-CZ" sz="2400" dirty="0" err="1" smtClean="0">
                <a:solidFill>
                  <a:srgbClr val="000066"/>
                </a:solidFill>
              </a:rPr>
              <a:t>leukotrieny</a:t>
            </a:r>
            <a:r>
              <a:rPr lang="cs-CZ" sz="2400" dirty="0" smtClean="0">
                <a:solidFill>
                  <a:srgbClr val="000066"/>
                </a:solidFill>
              </a:rPr>
              <a:t>, prostaglandiny, NO, </a:t>
            </a:r>
            <a:r>
              <a:rPr lang="cs-CZ" sz="2400" dirty="0" err="1" smtClean="0">
                <a:solidFill>
                  <a:srgbClr val="000066"/>
                </a:solidFill>
              </a:rPr>
              <a:t>cytokiny</a:t>
            </a:r>
            <a:r>
              <a:rPr lang="cs-CZ" sz="2400" dirty="0" smtClean="0">
                <a:solidFill>
                  <a:srgbClr val="000066"/>
                </a:solidFill>
              </a:rPr>
              <a:t> –zejm. </a:t>
            </a:r>
            <a:r>
              <a:rPr lang="cs-CZ" sz="2400" dirty="0" err="1" smtClean="0">
                <a:solidFill>
                  <a:srgbClr val="000066"/>
                </a:solidFill>
              </a:rPr>
              <a:t>TNF</a:t>
            </a:r>
            <a:r>
              <a:rPr lang="cs-CZ" sz="2400" dirty="0" err="1" smtClean="0">
                <a:solidFill>
                  <a:srgbClr val="000066"/>
                </a:solidFill>
                <a:latin typeface="Symbol" pitchFamily="18" charset="2"/>
              </a:rPr>
              <a:t>a</a:t>
            </a:r>
            <a:r>
              <a:rPr lang="cs-CZ" sz="2400" dirty="0" smtClean="0">
                <a:solidFill>
                  <a:srgbClr val="000066"/>
                </a:solidFill>
              </a:rPr>
              <a:t>)</a:t>
            </a:r>
          </a:p>
          <a:p>
            <a:pPr eaLnBrk="1" hangingPunct="1">
              <a:buFontTx/>
              <a:buNone/>
            </a:pPr>
            <a:r>
              <a:rPr lang="cs-CZ" sz="2400" dirty="0" smtClean="0">
                <a:solidFill>
                  <a:srgbClr val="000066"/>
                </a:solidFill>
              </a:rPr>
              <a:t>Důsledek – akumulace buněk přirozené imunity (</a:t>
            </a:r>
            <a:r>
              <a:rPr lang="cs-CZ" sz="2400" dirty="0" err="1" smtClean="0">
                <a:solidFill>
                  <a:srgbClr val="000066"/>
                </a:solidFill>
              </a:rPr>
              <a:t>neutrofily</a:t>
            </a:r>
            <a:r>
              <a:rPr lang="cs-CZ" sz="2400" dirty="0" smtClean="0">
                <a:solidFill>
                  <a:srgbClr val="000066"/>
                </a:solidFill>
              </a:rPr>
              <a:t>, </a:t>
            </a:r>
            <a:r>
              <a:rPr lang="cs-CZ" sz="2400" dirty="0" err="1" smtClean="0">
                <a:solidFill>
                  <a:srgbClr val="000066"/>
                </a:solidFill>
              </a:rPr>
              <a:t>eosinofily</a:t>
            </a:r>
            <a:r>
              <a:rPr lang="cs-CZ" sz="2400" dirty="0" smtClean="0">
                <a:solidFill>
                  <a:srgbClr val="000066"/>
                </a:solidFill>
              </a:rPr>
              <a:t>, monocyty-makrofágy a lymfocyty</a:t>
            </a:r>
          </a:p>
          <a:p>
            <a:pPr eaLnBrk="1" hangingPunct="1">
              <a:buFontTx/>
              <a:buNone/>
            </a:pPr>
            <a:r>
              <a:rPr lang="cs-CZ" sz="2400" dirty="0" smtClean="0">
                <a:solidFill>
                  <a:srgbClr val="000066"/>
                </a:solidFill>
              </a:rPr>
              <a:t>Účast v reparačních  procesech</a:t>
            </a:r>
          </a:p>
          <a:p>
            <a:pPr eaLnBrk="1" hangingPunct="1">
              <a:buFontTx/>
              <a:buNone/>
            </a:pPr>
            <a:endParaRPr lang="cs-CZ" sz="2400" dirty="0" smtClean="0">
              <a:solidFill>
                <a:srgbClr val="000066"/>
              </a:solidFill>
            </a:endParaRPr>
          </a:p>
          <a:p>
            <a:pPr eaLnBrk="1" hangingPunct="1">
              <a:buFontTx/>
              <a:buNone/>
            </a:pPr>
            <a:r>
              <a:rPr lang="cs-CZ" sz="2400" dirty="0" smtClean="0">
                <a:solidFill>
                  <a:srgbClr val="000066"/>
                </a:solidFill>
              </a:rPr>
              <a:t>    </a:t>
            </a:r>
            <a:r>
              <a:rPr lang="cs-CZ" sz="2400" b="1" dirty="0" smtClean="0">
                <a:solidFill>
                  <a:srgbClr val="000066"/>
                </a:solidFill>
              </a:rPr>
              <a:t>Jsou jednou z nejvýznamnějších součástí vrozených obranných imunitních mechanismů. </a:t>
            </a:r>
          </a:p>
          <a:p>
            <a:pPr eaLnBrk="1" hangingPunct="1">
              <a:buFontTx/>
              <a:buNone/>
            </a:pPr>
            <a:endParaRPr lang="cs-CZ" sz="2400" b="1" dirty="0" smtClean="0">
              <a:solidFill>
                <a:srgbClr val="000066"/>
              </a:solidFill>
            </a:endParaRPr>
          </a:p>
          <a:p>
            <a:pPr eaLnBrk="1" hangingPunct="1">
              <a:buFontTx/>
              <a:buNone/>
            </a:pPr>
            <a:endParaRPr lang="cs-CZ" sz="2400" b="1" dirty="0" smtClean="0">
              <a:solidFill>
                <a:srgbClr val="000066"/>
              </a:solidFill>
            </a:endParaRPr>
          </a:p>
        </p:txBody>
      </p:sp>
    </p:spTree>
    <p:extLst>
      <p:ext uri="{BB962C8B-B14F-4D97-AF65-F5344CB8AC3E}">
        <p14:creationId xmlns:p14="http://schemas.microsoft.com/office/powerpoint/2010/main" val="839334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95736" y="1484784"/>
            <a:ext cx="6804248" cy="4524315"/>
          </a:xfrm>
          <a:prstGeom prst="rect">
            <a:avLst/>
          </a:prstGeom>
          <a:noFill/>
        </p:spPr>
        <p:txBody>
          <a:bodyPr wrap="square" rtlCol="0">
            <a:spAutoFit/>
          </a:bodyPr>
          <a:lstStyle/>
          <a:p>
            <a:r>
              <a:rPr lang="cs-CZ" dirty="0" smtClean="0"/>
              <a:t>Neutralizace </a:t>
            </a:r>
            <a:r>
              <a:rPr lang="cs-CZ" dirty="0" err="1" smtClean="0"/>
              <a:t>chemokinů</a:t>
            </a:r>
            <a:r>
              <a:rPr lang="cs-CZ" dirty="0" smtClean="0"/>
              <a:t>, odstraňování komplexů </a:t>
            </a:r>
            <a:r>
              <a:rPr lang="cs-CZ" dirty="0" err="1" smtClean="0"/>
              <a:t>Ag</a:t>
            </a:r>
            <a:r>
              <a:rPr lang="cs-CZ" dirty="0" smtClean="0"/>
              <a:t>-Ab, zpomalení pohybu leukocytů v kapilárách zvyšují adhezi na endotel, krevní skupiny, </a:t>
            </a:r>
            <a:r>
              <a:rPr lang="cs-CZ" dirty="0" err="1" smtClean="0"/>
              <a:t>Rh</a:t>
            </a:r>
            <a:r>
              <a:rPr lang="cs-CZ" dirty="0"/>
              <a:t>-</a:t>
            </a:r>
            <a:r>
              <a:rPr lang="cs-CZ" dirty="0" smtClean="0"/>
              <a:t> faktor</a:t>
            </a:r>
          </a:p>
          <a:p>
            <a:endParaRPr lang="cs-CZ" dirty="0" smtClean="0"/>
          </a:p>
          <a:p>
            <a:r>
              <a:rPr lang="cs-CZ" dirty="0" smtClean="0"/>
              <a:t>Obsahují </a:t>
            </a:r>
            <a:r>
              <a:rPr lang="cs-CZ" dirty="0" err="1" smtClean="0"/>
              <a:t>denzní</a:t>
            </a:r>
            <a:r>
              <a:rPr lang="cs-CZ" dirty="0" smtClean="0"/>
              <a:t> tělíska (ADP, serotonin, histamin) a alfa granule (</a:t>
            </a:r>
            <a:r>
              <a:rPr lang="cs-CZ" dirty="0" err="1" smtClean="0"/>
              <a:t>cytokinů</a:t>
            </a:r>
            <a:r>
              <a:rPr lang="cs-CZ" dirty="0"/>
              <a:t>, </a:t>
            </a:r>
            <a:r>
              <a:rPr lang="cs-CZ" dirty="0" err="1" smtClean="0"/>
              <a:t>chemokinů</a:t>
            </a:r>
            <a:r>
              <a:rPr lang="cs-CZ" dirty="0" smtClean="0"/>
              <a:t>, </a:t>
            </a:r>
            <a:r>
              <a:rPr lang="cs-CZ" dirty="0" err="1" smtClean="0"/>
              <a:t>růst.faktorů</a:t>
            </a:r>
            <a:r>
              <a:rPr lang="cs-CZ" dirty="0" smtClean="0"/>
              <a:t>) - modulace zánětové odpovědi</a:t>
            </a:r>
          </a:p>
          <a:p>
            <a:endParaRPr lang="cs-CZ" dirty="0" smtClean="0"/>
          </a:p>
          <a:p>
            <a:r>
              <a:rPr lang="cs-CZ" dirty="0" smtClean="0"/>
              <a:t>Krátce žijící buňky, v cytoplazmě četná granula obsahující histamin, proteoglykany, </a:t>
            </a:r>
            <a:r>
              <a:rPr lang="cs-CZ" dirty="0" err="1" smtClean="0"/>
              <a:t>interleukiny</a:t>
            </a:r>
            <a:r>
              <a:rPr lang="cs-CZ" dirty="0" smtClean="0"/>
              <a:t> (IL-4, IL-13) – časná fáze zánětové reakce,</a:t>
            </a:r>
          </a:p>
          <a:p>
            <a:r>
              <a:rPr lang="cs-CZ" dirty="0" smtClean="0"/>
              <a:t>Váží </a:t>
            </a:r>
            <a:r>
              <a:rPr lang="cs-CZ" dirty="0" err="1" smtClean="0"/>
              <a:t>IgE</a:t>
            </a:r>
            <a:r>
              <a:rPr lang="cs-CZ" dirty="0" smtClean="0"/>
              <a:t> – </a:t>
            </a:r>
            <a:r>
              <a:rPr lang="cs-CZ" dirty="0" err="1" smtClean="0"/>
              <a:t>degranulace</a:t>
            </a:r>
            <a:r>
              <a:rPr lang="cs-CZ" dirty="0" smtClean="0"/>
              <a:t>  - rozvoj zánětu</a:t>
            </a:r>
          </a:p>
          <a:p>
            <a:endParaRPr lang="cs-CZ" dirty="0" smtClean="0"/>
          </a:p>
          <a:p>
            <a:r>
              <a:rPr lang="cs-CZ" dirty="0"/>
              <a:t>Krátce žijící </a:t>
            </a:r>
            <a:r>
              <a:rPr lang="cs-CZ" dirty="0" smtClean="0"/>
              <a:t>buňky 10-20h – v periferní krvi, delší životnost v tkáních  - sliznice dýchacího, trávicího a močopohlavního ústrojí; </a:t>
            </a:r>
          </a:p>
          <a:p>
            <a:r>
              <a:rPr lang="cs-CZ" dirty="0" smtClean="0"/>
              <a:t>Receptory pro </a:t>
            </a:r>
            <a:r>
              <a:rPr lang="cs-CZ" dirty="0" err="1" smtClean="0"/>
              <a:t>Ig</a:t>
            </a:r>
            <a:r>
              <a:rPr lang="cs-CZ" dirty="0" smtClean="0"/>
              <a:t>, </a:t>
            </a:r>
            <a:r>
              <a:rPr lang="cs-CZ" dirty="0" err="1" smtClean="0"/>
              <a:t>chemokiny</a:t>
            </a:r>
            <a:r>
              <a:rPr lang="cs-CZ" dirty="0" smtClean="0"/>
              <a:t> </a:t>
            </a:r>
            <a:r>
              <a:rPr lang="cs-CZ" dirty="0" err="1" smtClean="0"/>
              <a:t>cytokiny</a:t>
            </a:r>
            <a:r>
              <a:rPr lang="cs-CZ" dirty="0" smtClean="0"/>
              <a:t> složky komplementu…</a:t>
            </a:r>
          </a:p>
          <a:p>
            <a:r>
              <a:rPr lang="cs-CZ" dirty="0" smtClean="0"/>
              <a:t>v </a:t>
            </a:r>
            <a:r>
              <a:rPr lang="cs-CZ" dirty="0"/>
              <a:t>cytoplazmě četná granula </a:t>
            </a:r>
            <a:r>
              <a:rPr lang="cs-CZ" dirty="0" smtClean="0"/>
              <a:t>obsahující kationické proteiny (ECP), </a:t>
            </a:r>
            <a:r>
              <a:rPr lang="cs-CZ" dirty="0" err="1" smtClean="0"/>
              <a:t>cytokiny</a:t>
            </a:r>
            <a:r>
              <a:rPr lang="cs-CZ" dirty="0" smtClean="0"/>
              <a:t> (IL-3,IL-5, </a:t>
            </a:r>
            <a:r>
              <a:rPr lang="cs-CZ" dirty="0" err="1" smtClean="0"/>
              <a:t>TNFalfa</a:t>
            </a:r>
            <a:r>
              <a:rPr lang="cs-CZ" dirty="0" smtClean="0"/>
              <a:t>…) </a:t>
            </a:r>
            <a:r>
              <a:rPr lang="cs-CZ" dirty="0" err="1" smtClean="0"/>
              <a:t>chemokiny</a:t>
            </a:r>
            <a:r>
              <a:rPr lang="cs-CZ" dirty="0" smtClean="0"/>
              <a:t>, úloha v časné fázi zánětu</a:t>
            </a:r>
            <a:endParaRPr lang="cs-CZ"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6405"/>
            <a:ext cx="9144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49" y="2460501"/>
            <a:ext cx="742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349" y="3540621"/>
            <a:ext cx="67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667" y="4908773"/>
            <a:ext cx="7524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43608" y="404664"/>
            <a:ext cx="7272808" cy="707886"/>
          </a:xfrm>
          <a:prstGeom prst="rect">
            <a:avLst/>
          </a:prstGeom>
          <a:noFill/>
        </p:spPr>
        <p:txBody>
          <a:bodyPr wrap="square" rtlCol="0">
            <a:spAutoFit/>
          </a:bodyPr>
          <a:lstStyle/>
          <a:p>
            <a:r>
              <a:rPr lang="cs-CZ" sz="4000" b="1" dirty="0" smtClean="0">
                <a:solidFill>
                  <a:schemeClr val="tx2"/>
                </a:solidFill>
              </a:rPr>
              <a:t>Celulární složky vrozené imunity</a:t>
            </a:r>
            <a:endParaRPr lang="cs-CZ" sz="4000" b="1" dirty="0">
              <a:solidFill>
                <a:schemeClr val="tx2"/>
              </a:solidFill>
            </a:endParaRPr>
          </a:p>
        </p:txBody>
      </p:sp>
    </p:spTree>
    <p:extLst>
      <p:ext uri="{BB962C8B-B14F-4D97-AF65-F5344CB8AC3E}">
        <p14:creationId xmlns:p14="http://schemas.microsoft.com/office/powerpoint/2010/main" val="3286403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95288" y="0"/>
            <a:ext cx="8066087" cy="698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cs-CZ"/>
          </a:p>
        </p:txBody>
      </p:sp>
      <p:sp>
        <p:nvSpPr>
          <p:cNvPr id="145411" name="Rectangle 3"/>
          <p:cNvSpPr>
            <a:spLocks noGrp="1" noChangeArrowheads="1"/>
          </p:cNvSpPr>
          <p:nvPr>
            <p:ph type="ctrTitle" idx="4294967295"/>
          </p:nvPr>
        </p:nvSpPr>
        <p:spPr>
          <a:xfrm>
            <a:off x="539552" y="1241376"/>
            <a:ext cx="7991475" cy="5139952"/>
          </a:xfrm>
        </p:spPr>
        <p:txBody>
          <a:bodyPr>
            <a:normAutofit fontScale="90000"/>
          </a:bodyPr>
          <a:lstStyle/>
          <a:p>
            <a:pPr algn="l" defTabSz="762000"/>
            <a:r>
              <a:rPr lang="cs-CZ" sz="2200" dirty="0" smtClean="0"/>
              <a:t>jsou morfologicky podobné  lymfocytům („velké granulární lymfocyty“, LGL), nefagocytují, nemají </a:t>
            </a:r>
            <a:r>
              <a:rPr lang="cs-CZ" sz="2200" dirty="0" err="1" smtClean="0"/>
              <a:t>adherenční</a:t>
            </a:r>
            <a:r>
              <a:rPr lang="cs-CZ" sz="2200" dirty="0" smtClean="0"/>
              <a:t> schopnosti</a:t>
            </a:r>
            <a:br>
              <a:rPr lang="cs-CZ" sz="2200" dirty="0" smtClean="0"/>
            </a:br>
            <a:r>
              <a:rPr lang="cs-CZ" sz="2200" dirty="0"/>
              <a:t/>
            </a:r>
            <a:br>
              <a:rPr lang="cs-CZ" sz="2200" dirty="0"/>
            </a:br>
            <a:r>
              <a:rPr lang="en-US" sz="2200" dirty="0" err="1" smtClean="0"/>
              <a:t>speciali</a:t>
            </a:r>
            <a:r>
              <a:rPr lang="cs-CZ" sz="2200" dirty="0" smtClean="0"/>
              <a:t>zují </a:t>
            </a:r>
            <a:r>
              <a:rPr lang="cs-CZ" sz="2200" dirty="0"/>
              <a:t>se na zabíjení abnormálních vlastních buněk organismu nápadných nízkou expresí</a:t>
            </a:r>
            <a:r>
              <a:rPr lang="en-US" sz="2200" dirty="0"/>
              <a:t> MHC mole</a:t>
            </a:r>
            <a:r>
              <a:rPr lang="cs-CZ" sz="2200" dirty="0"/>
              <a:t>kul</a:t>
            </a:r>
            <a:r>
              <a:rPr lang="en-US" sz="2200" dirty="0"/>
              <a:t> (</a:t>
            </a:r>
            <a:r>
              <a:rPr lang="cs-CZ" sz="2200" dirty="0"/>
              <a:t>např. infikovaných viry</a:t>
            </a:r>
            <a:r>
              <a:rPr lang="cs-CZ" sz="2200" dirty="0" smtClean="0"/>
              <a:t>, intracelulárními bakteriemi, nádorové buňky</a:t>
            </a:r>
            <a:r>
              <a:rPr lang="en-US" sz="2200" dirty="0" smtClean="0"/>
              <a:t>)</a:t>
            </a:r>
            <a:r>
              <a:rPr lang="cs-CZ" sz="2200" dirty="0" smtClean="0"/>
              <a:t/>
            </a:r>
            <a:br>
              <a:rPr lang="cs-CZ" sz="2200" dirty="0" smtClean="0"/>
            </a:br>
            <a:r>
              <a:rPr lang="cs-CZ" sz="2200" dirty="0" smtClean="0"/>
              <a:t/>
            </a:r>
            <a:br>
              <a:rPr lang="cs-CZ" sz="2200" dirty="0" smtClean="0"/>
            </a:br>
            <a:r>
              <a:rPr lang="cs-CZ" sz="2200" dirty="0" smtClean="0"/>
              <a:t>cytotoxické nástroje NK buněk – </a:t>
            </a:r>
            <a:r>
              <a:rPr lang="cs-CZ" sz="2200" dirty="0" err="1" smtClean="0"/>
              <a:t>perforin</a:t>
            </a:r>
            <a:r>
              <a:rPr lang="cs-CZ" sz="2200" dirty="0" smtClean="0"/>
              <a:t> a </a:t>
            </a:r>
            <a:r>
              <a:rPr lang="cs-CZ" sz="2200" dirty="0" err="1" smtClean="0"/>
              <a:t>granzym</a:t>
            </a:r>
            <a:r>
              <a:rPr lang="cs-CZ" sz="2200" dirty="0" smtClean="0"/>
              <a:t> – podobně jako u CD8+ cytotoxických buněk</a:t>
            </a:r>
            <a:r>
              <a:rPr lang="en-US" sz="2200" dirty="0"/>
              <a:t/>
            </a:r>
            <a:br>
              <a:rPr lang="en-US" sz="2200" dirty="0"/>
            </a:br>
            <a:r>
              <a:rPr lang="cs-CZ" sz="2200" dirty="0" smtClean="0"/>
              <a:t/>
            </a:r>
            <a:br>
              <a:rPr lang="cs-CZ" sz="2200" dirty="0" smtClean="0"/>
            </a:br>
            <a:r>
              <a:rPr lang="cs-CZ" sz="2200" dirty="0" smtClean="0"/>
              <a:t>jejich cytotoxická aktivita je jednak přirozená, jednak může být zprostředkována protilátkami vázanými na </a:t>
            </a:r>
            <a:r>
              <a:rPr lang="cs-CZ" sz="2200" dirty="0" err="1" smtClean="0"/>
              <a:t>FcR</a:t>
            </a:r>
            <a:r>
              <a:rPr lang="cs-CZ" sz="2200" dirty="0" smtClean="0"/>
              <a:t> III (CD16), ADCC</a:t>
            </a:r>
            <a:br>
              <a:rPr lang="cs-CZ" sz="2200" dirty="0" smtClean="0"/>
            </a:br>
            <a:r>
              <a:rPr lang="cs-CZ" sz="2200" dirty="0"/>
              <a:t/>
            </a:r>
            <a:br>
              <a:rPr lang="cs-CZ" sz="2200" dirty="0"/>
            </a:br>
            <a:r>
              <a:rPr lang="cs-CZ" sz="2200" dirty="0" smtClean="0"/>
              <a:t>ovlivňují vrozenou i adaptivní imunitu svými </a:t>
            </a:r>
            <a:r>
              <a:rPr lang="cs-CZ" sz="2200" dirty="0" err="1" smtClean="0"/>
              <a:t>cytokiny</a:t>
            </a:r>
            <a:r>
              <a:rPr lang="cs-CZ" sz="2200" dirty="0" smtClean="0"/>
              <a:t>, především </a:t>
            </a:r>
            <a:r>
              <a:rPr lang="cs-CZ" sz="2200" dirty="0" err="1" smtClean="0"/>
              <a:t>IFN</a:t>
            </a:r>
            <a:r>
              <a:rPr lang="cs-CZ" sz="2200" dirty="0" err="1" smtClean="0">
                <a:latin typeface="Symbol" pitchFamily="18" charset="2"/>
              </a:rPr>
              <a:t>g</a:t>
            </a:r>
            <a:r>
              <a:rPr lang="cs-CZ" sz="2200" dirty="0" smtClean="0">
                <a:latin typeface="+mn-lt"/>
              </a:rPr>
              <a:t> a </a:t>
            </a:r>
            <a:r>
              <a:rPr lang="cs-CZ" sz="2200" dirty="0" err="1" smtClean="0">
                <a:latin typeface="+mn-lt"/>
              </a:rPr>
              <a:t>TNF</a:t>
            </a:r>
            <a:r>
              <a:rPr lang="cs-CZ" sz="2200" dirty="0" err="1" smtClean="0">
                <a:latin typeface="Symbol" pitchFamily="18" charset="2"/>
              </a:rPr>
              <a:t>a</a:t>
            </a:r>
            <a:r>
              <a:rPr lang="cs-CZ" sz="2800" dirty="0" smtClean="0"/>
              <a:t/>
            </a:r>
            <a:br>
              <a:rPr lang="cs-CZ" sz="2800" dirty="0" smtClean="0"/>
            </a:br>
            <a:r>
              <a:rPr lang="cs-CZ" sz="2800" dirty="0"/>
              <a:t/>
            </a:r>
            <a:br>
              <a:rPr lang="cs-CZ" sz="2800" dirty="0"/>
            </a:br>
            <a:endParaRPr lang="en-US" sz="2800" dirty="0" smtClean="0"/>
          </a:p>
        </p:txBody>
      </p:sp>
      <p:sp>
        <p:nvSpPr>
          <p:cNvPr id="4" name="TextovéPole 3"/>
          <p:cNvSpPr txBox="1"/>
          <p:nvPr/>
        </p:nvSpPr>
        <p:spPr>
          <a:xfrm>
            <a:off x="1475656" y="332656"/>
            <a:ext cx="5832648" cy="707886"/>
          </a:xfrm>
          <a:prstGeom prst="rect">
            <a:avLst/>
          </a:prstGeom>
          <a:noFill/>
        </p:spPr>
        <p:txBody>
          <a:bodyPr wrap="square" rtlCol="0">
            <a:spAutoFit/>
          </a:bodyPr>
          <a:lstStyle/>
          <a:p>
            <a:r>
              <a:rPr lang="cs-CZ" sz="4000" dirty="0" smtClean="0">
                <a:solidFill>
                  <a:srgbClr val="C00000"/>
                </a:solidFill>
              </a:rPr>
              <a:t>NK (Natural </a:t>
            </a:r>
            <a:r>
              <a:rPr lang="cs-CZ" sz="4000" dirty="0" err="1" smtClean="0">
                <a:solidFill>
                  <a:srgbClr val="C00000"/>
                </a:solidFill>
              </a:rPr>
              <a:t>Killer</a:t>
            </a:r>
            <a:r>
              <a:rPr lang="cs-CZ" sz="4000" dirty="0">
                <a:solidFill>
                  <a:srgbClr val="C00000"/>
                </a:solidFill>
              </a:rPr>
              <a:t>)</a:t>
            </a:r>
            <a:r>
              <a:rPr lang="cs-CZ" sz="4000" dirty="0" smtClean="0">
                <a:solidFill>
                  <a:srgbClr val="C00000"/>
                </a:solidFill>
              </a:rPr>
              <a:t> buňky</a:t>
            </a:r>
            <a:endParaRPr lang="cs-CZ" sz="4000" dirty="0">
              <a:solidFill>
                <a:srgbClr val="C00000"/>
              </a:solidFill>
            </a:endParaRPr>
          </a:p>
        </p:txBody>
      </p:sp>
    </p:spTree>
    <p:extLst>
      <p:ext uri="{BB962C8B-B14F-4D97-AF65-F5344CB8AC3E}">
        <p14:creationId xmlns:p14="http://schemas.microsoft.com/office/powerpoint/2010/main" val="14749771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064896" cy="43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475656" y="836712"/>
            <a:ext cx="5832648" cy="707886"/>
          </a:xfrm>
          <a:prstGeom prst="rect">
            <a:avLst/>
          </a:prstGeom>
          <a:noFill/>
        </p:spPr>
        <p:txBody>
          <a:bodyPr wrap="square" rtlCol="0">
            <a:spAutoFit/>
          </a:bodyPr>
          <a:lstStyle/>
          <a:p>
            <a:r>
              <a:rPr lang="cs-CZ" sz="4000" dirty="0" smtClean="0">
                <a:solidFill>
                  <a:srgbClr val="C00000"/>
                </a:solidFill>
              </a:rPr>
              <a:t>Funkce NK buněk</a:t>
            </a:r>
            <a:endParaRPr lang="cs-CZ" sz="4000"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787509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57200" y="274638"/>
            <a:ext cx="8229600" cy="838200"/>
          </a:xfrm>
        </p:spPr>
        <p:txBody>
          <a:bodyPr/>
          <a:lstStyle/>
          <a:p>
            <a:r>
              <a:rPr lang="cs-CZ" b="1" dirty="0" smtClean="0">
                <a:solidFill>
                  <a:srgbClr val="002060"/>
                </a:solidFill>
              </a:rPr>
              <a:t>Buňky NK</a:t>
            </a:r>
          </a:p>
        </p:txBody>
      </p:sp>
      <p:sp>
        <p:nvSpPr>
          <p:cNvPr id="89091" name="Rectangle 3"/>
          <p:cNvSpPr>
            <a:spLocks noGrp="1" noChangeArrowheads="1"/>
          </p:cNvSpPr>
          <p:nvPr>
            <p:ph type="body" idx="4294967295"/>
          </p:nvPr>
        </p:nvSpPr>
        <p:spPr>
          <a:xfrm>
            <a:off x="395536" y="1557338"/>
            <a:ext cx="8424936" cy="4895850"/>
          </a:xfrm>
        </p:spPr>
        <p:txBody>
          <a:bodyPr rtlCol="0">
            <a:normAutofit/>
          </a:bodyPr>
          <a:lstStyle/>
          <a:p>
            <a:pPr marL="469900" indent="-469900" fontAlgn="auto">
              <a:lnSpc>
                <a:spcPct val="80000"/>
              </a:lnSpc>
              <a:spcAft>
                <a:spcPts val="0"/>
              </a:spcAft>
              <a:buFontTx/>
              <a:buNone/>
              <a:defRPr/>
            </a:pPr>
            <a:r>
              <a:rPr lang="cs-CZ" sz="2400" u="sng" dirty="0" smtClean="0">
                <a:solidFill>
                  <a:srgbClr val="002060"/>
                </a:solidFill>
              </a:rPr>
              <a:t>Aktivace NK-buněk je regulována souhrou signálů, které vycházejí </a:t>
            </a:r>
          </a:p>
          <a:p>
            <a:pPr marL="469900" indent="-469900" fontAlgn="auto">
              <a:lnSpc>
                <a:spcPct val="80000"/>
              </a:lnSpc>
              <a:spcAft>
                <a:spcPts val="0"/>
              </a:spcAft>
              <a:buFontTx/>
              <a:buNone/>
              <a:defRPr/>
            </a:pPr>
            <a:r>
              <a:rPr lang="cs-CZ" sz="2400" u="sng" dirty="0" smtClean="0">
                <a:solidFill>
                  <a:srgbClr val="002060"/>
                </a:solidFill>
              </a:rPr>
              <a:t>z aktivačních a inhibičních receptorů</a:t>
            </a:r>
            <a:r>
              <a:rPr lang="cs-CZ" sz="2800" u="sng" dirty="0" smtClean="0"/>
              <a:t>.</a:t>
            </a:r>
          </a:p>
          <a:p>
            <a:pPr marL="469900" indent="-469900" fontAlgn="auto">
              <a:lnSpc>
                <a:spcPct val="80000"/>
              </a:lnSpc>
              <a:spcAft>
                <a:spcPts val="0"/>
              </a:spcAft>
              <a:buFontTx/>
              <a:buNone/>
              <a:defRPr/>
            </a:pPr>
            <a:endParaRPr lang="cs-CZ" sz="2800" dirty="0" smtClean="0"/>
          </a:p>
          <a:p>
            <a:pPr>
              <a:lnSpc>
                <a:spcPct val="80000"/>
              </a:lnSpc>
              <a:defRPr/>
            </a:pPr>
            <a:r>
              <a:rPr lang="cs-CZ" sz="2800" u="sng" dirty="0" smtClean="0"/>
              <a:t>Inhibiční receptory (KIR)</a:t>
            </a:r>
            <a:r>
              <a:rPr lang="cs-CZ" sz="2800" dirty="0" smtClean="0"/>
              <a:t> se váží na molekuly MHC I, které jsou přítomny na  většině zdravých buněk.</a:t>
            </a:r>
          </a:p>
          <a:p>
            <a:pPr>
              <a:lnSpc>
                <a:spcPct val="80000"/>
              </a:lnSpc>
              <a:defRPr/>
            </a:pPr>
            <a:r>
              <a:rPr lang="cs-CZ" sz="2800" u="sng" dirty="0" smtClean="0"/>
              <a:t>Aktivační receptory (KAR) </a:t>
            </a:r>
            <a:r>
              <a:rPr lang="cs-CZ" sz="2800" dirty="0" smtClean="0"/>
              <a:t>poznávají heterogenní skupinu ligandů, které se objeví na buňkách v důsledku stresu, maligní konverse, virové infekce.</a:t>
            </a:r>
          </a:p>
          <a:p>
            <a:pPr fontAlgn="auto">
              <a:lnSpc>
                <a:spcPct val="80000"/>
              </a:lnSpc>
              <a:spcAft>
                <a:spcPts val="0"/>
              </a:spcAft>
              <a:buFontTx/>
              <a:buNone/>
              <a:defRPr/>
            </a:pP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a:solidFill>
                  <a:srgbClr val="002060"/>
                </a:solidFill>
                <a:latin typeface="Tahoma" pitchFamily="34" charset="0"/>
              </a:rPr>
              <a:t>Ř</a:t>
            </a:r>
            <a:r>
              <a:rPr lang="cs-CZ" sz="2000" dirty="0" smtClean="0">
                <a:solidFill>
                  <a:srgbClr val="002060"/>
                </a:solidFill>
                <a:latin typeface="Tahoma" pitchFamily="34" charset="0"/>
              </a:rPr>
              <a:t>ada </a:t>
            </a:r>
            <a:r>
              <a:rPr lang="cs-CZ" sz="2000" dirty="0">
                <a:solidFill>
                  <a:srgbClr val="002060"/>
                </a:solidFill>
                <a:latin typeface="Tahoma" pitchFamily="34" charset="0"/>
              </a:rPr>
              <a:t>genů, které ovlivňují  funkci NK, jsou </a:t>
            </a:r>
            <a:r>
              <a:rPr lang="cs-CZ" sz="2000" dirty="0" smtClean="0">
                <a:solidFill>
                  <a:srgbClr val="002060"/>
                </a:solidFill>
                <a:latin typeface="Tahoma" pitchFamily="34" charset="0"/>
              </a:rPr>
              <a:t>shluknuty </a:t>
            </a:r>
            <a:r>
              <a:rPr lang="cs-CZ" sz="2000" dirty="0">
                <a:solidFill>
                  <a:srgbClr val="002060"/>
                </a:solidFill>
                <a:latin typeface="Tahoma" pitchFamily="34" charset="0"/>
              </a:rPr>
              <a:t>na chromosomu 12 </a:t>
            </a: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smtClean="0">
                <a:solidFill>
                  <a:srgbClr val="002060"/>
                </a:solidFill>
                <a:latin typeface="Tahoma" pitchFamily="34" charset="0"/>
              </a:rPr>
              <a:t>(„</a:t>
            </a:r>
            <a:r>
              <a:rPr lang="cs-CZ" sz="2000" dirty="0">
                <a:solidFill>
                  <a:srgbClr val="002060"/>
                </a:solidFill>
                <a:latin typeface="Tahoma" pitchFamily="34" charset="0"/>
              </a:rPr>
              <a:t>natural </a:t>
            </a:r>
            <a:r>
              <a:rPr lang="cs-CZ" sz="2000" dirty="0" err="1">
                <a:solidFill>
                  <a:srgbClr val="002060"/>
                </a:solidFill>
                <a:latin typeface="Tahoma" pitchFamily="34" charset="0"/>
              </a:rPr>
              <a:t>killer</a:t>
            </a:r>
            <a:r>
              <a:rPr lang="cs-CZ" sz="2000" dirty="0">
                <a:solidFill>
                  <a:srgbClr val="002060"/>
                </a:solidFill>
                <a:latin typeface="Tahoma" pitchFamily="34" charset="0"/>
              </a:rPr>
              <a:t> </a:t>
            </a:r>
            <a:r>
              <a:rPr lang="cs-CZ" sz="2000" dirty="0" smtClean="0">
                <a:solidFill>
                  <a:srgbClr val="002060"/>
                </a:solidFill>
                <a:latin typeface="Tahoma" pitchFamily="34" charset="0"/>
              </a:rPr>
              <a:t>gene </a:t>
            </a:r>
            <a:r>
              <a:rPr lang="cs-CZ" sz="2000" dirty="0" err="1">
                <a:solidFill>
                  <a:srgbClr val="002060"/>
                </a:solidFill>
                <a:latin typeface="Tahoma" pitchFamily="34" charset="0"/>
              </a:rPr>
              <a:t>complex</a:t>
            </a:r>
            <a:r>
              <a:rPr lang="cs-CZ" sz="2000" dirty="0">
                <a:solidFill>
                  <a:srgbClr val="002060"/>
                </a:solidFill>
                <a:latin typeface="Tahoma" pitchFamily="34" charset="0"/>
              </a:rPr>
              <a:t> – NKC“) </a:t>
            </a:r>
          </a:p>
          <a:p>
            <a:pPr marL="469900" indent="-469900" fontAlgn="auto">
              <a:lnSpc>
                <a:spcPct val="80000"/>
              </a:lnSpc>
              <a:spcAft>
                <a:spcPts val="0"/>
              </a:spcAft>
              <a:buFontTx/>
              <a:buNone/>
              <a:defRPr/>
            </a:pPr>
            <a:r>
              <a:rPr lang="cs-CZ" sz="2000" dirty="0" smtClean="0"/>
              <a:t>c</a:t>
            </a:r>
          </a:p>
        </p:txBody>
      </p:sp>
    </p:spTree>
    <p:extLst>
      <p:ext uri="{BB962C8B-B14F-4D97-AF65-F5344CB8AC3E}">
        <p14:creationId xmlns:p14="http://schemas.microsoft.com/office/powerpoint/2010/main" val="3137367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Chemické složení antigenů</a:t>
            </a:r>
            <a:endParaRPr lang="cs-CZ" dirty="0"/>
          </a:p>
        </p:txBody>
      </p:sp>
      <p:sp>
        <p:nvSpPr>
          <p:cNvPr id="3" name="Zástupný symbol pro obsah 2"/>
          <p:cNvSpPr>
            <a:spLocks noGrp="1"/>
          </p:cNvSpPr>
          <p:nvPr>
            <p:ph idx="1"/>
          </p:nvPr>
        </p:nvSpPr>
        <p:spPr/>
        <p:txBody>
          <a:bodyPr/>
          <a:lstStyle/>
          <a:p>
            <a:r>
              <a:rPr lang="cs-CZ" altLang="cs-CZ" u="sng" dirty="0"/>
              <a:t>Proteiny</a:t>
            </a:r>
            <a:r>
              <a:rPr lang="cs-CZ" altLang="cs-CZ" dirty="0"/>
              <a:t> – obvykle výborné imunogeny.</a:t>
            </a:r>
          </a:p>
          <a:p>
            <a:r>
              <a:rPr lang="cs-CZ" altLang="cs-CZ" u="sng" dirty="0"/>
              <a:t>Polysacharidy</a:t>
            </a:r>
            <a:r>
              <a:rPr lang="cs-CZ" altLang="cs-CZ" dirty="0"/>
              <a:t>- jsou dobrými imunogeny zejména jako součást glykoproteinů.</a:t>
            </a:r>
          </a:p>
          <a:p>
            <a:r>
              <a:rPr lang="cs-CZ" altLang="cs-CZ" u="sng" dirty="0"/>
              <a:t>Nukleové kyseliny-</a:t>
            </a:r>
            <a:r>
              <a:rPr lang="cs-CZ" altLang="cs-CZ" dirty="0"/>
              <a:t> špatná </a:t>
            </a:r>
            <a:r>
              <a:rPr lang="cs-CZ" altLang="cs-CZ" dirty="0" err="1"/>
              <a:t>imunogenicita</a:t>
            </a:r>
            <a:r>
              <a:rPr lang="cs-CZ" altLang="cs-CZ" dirty="0"/>
              <a:t>, vázána zejména na komplexy nukleových kyselin a proteinů. </a:t>
            </a:r>
          </a:p>
          <a:p>
            <a:r>
              <a:rPr lang="cs-CZ" altLang="cs-CZ" u="sng" dirty="0"/>
              <a:t>Tuky</a:t>
            </a:r>
            <a:r>
              <a:rPr lang="cs-CZ" altLang="cs-CZ" dirty="0"/>
              <a:t> – velmi zřídka se uplatňují jako imunogeny. Nejznámější jsou </a:t>
            </a:r>
            <a:r>
              <a:rPr lang="cs-CZ" altLang="cs-CZ" dirty="0" err="1"/>
              <a:t>sfingolipidy</a:t>
            </a:r>
            <a:r>
              <a:rPr lang="cs-CZ" altLang="cs-CZ" dirty="0"/>
              <a:t>.</a:t>
            </a:r>
            <a:endParaRPr lang="en-US" altLang="cs-CZ" dirty="0"/>
          </a:p>
          <a:p>
            <a:endParaRPr lang="cs-CZ" dirty="0"/>
          </a:p>
        </p:txBody>
      </p:sp>
    </p:spTree>
    <p:extLst>
      <p:ext uri="{BB962C8B-B14F-4D97-AF65-F5344CB8AC3E}">
        <p14:creationId xmlns:p14="http://schemas.microsoft.com/office/powerpoint/2010/main" val="2465260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 y="957263"/>
            <a:ext cx="905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3"/>
          <p:cNvSpPr txBox="1">
            <a:spLocks/>
          </p:cNvSpPr>
          <p:nvPr/>
        </p:nvSpPr>
        <p:spPr>
          <a:xfrm>
            <a:off x="-108520" y="11113"/>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cs-CZ" sz="3200" smtClean="0"/>
              <a:t>Antibody dependent cellular cytotoxicity (ADCC)</a:t>
            </a:r>
            <a:endParaRPr lang="cs-CZ" altLang="cs-CZ" sz="3200" smtClean="0"/>
          </a:p>
        </p:txBody>
      </p:sp>
      <p:cxnSp>
        <p:nvCxnSpPr>
          <p:cNvPr id="4" name="Přímá spojovací šipka 20"/>
          <p:cNvCxnSpPr>
            <a:stCxn id="5" idx="0"/>
          </p:cNvCxnSpPr>
          <p:nvPr/>
        </p:nvCxnSpPr>
        <p:spPr>
          <a:xfrm flipH="1" flipV="1">
            <a:off x="4196780" y="4149725"/>
            <a:ext cx="14287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549080" y="4581525"/>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Fc</a:t>
            </a:r>
            <a:r>
              <a:rPr lang="cs-CZ" sz="1500" dirty="0"/>
              <a:t> receptor</a:t>
            </a:r>
          </a:p>
        </p:txBody>
      </p:sp>
      <p:sp>
        <p:nvSpPr>
          <p:cNvPr id="6" name="TextovéPole 5"/>
          <p:cNvSpPr txBox="1"/>
          <p:nvPr/>
        </p:nvSpPr>
        <p:spPr>
          <a:xfrm>
            <a:off x="2605" y="1433513"/>
            <a:ext cx="9074150" cy="339725"/>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Virus-</a:t>
            </a:r>
            <a:r>
              <a:rPr lang="cs-CZ" b="1" dirty="0" err="1"/>
              <a:t>infected</a:t>
            </a:r>
            <a:r>
              <a:rPr lang="cs-CZ" b="1" dirty="0"/>
              <a:t> Cell</a:t>
            </a:r>
          </a:p>
        </p:txBody>
      </p:sp>
      <p:sp>
        <p:nvSpPr>
          <p:cNvPr id="7" name="TextovéPole 6"/>
          <p:cNvSpPr txBox="1"/>
          <p:nvPr/>
        </p:nvSpPr>
        <p:spPr>
          <a:xfrm>
            <a:off x="-16445" y="6051550"/>
            <a:ext cx="9074150" cy="339725"/>
          </a:xfrm>
          <a:prstGeom prst="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NK Cell</a:t>
            </a:r>
          </a:p>
        </p:txBody>
      </p:sp>
      <p:cxnSp>
        <p:nvCxnSpPr>
          <p:cNvPr id="8" name="Přímá spojovací šipka 20"/>
          <p:cNvCxnSpPr>
            <a:stCxn id="9" idx="3"/>
          </p:cNvCxnSpPr>
          <p:nvPr/>
        </p:nvCxnSpPr>
        <p:spPr>
          <a:xfrm flipV="1">
            <a:off x="5160393" y="5467350"/>
            <a:ext cx="420687"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579243" y="538638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perforin</a:t>
            </a:r>
            <a:endParaRPr lang="cs-CZ" sz="1500" dirty="0"/>
          </a:p>
        </p:txBody>
      </p:sp>
      <p:cxnSp>
        <p:nvCxnSpPr>
          <p:cNvPr id="10" name="Přímá spojovací šipka 20"/>
          <p:cNvCxnSpPr>
            <a:stCxn id="11" idx="1"/>
          </p:cNvCxnSpPr>
          <p:nvPr/>
        </p:nvCxnSpPr>
        <p:spPr>
          <a:xfrm flipH="1" flipV="1">
            <a:off x="6222430" y="5538788"/>
            <a:ext cx="485775"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708205" y="544353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granzyne</a:t>
            </a:r>
            <a:endParaRPr lang="cs-CZ" sz="1500" dirty="0"/>
          </a:p>
        </p:txBody>
      </p:sp>
      <p:sp>
        <p:nvSpPr>
          <p:cNvPr id="12" name="TextovéPole 11"/>
          <p:cNvSpPr txBox="1"/>
          <p:nvPr/>
        </p:nvSpPr>
        <p:spPr>
          <a:xfrm>
            <a:off x="8084568" y="2566988"/>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IgG</a:t>
            </a:r>
            <a:endParaRPr lang="cs-CZ" dirty="0">
              <a:solidFill>
                <a:schemeClr val="tx1"/>
              </a:solidFill>
            </a:endParaRPr>
          </a:p>
        </p:txBody>
      </p:sp>
      <p:sp>
        <p:nvSpPr>
          <p:cNvPr id="13" name="TextovéPole 12"/>
          <p:cNvSpPr txBox="1"/>
          <p:nvPr/>
        </p:nvSpPr>
        <p:spPr>
          <a:xfrm>
            <a:off x="6836793" y="2809875"/>
            <a:ext cx="666750" cy="3286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Fab</a:t>
            </a:r>
            <a:endParaRPr lang="cs-CZ" dirty="0">
              <a:solidFill>
                <a:schemeClr val="tx1"/>
              </a:solidFill>
            </a:endParaRPr>
          </a:p>
        </p:txBody>
      </p:sp>
      <p:sp>
        <p:nvSpPr>
          <p:cNvPr id="14" name="TextovéPole 13"/>
          <p:cNvSpPr txBox="1"/>
          <p:nvPr/>
        </p:nvSpPr>
        <p:spPr>
          <a:xfrm>
            <a:off x="7436868" y="3452813"/>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Fc</a:t>
            </a:r>
            <a:endParaRPr lang="cs-CZ" dirty="0">
              <a:solidFill>
                <a:schemeClr val="tx1"/>
              </a:solidFill>
            </a:endParaRPr>
          </a:p>
        </p:txBody>
      </p:sp>
      <p:cxnSp>
        <p:nvCxnSpPr>
          <p:cNvPr id="15" name="Přímá spojovací šipka 20"/>
          <p:cNvCxnSpPr>
            <a:stCxn id="16" idx="0"/>
          </p:cNvCxnSpPr>
          <p:nvPr/>
        </p:nvCxnSpPr>
        <p:spPr>
          <a:xfrm flipH="1" flipV="1">
            <a:off x="1785368" y="2697163"/>
            <a:ext cx="33655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523430" y="3128963"/>
            <a:ext cx="1196975" cy="30638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a:t>Epitope</a:t>
            </a:r>
          </a:p>
        </p:txBody>
      </p:sp>
    </p:spTree>
    <p:extLst>
      <p:ext uri="{BB962C8B-B14F-4D97-AF65-F5344CB8AC3E}">
        <p14:creationId xmlns:p14="http://schemas.microsoft.com/office/powerpoint/2010/main" val="27306167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Interferony (IFN)</a:t>
            </a:r>
            <a:endParaRPr lang="en-US" altLang="cs-CZ" dirty="0" smtClean="0"/>
          </a:p>
        </p:txBody>
      </p:sp>
      <p:sp>
        <p:nvSpPr>
          <p:cNvPr id="5" name="Rectangle 3"/>
          <p:cNvSpPr txBox="1">
            <a:spLocks noChangeArrowheads="1"/>
          </p:cNvSpPr>
          <p:nvPr/>
        </p:nvSpPr>
        <p:spPr>
          <a:xfrm>
            <a:off x="32048" y="1628775"/>
            <a:ext cx="92583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dirty="0" smtClean="0"/>
              <a:t>Existují dva typy interferonů:</a:t>
            </a:r>
          </a:p>
          <a:p>
            <a:r>
              <a:rPr lang="cs-CZ" altLang="cs-CZ" dirty="0" smtClean="0"/>
              <a:t>Typ I: IFN a, IFN b - jsou produkována některými buňkami infikovanými viry (hlavně fibroblasty, makrofágy). V cílové buňce inhibují virovou replikaci.</a:t>
            </a:r>
          </a:p>
          <a:p>
            <a:r>
              <a:rPr lang="cs-CZ" altLang="cs-CZ" dirty="0" smtClean="0"/>
              <a:t>Typ II tzv. imunní -  IFN g: produkován </a:t>
            </a:r>
            <a:r>
              <a:rPr lang="cs-CZ" altLang="cs-CZ" dirty="0"/>
              <a:t>NK </a:t>
            </a:r>
            <a:r>
              <a:rPr lang="cs-CZ" altLang="cs-CZ" dirty="0" smtClean="0"/>
              <a:t>buňkami, aktivovanými T</a:t>
            </a:r>
            <a:r>
              <a:rPr lang="cs-CZ" altLang="cs-CZ" baseline="-25000" dirty="0" smtClean="0"/>
              <a:t>H</a:t>
            </a:r>
            <a:r>
              <a:rPr lang="cs-CZ" altLang="cs-CZ" dirty="0" smtClean="0"/>
              <a:t>1 buňkami, způsobuje především aktivaci makrofágů</a:t>
            </a:r>
            <a:r>
              <a:rPr lang="cs-CZ" altLang="cs-CZ" dirty="0" smtClean="0">
                <a:latin typeface="Times New Roman" pitchFamily="18" charset="0"/>
              </a:rPr>
              <a:t>. </a:t>
            </a:r>
            <a:endParaRPr lang="en-US" altLang="cs-CZ" dirty="0" smtClean="0">
              <a:latin typeface="Times New Roman" pitchFamily="18" charset="0"/>
            </a:endParaRPr>
          </a:p>
        </p:txBody>
      </p:sp>
    </p:spTree>
    <p:extLst>
      <p:ext uri="{BB962C8B-B14F-4D97-AF65-F5344CB8AC3E}">
        <p14:creationId xmlns:p14="http://schemas.microsoft.com/office/powerpoint/2010/main" val="1083602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Reakce NK buněk</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686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4134039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cs-CZ" sz="3600" b="1" dirty="0" smtClean="0">
                <a:solidFill>
                  <a:srgbClr val="002060"/>
                </a:solidFill>
                <a:latin typeface="Tahoma" pitchFamily="34" charset="0"/>
              </a:rPr>
              <a:t>Buňky NKT</a:t>
            </a:r>
          </a:p>
        </p:txBody>
      </p:sp>
      <p:sp>
        <p:nvSpPr>
          <p:cNvPr id="159747" name="Rectangle 3"/>
          <p:cNvSpPr>
            <a:spLocks noGrp="1"/>
          </p:cNvSpPr>
          <p:nvPr>
            <p:ph type="body" idx="1"/>
          </p:nvPr>
        </p:nvSpPr>
        <p:spPr>
          <a:xfrm>
            <a:off x="457200" y="1341438"/>
            <a:ext cx="8229600" cy="5111750"/>
          </a:xfrm>
          <a:ln>
            <a:solidFill>
              <a:schemeClr val="bg1"/>
            </a:solidFill>
            <a:miter lim="800000"/>
            <a:headEnd/>
            <a:tailEnd/>
          </a:ln>
        </p:spPr>
        <p:txBody>
          <a:bodyPr/>
          <a:lstStyle/>
          <a:p>
            <a:pPr>
              <a:lnSpc>
                <a:spcPct val="90000"/>
              </a:lnSpc>
            </a:pPr>
            <a:r>
              <a:rPr lang="cs-CZ" sz="2800" dirty="0" err="1" smtClean="0">
                <a:solidFill>
                  <a:srgbClr val="002060"/>
                </a:solidFill>
              </a:rPr>
              <a:t>Imunofenotypově</a:t>
            </a:r>
            <a:r>
              <a:rPr lang="cs-CZ" sz="2800" dirty="0" smtClean="0">
                <a:solidFill>
                  <a:srgbClr val="002060"/>
                </a:solidFill>
              </a:rPr>
              <a:t> i funkčně podobné NK a T </a:t>
            </a:r>
          </a:p>
          <a:p>
            <a:pPr>
              <a:lnSpc>
                <a:spcPct val="90000"/>
              </a:lnSpc>
            </a:pPr>
            <a:r>
              <a:rPr lang="cs-CZ" sz="2800" dirty="0" smtClean="0">
                <a:solidFill>
                  <a:srgbClr val="002060"/>
                </a:solidFill>
              </a:rPr>
              <a:t>Přítomny  v periferní krvi, slezině, játrech, lymfatických uzlinách, kostní dřeni, </a:t>
            </a:r>
            <a:r>
              <a:rPr lang="cs-CZ" sz="2800" dirty="0" err="1" smtClean="0">
                <a:solidFill>
                  <a:srgbClr val="002060"/>
                </a:solidFill>
              </a:rPr>
              <a:t>thymu</a:t>
            </a:r>
            <a:endParaRPr lang="cs-CZ" sz="2800" dirty="0" smtClean="0">
              <a:solidFill>
                <a:srgbClr val="002060"/>
              </a:solidFill>
            </a:endParaRPr>
          </a:p>
          <a:p>
            <a:pPr>
              <a:lnSpc>
                <a:spcPct val="90000"/>
              </a:lnSpc>
            </a:pPr>
            <a:r>
              <a:rPr lang="cs-CZ" sz="2800" dirty="0" smtClean="0">
                <a:solidFill>
                  <a:srgbClr val="002060"/>
                </a:solidFill>
              </a:rPr>
              <a:t>Aktivované migrují do míst infekce nebo zánětu</a:t>
            </a:r>
          </a:p>
          <a:p>
            <a:pPr>
              <a:lnSpc>
                <a:spcPct val="90000"/>
              </a:lnSpc>
            </a:pPr>
            <a:r>
              <a:rPr lang="cs-CZ" sz="2800" dirty="0" smtClean="0">
                <a:solidFill>
                  <a:srgbClr val="002060"/>
                </a:solidFill>
              </a:rPr>
              <a:t>Receptor má charakter „</a:t>
            </a:r>
            <a:r>
              <a:rPr lang="cs-CZ" sz="2800" dirty="0" err="1" smtClean="0">
                <a:solidFill>
                  <a:srgbClr val="002060"/>
                </a:solidFill>
              </a:rPr>
              <a:t>semi</a:t>
            </a:r>
            <a:r>
              <a:rPr lang="cs-CZ" sz="2800" dirty="0" smtClean="0">
                <a:solidFill>
                  <a:srgbClr val="002060"/>
                </a:solidFill>
              </a:rPr>
              <a:t>-invariantního“ </a:t>
            </a:r>
            <a:r>
              <a:rPr lang="cs-CZ" sz="2800" dirty="0" err="1" smtClean="0">
                <a:solidFill>
                  <a:srgbClr val="002060"/>
                </a:solidFill>
                <a:latin typeface="Symbol" pitchFamily="18" charset="2"/>
              </a:rPr>
              <a:t>ab</a:t>
            </a:r>
            <a:r>
              <a:rPr lang="cs-CZ" sz="2800" dirty="0" err="1" smtClean="0">
                <a:solidFill>
                  <a:srgbClr val="002060"/>
                </a:solidFill>
              </a:rPr>
              <a:t>TCR</a:t>
            </a:r>
            <a:r>
              <a:rPr lang="cs-CZ" sz="2800" dirty="0" smtClean="0">
                <a:solidFill>
                  <a:srgbClr val="002060"/>
                </a:solidFill>
              </a:rPr>
              <a:t> (Va24/Ja18 – Vb11)</a:t>
            </a:r>
          </a:p>
          <a:p>
            <a:pPr>
              <a:lnSpc>
                <a:spcPct val="90000"/>
              </a:lnSpc>
            </a:pPr>
            <a:r>
              <a:rPr lang="cs-CZ" sz="2800" dirty="0" smtClean="0">
                <a:solidFill>
                  <a:srgbClr val="C00000"/>
                </a:solidFill>
              </a:rPr>
              <a:t>Poznávají glykolipidové nebo lipidové struktury presentované na nepolymorfní CD1 molekule </a:t>
            </a:r>
            <a:r>
              <a:rPr lang="cs-CZ" sz="2800" dirty="0" smtClean="0">
                <a:solidFill>
                  <a:srgbClr val="002060"/>
                </a:solidFill>
              </a:rPr>
              <a:t>(</a:t>
            </a:r>
            <a:r>
              <a:rPr lang="cs-CZ" sz="2800" dirty="0" err="1" smtClean="0">
                <a:solidFill>
                  <a:srgbClr val="002060"/>
                </a:solidFill>
              </a:rPr>
              <a:t>lysofostatidylcholin</a:t>
            </a:r>
            <a:r>
              <a:rPr lang="cs-CZ" sz="2800" dirty="0" smtClean="0">
                <a:solidFill>
                  <a:srgbClr val="002060"/>
                </a:solidFill>
              </a:rPr>
              <a:t> je </a:t>
            </a:r>
            <a:r>
              <a:rPr lang="cs-CZ" sz="2800" dirty="0" err="1" smtClean="0">
                <a:solidFill>
                  <a:srgbClr val="002060"/>
                </a:solidFill>
              </a:rPr>
              <a:t>autoantigenem</a:t>
            </a:r>
            <a:r>
              <a:rPr lang="cs-CZ" sz="2800" dirty="0" smtClean="0">
                <a:solidFill>
                  <a:srgbClr val="002060"/>
                </a:solidFill>
              </a:rPr>
              <a:t> pro lidské NKT)</a:t>
            </a:r>
          </a:p>
          <a:p>
            <a:pPr>
              <a:lnSpc>
                <a:spcPct val="90000"/>
              </a:lnSpc>
              <a:buFont typeface="Arial" pitchFamily="34" charset="0"/>
              <a:buNone/>
            </a:pPr>
            <a:endParaRPr lang="cs-CZ" sz="2800" dirty="0" smtClean="0">
              <a:solidFill>
                <a:srgbClr val="A50021"/>
              </a:solidFill>
              <a:latin typeface="Tahoma" pitchFamily="34" charset="0"/>
            </a:endParaRPr>
          </a:p>
        </p:txBody>
      </p:sp>
    </p:spTree>
    <p:extLst>
      <p:ext uri="{BB962C8B-B14F-4D97-AF65-F5344CB8AC3E}">
        <p14:creationId xmlns:p14="http://schemas.microsoft.com/office/powerpoint/2010/main" val="958171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t>Buňky imunitního systému – monocyty, makrofágy, dendritické buňky</a:t>
            </a:r>
            <a:endParaRPr lang="cs-CZ"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484784"/>
            <a:ext cx="7951986" cy="491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8828544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23938" y="836613"/>
            <a:ext cx="6788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3200" b="1">
                <a:latin typeface="Tahoma" pitchFamily="34" charset="0"/>
              </a:rPr>
              <a:t>PROFESIONÁLNÍ FAGOCYTY</a:t>
            </a:r>
          </a:p>
        </p:txBody>
      </p:sp>
      <p:sp>
        <p:nvSpPr>
          <p:cNvPr id="12291" name="Text Box 3"/>
          <p:cNvSpPr txBox="1">
            <a:spLocks noChangeArrowheads="1"/>
          </p:cNvSpPr>
          <p:nvPr/>
        </p:nvSpPr>
        <p:spPr bwMode="auto">
          <a:xfrm>
            <a:off x="1023938" y="2060575"/>
            <a:ext cx="5830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Polymorfonukleární leukocyty </a:t>
            </a:r>
          </a:p>
          <a:p>
            <a:pPr eaLnBrk="1" hangingPunct="1"/>
            <a:r>
              <a:rPr lang="cs-CZ" sz="3200">
                <a:latin typeface="Comic Sans MS" pitchFamily="66" charset="0"/>
              </a:rPr>
              <a:t>(neutrofilní granulocyty) </a:t>
            </a:r>
          </a:p>
          <a:p>
            <a:pPr eaLnBrk="1" hangingPunct="1"/>
            <a:r>
              <a:rPr lang="cs-CZ" sz="3200">
                <a:latin typeface="Comic Sans MS" pitchFamily="66" charset="0"/>
              </a:rPr>
              <a:t>„mikrofágy“ (I. Mečnikov)</a:t>
            </a:r>
          </a:p>
        </p:txBody>
      </p:sp>
      <p:sp>
        <p:nvSpPr>
          <p:cNvPr id="12292" name="Text Box 4"/>
          <p:cNvSpPr txBox="1">
            <a:spLocks noChangeArrowheads="1"/>
          </p:cNvSpPr>
          <p:nvPr/>
        </p:nvSpPr>
        <p:spPr bwMode="auto">
          <a:xfrm>
            <a:off x="1023938" y="4437063"/>
            <a:ext cx="5156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Mononukleární fagocyty</a:t>
            </a:r>
          </a:p>
          <a:p>
            <a:pPr eaLnBrk="1" hangingPunct="1"/>
            <a:r>
              <a:rPr lang="cs-CZ" sz="3200">
                <a:latin typeface="Comic Sans MS" pitchFamily="66" charset="0"/>
              </a:rPr>
              <a:t>(v krvi i ve tkáních)</a:t>
            </a:r>
          </a:p>
          <a:p>
            <a:pPr eaLnBrk="1" hangingPunct="1"/>
            <a:r>
              <a:rPr lang="cs-CZ" sz="3200">
                <a:latin typeface="Comic Sans MS" pitchFamily="66" charset="0"/>
              </a:rPr>
              <a:t>„makrofágy“ (I. Mečnikov)</a:t>
            </a:r>
          </a:p>
        </p:txBody>
      </p:sp>
    </p:spTree>
    <p:extLst>
      <p:ext uri="{BB962C8B-B14F-4D97-AF65-F5344CB8AC3E}">
        <p14:creationId xmlns:p14="http://schemas.microsoft.com/office/powerpoint/2010/main" val="1202395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p:cNvSpPr txBox="1">
            <a:spLocks noChangeArrowheads="1"/>
          </p:cNvSpPr>
          <p:nvPr/>
        </p:nvSpPr>
        <p:spPr>
          <a:xfrm>
            <a:off x="1066800" y="1628800"/>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400" u="sng" dirty="0" smtClean="0"/>
              <a:t>Neutrofilní granulocyty</a:t>
            </a:r>
            <a:r>
              <a:rPr lang="cs-CZ" altLang="cs-CZ" sz="2400" dirty="0" smtClean="0"/>
              <a:t> a eosinofilní granulocyty</a:t>
            </a:r>
          </a:p>
          <a:p>
            <a:r>
              <a:rPr lang="cs-CZ" altLang="cs-CZ" sz="2400" u="sng" dirty="0" smtClean="0"/>
              <a:t>Monocyty</a:t>
            </a:r>
            <a:r>
              <a:rPr lang="cs-CZ" altLang="cs-CZ" sz="2400" dirty="0" smtClean="0"/>
              <a:t> a makrofágy</a:t>
            </a:r>
          </a:p>
          <a:p>
            <a:endParaRPr lang="cs-CZ" altLang="cs-CZ" sz="2400" dirty="0" smtClean="0"/>
          </a:p>
          <a:p>
            <a:r>
              <a:rPr lang="cs-CZ" altLang="cs-CZ" sz="2400" dirty="0" smtClean="0"/>
              <a:t>Fyziologická funkce:</a:t>
            </a:r>
          </a:p>
          <a:p>
            <a:pPr lvl="4"/>
            <a:r>
              <a:rPr lang="cs-CZ" altLang="cs-CZ" sz="2400" dirty="0" smtClean="0"/>
              <a:t>1. pohlcení - ingesce  </a:t>
            </a:r>
          </a:p>
          <a:p>
            <a:pPr lvl="4"/>
            <a:r>
              <a:rPr lang="cs-CZ" altLang="cs-CZ" sz="2400" dirty="0" smtClean="0"/>
              <a:t>2. nitrobuněčné zabití - </a:t>
            </a:r>
            <a:r>
              <a:rPr lang="cs-CZ" altLang="cs-CZ" sz="2400" dirty="0" err="1" smtClean="0"/>
              <a:t>cidie</a:t>
            </a:r>
            <a:r>
              <a:rPr lang="cs-CZ" altLang="cs-CZ" sz="2400" dirty="0" smtClean="0"/>
              <a:t>                           </a:t>
            </a:r>
          </a:p>
          <a:p>
            <a:pPr lvl="4"/>
            <a:r>
              <a:rPr lang="cs-CZ" altLang="cs-CZ" sz="2400" dirty="0" smtClean="0"/>
              <a:t>3. odstranění - eliminace  </a:t>
            </a:r>
          </a:p>
          <a:p>
            <a:endParaRPr lang="cs-CZ" altLang="cs-CZ" sz="2400" dirty="0" smtClean="0"/>
          </a:p>
          <a:p>
            <a:r>
              <a:rPr lang="cs-CZ" altLang="cs-CZ" sz="2400" dirty="0" smtClean="0"/>
              <a:t>Antimikrobiální systémy: 	</a:t>
            </a:r>
          </a:p>
          <a:p>
            <a:pPr lvl="4"/>
            <a:r>
              <a:rPr lang="cs-CZ" altLang="cs-CZ" sz="2400" dirty="0" smtClean="0"/>
              <a:t>1. závislý na kyslíku</a:t>
            </a:r>
          </a:p>
          <a:p>
            <a:pPr lvl="4"/>
            <a:r>
              <a:rPr lang="cs-CZ" altLang="cs-CZ" sz="2400" dirty="0" smtClean="0"/>
              <a:t>2. nezávislý na kyslíku</a:t>
            </a:r>
          </a:p>
          <a:p>
            <a:endParaRPr lang="cs-CZ" altLang="cs-CZ" sz="2400" dirty="0" smtClean="0"/>
          </a:p>
          <a:p>
            <a:endParaRPr lang="cs-CZ" altLang="cs-CZ" sz="2000" dirty="0" smtClean="0"/>
          </a:p>
          <a:p>
            <a:endParaRPr lang="cs-CZ" altLang="cs-CZ" dirty="0"/>
          </a:p>
        </p:txBody>
      </p:sp>
      <p:sp>
        <p:nvSpPr>
          <p:cNvPr id="2" name="Obdélník 1"/>
          <p:cNvSpPr/>
          <p:nvPr/>
        </p:nvSpPr>
        <p:spPr>
          <a:xfrm>
            <a:off x="1547664" y="476672"/>
            <a:ext cx="4752528" cy="646331"/>
          </a:xfrm>
          <a:prstGeom prst="rect">
            <a:avLst/>
          </a:prstGeom>
        </p:spPr>
        <p:txBody>
          <a:bodyPr wrap="square">
            <a:spAutoFit/>
          </a:bodyPr>
          <a:lstStyle/>
          <a:p>
            <a:r>
              <a:rPr lang="cs-CZ" sz="3600" b="1" dirty="0">
                <a:solidFill>
                  <a:srgbClr val="C00000"/>
                </a:solidFill>
              </a:rPr>
              <a:t>Fagocytóza</a:t>
            </a:r>
          </a:p>
        </p:txBody>
      </p:sp>
    </p:spTree>
    <p:extLst>
      <p:ext uri="{BB962C8B-B14F-4D97-AF65-F5344CB8AC3E}">
        <p14:creationId xmlns:p14="http://schemas.microsoft.com/office/powerpoint/2010/main" val="8102160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00125" y="271463"/>
            <a:ext cx="7413625" cy="1176337"/>
          </a:xfrm>
        </p:spPr>
        <p:txBody>
          <a:bodyPr>
            <a:normAutofit fontScale="90000"/>
          </a:bodyPr>
          <a:lstStyle/>
          <a:p>
            <a:pPr eaLnBrk="1" hangingPunct="1">
              <a:defRPr/>
            </a:pPr>
            <a:r>
              <a:rPr lang="cs-CZ" sz="3600" b="1" dirty="0" smtClean="0">
                <a:solidFill>
                  <a:srgbClr val="C00000"/>
                </a:solidFill>
              </a:rPr>
              <a:t>Zabíjecí mechanismy fagocytujících buněk</a:t>
            </a:r>
            <a:endParaRPr lang="en-GB" sz="3600" b="1" dirty="0" smtClean="0">
              <a:solidFill>
                <a:srgbClr val="C00000"/>
              </a:solidFill>
            </a:endParaRPr>
          </a:p>
        </p:txBody>
      </p:sp>
      <p:sp>
        <p:nvSpPr>
          <p:cNvPr id="15363" name="Rectangle 3"/>
          <p:cNvSpPr>
            <a:spLocks noGrp="1" noChangeArrowheads="1"/>
          </p:cNvSpPr>
          <p:nvPr>
            <p:ph type="body" idx="4294967295"/>
          </p:nvPr>
        </p:nvSpPr>
        <p:spPr>
          <a:xfrm>
            <a:off x="539750" y="1752600"/>
            <a:ext cx="8027988" cy="4484688"/>
          </a:xfrm>
        </p:spPr>
        <p:txBody>
          <a:bodyPr>
            <a:normAutofit fontScale="92500" lnSpcReduction="10000"/>
          </a:bodyPr>
          <a:lstStyle/>
          <a:p>
            <a:pPr marL="342900" lvl="4" indent="-342900">
              <a:buNone/>
            </a:pPr>
            <a:r>
              <a:rPr lang="cs-CZ" altLang="cs-CZ" sz="2600" b="1" dirty="0"/>
              <a:t>1. závislý na </a:t>
            </a:r>
            <a:r>
              <a:rPr lang="cs-CZ" altLang="cs-CZ" sz="2600" b="1" dirty="0" smtClean="0"/>
              <a:t>kyslíku</a:t>
            </a:r>
            <a:endParaRPr lang="cs-CZ" sz="2600" b="1" dirty="0" smtClean="0"/>
          </a:p>
          <a:p>
            <a:pPr eaLnBrk="1" hangingPunct="1">
              <a:buFontTx/>
              <a:buNone/>
            </a:pPr>
            <a:r>
              <a:rPr lang="cs-CZ" sz="2800" dirty="0" smtClean="0"/>
              <a:t>Reaktivní metabolity kyslíku</a:t>
            </a:r>
            <a:r>
              <a:rPr lang="en-GB" sz="2800" dirty="0" smtClean="0"/>
              <a:t> (H</a:t>
            </a:r>
            <a:r>
              <a:rPr lang="en-GB" sz="2800" baseline="-25000" dirty="0" smtClean="0"/>
              <a:t>2</a:t>
            </a:r>
            <a:r>
              <a:rPr lang="en-GB" sz="2800" dirty="0" smtClean="0"/>
              <a:t>O</a:t>
            </a:r>
            <a:r>
              <a:rPr lang="en-GB" sz="2800" baseline="-25000" dirty="0" smtClean="0"/>
              <a:t>2</a:t>
            </a:r>
            <a:r>
              <a:rPr lang="en-GB" sz="2800" dirty="0" smtClean="0"/>
              <a:t>,</a:t>
            </a:r>
            <a:r>
              <a:rPr lang="cs-CZ" sz="2800" dirty="0" smtClean="0"/>
              <a:t> </a:t>
            </a:r>
            <a:r>
              <a:rPr lang="cs-CZ" sz="2800" dirty="0" err="1" smtClean="0"/>
              <a:t>HOCl</a:t>
            </a:r>
            <a:r>
              <a:rPr lang="cs-CZ" sz="2800" baseline="30000" dirty="0" smtClean="0"/>
              <a:t>-</a:t>
            </a:r>
            <a:r>
              <a:rPr lang="cs-CZ" sz="2800" dirty="0" smtClean="0"/>
              <a:t>,</a:t>
            </a:r>
            <a:r>
              <a:rPr lang="en-GB" sz="2800" dirty="0" smtClean="0"/>
              <a:t> hydroxyl</a:t>
            </a:r>
            <a:r>
              <a:rPr lang="cs-CZ" sz="2800" dirty="0" err="1" smtClean="0"/>
              <a:t>ový</a:t>
            </a:r>
            <a:r>
              <a:rPr lang="en-GB" sz="2800" dirty="0" smtClean="0"/>
              <a:t> </a:t>
            </a:r>
            <a:r>
              <a:rPr lang="en-GB" sz="2800" dirty="0" err="1" smtClean="0"/>
              <a:t>radi</a:t>
            </a:r>
            <a:r>
              <a:rPr lang="cs-CZ" sz="2800" dirty="0" smtClean="0"/>
              <a:t>kál</a:t>
            </a:r>
            <a:r>
              <a:rPr lang="en-GB" sz="2800" dirty="0" smtClean="0"/>
              <a:t>, </a:t>
            </a:r>
            <a:r>
              <a:rPr lang="en-GB" sz="2800" dirty="0" err="1" smtClean="0"/>
              <a:t>superoxid</a:t>
            </a:r>
            <a:r>
              <a:rPr lang="cs-CZ" sz="2800" dirty="0" err="1" smtClean="0"/>
              <a:t>ový</a:t>
            </a:r>
            <a:r>
              <a:rPr lang="cs-CZ" sz="2800" dirty="0" smtClean="0"/>
              <a:t> </a:t>
            </a:r>
            <a:r>
              <a:rPr lang="en-GB" sz="2800" dirty="0" err="1" smtClean="0"/>
              <a:t>aniont</a:t>
            </a:r>
            <a:r>
              <a:rPr lang="en-GB" sz="2800" dirty="0" smtClean="0"/>
              <a:t>, </a:t>
            </a:r>
            <a:r>
              <a:rPr lang="cs-CZ" sz="2800" dirty="0" smtClean="0"/>
              <a:t>singletový kyslík</a:t>
            </a:r>
            <a:r>
              <a:rPr lang="en-GB" sz="2800" dirty="0" smtClean="0"/>
              <a:t>(O</a:t>
            </a:r>
            <a:r>
              <a:rPr lang="en-GB" sz="2800" baseline="-25000" dirty="0" smtClean="0"/>
              <a:t>2</a:t>
            </a:r>
            <a:r>
              <a:rPr lang="en-GB" sz="2800" dirty="0" smtClean="0"/>
              <a:t>)</a:t>
            </a:r>
          </a:p>
          <a:p>
            <a:pPr eaLnBrk="1" hangingPunct="1">
              <a:buFontTx/>
              <a:buNone/>
            </a:pPr>
            <a:r>
              <a:rPr lang="cs-CZ" sz="2800" dirty="0" smtClean="0"/>
              <a:t>Reaktivní dusíkové metabolity (NO, NO</a:t>
            </a:r>
            <a:r>
              <a:rPr lang="cs-CZ" sz="2800" baseline="-25000" dirty="0" smtClean="0"/>
              <a:t>2</a:t>
            </a:r>
            <a:r>
              <a:rPr lang="cs-CZ" sz="2800" dirty="0" smtClean="0"/>
              <a:t>)</a:t>
            </a:r>
          </a:p>
          <a:p>
            <a:pPr eaLnBrk="1" hangingPunct="1">
              <a:buFontTx/>
              <a:buNone/>
            </a:pPr>
            <a:r>
              <a:rPr lang="en-GB" sz="2800" dirty="0" err="1" smtClean="0"/>
              <a:t>Hydrol</a:t>
            </a:r>
            <a:r>
              <a:rPr lang="cs-CZ" sz="2800" dirty="0" err="1" smtClean="0"/>
              <a:t>ázy</a:t>
            </a:r>
            <a:r>
              <a:rPr lang="en-GB" sz="2800" dirty="0" smtClean="0"/>
              <a:t>: </a:t>
            </a:r>
            <a:r>
              <a:rPr lang="en-GB" sz="2800" dirty="0" err="1" smtClean="0"/>
              <a:t>prote</a:t>
            </a:r>
            <a:r>
              <a:rPr lang="cs-CZ" sz="2800" dirty="0" err="1" smtClean="0"/>
              <a:t>ázy</a:t>
            </a:r>
            <a:r>
              <a:rPr lang="en-GB" sz="2800" dirty="0" smtClean="0"/>
              <a:t>,</a:t>
            </a:r>
            <a:r>
              <a:rPr lang="cs-CZ" sz="2800" dirty="0" smtClean="0"/>
              <a:t> </a:t>
            </a:r>
            <a:r>
              <a:rPr lang="en-GB" sz="2800" dirty="0" smtClean="0"/>
              <a:t>lip</a:t>
            </a:r>
            <a:r>
              <a:rPr lang="cs-CZ" sz="2800" dirty="0" err="1" smtClean="0"/>
              <a:t>ázy</a:t>
            </a:r>
            <a:r>
              <a:rPr lang="en-GB" sz="2800" dirty="0" smtClean="0"/>
              <a:t>, DNAs</a:t>
            </a:r>
            <a:r>
              <a:rPr lang="cs-CZ" sz="2800" dirty="0" smtClean="0"/>
              <a:t>y, </a:t>
            </a:r>
            <a:r>
              <a:rPr lang="cs-CZ" sz="2800" dirty="0" err="1" smtClean="0"/>
              <a:t>RNAsy</a:t>
            </a:r>
            <a:endParaRPr lang="en-GB" sz="2800" dirty="0" smtClean="0"/>
          </a:p>
          <a:p>
            <a:pPr marL="342900" lvl="4" indent="-342900">
              <a:buNone/>
            </a:pPr>
            <a:r>
              <a:rPr lang="cs-CZ" altLang="cs-CZ" sz="2400" b="1" dirty="0" smtClean="0"/>
              <a:t>2. nezávislý </a:t>
            </a:r>
            <a:r>
              <a:rPr lang="cs-CZ" altLang="cs-CZ" sz="2400" b="1" dirty="0"/>
              <a:t>na </a:t>
            </a:r>
            <a:r>
              <a:rPr lang="cs-CZ" altLang="cs-CZ" sz="2400" b="1" dirty="0" smtClean="0"/>
              <a:t>kyslíku</a:t>
            </a:r>
            <a:endParaRPr lang="cs-CZ" sz="2800" b="1" dirty="0" smtClean="0"/>
          </a:p>
          <a:p>
            <a:pPr eaLnBrk="1" hangingPunct="1">
              <a:buFontTx/>
              <a:buNone/>
            </a:pPr>
            <a:r>
              <a:rPr lang="cs-CZ" sz="2800" dirty="0" smtClean="0"/>
              <a:t>Nízké</a:t>
            </a:r>
            <a:r>
              <a:rPr lang="en-GB" sz="2800" dirty="0" smtClean="0"/>
              <a:t> pH</a:t>
            </a:r>
          </a:p>
          <a:p>
            <a:pPr eaLnBrk="1" hangingPunct="1">
              <a:buFontTx/>
              <a:buNone/>
            </a:pPr>
            <a:r>
              <a:rPr lang="en-GB" sz="2800" dirty="0" err="1" smtClean="0"/>
              <a:t>Lysozym</a:t>
            </a:r>
            <a:endParaRPr lang="en-GB" sz="2800" dirty="0" smtClean="0"/>
          </a:p>
          <a:p>
            <a:pPr eaLnBrk="1" hangingPunct="1">
              <a:buFontTx/>
              <a:buNone/>
            </a:pPr>
            <a:r>
              <a:rPr lang="cs-CZ" sz="2800" dirty="0" err="1" smtClean="0"/>
              <a:t>Lactoferin</a:t>
            </a:r>
            <a:endParaRPr lang="cs-CZ" sz="2800" dirty="0" smtClean="0"/>
          </a:p>
          <a:p>
            <a:pPr eaLnBrk="1" hangingPunct="1">
              <a:buFontTx/>
              <a:buNone/>
            </a:pPr>
            <a:r>
              <a:rPr lang="cs-CZ" sz="2800" dirty="0" err="1" smtClean="0"/>
              <a:t>Defenziny</a:t>
            </a:r>
            <a:r>
              <a:rPr lang="cs-CZ" sz="2800" dirty="0" smtClean="0"/>
              <a:t> – antimikrobiální polypeptidy</a:t>
            </a:r>
          </a:p>
          <a:p>
            <a:pPr eaLnBrk="1" hangingPunct="1">
              <a:buFontTx/>
              <a:buNone/>
            </a:pPr>
            <a:endParaRPr lang="en-GB" sz="2800" dirty="0" smtClean="0"/>
          </a:p>
        </p:txBody>
      </p:sp>
    </p:spTree>
    <p:extLst>
      <p:ext uri="{BB962C8B-B14F-4D97-AF65-F5344CB8AC3E}">
        <p14:creationId xmlns:p14="http://schemas.microsoft.com/office/powerpoint/2010/main" val="18690058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7" y="980729"/>
            <a:ext cx="8020836" cy="5616622"/>
          </a:xfrm>
          <a:prstGeom prst="rect">
            <a:avLst/>
          </a:prstGeom>
        </p:spPr>
      </p:pic>
      <p:cxnSp>
        <p:nvCxnSpPr>
          <p:cNvPr id="3" name="Přímá spojovací šipka 20"/>
          <p:cNvCxnSpPr>
            <a:stCxn id="4" idx="2"/>
          </p:cNvCxnSpPr>
          <p:nvPr/>
        </p:nvCxnSpPr>
        <p:spPr>
          <a:xfrm flipH="1">
            <a:off x="1979712" y="1569458"/>
            <a:ext cx="2016224" cy="419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11"/>
          <p:cNvSpPr txBox="1"/>
          <p:nvPr/>
        </p:nvSpPr>
        <p:spPr>
          <a:xfrm>
            <a:off x="1835696" y="1124744"/>
            <a:ext cx="4320480" cy="444714"/>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t>Adherence fagocytované </a:t>
            </a:r>
            <a:r>
              <a:rPr lang="cs-CZ" sz="1400" dirty="0" err="1" smtClean="0"/>
              <a:t>čáetice</a:t>
            </a:r>
            <a:r>
              <a:rPr lang="cs-CZ" sz="1400" dirty="0" smtClean="0"/>
              <a:t> k membráně fagocytující buňky</a:t>
            </a:r>
            <a:endParaRPr lang="cs-CZ" sz="1500" dirty="0"/>
          </a:p>
        </p:txBody>
      </p:sp>
      <p:cxnSp>
        <p:nvCxnSpPr>
          <p:cNvPr id="5" name="Přímá spojovací šipka 20"/>
          <p:cNvCxnSpPr>
            <a:stCxn id="6" idx="1"/>
          </p:cNvCxnSpPr>
          <p:nvPr/>
        </p:nvCxnSpPr>
        <p:spPr>
          <a:xfrm flipH="1">
            <a:off x="2284222" y="2063784"/>
            <a:ext cx="631594" cy="34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11"/>
          <p:cNvSpPr txBox="1"/>
          <p:nvPr/>
        </p:nvSpPr>
        <p:spPr>
          <a:xfrm>
            <a:off x="2915816" y="1916832"/>
            <a:ext cx="5516475"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Tvorba </a:t>
            </a:r>
            <a:r>
              <a:rPr lang="cs-CZ" sz="1400" dirty="0" err="1" smtClean="0">
                <a:solidFill>
                  <a:schemeClr val="tx1"/>
                </a:solidFill>
              </a:rPr>
              <a:t>psudopodií</a:t>
            </a:r>
            <a:r>
              <a:rPr lang="cs-CZ" sz="1400" dirty="0" smtClean="0">
                <a:solidFill>
                  <a:schemeClr val="tx1"/>
                </a:solidFill>
              </a:rPr>
              <a:t>, které postupně obalují fagocytovanou částici</a:t>
            </a:r>
          </a:p>
        </p:txBody>
      </p:sp>
      <p:cxnSp>
        <p:nvCxnSpPr>
          <p:cNvPr id="7" name="Přímá spojovací šipka 20"/>
          <p:cNvCxnSpPr>
            <a:stCxn id="8" idx="1"/>
          </p:cNvCxnSpPr>
          <p:nvPr/>
        </p:nvCxnSpPr>
        <p:spPr>
          <a:xfrm flipH="1">
            <a:off x="3170327" y="2645586"/>
            <a:ext cx="825608" cy="42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11"/>
          <p:cNvSpPr txBox="1"/>
          <p:nvPr/>
        </p:nvSpPr>
        <p:spPr>
          <a:xfrm>
            <a:off x="3995935" y="2492896"/>
            <a:ext cx="4690863" cy="305380"/>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500" dirty="0" smtClean="0">
                <a:solidFill>
                  <a:schemeClr val="tx1"/>
                </a:solidFill>
              </a:rPr>
              <a:t>Tvorba </a:t>
            </a:r>
            <a:r>
              <a:rPr lang="cs-CZ" sz="1500" dirty="0" err="1" smtClean="0">
                <a:solidFill>
                  <a:schemeClr val="tx1"/>
                </a:solidFill>
              </a:rPr>
              <a:t>fagosomu</a:t>
            </a:r>
            <a:endParaRPr lang="cs-CZ" sz="1500" dirty="0">
              <a:solidFill>
                <a:schemeClr val="tx1"/>
              </a:solidFill>
            </a:endParaRPr>
          </a:p>
        </p:txBody>
      </p:sp>
      <p:cxnSp>
        <p:nvCxnSpPr>
          <p:cNvPr id="9" name="Přímá spojovací šipka 20"/>
          <p:cNvCxnSpPr>
            <a:stCxn id="10" idx="1"/>
          </p:cNvCxnSpPr>
          <p:nvPr/>
        </p:nvCxnSpPr>
        <p:spPr>
          <a:xfrm flipH="1">
            <a:off x="3779912" y="3310542"/>
            <a:ext cx="792088" cy="692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11"/>
          <p:cNvSpPr txBox="1"/>
          <p:nvPr/>
        </p:nvSpPr>
        <p:spPr>
          <a:xfrm>
            <a:off x="4572000" y="3168431"/>
            <a:ext cx="4114798" cy="284221"/>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Splynutím </a:t>
            </a:r>
            <a:r>
              <a:rPr lang="cs-CZ" sz="1400" dirty="0" err="1" smtClean="0">
                <a:solidFill>
                  <a:schemeClr val="tx1"/>
                </a:solidFill>
              </a:rPr>
              <a:t>fagosomu</a:t>
            </a:r>
            <a:r>
              <a:rPr lang="cs-CZ" sz="1400" dirty="0" smtClean="0">
                <a:solidFill>
                  <a:schemeClr val="tx1"/>
                </a:solidFill>
              </a:rPr>
              <a:t> a lysozomu vzniká </a:t>
            </a:r>
            <a:r>
              <a:rPr lang="cs-CZ" sz="1400" dirty="0" err="1" smtClean="0">
                <a:solidFill>
                  <a:schemeClr val="tx1"/>
                </a:solidFill>
              </a:rPr>
              <a:t>fagolysosom</a:t>
            </a:r>
            <a:endParaRPr lang="cs-CZ" sz="1500" dirty="0">
              <a:solidFill>
                <a:schemeClr val="tx1"/>
              </a:solidFill>
            </a:endParaRPr>
          </a:p>
        </p:txBody>
      </p:sp>
      <p:cxnSp>
        <p:nvCxnSpPr>
          <p:cNvPr id="11" name="Přímá spojovací šipka 20"/>
          <p:cNvCxnSpPr>
            <a:stCxn id="12" idx="1"/>
          </p:cNvCxnSpPr>
          <p:nvPr/>
        </p:nvCxnSpPr>
        <p:spPr>
          <a:xfrm flipH="1">
            <a:off x="4572000" y="4480236"/>
            <a:ext cx="504056" cy="169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76056" y="4257879"/>
            <a:ext cx="361074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Uvnitř </a:t>
            </a:r>
            <a:r>
              <a:rPr lang="cs-CZ" sz="1400" dirty="0" err="1" smtClean="0">
                <a:solidFill>
                  <a:schemeClr val="tx1"/>
                </a:solidFill>
              </a:rPr>
              <a:t>fagolysosomu</a:t>
            </a:r>
            <a:r>
              <a:rPr lang="cs-CZ" sz="1400" dirty="0" smtClean="0">
                <a:solidFill>
                  <a:schemeClr val="tx1"/>
                </a:solidFill>
              </a:rPr>
              <a:t> dochází k usmrcení </a:t>
            </a:r>
            <a:br>
              <a:rPr lang="cs-CZ" sz="1400" dirty="0" smtClean="0">
                <a:solidFill>
                  <a:schemeClr val="tx1"/>
                </a:solidFill>
              </a:rPr>
            </a:br>
            <a:r>
              <a:rPr lang="cs-CZ" sz="1400" dirty="0" smtClean="0">
                <a:solidFill>
                  <a:schemeClr val="tx1"/>
                </a:solidFill>
              </a:rPr>
              <a:t>a degradaci fagocytovaného materiálu</a:t>
            </a:r>
            <a:endParaRPr lang="cs-CZ" sz="1400" dirty="0">
              <a:solidFill>
                <a:schemeClr val="tx1"/>
              </a:solidFill>
            </a:endParaRPr>
          </a:p>
        </p:txBody>
      </p:sp>
      <p:cxnSp>
        <p:nvCxnSpPr>
          <p:cNvPr id="13" name="Přímá spojovací šipka 20"/>
          <p:cNvCxnSpPr>
            <a:stCxn id="14" idx="1"/>
          </p:cNvCxnSpPr>
          <p:nvPr/>
        </p:nvCxnSpPr>
        <p:spPr>
          <a:xfrm flipH="1">
            <a:off x="6012160" y="5042057"/>
            <a:ext cx="504056" cy="16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1"/>
          <p:cNvSpPr txBox="1"/>
          <p:nvPr/>
        </p:nvSpPr>
        <p:spPr>
          <a:xfrm>
            <a:off x="6516216" y="4819700"/>
            <a:ext cx="217058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Nedegradovatelný materiál je uvolněn z buňky</a:t>
            </a:r>
            <a:endParaRPr lang="cs-CZ" sz="1400" dirty="0">
              <a:solidFill>
                <a:schemeClr val="tx1"/>
              </a:solidFill>
            </a:endParaRPr>
          </a:p>
        </p:txBody>
      </p:sp>
      <p:cxnSp>
        <p:nvCxnSpPr>
          <p:cNvPr id="15" name="Přímá spojovací šipka 20"/>
          <p:cNvCxnSpPr>
            <a:stCxn id="16" idx="2"/>
          </p:cNvCxnSpPr>
          <p:nvPr/>
        </p:nvCxnSpPr>
        <p:spPr>
          <a:xfrm>
            <a:off x="1324489" y="3719408"/>
            <a:ext cx="727231" cy="347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1"/>
          <p:cNvSpPr txBox="1"/>
          <p:nvPr/>
        </p:nvSpPr>
        <p:spPr>
          <a:xfrm>
            <a:off x="457200" y="3425505"/>
            <a:ext cx="1734577"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err="1" smtClean="0">
                <a:solidFill>
                  <a:schemeClr val="tx1"/>
                </a:solidFill>
              </a:rPr>
              <a:t>Lysosom</a:t>
            </a:r>
            <a:endParaRPr lang="cs-CZ" sz="1400" dirty="0">
              <a:solidFill>
                <a:schemeClr val="tx1"/>
              </a:solidFill>
            </a:endParaRPr>
          </a:p>
        </p:txBody>
      </p:sp>
      <p:sp>
        <p:nvSpPr>
          <p:cNvPr id="17" name="TextovéPole 16"/>
          <p:cNvSpPr txBox="1"/>
          <p:nvPr/>
        </p:nvSpPr>
        <p:spPr>
          <a:xfrm>
            <a:off x="1259632" y="260648"/>
            <a:ext cx="5112568" cy="707886"/>
          </a:xfrm>
          <a:prstGeom prst="rect">
            <a:avLst/>
          </a:prstGeom>
          <a:noFill/>
        </p:spPr>
        <p:txBody>
          <a:bodyPr wrap="square" rtlCol="0">
            <a:spAutoFit/>
          </a:bodyPr>
          <a:lstStyle/>
          <a:p>
            <a:r>
              <a:rPr lang="cs-CZ" sz="4000" b="1" dirty="0" smtClean="0">
                <a:solidFill>
                  <a:srgbClr val="C00000"/>
                </a:solidFill>
              </a:rPr>
              <a:t>Fagocytóza</a:t>
            </a:r>
            <a:endParaRPr lang="cs-CZ" sz="4000" b="1" dirty="0">
              <a:solidFill>
                <a:srgbClr val="C00000"/>
              </a:solidFill>
            </a:endParaRPr>
          </a:p>
        </p:txBody>
      </p:sp>
    </p:spTree>
    <p:extLst>
      <p:ext uri="{BB962C8B-B14F-4D97-AF65-F5344CB8AC3E}">
        <p14:creationId xmlns:p14="http://schemas.microsoft.com/office/powerpoint/2010/main" val="21929523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cs-CZ" sz="3600" smtClean="0"/>
              <a:t>Možnosti vyšetření fagocytárních funkcí</a:t>
            </a:r>
            <a:endParaRPr lang="en-US" sz="3600" smtClean="0"/>
          </a:p>
        </p:txBody>
      </p:sp>
      <p:sp>
        <p:nvSpPr>
          <p:cNvPr id="16387" name="Rectangle 3"/>
          <p:cNvSpPr>
            <a:spLocks noGrp="1" noChangeArrowheads="1"/>
          </p:cNvSpPr>
          <p:nvPr>
            <p:ph type="body" idx="4294967295"/>
          </p:nvPr>
        </p:nvSpPr>
        <p:spPr/>
        <p:txBody>
          <a:bodyPr/>
          <a:lstStyle/>
          <a:p>
            <a:pPr eaLnBrk="1" hangingPunct="1">
              <a:lnSpc>
                <a:spcPct val="90000"/>
              </a:lnSpc>
              <a:buFontTx/>
              <a:buNone/>
            </a:pPr>
            <a:r>
              <a:rPr lang="cs-CZ" smtClean="0"/>
              <a:t>Chemotaxe: vyšetření chemotaxe pod agarózou</a:t>
            </a:r>
          </a:p>
          <a:p>
            <a:pPr eaLnBrk="1" hangingPunct="1">
              <a:lnSpc>
                <a:spcPct val="90000"/>
              </a:lnSpc>
              <a:buFontTx/>
              <a:buNone/>
            </a:pPr>
            <a:r>
              <a:rPr lang="cs-CZ" smtClean="0"/>
              <a:t>Ingesce: ingresce metakrylávých partikulí</a:t>
            </a:r>
          </a:p>
          <a:p>
            <a:pPr eaLnBrk="1" hangingPunct="1">
              <a:lnSpc>
                <a:spcPct val="90000"/>
              </a:lnSpc>
              <a:buFontTx/>
              <a:buNone/>
            </a:pPr>
            <a:r>
              <a:rPr lang="cs-CZ" u="sng" smtClean="0">
                <a:solidFill>
                  <a:schemeClr val="accent2"/>
                </a:solidFill>
              </a:rPr>
              <a:t>Tvorba reaktivních metabolitů kyslíku</a:t>
            </a:r>
            <a:r>
              <a:rPr lang="cs-CZ" smtClean="0">
                <a:solidFill>
                  <a:schemeClr val="accent2"/>
                </a:solidFill>
              </a:rPr>
              <a:t>: </a:t>
            </a:r>
          </a:p>
          <a:p>
            <a:pPr eaLnBrk="1" hangingPunct="1">
              <a:lnSpc>
                <a:spcPct val="90000"/>
              </a:lnSpc>
              <a:buFontTx/>
              <a:buNone/>
            </a:pPr>
            <a:r>
              <a:rPr lang="cs-CZ" smtClean="0">
                <a:solidFill>
                  <a:schemeClr val="accent2"/>
                </a:solidFill>
              </a:rPr>
              <a:t>   NBT test, chemiluminiscence, redukce tetrarhodamidu.</a:t>
            </a:r>
          </a:p>
          <a:p>
            <a:pPr eaLnBrk="1" hangingPunct="1">
              <a:lnSpc>
                <a:spcPct val="90000"/>
              </a:lnSpc>
              <a:buFontTx/>
              <a:buNone/>
            </a:pPr>
            <a:r>
              <a:rPr lang="cs-CZ" smtClean="0"/>
              <a:t>Vyšetření exprese </a:t>
            </a:r>
            <a:r>
              <a:rPr lang="cs-CZ" smtClean="0">
                <a:latin typeface="Symbol" pitchFamily="18" charset="2"/>
              </a:rPr>
              <a:t>b</a:t>
            </a:r>
            <a:r>
              <a:rPr lang="cs-CZ" smtClean="0"/>
              <a:t>2-integrinů</a:t>
            </a:r>
          </a:p>
          <a:p>
            <a:pPr eaLnBrk="1" hangingPunct="1">
              <a:lnSpc>
                <a:spcPct val="90000"/>
              </a:lnSpc>
              <a:buFontTx/>
              <a:buNone/>
            </a:pPr>
            <a:r>
              <a:rPr lang="cs-CZ" smtClean="0"/>
              <a:t>Komplexní vyšetření: mikrobicidie</a:t>
            </a:r>
            <a:endParaRPr lang="en-US" smtClean="0"/>
          </a:p>
        </p:txBody>
      </p:sp>
    </p:spTree>
    <p:extLst>
      <p:ext uri="{BB962C8B-B14F-4D97-AF65-F5344CB8AC3E}">
        <p14:creationId xmlns:p14="http://schemas.microsoft.com/office/powerpoint/2010/main" val="388081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Hapten</a:t>
            </a:r>
            <a:endParaRPr lang="cs-CZ" dirty="0"/>
          </a:p>
        </p:txBody>
      </p:sp>
      <p:sp>
        <p:nvSpPr>
          <p:cNvPr id="3" name="Zástupný symbol pro obsah 2"/>
          <p:cNvSpPr>
            <a:spLocks noGrp="1"/>
          </p:cNvSpPr>
          <p:nvPr>
            <p:ph idx="1"/>
          </p:nvPr>
        </p:nvSpPr>
        <p:spPr/>
        <p:txBody>
          <a:bodyPr/>
          <a:lstStyle/>
          <a:p>
            <a:pPr>
              <a:lnSpc>
                <a:spcPct val="90000"/>
              </a:lnSpc>
            </a:pPr>
            <a:r>
              <a:rPr lang="cs-CZ" altLang="cs-CZ" dirty="0"/>
              <a:t>Nízkomolekulární látky které vyvolávají imunitní reakci po vazbě na jiné vysokomolekulární látky.</a:t>
            </a:r>
          </a:p>
          <a:p>
            <a:pPr>
              <a:lnSpc>
                <a:spcPct val="90000"/>
              </a:lnSpc>
            </a:pPr>
            <a:r>
              <a:rPr lang="cs-CZ" altLang="cs-CZ" dirty="0"/>
              <a:t>Mají schopnost s produkty imunitní reakce reagovat.</a:t>
            </a:r>
          </a:p>
          <a:p>
            <a:pPr>
              <a:lnSpc>
                <a:spcPct val="90000"/>
              </a:lnSpc>
            </a:pPr>
            <a:r>
              <a:rPr lang="cs-CZ" altLang="cs-CZ" dirty="0"/>
              <a:t>Typickými hapteny jsou některé kovy, vyvolávají IV. (buněčný) typ přecitlivělosti, nebo léky způsobující I. (atopický) typ přecitlivělosti. </a:t>
            </a:r>
            <a:endParaRPr lang="en-US" altLang="cs-CZ" dirty="0"/>
          </a:p>
          <a:p>
            <a:endParaRPr lang="cs-CZ" dirty="0"/>
          </a:p>
        </p:txBody>
      </p:sp>
    </p:spTree>
    <p:extLst>
      <p:ext uri="{BB962C8B-B14F-4D97-AF65-F5344CB8AC3E}">
        <p14:creationId xmlns:p14="http://schemas.microsoft.com/office/powerpoint/2010/main" val="3501665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ormAutofit fontScale="90000"/>
          </a:bodyPr>
          <a:lstStyle/>
          <a:p>
            <a:pPr eaLnBrk="1" hangingPunct="1">
              <a:defRPr/>
            </a:pPr>
            <a:r>
              <a:rPr lang="cs-CZ" sz="3600" smtClean="0"/>
              <a:t>Indikace k vyšetření fagocytárních schopností granulocytů</a:t>
            </a:r>
            <a:endParaRPr lang="en-US" sz="3600" smtClean="0"/>
          </a:p>
        </p:txBody>
      </p:sp>
      <p:sp>
        <p:nvSpPr>
          <p:cNvPr id="17411" name="Rectangle 3"/>
          <p:cNvSpPr>
            <a:spLocks noGrp="1" noChangeArrowheads="1"/>
          </p:cNvSpPr>
          <p:nvPr>
            <p:ph type="body" idx="4294967295"/>
          </p:nvPr>
        </p:nvSpPr>
        <p:spPr>
          <a:xfrm>
            <a:off x="457200" y="1600200"/>
            <a:ext cx="8080375" cy="4525963"/>
          </a:xfrm>
        </p:spPr>
        <p:txBody>
          <a:bodyPr/>
          <a:lstStyle/>
          <a:p>
            <a:pPr eaLnBrk="1" hangingPunct="1"/>
            <a:r>
              <a:rPr lang="cs-CZ" sz="2800" smtClean="0"/>
              <a:t>Především opakované hluboké abscesy, hnisavé lymfadenitidy, případně i první epizoda abscesu v neobvyklé lokalizaci (jaterní absces). Obtíže jsou vrozené, tj. objevují se obvykle od časného věku.</a:t>
            </a:r>
          </a:p>
          <a:p>
            <a:pPr eaLnBrk="1" hangingPunct="1"/>
            <a:r>
              <a:rPr lang="cs-CZ" sz="2800" smtClean="0"/>
              <a:t>Výskyt solitárních, granulomů v časném věku.</a:t>
            </a:r>
          </a:p>
          <a:p>
            <a:pPr eaLnBrk="1" hangingPunct="1"/>
            <a:r>
              <a:rPr lang="cs-CZ" sz="2800" smtClean="0"/>
              <a:t>Poruchy odhojování pupečníku spojené s poruchou hojení ran a výraznou leukocytózou (LAD syndrom). </a:t>
            </a:r>
            <a:endParaRPr lang="en-US" sz="2800" smtClean="0"/>
          </a:p>
        </p:txBody>
      </p:sp>
    </p:spTree>
    <p:extLst>
      <p:ext uri="{BB962C8B-B14F-4D97-AF65-F5344CB8AC3E}">
        <p14:creationId xmlns:p14="http://schemas.microsoft.com/office/powerpoint/2010/main" val="3298372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060574"/>
            <a:ext cx="8466138" cy="3806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800" dirty="0"/>
              <a:t>Příčinou syndromu je porucha syntézy CD18, nevytváří se komplex CD11/CD18 – </a:t>
            </a:r>
            <a:r>
              <a:rPr lang="cs-CZ" altLang="cs-CZ" sz="2800" dirty="0" err="1"/>
              <a:t>integriny</a:t>
            </a:r>
            <a:r>
              <a:rPr lang="cs-CZ" altLang="cs-CZ" sz="2800" dirty="0"/>
              <a:t> nutné k přechodu cév do místa </a:t>
            </a:r>
            <a:r>
              <a:rPr lang="cs-CZ" altLang="cs-CZ" sz="2800" dirty="0" smtClean="0"/>
              <a:t>zánětu.</a:t>
            </a:r>
            <a:endParaRPr lang="cs-CZ" altLang="cs-CZ" sz="2800" dirty="0"/>
          </a:p>
          <a:p>
            <a:r>
              <a:rPr lang="cs-CZ" altLang="cs-CZ" sz="2800" dirty="0" smtClean="0"/>
              <a:t>Opožděné </a:t>
            </a:r>
            <a:r>
              <a:rPr lang="cs-CZ" altLang="cs-CZ" sz="2800" dirty="0" err="1" smtClean="0"/>
              <a:t>odhojování</a:t>
            </a:r>
            <a:r>
              <a:rPr lang="cs-CZ" altLang="cs-CZ" sz="2800" dirty="0" smtClean="0"/>
              <a:t> pupečníku s </a:t>
            </a:r>
            <a:r>
              <a:rPr lang="cs-CZ" altLang="cs-CZ" sz="2800" dirty="0" err="1" smtClean="0"/>
              <a:t>omfalitidou</a:t>
            </a:r>
            <a:r>
              <a:rPr lang="cs-CZ" altLang="cs-CZ" sz="2800" dirty="0" smtClean="0"/>
              <a:t>.</a:t>
            </a:r>
          </a:p>
          <a:p>
            <a:r>
              <a:rPr lang="cs-CZ" altLang="cs-CZ" sz="2800" dirty="0" smtClean="0"/>
              <a:t>Abscesy s malou tvorbou hnisu.</a:t>
            </a:r>
          </a:p>
          <a:p>
            <a:r>
              <a:rPr lang="cs-CZ" altLang="cs-CZ" sz="2800" dirty="0" smtClean="0"/>
              <a:t>Často postižena </a:t>
            </a:r>
            <a:r>
              <a:rPr lang="cs-CZ" altLang="cs-CZ" sz="2800" dirty="0" err="1" smtClean="0"/>
              <a:t>periproktální</a:t>
            </a:r>
            <a:r>
              <a:rPr lang="cs-CZ" altLang="cs-CZ" sz="2800" dirty="0" smtClean="0"/>
              <a:t> oblast, objevují se gingivitidy, lymfadenitidy, kožní infekce.</a:t>
            </a:r>
          </a:p>
          <a:p>
            <a:r>
              <a:rPr lang="cs-CZ" altLang="cs-CZ" sz="2800" dirty="0" smtClean="0"/>
              <a:t> Porucha hojení ran.</a:t>
            </a:r>
          </a:p>
          <a:p>
            <a:r>
              <a:rPr lang="cs-CZ" altLang="cs-CZ" sz="2800" dirty="0" smtClean="0"/>
              <a:t>V krvi výrazná leukocytóza i mimo akutní infekci.</a:t>
            </a:r>
          </a:p>
        </p:txBody>
      </p:sp>
      <p:sp>
        <p:nvSpPr>
          <p:cNvPr id="3"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b="1" dirty="0" smtClean="0">
                <a:solidFill>
                  <a:srgbClr val="C00000"/>
                </a:solidFill>
              </a:rPr>
              <a:t>Deficit </a:t>
            </a:r>
            <a:r>
              <a:rPr lang="cs-CZ" altLang="cs-CZ" sz="4000" b="1" dirty="0" err="1" smtClean="0">
                <a:solidFill>
                  <a:srgbClr val="C00000"/>
                </a:solidFill>
              </a:rPr>
              <a:t>leukocytárních</a:t>
            </a:r>
            <a:r>
              <a:rPr lang="cs-CZ" altLang="cs-CZ" sz="4000" b="1" dirty="0" smtClean="0">
                <a:solidFill>
                  <a:srgbClr val="C00000"/>
                </a:solidFill>
              </a:rPr>
              <a:t> </a:t>
            </a:r>
            <a:r>
              <a:rPr lang="cs-CZ" altLang="cs-CZ" sz="4000" b="1" dirty="0" err="1" smtClean="0">
                <a:solidFill>
                  <a:srgbClr val="C00000"/>
                </a:solidFill>
              </a:rPr>
              <a:t>integrinů</a:t>
            </a:r>
            <a:r>
              <a:rPr lang="cs-CZ" altLang="cs-CZ" sz="4000" b="1" dirty="0" smtClean="0">
                <a:solidFill>
                  <a:srgbClr val="C00000"/>
                </a:solidFill>
              </a:rPr>
              <a:t> (LAD-I) </a:t>
            </a:r>
          </a:p>
        </p:txBody>
      </p:sp>
    </p:spTree>
    <p:extLst>
      <p:ext uri="{BB962C8B-B14F-4D97-AF65-F5344CB8AC3E}">
        <p14:creationId xmlns:p14="http://schemas.microsoft.com/office/powerpoint/2010/main" val="29848416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036496" cy="53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54754" y="620688"/>
            <a:ext cx="6353919" cy="646331"/>
          </a:xfrm>
          <a:prstGeom prst="rect">
            <a:avLst/>
          </a:prstGeom>
        </p:spPr>
        <p:txBody>
          <a:bodyPr wrap="none">
            <a:spAutoFit/>
          </a:bodyPr>
          <a:lstStyle/>
          <a:p>
            <a:r>
              <a:rPr lang="cs-CZ" altLang="cs-CZ" sz="3600" b="1" dirty="0" smtClean="0">
                <a:solidFill>
                  <a:srgbClr val="C00000"/>
                </a:solidFill>
              </a:rPr>
              <a:t>Cesta leukocytů do místa zánětu</a:t>
            </a:r>
            <a:endParaRPr lang="cs-CZ" altLang="cs-CZ" sz="3600" b="1"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672109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cs-CZ" smtClean="0"/>
              <a:t>Chronická granulomatózní choroba</a:t>
            </a:r>
          </a:p>
        </p:txBody>
      </p:sp>
      <p:sp>
        <p:nvSpPr>
          <p:cNvPr id="19459" name="Rectangle 3"/>
          <p:cNvSpPr>
            <a:spLocks noGrp="1" noChangeArrowheads="1"/>
          </p:cNvSpPr>
          <p:nvPr>
            <p:ph type="body" idx="4294967295"/>
          </p:nvPr>
        </p:nvSpPr>
        <p:spPr>
          <a:xfrm>
            <a:off x="338138" y="2060575"/>
            <a:ext cx="8805862" cy="4181475"/>
          </a:xfrm>
        </p:spPr>
        <p:txBody>
          <a:bodyPr/>
          <a:lstStyle/>
          <a:p>
            <a:pPr eaLnBrk="1" hangingPunct="1"/>
            <a:r>
              <a:rPr lang="cs-CZ" sz="2800" smtClean="0"/>
              <a:t>Opakované abscesy nejčastěji postihující játra, periproktální oblast, plíce, objevují se hnisavé lymfadenitidy, osteomyelitidy.</a:t>
            </a:r>
          </a:p>
          <a:p>
            <a:pPr eaLnBrk="1" hangingPunct="1"/>
            <a:r>
              <a:rPr lang="cs-CZ" sz="2800" smtClean="0"/>
              <a:t>Granulomy mohou působit útlak, například žlučovodů.</a:t>
            </a:r>
          </a:p>
          <a:p>
            <a:pPr eaLnBrk="1" hangingPunct="1"/>
            <a:r>
              <a:rPr lang="cs-CZ" sz="2800" smtClean="0"/>
              <a:t>Většinou poměrně časný nástup obtíží, první příznaky se však vzácně mohou objevit i v dospělosti.</a:t>
            </a:r>
          </a:p>
          <a:p>
            <a:pPr eaLnBrk="1" hangingPunct="1"/>
            <a:r>
              <a:rPr lang="cs-CZ" sz="2800" smtClean="0"/>
              <a:t>Příčinou je </a:t>
            </a:r>
            <a:r>
              <a:rPr lang="cs-CZ" sz="2800" smtClean="0">
                <a:solidFill>
                  <a:schemeClr val="accent2"/>
                </a:solidFill>
              </a:rPr>
              <a:t>porucha tvorby reaktivních metabolitů kyslíku.</a:t>
            </a:r>
          </a:p>
        </p:txBody>
      </p:sp>
    </p:spTree>
    <p:extLst>
      <p:ext uri="{BB962C8B-B14F-4D97-AF65-F5344CB8AC3E}">
        <p14:creationId xmlns:p14="http://schemas.microsoft.com/office/powerpoint/2010/main" val="31438627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09600" y="1600200"/>
          <a:ext cx="8001000" cy="4800600"/>
        </p:xfrm>
        <a:graphic>
          <a:graphicData uri="http://schemas.openxmlformats.org/presentationml/2006/ole">
            <mc:AlternateContent xmlns:mc="http://schemas.openxmlformats.org/markup-compatibility/2006">
              <mc:Choice xmlns:v="urn:schemas-microsoft-com:vml" Requires="v">
                <p:oleObj spid="_x0000_s1026" name="Photo Editor Photo" r:id="rId3" imgW="9783541" imgH="5649114" progId="MSPhotoEd.3">
                  <p:embed/>
                </p:oleObj>
              </mc:Choice>
              <mc:Fallback>
                <p:oleObj name="Photo Editor Photo" r:id="rId3" imgW="9783541" imgH="564911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Rectangle 3"/>
          <p:cNvSpPr>
            <a:spLocks noChangeArrowheads="1"/>
          </p:cNvSpPr>
          <p:nvPr/>
        </p:nvSpPr>
        <p:spPr bwMode="auto">
          <a:xfrm>
            <a:off x="1981200" y="381000"/>
            <a:ext cx="53340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cs-CZ" sz="2600">
                <a:solidFill>
                  <a:schemeClr val="tx2"/>
                </a:solidFill>
                <a:latin typeface="Tahoma" pitchFamily="34" charset="0"/>
              </a:rPr>
              <a:t>Chronic Granulomatous Disease</a:t>
            </a:r>
          </a:p>
          <a:p>
            <a:pPr algn="ctr" eaLnBrk="0" hangingPunct="0"/>
            <a:r>
              <a:rPr lang="cs-CZ" sz="2600">
                <a:solidFill>
                  <a:schemeClr val="tx2"/>
                </a:solidFill>
                <a:latin typeface="Tahoma" pitchFamily="34" charset="0"/>
              </a:rPr>
              <a:t>(X-linked)</a:t>
            </a:r>
          </a:p>
        </p:txBody>
      </p:sp>
    </p:spTree>
    <p:extLst>
      <p:ext uri="{BB962C8B-B14F-4D97-AF65-F5344CB8AC3E}">
        <p14:creationId xmlns:p14="http://schemas.microsoft.com/office/powerpoint/2010/main" val="17369787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771525"/>
          </a:xfrm>
        </p:spPr>
        <p:txBody>
          <a:bodyPr/>
          <a:lstStyle/>
          <a:p>
            <a:pPr eaLnBrk="1" hangingPunct="1"/>
            <a:r>
              <a:rPr lang="cs-CZ" dirty="0" smtClean="0">
                <a:solidFill>
                  <a:srgbClr val="A50021"/>
                </a:solidFill>
              </a:rPr>
              <a:t>Vrozená imunita</a:t>
            </a:r>
          </a:p>
        </p:txBody>
      </p:sp>
      <p:sp>
        <p:nvSpPr>
          <p:cNvPr id="22531" name="Rectangle 3"/>
          <p:cNvSpPr>
            <a:spLocks noGrp="1" noChangeArrowheads="1"/>
          </p:cNvSpPr>
          <p:nvPr>
            <p:ph type="body" idx="4294967295"/>
          </p:nvPr>
        </p:nvSpPr>
        <p:spPr>
          <a:xfrm>
            <a:off x="323850" y="1268413"/>
            <a:ext cx="8569325" cy="4751387"/>
          </a:xfrm>
        </p:spPr>
        <p:txBody>
          <a:bodyPr/>
          <a:lstStyle/>
          <a:p>
            <a:pPr marL="469900" indent="-469900" eaLnBrk="1" hangingPunct="1">
              <a:lnSpc>
                <a:spcPct val="90000"/>
              </a:lnSpc>
              <a:buFontTx/>
              <a:buNone/>
            </a:pPr>
            <a:r>
              <a:rPr lang="cs-CZ" sz="2800" u="sng" dirty="0" smtClean="0">
                <a:solidFill>
                  <a:srgbClr val="A50021"/>
                </a:solidFill>
              </a:rPr>
              <a:t>Humorální složky</a:t>
            </a:r>
          </a:p>
          <a:p>
            <a:pPr marL="469900" indent="-469900" eaLnBrk="1" hangingPunct="1">
              <a:lnSpc>
                <a:spcPct val="90000"/>
              </a:lnSpc>
              <a:buFontTx/>
              <a:buNone/>
            </a:pPr>
            <a:endParaRPr lang="cs-CZ" sz="2800" dirty="0" smtClean="0">
              <a:solidFill>
                <a:srgbClr val="A50021"/>
              </a:solidFill>
            </a:endParaRPr>
          </a:p>
          <a:p>
            <a:pPr marL="469900" indent="-469900" eaLnBrk="1" hangingPunct="1">
              <a:lnSpc>
                <a:spcPct val="90000"/>
              </a:lnSpc>
              <a:buFontTx/>
              <a:buNone/>
            </a:pPr>
            <a:r>
              <a:rPr lang="cs-CZ" sz="2800" dirty="0" smtClean="0">
                <a:solidFill>
                  <a:srgbClr val="000066"/>
                </a:solidFill>
              </a:rPr>
              <a:t>Mikrobicidní faktory (lysozym, </a:t>
            </a:r>
            <a:r>
              <a:rPr lang="cs-CZ" sz="2800" dirty="0" err="1" smtClean="0">
                <a:solidFill>
                  <a:srgbClr val="000066"/>
                </a:solidFill>
              </a:rPr>
              <a:t>defensiny</a:t>
            </a:r>
            <a:r>
              <a:rPr lang="cs-CZ" sz="2800" dirty="0" smtClean="0">
                <a:solidFill>
                  <a:srgbClr val="000066"/>
                </a:solidFill>
              </a:rPr>
              <a:t>, </a:t>
            </a:r>
            <a:r>
              <a:rPr lang="cs-CZ" sz="2800" dirty="0" err="1" smtClean="0">
                <a:solidFill>
                  <a:srgbClr val="000066"/>
                </a:solidFill>
              </a:rPr>
              <a:t>kathelicidiny</a:t>
            </a:r>
            <a:r>
              <a:rPr lang="cs-CZ" sz="2800" dirty="0" smtClean="0">
                <a:solidFill>
                  <a:srgbClr val="000066"/>
                </a:solidFill>
              </a:rPr>
              <a:t> a další)</a:t>
            </a:r>
          </a:p>
          <a:p>
            <a:pPr marL="469900" indent="-469900" eaLnBrk="1" hangingPunct="1">
              <a:lnSpc>
                <a:spcPct val="90000"/>
              </a:lnSpc>
              <a:buFontTx/>
              <a:buNone/>
            </a:pPr>
            <a:r>
              <a:rPr lang="cs-CZ" sz="2800" dirty="0" smtClean="0">
                <a:solidFill>
                  <a:srgbClr val="000066"/>
                </a:solidFill>
              </a:rPr>
              <a:t>Histamin, </a:t>
            </a:r>
            <a:r>
              <a:rPr lang="cs-CZ" sz="2800" dirty="0" err="1" smtClean="0">
                <a:solidFill>
                  <a:srgbClr val="000066"/>
                </a:solidFill>
              </a:rPr>
              <a:t>eikosanoidy</a:t>
            </a: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rPr>
              <a:t>Komplementový systém</a:t>
            </a:r>
          </a:p>
          <a:p>
            <a:pPr marL="469900" indent="-469900" eaLnBrk="1" hangingPunct="1">
              <a:lnSpc>
                <a:spcPct val="90000"/>
              </a:lnSpc>
              <a:buFontTx/>
              <a:buNone/>
            </a:pPr>
            <a:r>
              <a:rPr lang="cs-CZ" sz="2800" dirty="0" err="1" smtClean="0">
                <a:solidFill>
                  <a:srgbClr val="000066"/>
                </a:solidFill>
              </a:rPr>
              <a:t>Pentraxiny</a:t>
            </a:r>
            <a:r>
              <a:rPr lang="cs-CZ" sz="2800" dirty="0" smtClean="0">
                <a:solidFill>
                  <a:srgbClr val="000066"/>
                </a:solidFill>
              </a:rPr>
              <a:t> (CRP, SAP, PTX3)</a:t>
            </a:r>
          </a:p>
          <a:p>
            <a:pPr marL="469900" indent="-469900" eaLnBrk="1" hangingPunct="1">
              <a:lnSpc>
                <a:spcPct val="90000"/>
              </a:lnSpc>
              <a:buFontTx/>
              <a:buNone/>
            </a:pPr>
            <a:r>
              <a:rPr lang="cs-CZ" sz="2800" dirty="0" err="1" smtClean="0">
                <a:solidFill>
                  <a:srgbClr val="000066"/>
                </a:solidFill>
              </a:rPr>
              <a:t>Kollektiny</a:t>
            </a:r>
            <a:r>
              <a:rPr lang="cs-CZ" sz="2800" dirty="0" smtClean="0">
                <a:solidFill>
                  <a:srgbClr val="000066"/>
                </a:solidFill>
              </a:rPr>
              <a:t> (MBL, SP-A, SP-B), </a:t>
            </a:r>
            <a:r>
              <a:rPr lang="cs-CZ" sz="2800" dirty="0" err="1" smtClean="0">
                <a:solidFill>
                  <a:srgbClr val="000066"/>
                </a:solidFill>
              </a:rPr>
              <a:t>Fikoliny</a:t>
            </a:r>
            <a:endParaRPr lang="cs-CZ" sz="2800" dirty="0" smtClean="0">
              <a:solidFill>
                <a:srgbClr val="000066"/>
              </a:solidFill>
            </a:endParaRPr>
          </a:p>
          <a:p>
            <a:pPr marL="469900" indent="-469900" eaLnBrk="1" hangingPunct="1">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eaLnBrk="1" hangingPunct="1">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eaLnBrk="1" hangingPunct="1">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28472328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Solubilní PRR</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 y="1412776"/>
            <a:ext cx="9172208" cy="53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4294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133047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4"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endParaRPr lang="cs-CZ" sz="2800" dirty="0" smtClean="0">
              <a:solidFill>
                <a:srgbClr val="A50021"/>
              </a:solidFill>
            </a:endParaRPr>
          </a:p>
          <a:p>
            <a:pPr marL="469900" indent="-469900">
              <a:lnSpc>
                <a:spcPct val="90000"/>
              </a:lnSpc>
              <a:buFontTx/>
              <a:buNone/>
            </a:pPr>
            <a:r>
              <a:rPr lang="cs-CZ" sz="2800" b="1" dirty="0" err="1" smtClean="0">
                <a:solidFill>
                  <a:srgbClr val="000066"/>
                </a:solidFill>
              </a:rPr>
              <a:t>Pentraxiny</a:t>
            </a:r>
            <a:r>
              <a:rPr lang="cs-CZ" sz="2800" b="1" dirty="0" smtClean="0">
                <a:solidFill>
                  <a:srgbClr val="000066"/>
                </a:solidFill>
              </a:rPr>
              <a:t> (CRP, SAP – sérový amyloid P, PTX3)</a:t>
            </a:r>
          </a:p>
          <a:p>
            <a:pPr marL="469900" indent="-469900">
              <a:lnSpc>
                <a:spcPct val="90000"/>
              </a:lnSpc>
              <a:buFontTx/>
              <a:buNone/>
            </a:pPr>
            <a:r>
              <a:rPr lang="cs-CZ" sz="2800" dirty="0" smtClean="0">
                <a:solidFill>
                  <a:srgbClr val="000066"/>
                </a:solidFill>
              </a:rPr>
              <a:t>CRP a SAP – produkovány buňkami jater</a:t>
            </a:r>
          </a:p>
          <a:p>
            <a:pPr marL="469900" indent="-469900">
              <a:lnSpc>
                <a:spcPct val="90000"/>
              </a:lnSpc>
              <a:buFontTx/>
              <a:buNone/>
            </a:pPr>
            <a:r>
              <a:rPr lang="cs-CZ" sz="2800" dirty="0" smtClean="0">
                <a:solidFill>
                  <a:srgbClr val="000066"/>
                </a:solidFill>
              </a:rPr>
              <a:t>PTX3 produkován dendritickými buňkami, makrofágy a endotelem v odpovědi na vazbu na TLR a </a:t>
            </a:r>
            <a:r>
              <a:rPr lang="cs-CZ" sz="2800" dirty="0" err="1" smtClean="0">
                <a:solidFill>
                  <a:srgbClr val="000066"/>
                </a:solidFill>
              </a:rPr>
              <a:t>cytokiny</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CRP a SAP se váží na různá místa buněčných stěn bakterií plísní a </a:t>
            </a:r>
            <a:r>
              <a:rPr lang="cs-CZ" sz="2800" dirty="0" err="1" smtClean="0">
                <a:solidFill>
                  <a:srgbClr val="000066"/>
                </a:solidFill>
              </a:rPr>
              <a:t>apoptotických</a:t>
            </a:r>
            <a:r>
              <a:rPr lang="cs-CZ" sz="2800" dirty="0" smtClean="0">
                <a:solidFill>
                  <a:srgbClr val="000066"/>
                </a:solidFill>
              </a:rPr>
              <a:t> buněk obsahujících </a:t>
            </a:r>
            <a:r>
              <a:rPr lang="cs-CZ" sz="2800" dirty="0" err="1" smtClean="0">
                <a:solidFill>
                  <a:srgbClr val="000066"/>
                </a:solidFill>
              </a:rPr>
              <a:t>fodatidylcholin</a:t>
            </a:r>
            <a:r>
              <a:rPr lang="cs-CZ" sz="2800" dirty="0" smtClean="0">
                <a:solidFill>
                  <a:srgbClr val="000066"/>
                </a:solidFill>
              </a:rPr>
              <a:t> a </a:t>
            </a:r>
            <a:r>
              <a:rPr lang="cs-CZ" sz="2800" dirty="0" err="1" smtClean="0">
                <a:solidFill>
                  <a:srgbClr val="000066"/>
                </a:solidFill>
              </a:rPr>
              <a:t>fosfatidylmetanolamin</a:t>
            </a:r>
            <a:endParaRPr lang="cs-CZ" sz="2800" dirty="0">
              <a:solidFill>
                <a:srgbClr val="000066"/>
              </a:solidFill>
            </a:endParaRPr>
          </a:p>
          <a:p>
            <a:pPr marL="469900" indent="-469900">
              <a:lnSpc>
                <a:spcPct val="90000"/>
              </a:lnSpc>
              <a:buFontTx/>
              <a:buNone/>
            </a:pPr>
            <a:r>
              <a:rPr lang="cs-CZ" sz="2800" dirty="0" smtClean="0">
                <a:solidFill>
                  <a:srgbClr val="000066"/>
                </a:solidFill>
              </a:rPr>
              <a:t>PTX – vazba na vybrané typy gram-positivních i negativních bakterií, viry a plísně, </a:t>
            </a:r>
            <a:r>
              <a:rPr lang="cs-CZ" sz="2800" dirty="0" err="1" smtClean="0">
                <a:solidFill>
                  <a:srgbClr val="000066"/>
                </a:solidFill>
              </a:rPr>
              <a:t>apoptotické</a:t>
            </a:r>
            <a:r>
              <a:rPr lang="cs-CZ" sz="2800" dirty="0" smtClean="0">
                <a:solidFill>
                  <a:srgbClr val="000066"/>
                </a:solidFill>
              </a:rPr>
              <a:t> buňky</a:t>
            </a:r>
          </a:p>
          <a:p>
            <a:pPr marL="469900" indent="-469900">
              <a:lnSpc>
                <a:spcPct val="90000"/>
              </a:lnSpc>
              <a:buFontTx/>
              <a:buNone/>
            </a:pPr>
            <a:r>
              <a:rPr lang="cs-CZ" sz="2800" dirty="0" smtClean="0">
                <a:solidFill>
                  <a:srgbClr val="000066"/>
                </a:solidFill>
              </a:rPr>
              <a:t>Všechny tři aktivují komplement vazbou na složku C1q</a:t>
            </a: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4485578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3"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r>
              <a:rPr lang="cs-CZ" sz="2800" b="1" dirty="0" err="1" smtClean="0">
                <a:solidFill>
                  <a:srgbClr val="000066"/>
                </a:solidFill>
              </a:rPr>
              <a:t>Kolektiny</a:t>
            </a:r>
            <a:r>
              <a:rPr lang="cs-CZ" sz="2800" b="1" dirty="0" smtClean="0">
                <a:solidFill>
                  <a:srgbClr val="000066"/>
                </a:solidFill>
              </a:rPr>
              <a:t> (MBL, SP-A, SP-D)</a:t>
            </a:r>
          </a:p>
          <a:p>
            <a:pPr marL="469900" indent="-469900">
              <a:lnSpc>
                <a:spcPct val="90000"/>
              </a:lnSpc>
              <a:buFontTx/>
              <a:buNone/>
            </a:pPr>
            <a:r>
              <a:rPr lang="cs-CZ" sz="2800" dirty="0" smtClean="0">
                <a:solidFill>
                  <a:srgbClr val="000066"/>
                </a:solidFill>
              </a:rPr>
              <a:t>MBL = </a:t>
            </a:r>
            <a:r>
              <a:rPr lang="cs-CZ" sz="2800" dirty="0" err="1" smtClean="0">
                <a:solidFill>
                  <a:srgbClr val="000066"/>
                </a:solidFill>
              </a:rPr>
              <a:t>Mannose</a:t>
            </a:r>
            <a:r>
              <a:rPr lang="cs-CZ" sz="2800" dirty="0" smtClean="0">
                <a:solidFill>
                  <a:srgbClr val="000066"/>
                </a:solidFill>
              </a:rPr>
              <a:t> </a:t>
            </a:r>
            <a:r>
              <a:rPr lang="cs-CZ" sz="2800" dirty="0" err="1" smtClean="0">
                <a:solidFill>
                  <a:srgbClr val="000066"/>
                </a:solidFill>
              </a:rPr>
              <a:t>binding</a:t>
            </a:r>
            <a:r>
              <a:rPr lang="cs-CZ" sz="2800" dirty="0" smtClean="0">
                <a:solidFill>
                  <a:srgbClr val="000066"/>
                </a:solidFill>
              </a:rPr>
              <a:t> </a:t>
            </a:r>
            <a:r>
              <a:rPr lang="cs-CZ" sz="2800" dirty="0" err="1" smtClean="0">
                <a:solidFill>
                  <a:srgbClr val="000066"/>
                </a:solidFill>
              </a:rPr>
              <a:t>Lectin</a:t>
            </a:r>
            <a:r>
              <a:rPr lang="cs-CZ" sz="2800" dirty="0" smtClean="0">
                <a:solidFill>
                  <a:srgbClr val="000066"/>
                </a:solidFill>
              </a:rPr>
              <a:t> - vazba </a:t>
            </a:r>
            <a:r>
              <a:rPr lang="cs-CZ" sz="2800" dirty="0" err="1">
                <a:solidFill>
                  <a:srgbClr val="000066"/>
                </a:solidFill>
              </a:rPr>
              <a:t>m</a:t>
            </a:r>
            <a:r>
              <a:rPr lang="cs-CZ" sz="2800" dirty="0" err="1" smtClean="0">
                <a:solidFill>
                  <a:srgbClr val="000066"/>
                </a:solidFill>
              </a:rPr>
              <a:t>anozových</a:t>
            </a:r>
            <a:r>
              <a:rPr lang="cs-CZ" sz="2800" dirty="0" smtClean="0">
                <a:solidFill>
                  <a:srgbClr val="000066"/>
                </a:solidFill>
              </a:rPr>
              <a:t> zbytků ve stěnách </a:t>
            </a:r>
            <a:r>
              <a:rPr lang="cs-CZ" sz="2800" dirty="0" err="1" smtClean="0">
                <a:solidFill>
                  <a:srgbClr val="000066"/>
                </a:solidFill>
              </a:rPr>
              <a:t>bakterí</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SP-A, SP-D =  </a:t>
            </a:r>
            <a:r>
              <a:rPr lang="cs-CZ" sz="2800" dirty="0" err="1" smtClean="0">
                <a:solidFill>
                  <a:srgbClr val="000066"/>
                </a:solidFill>
              </a:rPr>
              <a:t>Surfactant</a:t>
            </a:r>
            <a:r>
              <a:rPr lang="cs-CZ" sz="2800" dirty="0" smtClean="0">
                <a:solidFill>
                  <a:srgbClr val="000066"/>
                </a:solidFill>
              </a:rPr>
              <a:t> protein </a:t>
            </a:r>
            <a:r>
              <a:rPr lang="cs-CZ" sz="2800" dirty="0">
                <a:solidFill>
                  <a:srgbClr val="000066"/>
                </a:solidFill>
              </a:rPr>
              <a:t>A, </a:t>
            </a:r>
            <a:r>
              <a:rPr lang="cs-CZ" sz="2800" dirty="0" err="1">
                <a:solidFill>
                  <a:srgbClr val="000066"/>
                </a:solidFill>
              </a:rPr>
              <a:t>Surfactant</a:t>
            </a:r>
            <a:r>
              <a:rPr lang="cs-CZ" sz="2800" dirty="0">
                <a:solidFill>
                  <a:srgbClr val="000066"/>
                </a:solidFill>
              </a:rPr>
              <a:t> protein </a:t>
            </a:r>
            <a:r>
              <a:rPr lang="cs-CZ" sz="2800" dirty="0" smtClean="0">
                <a:solidFill>
                  <a:srgbClr val="000066"/>
                </a:solidFill>
              </a:rPr>
              <a:t>D – opsoniny, nacházejí </a:t>
            </a:r>
            <a:r>
              <a:rPr lang="cs-CZ" sz="2800" dirty="0">
                <a:solidFill>
                  <a:srgbClr val="000066"/>
                </a:solidFill>
              </a:rPr>
              <a:t>se v plicních </a:t>
            </a:r>
            <a:r>
              <a:rPr lang="cs-CZ" sz="2800" dirty="0" smtClean="0">
                <a:solidFill>
                  <a:srgbClr val="000066"/>
                </a:solidFill>
              </a:rPr>
              <a:t>sklípcích, </a:t>
            </a:r>
          </a:p>
          <a:p>
            <a:pPr marL="469900" indent="-469900">
              <a:lnSpc>
                <a:spcPct val="90000"/>
              </a:lnSpc>
              <a:buFontTx/>
              <a:buNone/>
            </a:pPr>
            <a:r>
              <a:rPr lang="cs-CZ" sz="2800" dirty="0" smtClean="0">
                <a:solidFill>
                  <a:srgbClr val="000066"/>
                </a:solidFill>
              </a:rPr>
              <a:t>Funkce – inhibice růstu bakterií, spolupráce s alveolárními makrofágy </a:t>
            </a:r>
          </a:p>
          <a:p>
            <a:pPr marL="469900" indent="-469900">
              <a:lnSpc>
                <a:spcPct val="90000"/>
              </a:lnSpc>
              <a:buFontTx/>
              <a:buNone/>
            </a:pPr>
            <a:r>
              <a:rPr lang="cs-CZ" sz="2800" b="1" dirty="0" err="1" smtClean="0">
                <a:solidFill>
                  <a:srgbClr val="000066"/>
                </a:solidFill>
              </a:rPr>
              <a:t>Fikoliny</a:t>
            </a:r>
            <a:r>
              <a:rPr lang="cs-CZ" sz="2800" b="1" dirty="0" smtClean="0">
                <a:solidFill>
                  <a:srgbClr val="000066"/>
                </a:solidFill>
              </a:rPr>
              <a:t> </a:t>
            </a:r>
            <a:r>
              <a:rPr lang="cs-CZ" sz="2800" dirty="0" smtClean="0">
                <a:solidFill>
                  <a:srgbClr val="000066"/>
                </a:solidFill>
              </a:rPr>
              <a:t>– N-</a:t>
            </a:r>
            <a:r>
              <a:rPr lang="cs-CZ" sz="2800" dirty="0" err="1" smtClean="0">
                <a:solidFill>
                  <a:srgbClr val="000066"/>
                </a:solidFill>
              </a:rPr>
              <a:t>acetylglukosoamin</a:t>
            </a:r>
            <a:r>
              <a:rPr lang="cs-CZ" sz="2800" dirty="0" smtClean="0">
                <a:solidFill>
                  <a:srgbClr val="000066"/>
                </a:solidFill>
              </a:rPr>
              <a:t> a </a:t>
            </a:r>
            <a:r>
              <a:rPr lang="cs-CZ" sz="2800" dirty="0" err="1" smtClean="0">
                <a:solidFill>
                  <a:srgbClr val="000066"/>
                </a:solidFill>
              </a:rPr>
              <a:t>lipoteichová</a:t>
            </a:r>
            <a:r>
              <a:rPr lang="cs-CZ" sz="2800" dirty="0" smtClean="0">
                <a:solidFill>
                  <a:srgbClr val="000066"/>
                </a:solidFill>
              </a:rPr>
              <a:t> kyselina – součást buněčné stěny </a:t>
            </a:r>
            <a:r>
              <a:rPr lang="cs-CZ" sz="2800" dirty="0" err="1" smtClean="0">
                <a:solidFill>
                  <a:srgbClr val="000066"/>
                </a:solidFill>
              </a:rPr>
              <a:t>grampozitivních</a:t>
            </a:r>
            <a:r>
              <a:rPr lang="cs-CZ" sz="2800" dirty="0" smtClean="0">
                <a:solidFill>
                  <a:srgbClr val="000066"/>
                </a:solidFill>
              </a:rPr>
              <a:t> bakterií</a:t>
            </a:r>
          </a:p>
          <a:p>
            <a:pPr marL="469900" indent="-469900">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4598705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z="3200" b="1" smtClean="0">
                <a:solidFill>
                  <a:srgbClr val="000066"/>
                </a:solidFill>
                <a:latin typeface="Tahoma" pitchFamily="34" charset="0"/>
              </a:rPr>
              <a:t>Antimikrobiální peptidy</a:t>
            </a:r>
          </a:p>
        </p:txBody>
      </p:sp>
      <p:sp>
        <p:nvSpPr>
          <p:cNvPr id="20483" name="Rectangle 3"/>
          <p:cNvSpPr>
            <a:spLocks noGrp="1" noChangeArrowheads="1"/>
          </p:cNvSpPr>
          <p:nvPr>
            <p:ph type="body" idx="1"/>
          </p:nvPr>
        </p:nvSpPr>
        <p:spPr>
          <a:xfrm>
            <a:off x="468313" y="1600200"/>
            <a:ext cx="8496300" cy="5068888"/>
          </a:xfrm>
        </p:spPr>
        <p:txBody>
          <a:bodyPr/>
          <a:lstStyle/>
          <a:p>
            <a:pPr eaLnBrk="1" hangingPunct="1"/>
            <a:r>
              <a:rPr lang="cs-CZ" sz="2800" smtClean="0">
                <a:solidFill>
                  <a:srgbClr val="000066"/>
                </a:solidFill>
                <a:latin typeface="Tahoma" pitchFamily="34" charset="0"/>
              </a:rPr>
              <a:t>Endogenní </a:t>
            </a:r>
            <a:r>
              <a:rPr lang="cs-CZ" sz="2800" smtClean="0">
                <a:solidFill>
                  <a:srgbClr val="A50021"/>
                </a:solidFill>
                <a:latin typeface="Tahoma" pitchFamily="34" charset="0"/>
              </a:rPr>
              <a:t>antibiotika</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Charakterizováno asi 20 různých proteinů.</a:t>
            </a:r>
          </a:p>
          <a:p>
            <a:pPr eaLnBrk="1" hangingPunct="1"/>
            <a:r>
              <a:rPr lang="cs-CZ" sz="2800" smtClean="0">
                <a:solidFill>
                  <a:srgbClr val="000066"/>
                </a:solidFill>
                <a:latin typeface="Tahoma" pitchFamily="34" charset="0"/>
              </a:rPr>
              <a:t>Tvořeny keratinocyty, mastocyty, buňkami ekkrinních žláz, ale též neutrofilními granulocyty a buňkami</a:t>
            </a:r>
            <a:r>
              <a:rPr lang="en-US" sz="2800" smtClean="0">
                <a:solidFill>
                  <a:srgbClr val="000066"/>
                </a:solidFill>
                <a:latin typeface="Tahoma" pitchFamily="34" charset="0"/>
              </a:rPr>
              <a:t> NK</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Spouštějí a koordinují aktivitu řady složek vrozeného a adaptivního imunitního systému</a:t>
            </a:r>
          </a:p>
          <a:p>
            <a:pPr eaLnBrk="1" hangingPunct="1">
              <a:buFontTx/>
              <a:buNone/>
            </a:pPr>
            <a:r>
              <a:rPr lang="cs-CZ" sz="2800" smtClean="0">
                <a:solidFill>
                  <a:srgbClr val="000066"/>
                </a:solidFill>
                <a:latin typeface="Tahoma" pitchFamily="34" charset="0"/>
              </a:rPr>
              <a:t>   </a:t>
            </a:r>
            <a:r>
              <a:rPr lang="cs-CZ" sz="2800" smtClean="0">
                <a:solidFill>
                  <a:srgbClr val="A50021"/>
                </a:solidFill>
                <a:latin typeface="Tahoma" pitchFamily="34" charset="0"/>
              </a:rPr>
              <a:t>(„alarminy“)</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zajišťují integritu a růst epitelu, podporují angiogenézi.</a:t>
            </a:r>
          </a:p>
          <a:p>
            <a:pPr eaLnBrk="1" hangingPunct="1"/>
            <a:endParaRPr lang="cs-CZ" sz="2800" smtClean="0">
              <a:solidFill>
                <a:srgbClr val="000066"/>
              </a:solidFill>
              <a:latin typeface="Tahoma" pitchFamily="34" charset="0"/>
            </a:endParaRPr>
          </a:p>
        </p:txBody>
      </p:sp>
    </p:spTree>
    <p:extLst>
      <p:ext uri="{BB962C8B-B14F-4D97-AF65-F5344CB8AC3E}">
        <p14:creationId xmlns:p14="http://schemas.microsoft.com/office/powerpoint/2010/main" val="4127225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457200" y="274638"/>
            <a:ext cx="8229600" cy="1143000"/>
          </a:xfrm>
        </p:spPr>
        <p:txBody>
          <a:bodyPr/>
          <a:lstStyle/>
          <a:p>
            <a:pPr eaLnBrk="1" hangingPunct="1"/>
            <a:r>
              <a:rPr lang="cs-CZ" altLang="cs-CZ" smtClean="0"/>
              <a:t>Imunogenicita haptenu</a:t>
            </a:r>
            <a:endParaRPr lang="en-US" altLang="cs-CZ" smtClean="0"/>
          </a:p>
        </p:txBody>
      </p:sp>
      <p:pic>
        <p:nvPicPr>
          <p:cNvPr id="5" name="Picture 4" descr="17-04_Haptens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195513"/>
            <a:ext cx="8893175" cy="3890962"/>
          </a:xfrm>
          <a:noFill/>
        </p:spPr>
      </p:pic>
    </p:spTree>
    <p:extLst>
      <p:ext uri="{BB962C8B-B14F-4D97-AF65-F5344CB8AC3E}">
        <p14:creationId xmlns:p14="http://schemas.microsoft.com/office/powerpoint/2010/main" val="1454748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latin typeface="Tahoma" pitchFamily="34" charset="0"/>
              </a:rPr>
              <a:t>Antimikrobiální peptidy v residentních kožních buňkách</a:t>
            </a:r>
            <a:r>
              <a:rPr lang="cs-CZ" sz="3600" b="1" smtClean="0">
                <a:solidFill>
                  <a:srgbClr val="000066"/>
                </a:solidFill>
                <a:effectLst>
                  <a:outerShdw blurRad="38100" dist="38100" dir="2700000" algn="tl">
                    <a:srgbClr val="C0C0C0"/>
                  </a:outerShdw>
                </a:effectLst>
                <a:latin typeface="Comic Sans MS" pitchFamily="66" charset="0"/>
              </a:rPr>
              <a:t> </a:t>
            </a:r>
          </a:p>
        </p:txBody>
      </p:sp>
      <p:sp>
        <p:nvSpPr>
          <p:cNvPr id="21507" name="Rectangle 3"/>
          <p:cNvSpPr>
            <a:spLocks noGrp="1" noChangeArrowheads="1"/>
          </p:cNvSpPr>
          <p:nvPr>
            <p:ph type="body" idx="1"/>
          </p:nvPr>
        </p:nvSpPr>
        <p:spPr>
          <a:xfrm>
            <a:off x="250825" y="1484313"/>
            <a:ext cx="8353425" cy="4537075"/>
          </a:xfrm>
          <a:solidFill>
            <a:schemeClr val="bg1"/>
          </a:solidFill>
        </p:spPr>
        <p:txBody>
          <a:bodyPr/>
          <a:lstStyle/>
          <a:p>
            <a:pPr eaLnBrk="1" hangingPunct="1">
              <a:lnSpc>
                <a:spcPct val="80000"/>
              </a:lnSpc>
              <a:buFontTx/>
              <a:buNone/>
            </a:pPr>
            <a:r>
              <a:rPr lang="cs-CZ" sz="800" smtClean="0">
                <a:solidFill>
                  <a:srgbClr val="000066"/>
                </a:solidFill>
                <a:latin typeface="Symbol" pitchFamily="18" charset="2"/>
              </a:rPr>
              <a:t>    </a:t>
            </a: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endParaRPr lang="cs-CZ" sz="1600" u="sng"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cathelicidiny</a:t>
            </a:r>
            <a:r>
              <a:rPr lang="cs-CZ" sz="2800" smtClean="0">
                <a:solidFill>
                  <a:srgbClr val="000066"/>
                </a:solidFill>
                <a:latin typeface="Tahoma" pitchFamily="34" charset="0"/>
              </a:rPr>
              <a:t> (hCAP18/LL 37)           </a:t>
            </a:r>
            <a:r>
              <a:rPr lang="cs-CZ" sz="2800" i="1" smtClean="0">
                <a:solidFill>
                  <a:srgbClr val="000066"/>
                </a:solidFill>
                <a:latin typeface="Tahoma" pitchFamily="34" charset="0"/>
              </a:rPr>
              <a:t>keratinocyty</a:t>
            </a:r>
          </a:p>
          <a:p>
            <a:pPr eaLnBrk="1" hangingPunct="1">
              <a:lnSpc>
                <a:spcPct val="80000"/>
              </a:lnSpc>
              <a:buFontTx/>
              <a:buNone/>
            </a:pPr>
            <a:endParaRPr lang="cs-CZ" sz="2800" u="sng" smtClean="0">
              <a:solidFill>
                <a:srgbClr val="000066"/>
              </a:solidFill>
              <a:latin typeface="Tahoma" pitchFamily="34" charset="0"/>
            </a:endParaRPr>
          </a:p>
          <a:p>
            <a:pPr eaLnBrk="1" hangingPunct="1">
              <a:lnSpc>
                <a:spcPct val="80000"/>
              </a:lnSpc>
              <a:buFontTx/>
              <a:buNone/>
            </a:pPr>
            <a:r>
              <a:rPr lang="en-US" sz="2800" u="sng" smtClean="0">
                <a:solidFill>
                  <a:srgbClr val="000066"/>
                </a:solidFill>
                <a:latin typeface="Symbol" pitchFamily="18" charset="2"/>
              </a:rPr>
              <a:t>b </a:t>
            </a:r>
            <a:r>
              <a:rPr lang="cs-CZ" sz="2800" u="sng" smtClean="0">
                <a:solidFill>
                  <a:srgbClr val="000066"/>
                </a:solidFill>
                <a:latin typeface="Tahoma" pitchFamily="34" charset="0"/>
              </a:rPr>
              <a:t>-</a:t>
            </a:r>
            <a:r>
              <a:rPr lang="en-US" sz="2800" u="sng" smtClean="0">
                <a:solidFill>
                  <a:srgbClr val="000066"/>
                </a:solidFill>
                <a:latin typeface="Tahoma" pitchFamily="34" charset="0"/>
              </a:rPr>
              <a:t> </a:t>
            </a:r>
            <a:r>
              <a:rPr lang="cs-CZ" sz="2800" u="sng" smtClean="0">
                <a:solidFill>
                  <a:srgbClr val="000066"/>
                </a:solidFill>
                <a:latin typeface="Tahoma" pitchFamily="34" charset="0"/>
              </a:rPr>
              <a:t>defensiny</a:t>
            </a:r>
            <a:r>
              <a:rPr lang="cs-CZ" sz="2800" smtClean="0">
                <a:solidFill>
                  <a:srgbClr val="000066"/>
                </a:solidFill>
                <a:latin typeface="Tahoma" pitchFamily="34" charset="0"/>
              </a:rPr>
              <a:t>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2, HBD</a:t>
            </a:r>
            <a:r>
              <a:rPr lang="en-US" sz="2800" smtClean="0">
                <a:solidFill>
                  <a:srgbClr val="000066"/>
                </a:solidFill>
                <a:latin typeface="Tahoma" pitchFamily="34" charset="0"/>
              </a:rPr>
              <a:t> </a:t>
            </a:r>
            <a:r>
              <a:rPr lang="cs-CZ" sz="2800" smtClean="0">
                <a:solidFill>
                  <a:srgbClr val="000066"/>
                </a:solidFill>
                <a:latin typeface="Tahoma" pitchFamily="34" charset="0"/>
              </a:rPr>
              <a:t>-</a:t>
            </a:r>
            <a:r>
              <a:rPr lang="en-US" sz="2800" smtClean="0">
                <a:solidFill>
                  <a:srgbClr val="000066"/>
                </a:solidFill>
                <a:latin typeface="Tahoma" pitchFamily="34" charset="0"/>
              </a:rPr>
              <a:t> </a:t>
            </a:r>
            <a:r>
              <a:rPr lang="cs-CZ" sz="2800" smtClean="0">
                <a:solidFill>
                  <a:srgbClr val="000066"/>
                </a:solidFill>
                <a:latin typeface="Tahoma" pitchFamily="34" charset="0"/>
              </a:rPr>
              <a:t>3)      </a:t>
            </a:r>
            <a:r>
              <a:rPr lang="cs-CZ" sz="2800" i="1" smtClean="0">
                <a:solidFill>
                  <a:srgbClr val="000066"/>
                </a:solidFill>
                <a:latin typeface="Tahoma" pitchFamily="34" charset="0"/>
              </a:rPr>
              <a:t>keratinocyty</a:t>
            </a:r>
          </a:p>
          <a:p>
            <a:pPr eaLnBrk="1" hangingPunct="1">
              <a:lnSpc>
                <a:spcPct val="80000"/>
              </a:lnSpc>
            </a:pPr>
            <a:endParaRPr lang="cs-CZ" sz="2800" i="1" smtClean="0">
              <a:solidFill>
                <a:srgbClr val="000066"/>
              </a:solidFill>
              <a:latin typeface="Tahoma" pitchFamily="34" charset="0"/>
            </a:endParaRPr>
          </a:p>
          <a:p>
            <a:pPr eaLnBrk="1" hangingPunct="1">
              <a:lnSpc>
                <a:spcPct val="80000"/>
              </a:lnSpc>
              <a:buFontTx/>
              <a:buNone/>
            </a:pPr>
            <a:r>
              <a:rPr lang="cs-CZ" sz="2800" u="sng" smtClean="0">
                <a:solidFill>
                  <a:srgbClr val="000066"/>
                </a:solidFill>
                <a:latin typeface="Tahoma" pitchFamily="34" charset="0"/>
              </a:rPr>
              <a:t>dermcidiny</a:t>
            </a:r>
            <a:r>
              <a:rPr lang="cs-CZ" sz="2800" smtClean="0">
                <a:solidFill>
                  <a:srgbClr val="000066"/>
                </a:solidFill>
                <a:latin typeface="Tahoma" pitchFamily="34" charset="0"/>
              </a:rPr>
              <a:t> (DCD)                   </a:t>
            </a:r>
            <a:r>
              <a:rPr lang="cs-CZ" sz="2800" i="1" smtClean="0">
                <a:solidFill>
                  <a:srgbClr val="000066"/>
                </a:solidFill>
                <a:latin typeface="Tahoma" pitchFamily="34" charset="0"/>
              </a:rPr>
              <a:t>ekkrinní potní žlázy</a:t>
            </a:r>
          </a:p>
          <a:p>
            <a:pPr eaLnBrk="1" hangingPunct="1">
              <a:lnSpc>
                <a:spcPct val="80000"/>
              </a:lnSpc>
              <a:buFontTx/>
              <a:buNone/>
            </a:pPr>
            <a:endParaRPr lang="cs-CZ" sz="2800" i="1" smtClean="0">
              <a:solidFill>
                <a:srgbClr val="000066"/>
              </a:solidFill>
              <a:latin typeface="Tahoma" pitchFamily="34" charset="0"/>
            </a:endParaRPr>
          </a:p>
          <a:p>
            <a:pPr eaLnBrk="1" hangingPunct="1">
              <a:lnSpc>
                <a:spcPct val="80000"/>
              </a:lnSpc>
              <a:buFontTx/>
              <a:buNone/>
            </a:pPr>
            <a:r>
              <a:rPr lang="cs-CZ" sz="2800" smtClean="0">
                <a:solidFill>
                  <a:srgbClr val="000066"/>
                </a:solidFill>
                <a:latin typeface="Tahoma" pitchFamily="34" charset="0"/>
              </a:rPr>
              <a:t> </a:t>
            </a:r>
          </a:p>
          <a:p>
            <a:pPr eaLnBrk="1" hangingPunct="1">
              <a:lnSpc>
                <a:spcPct val="80000"/>
              </a:lnSpc>
              <a:buFontTx/>
              <a:buNone/>
            </a:pPr>
            <a:endParaRPr lang="cs-CZ" sz="2800" smtClean="0">
              <a:solidFill>
                <a:srgbClr val="000066"/>
              </a:solidFill>
              <a:latin typeface="Tahoma" pitchFamily="34" charset="0"/>
            </a:endParaRPr>
          </a:p>
          <a:p>
            <a:pPr eaLnBrk="1" hangingPunct="1">
              <a:lnSpc>
                <a:spcPct val="80000"/>
              </a:lnSpc>
              <a:buFontTx/>
              <a:buNone/>
            </a:pPr>
            <a:r>
              <a:rPr lang="cs-CZ" sz="2800" i="1" smtClean="0">
                <a:solidFill>
                  <a:srgbClr val="000066"/>
                </a:solidFill>
                <a:latin typeface="Tahoma" pitchFamily="34" charset="0"/>
              </a:rPr>
              <a:t>   </a:t>
            </a:r>
            <a:endParaRPr lang="cs-CZ" sz="2800" b="1" i="1" smtClean="0">
              <a:solidFill>
                <a:srgbClr val="000066"/>
              </a:solidFill>
              <a:latin typeface="Tahoma" pitchFamily="34" charset="0"/>
            </a:endParaRPr>
          </a:p>
        </p:txBody>
      </p:sp>
    </p:spTree>
    <p:extLst>
      <p:ext uri="{BB962C8B-B14F-4D97-AF65-F5344CB8AC3E}">
        <p14:creationId xmlns:p14="http://schemas.microsoft.com/office/powerpoint/2010/main" val="20588039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smtClean="0"/>
              <a:t>Molekuly  buněčných interakcí</a:t>
            </a:r>
          </a:p>
        </p:txBody>
      </p:sp>
      <p:sp>
        <p:nvSpPr>
          <p:cNvPr id="78851" name="Rectangle 3"/>
          <p:cNvSpPr>
            <a:spLocks noGrp="1" noChangeArrowheads="1"/>
          </p:cNvSpPr>
          <p:nvPr>
            <p:ph type="body" idx="1"/>
          </p:nvPr>
        </p:nvSpPr>
        <p:spPr/>
        <p:txBody>
          <a:bodyPr/>
          <a:lstStyle/>
          <a:p>
            <a:pPr marL="0" indent="0" eaLnBrk="1" hangingPunct="1">
              <a:buFont typeface="Wingdings" pitchFamily="2" charset="2"/>
              <a:buNone/>
              <a:defRPr/>
            </a:pPr>
            <a:r>
              <a:rPr lang="cs-CZ" u="sng" dirty="0" err="1" smtClean="0"/>
              <a:t>Cytokiny</a:t>
            </a:r>
            <a:r>
              <a:rPr lang="cs-CZ" u="sng" dirty="0" smtClean="0"/>
              <a:t> </a:t>
            </a:r>
          </a:p>
          <a:p>
            <a:pPr eaLnBrk="1" hangingPunct="1">
              <a:buFontTx/>
              <a:buNone/>
              <a:defRPr/>
            </a:pPr>
            <a:r>
              <a:rPr lang="cs-CZ" dirty="0" smtClean="0"/>
              <a:t>   </a:t>
            </a:r>
            <a:r>
              <a:rPr lang="cs-CZ" dirty="0" err="1" smtClean="0"/>
              <a:t>Interleukiny</a:t>
            </a:r>
            <a:r>
              <a:rPr lang="cs-CZ" dirty="0" smtClean="0"/>
              <a:t> (IL-1 – IL-35), </a:t>
            </a:r>
          </a:p>
          <a:p>
            <a:pPr eaLnBrk="1" hangingPunct="1">
              <a:buFontTx/>
              <a:buNone/>
              <a:defRPr/>
            </a:pPr>
            <a:r>
              <a:rPr lang="cs-CZ" dirty="0" smtClean="0"/>
              <a:t>   IFN, TNF, TGF, CSF</a:t>
            </a:r>
          </a:p>
          <a:p>
            <a:pPr eaLnBrk="1" hangingPunct="1">
              <a:buFontTx/>
              <a:buNone/>
              <a:defRPr/>
            </a:pPr>
            <a:endParaRPr lang="cs-CZ" dirty="0" smtClean="0"/>
          </a:p>
          <a:p>
            <a:pPr marL="0" indent="0" eaLnBrk="1" hangingPunct="1">
              <a:buFont typeface="Wingdings" pitchFamily="2" charset="2"/>
              <a:buNone/>
              <a:defRPr/>
            </a:pPr>
            <a:r>
              <a:rPr lang="cs-CZ" dirty="0" err="1" smtClean="0"/>
              <a:t>Chemokiny</a:t>
            </a:r>
            <a:r>
              <a:rPr lang="cs-CZ" dirty="0" smtClean="0"/>
              <a:t> (C, CC, CXC,CX3C)</a:t>
            </a:r>
          </a:p>
          <a:p>
            <a:pPr eaLnBrk="1" hangingPunct="1">
              <a:defRPr/>
            </a:pPr>
            <a:endParaRPr lang="cs-CZ" dirty="0" smtClean="0"/>
          </a:p>
          <a:p>
            <a:pPr marL="0" indent="0" eaLnBrk="1" hangingPunct="1">
              <a:buFont typeface="Wingdings" pitchFamily="2" charset="2"/>
              <a:buNone/>
              <a:defRPr/>
            </a:pPr>
            <a:r>
              <a:rPr lang="cs-CZ" u="sng" dirty="0" smtClean="0"/>
              <a:t>Adhezivní </a:t>
            </a:r>
            <a:r>
              <a:rPr lang="cs-CZ" u="sng" dirty="0" err="1" smtClean="0"/>
              <a:t>molekuly</a:t>
            </a:r>
            <a:r>
              <a:rPr lang="cs-CZ" dirty="0" err="1" smtClean="0"/>
              <a:t>:</a:t>
            </a:r>
            <a:r>
              <a:rPr lang="cs-CZ" sz="2400" dirty="0" err="1" smtClean="0"/>
              <a:t>integriny</a:t>
            </a:r>
            <a:r>
              <a:rPr lang="cs-CZ" sz="2000" dirty="0" smtClean="0"/>
              <a:t>, </a:t>
            </a:r>
            <a:r>
              <a:rPr lang="cs-CZ" sz="2400" dirty="0" err="1" smtClean="0"/>
              <a:t>selektiny</a:t>
            </a:r>
            <a:r>
              <a:rPr lang="cs-CZ" sz="2400" dirty="0" smtClean="0"/>
              <a:t>, </a:t>
            </a:r>
            <a:r>
              <a:rPr lang="cs-CZ" sz="2400" dirty="0" err="1" smtClean="0"/>
              <a:t>adresiny</a:t>
            </a:r>
            <a:r>
              <a:rPr lang="cs-CZ" dirty="0" smtClean="0"/>
              <a:t> </a:t>
            </a:r>
          </a:p>
        </p:txBody>
      </p:sp>
    </p:spTree>
    <p:extLst>
      <p:ext uri="{BB962C8B-B14F-4D97-AF65-F5344CB8AC3E}">
        <p14:creationId xmlns:p14="http://schemas.microsoft.com/office/powerpoint/2010/main" val="16058020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 regulátory imunitního systému, působící na krátkou vzdálenost prostřednictvím vazby na specifické receptory na povrchu buněk</a:t>
            </a:r>
          </a:p>
          <a:p>
            <a:r>
              <a:rPr lang="cs-CZ" dirty="0" smtClean="0"/>
              <a:t>Jsou produkovány buňkami imunitního systému, mají krátký biologický poločas</a:t>
            </a:r>
          </a:p>
          <a:p>
            <a:r>
              <a:rPr lang="cs-CZ" dirty="0" smtClean="0"/>
              <a:t>Účinek – </a:t>
            </a:r>
            <a:r>
              <a:rPr lang="cs-CZ" dirty="0" err="1" smtClean="0"/>
              <a:t>autokrinní</a:t>
            </a:r>
            <a:r>
              <a:rPr lang="cs-CZ" dirty="0" smtClean="0"/>
              <a:t>, </a:t>
            </a:r>
            <a:r>
              <a:rPr lang="cs-CZ" dirty="0" err="1" smtClean="0"/>
              <a:t>parakrinní</a:t>
            </a:r>
            <a:r>
              <a:rPr lang="cs-CZ" dirty="0" smtClean="0"/>
              <a:t>, </a:t>
            </a:r>
            <a:r>
              <a:rPr lang="cs-CZ" dirty="0" err="1" smtClean="0"/>
              <a:t>endokrynní</a:t>
            </a:r>
            <a:endParaRPr lang="cs-CZ" dirty="0" smtClean="0"/>
          </a:p>
          <a:p>
            <a:pPr marL="0" indent="0">
              <a:buNone/>
            </a:pPr>
            <a:r>
              <a:rPr lang="cs-CZ" dirty="0" smtClean="0"/>
              <a:t> </a:t>
            </a:r>
          </a:p>
          <a:p>
            <a:endParaRPr lang="cs-CZ" dirty="0"/>
          </a:p>
        </p:txBody>
      </p:sp>
    </p:spTree>
    <p:extLst>
      <p:ext uri="{BB962C8B-B14F-4D97-AF65-F5344CB8AC3E}">
        <p14:creationId xmlns:p14="http://schemas.microsoft.com/office/powerpoint/2010/main" val="42087789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27" descr="schemata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836613"/>
            <a:ext cx="76327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179388" y="0"/>
            <a:ext cx="88566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3200" smtClean="0"/>
              <a:t>Schéma typů působení cytokinů na druhé buňky</a:t>
            </a:r>
            <a:endParaRPr lang="en-US" altLang="cs-CZ" sz="3200" smtClean="0"/>
          </a:p>
        </p:txBody>
      </p:sp>
      <p:sp>
        <p:nvSpPr>
          <p:cNvPr id="6" name="TextovéPole 5"/>
          <p:cNvSpPr txBox="1"/>
          <p:nvPr/>
        </p:nvSpPr>
        <p:spPr>
          <a:xfrm>
            <a:off x="468313" y="1773238"/>
            <a:ext cx="1690687"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Autokrinní</a:t>
            </a:r>
            <a:endParaRPr lang="cs-CZ" sz="1600" dirty="0"/>
          </a:p>
        </p:txBody>
      </p:sp>
      <p:sp>
        <p:nvSpPr>
          <p:cNvPr id="7" name="TextovéPole 6"/>
          <p:cNvSpPr txBox="1"/>
          <p:nvPr/>
        </p:nvSpPr>
        <p:spPr>
          <a:xfrm>
            <a:off x="3059113" y="908050"/>
            <a:ext cx="9366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Receptor</a:t>
            </a:r>
          </a:p>
        </p:txBody>
      </p:sp>
      <p:sp>
        <p:nvSpPr>
          <p:cNvPr id="8" name="TextovéPole 7"/>
          <p:cNvSpPr txBox="1"/>
          <p:nvPr/>
        </p:nvSpPr>
        <p:spPr>
          <a:xfrm>
            <a:off x="468313" y="3536950"/>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Parakrinní</a:t>
            </a:r>
            <a:endParaRPr lang="cs-CZ" sz="1600" dirty="0"/>
          </a:p>
        </p:txBody>
      </p:sp>
      <p:sp>
        <p:nvSpPr>
          <p:cNvPr id="9" name="TextovéPole 8"/>
          <p:cNvSpPr txBox="1"/>
          <p:nvPr/>
        </p:nvSpPr>
        <p:spPr>
          <a:xfrm>
            <a:off x="468313" y="5300663"/>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a:t>Endokrinní</a:t>
            </a:r>
            <a:endParaRPr lang="cs-CZ" sz="1600" dirty="0"/>
          </a:p>
        </p:txBody>
      </p:sp>
      <p:sp>
        <p:nvSpPr>
          <p:cNvPr id="10" name="TextovéPole 9"/>
          <p:cNvSpPr txBox="1"/>
          <p:nvPr/>
        </p:nvSpPr>
        <p:spPr>
          <a:xfrm>
            <a:off x="1908175" y="1196975"/>
            <a:ext cx="935038"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Signál</a:t>
            </a:r>
          </a:p>
        </p:txBody>
      </p:sp>
      <p:sp>
        <p:nvSpPr>
          <p:cNvPr id="11" name="TextovéPole 10"/>
          <p:cNvSpPr txBox="1"/>
          <p:nvPr/>
        </p:nvSpPr>
        <p:spPr>
          <a:xfrm>
            <a:off x="5292725" y="1844675"/>
            <a:ext cx="1655763"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Sekrece </a:t>
            </a:r>
            <a:r>
              <a:rPr lang="cs-CZ" sz="1500" dirty="0" err="1">
                <a:solidFill>
                  <a:schemeClr val="tx1">
                    <a:lumMod val="85000"/>
                    <a:lumOff val="15000"/>
                  </a:schemeClr>
                </a:solidFill>
              </a:rPr>
              <a:t>cytokinu</a:t>
            </a:r>
            <a:endParaRPr lang="cs-CZ" sz="1500" dirty="0">
              <a:solidFill>
                <a:schemeClr val="tx1">
                  <a:lumMod val="85000"/>
                  <a:lumOff val="15000"/>
                </a:schemeClr>
              </a:solidFill>
            </a:endParaRPr>
          </a:p>
        </p:txBody>
      </p:sp>
      <p:cxnSp>
        <p:nvCxnSpPr>
          <p:cNvPr id="12" name="Přímá spojovací šipka 16"/>
          <p:cNvCxnSpPr>
            <a:stCxn id="7" idx="2"/>
          </p:cNvCxnSpPr>
          <p:nvPr/>
        </p:nvCxnSpPr>
        <p:spPr>
          <a:xfrm>
            <a:off x="3527425" y="1185863"/>
            <a:ext cx="36513"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9"/>
          <p:cNvCxnSpPr/>
          <p:nvPr/>
        </p:nvCxnSpPr>
        <p:spPr>
          <a:xfrm>
            <a:off x="2447925" y="1477963"/>
            <a:ext cx="539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4"/>
          <p:cNvCxnSpPr/>
          <p:nvPr/>
        </p:nvCxnSpPr>
        <p:spPr>
          <a:xfrm flipH="1">
            <a:off x="4572000" y="1985963"/>
            <a:ext cx="7921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84663" y="4508500"/>
            <a:ext cx="18002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Céva, krevní oběh </a:t>
            </a:r>
          </a:p>
        </p:txBody>
      </p:sp>
    </p:spTree>
    <p:extLst>
      <p:ext uri="{BB962C8B-B14F-4D97-AF65-F5344CB8AC3E}">
        <p14:creationId xmlns:p14="http://schemas.microsoft.com/office/powerpoint/2010/main" val="36580388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Hlavním producentem je určitá skupina buněk  x mohou však být produkovány různými buňkami</a:t>
            </a:r>
          </a:p>
          <a:p>
            <a:r>
              <a:rPr lang="cs-CZ" dirty="0" smtClean="0"/>
              <a:t>Vytvářejí funkční cytokinovou síť </a:t>
            </a:r>
          </a:p>
          <a:p>
            <a:r>
              <a:rPr lang="cs-CZ" dirty="0" smtClean="0"/>
              <a:t>Jeden </a:t>
            </a:r>
            <a:r>
              <a:rPr lang="cs-CZ" dirty="0" err="1" smtClean="0"/>
              <a:t>cytokin</a:t>
            </a:r>
            <a:r>
              <a:rPr lang="cs-CZ" dirty="0" smtClean="0"/>
              <a:t> má často stimulační i tlumivý efekt</a:t>
            </a:r>
          </a:p>
          <a:p>
            <a:r>
              <a:rPr lang="cs-CZ" dirty="0" smtClean="0"/>
              <a:t>Působí</a:t>
            </a:r>
            <a:r>
              <a:rPr lang="cs-CZ" dirty="0"/>
              <a:t> na více oblastí, </a:t>
            </a:r>
            <a:r>
              <a:rPr lang="cs-CZ" dirty="0" smtClean="0"/>
              <a:t>vlastností – tzv. </a:t>
            </a:r>
            <a:r>
              <a:rPr lang="cs-CZ" dirty="0" err="1" smtClean="0"/>
              <a:t>pleiotropní</a:t>
            </a:r>
            <a:r>
              <a:rPr lang="cs-CZ" dirty="0" smtClean="0"/>
              <a:t> efekt </a:t>
            </a:r>
            <a:endParaRPr lang="cs-CZ" dirty="0"/>
          </a:p>
        </p:txBody>
      </p:sp>
    </p:spTree>
    <p:extLst>
      <p:ext uri="{BB962C8B-B14F-4D97-AF65-F5344CB8AC3E}">
        <p14:creationId xmlns:p14="http://schemas.microsoft.com/office/powerpoint/2010/main" val="15991995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a:t>
            </a:r>
            <a:r>
              <a:rPr lang="cs-CZ" dirty="0" err="1" smtClean="0"/>
              <a:t>cytokinů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Stimulační:</a:t>
            </a:r>
          </a:p>
          <a:p>
            <a:pPr lvl="1"/>
            <a:r>
              <a:rPr lang="cs-CZ" dirty="0"/>
              <a:t>Stimulace T- lymfocytů: IL-2</a:t>
            </a:r>
          </a:p>
          <a:p>
            <a:pPr lvl="1"/>
            <a:r>
              <a:rPr lang="cs-CZ" dirty="0"/>
              <a:t>Stimulace B-lymfocytů, produkce protilátek: IL-4, IL-5, IL-10, IL-21</a:t>
            </a:r>
          </a:p>
          <a:p>
            <a:pPr lvl="1"/>
            <a:r>
              <a:rPr lang="cs-CZ" dirty="0"/>
              <a:t>Stimulace makrofágů: </a:t>
            </a:r>
            <a:r>
              <a:rPr lang="cs-CZ" altLang="cs-CZ" dirty="0"/>
              <a:t>IFN-</a:t>
            </a:r>
            <a:r>
              <a:rPr lang="cs-CZ" altLang="cs-CZ" dirty="0">
                <a:latin typeface="Symbol" pitchFamily="18" charset="2"/>
              </a:rPr>
              <a:t>g</a:t>
            </a:r>
            <a:endParaRPr lang="cs-CZ" altLang="cs-CZ" dirty="0"/>
          </a:p>
          <a:p>
            <a:pPr lvl="1"/>
            <a:r>
              <a:rPr lang="cs-CZ" dirty="0"/>
              <a:t>Stimulace granulocytů: IL-8, </a:t>
            </a:r>
            <a:r>
              <a:rPr lang="cs-CZ" dirty="0" err="1"/>
              <a:t>chemokiny</a:t>
            </a:r>
            <a:endParaRPr lang="cs-CZ" dirty="0"/>
          </a:p>
          <a:p>
            <a:pPr lvl="1"/>
            <a:r>
              <a:rPr lang="cs-CZ" dirty="0"/>
              <a:t>Proliferace </a:t>
            </a:r>
            <a:r>
              <a:rPr lang="cs-CZ" dirty="0" err="1"/>
              <a:t>progenitorových</a:t>
            </a:r>
            <a:r>
              <a:rPr lang="cs-CZ" dirty="0"/>
              <a:t> buněk</a:t>
            </a:r>
          </a:p>
          <a:p>
            <a:pPr marL="457200" lvl="1" indent="0">
              <a:buNone/>
            </a:pPr>
            <a:endParaRPr lang="cs-CZ" dirty="0" smtClean="0"/>
          </a:p>
          <a:p>
            <a:r>
              <a:rPr lang="cs-CZ" dirty="0" smtClean="0"/>
              <a:t>Prozánětlivé </a:t>
            </a:r>
            <a:r>
              <a:rPr lang="cs-CZ" dirty="0" err="1" smtClean="0"/>
              <a:t>cytokiny</a:t>
            </a:r>
            <a:r>
              <a:rPr lang="cs-CZ" dirty="0" smtClean="0"/>
              <a:t>: IL-1, IL-6, IL-18, </a:t>
            </a:r>
            <a:r>
              <a:rPr lang="cs-CZ" altLang="cs-CZ" dirty="0"/>
              <a:t>TNF-</a:t>
            </a:r>
            <a:r>
              <a:rPr lang="cs-CZ" altLang="cs-CZ" dirty="0">
                <a:latin typeface="Symbol" pitchFamily="18" charset="2"/>
              </a:rPr>
              <a:t>a</a:t>
            </a:r>
            <a:endParaRPr lang="cs-CZ" dirty="0" smtClean="0"/>
          </a:p>
          <a:p>
            <a:pPr lvl="1"/>
            <a:endParaRPr lang="cs-CZ" dirty="0" smtClean="0"/>
          </a:p>
          <a:p>
            <a:r>
              <a:rPr lang="cs-CZ" dirty="0" smtClean="0"/>
              <a:t>Regulační: IL-10, IL-13, </a:t>
            </a:r>
            <a:r>
              <a:rPr lang="cs-CZ" altLang="cs-CZ" dirty="0" smtClean="0"/>
              <a:t>TGF-</a:t>
            </a:r>
            <a:r>
              <a:rPr lang="cs-CZ" altLang="cs-CZ" dirty="0" smtClean="0">
                <a:latin typeface="Symbol" pitchFamily="18" charset="2"/>
              </a:rPr>
              <a:t>b</a:t>
            </a:r>
            <a:endParaRPr lang="cs-CZ" altLang="cs-CZ" dirty="0">
              <a:latin typeface="Symbol" pitchFamily="18" charset="2"/>
            </a:endParaRPr>
          </a:p>
          <a:p>
            <a:pPr marL="0" indent="0">
              <a:buNone/>
            </a:pPr>
            <a:endParaRPr lang="cs-CZ" dirty="0" smtClean="0"/>
          </a:p>
          <a:p>
            <a:pPr marL="457200" lvl="1" indent="0">
              <a:buNone/>
            </a:pPr>
            <a:endParaRPr lang="cs-CZ" dirty="0" smtClean="0"/>
          </a:p>
        </p:txBody>
      </p:sp>
    </p:spTree>
    <p:extLst>
      <p:ext uri="{BB962C8B-B14F-4D97-AF65-F5344CB8AC3E}">
        <p14:creationId xmlns:p14="http://schemas.microsoft.com/office/powerpoint/2010/main" val="3632632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Interferony</a:t>
            </a:r>
            <a:endParaRPr lang="cs-CZ" dirty="0"/>
          </a:p>
        </p:txBody>
      </p:sp>
      <p:sp>
        <p:nvSpPr>
          <p:cNvPr id="3" name="Zástupný symbol pro obsah 2"/>
          <p:cNvSpPr>
            <a:spLocks noGrp="1"/>
          </p:cNvSpPr>
          <p:nvPr>
            <p:ph idx="1"/>
          </p:nvPr>
        </p:nvSpPr>
        <p:spPr/>
        <p:txBody>
          <a:bodyPr/>
          <a:lstStyle/>
          <a:p>
            <a:r>
              <a:rPr lang="cs-CZ" altLang="cs-CZ" dirty="0"/>
              <a:t>Typ I: IFN </a:t>
            </a:r>
            <a:r>
              <a:rPr lang="cs-CZ" altLang="cs-CZ" dirty="0">
                <a:latin typeface="Symbol" pitchFamily="18" charset="2"/>
              </a:rPr>
              <a:t>a</a:t>
            </a:r>
            <a:r>
              <a:rPr lang="cs-CZ" altLang="cs-CZ" dirty="0"/>
              <a:t>, IFN </a:t>
            </a:r>
            <a:r>
              <a:rPr lang="cs-CZ" altLang="cs-CZ" dirty="0">
                <a:latin typeface="Symbol" pitchFamily="18" charset="2"/>
              </a:rPr>
              <a:t>b : </a:t>
            </a:r>
            <a:r>
              <a:rPr lang="cs-CZ" altLang="cs-CZ" dirty="0">
                <a:latin typeface="Times New Roman" pitchFamily="18" charset="0"/>
              </a:rPr>
              <a:t>jsou produkovány některými buňkami infikovanými viry (hlavně fibroblasty, makrofágy). V cílové buňce inhibují virovou replikaci.</a:t>
            </a:r>
          </a:p>
          <a:p>
            <a:r>
              <a:rPr lang="cs-CZ" altLang="cs-CZ" dirty="0">
                <a:latin typeface="Times New Roman" pitchFamily="18" charset="0"/>
              </a:rPr>
              <a:t>Typ II „Imunní“: IFN </a:t>
            </a:r>
            <a:r>
              <a:rPr lang="cs-CZ" altLang="cs-CZ" dirty="0">
                <a:latin typeface="Symbol" pitchFamily="18" charset="2"/>
              </a:rPr>
              <a:t>g</a:t>
            </a:r>
            <a:r>
              <a:rPr lang="cs-CZ" altLang="cs-CZ" dirty="0">
                <a:latin typeface="Times New Roman" pitchFamily="18" charset="0"/>
              </a:rPr>
              <a:t>: produkován aktivovanými T</a:t>
            </a:r>
            <a:r>
              <a:rPr lang="cs-CZ" altLang="cs-CZ" baseline="-25000" dirty="0">
                <a:latin typeface="Times New Roman" pitchFamily="18" charset="0"/>
              </a:rPr>
              <a:t>H</a:t>
            </a:r>
            <a:r>
              <a:rPr lang="cs-CZ" altLang="cs-CZ" dirty="0">
                <a:latin typeface="Times New Roman" pitchFamily="18" charset="0"/>
              </a:rPr>
              <a:t>1 buňkami, způsobuje aktivaci makrofágů. </a:t>
            </a:r>
            <a:endParaRPr lang="en-US" altLang="cs-CZ" dirty="0">
              <a:latin typeface="Times New Roman" pitchFamily="18" charset="0"/>
            </a:endParaRPr>
          </a:p>
          <a:p>
            <a:endParaRPr lang="cs-CZ" dirty="0"/>
          </a:p>
        </p:txBody>
      </p:sp>
    </p:spTree>
    <p:extLst>
      <p:ext uri="{BB962C8B-B14F-4D97-AF65-F5344CB8AC3E}">
        <p14:creationId xmlns:p14="http://schemas.microsoft.com/office/powerpoint/2010/main" val="38359193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914400"/>
            <a:ext cx="7865859"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a:spLocks noGrp="1"/>
          </p:cNvSpPr>
          <p:nvPr>
            <p:ph type="title"/>
          </p:nvPr>
        </p:nvSpPr>
        <p:spPr>
          <a:xfrm>
            <a:off x="461963" y="-79375"/>
            <a:ext cx="8026892" cy="1143000"/>
          </a:xfrm>
        </p:spPr>
        <p:txBody>
          <a:bodyPr>
            <a:normAutofit fontScale="90000"/>
          </a:bodyPr>
          <a:lstStyle/>
          <a:p>
            <a:pPr>
              <a:defRPr/>
            </a:pPr>
            <a:r>
              <a:rPr lang="cs-CZ" dirty="0" smtClean="0"/>
              <a:t>Mechanismus účinku interferonu (IFN)</a:t>
            </a:r>
            <a:endParaRPr lang="cs-CZ" dirty="0"/>
          </a:p>
        </p:txBody>
      </p:sp>
      <p:cxnSp>
        <p:nvCxnSpPr>
          <p:cNvPr id="6" name="Přímá spojovací šipka 20"/>
          <p:cNvCxnSpPr>
            <a:stCxn id="7" idx="3"/>
          </p:cNvCxnSpPr>
          <p:nvPr/>
        </p:nvCxnSpPr>
        <p:spPr>
          <a:xfrm>
            <a:off x="2176408" y="1556544"/>
            <a:ext cx="566792" cy="18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203326" y="1398588"/>
            <a:ext cx="973082"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Virus</a:t>
            </a:r>
          </a:p>
        </p:txBody>
      </p:sp>
      <p:cxnSp>
        <p:nvCxnSpPr>
          <p:cNvPr id="8" name="Přímá spojovací šipka 20"/>
          <p:cNvCxnSpPr>
            <a:stCxn id="9" idx="1"/>
          </p:cNvCxnSpPr>
          <p:nvPr/>
        </p:nvCxnSpPr>
        <p:spPr>
          <a:xfrm flipH="1">
            <a:off x="3032127" y="1335088"/>
            <a:ext cx="328612" cy="249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360739" y="1095375"/>
            <a:ext cx="1194675" cy="47942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Viral</a:t>
            </a:r>
            <a:r>
              <a:rPr lang="cs-CZ" sz="1600" dirty="0"/>
              <a:t> </a:t>
            </a:r>
            <a:r>
              <a:rPr lang="cs-CZ" sz="1600" dirty="0" err="1"/>
              <a:t>nucleic</a:t>
            </a:r>
            <a:r>
              <a:rPr lang="cs-CZ" sz="1600" dirty="0"/>
              <a:t> acid</a:t>
            </a:r>
          </a:p>
        </p:txBody>
      </p:sp>
      <p:cxnSp>
        <p:nvCxnSpPr>
          <p:cNvPr id="10" name="Přímá spojovací šipka 20"/>
          <p:cNvCxnSpPr>
            <a:stCxn id="11" idx="1"/>
          </p:cNvCxnSpPr>
          <p:nvPr/>
        </p:nvCxnSpPr>
        <p:spPr>
          <a:xfrm flipH="1">
            <a:off x="5305426" y="1476375"/>
            <a:ext cx="261938" cy="3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567364" y="1317625"/>
            <a:ext cx="1193299"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New </a:t>
            </a:r>
            <a:r>
              <a:rPr lang="cs-CZ" sz="1600" dirty="0" err="1"/>
              <a:t>viruses</a:t>
            </a:r>
            <a:endParaRPr lang="cs-CZ" sz="1600" dirty="0"/>
          </a:p>
        </p:txBody>
      </p:sp>
      <p:cxnSp>
        <p:nvCxnSpPr>
          <p:cNvPr id="12" name="Přímá spojovací šipka 20"/>
          <p:cNvCxnSpPr>
            <a:stCxn id="13" idx="1"/>
          </p:cNvCxnSpPr>
          <p:nvPr/>
        </p:nvCxnSpPr>
        <p:spPr>
          <a:xfrm flipH="1">
            <a:off x="6926265" y="2228057"/>
            <a:ext cx="344486" cy="297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270751" y="1989138"/>
            <a:ext cx="2169133" cy="47783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Antiviral</a:t>
            </a:r>
            <a:r>
              <a:rPr lang="cs-CZ" sz="1600" dirty="0"/>
              <a:t> </a:t>
            </a:r>
            <a:r>
              <a:rPr lang="cs-CZ" sz="1600" dirty="0" err="1"/>
              <a:t>proteins</a:t>
            </a:r>
            <a:r>
              <a:rPr lang="cs-CZ" sz="1600" dirty="0"/>
              <a:t> </a:t>
            </a:r>
            <a:r>
              <a:rPr lang="cs-CZ" sz="1600" dirty="0" err="1"/>
              <a:t>block</a:t>
            </a:r>
            <a:r>
              <a:rPr lang="cs-CZ" sz="1600" dirty="0"/>
              <a:t> </a:t>
            </a:r>
            <a:r>
              <a:rPr lang="cs-CZ" sz="1600" dirty="0" err="1"/>
              <a:t>viral</a:t>
            </a:r>
            <a:r>
              <a:rPr lang="cs-CZ" sz="1600" dirty="0"/>
              <a:t> </a:t>
            </a:r>
            <a:r>
              <a:rPr lang="cs-CZ" sz="1600" dirty="0" err="1"/>
              <a:t>reproduction</a:t>
            </a:r>
            <a:endParaRPr lang="cs-CZ" sz="1600" dirty="0"/>
          </a:p>
        </p:txBody>
      </p:sp>
      <p:cxnSp>
        <p:nvCxnSpPr>
          <p:cNvPr id="14" name="Přímá spojovací šipka 20"/>
          <p:cNvCxnSpPr>
            <a:stCxn id="15" idx="3"/>
          </p:cNvCxnSpPr>
          <p:nvPr/>
        </p:nvCxnSpPr>
        <p:spPr>
          <a:xfrm>
            <a:off x="2276648" y="4830563"/>
            <a:ext cx="787227" cy="3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5452" y="4505325"/>
            <a:ext cx="1851196" cy="65047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molecules</a:t>
            </a:r>
            <a:r>
              <a:rPr lang="cs-CZ" sz="1600" dirty="0"/>
              <a:t> </a:t>
            </a:r>
            <a:r>
              <a:rPr lang="cs-CZ" sz="1600" dirty="0" err="1"/>
              <a:t>produced</a:t>
            </a:r>
            <a:endParaRPr lang="cs-CZ" sz="1600" dirty="0"/>
          </a:p>
        </p:txBody>
      </p:sp>
      <p:cxnSp>
        <p:nvCxnSpPr>
          <p:cNvPr id="16" name="Přímá spojovací šipka 20"/>
          <p:cNvCxnSpPr>
            <a:stCxn id="17" idx="1"/>
          </p:cNvCxnSpPr>
          <p:nvPr/>
        </p:nvCxnSpPr>
        <p:spPr>
          <a:xfrm flipH="1">
            <a:off x="6115052" y="4820444"/>
            <a:ext cx="957262" cy="324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7072314" y="4495800"/>
            <a:ext cx="2396230" cy="649288"/>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binding</a:t>
            </a:r>
            <a:r>
              <a:rPr lang="cs-CZ" sz="1600" dirty="0"/>
              <a:t> </a:t>
            </a:r>
            <a:r>
              <a:rPr lang="cs-CZ" sz="1600" dirty="0" err="1"/>
              <a:t>simulates</a:t>
            </a:r>
            <a:r>
              <a:rPr lang="cs-CZ" sz="1600" dirty="0"/>
              <a:t> cell to </a:t>
            </a:r>
            <a:r>
              <a:rPr lang="cs-CZ" sz="1600" dirty="0" err="1"/>
              <a:t>turn</a:t>
            </a:r>
            <a:r>
              <a:rPr lang="cs-CZ" sz="1600" dirty="0"/>
              <a:t> on </a:t>
            </a:r>
            <a:r>
              <a:rPr lang="cs-CZ" sz="1600" dirty="0" err="1"/>
              <a:t>genes</a:t>
            </a:r>
            <a:r>
              <a:rPr lang="cs-CZ" sz="1600" dirty="0"/>
              <a:t> </a:t>
            </a:r>
            <a:r>
              <a:rPr lang="cs-CZ" sz="1600" dirty="0" err="1"/>
              <a:t>for</a:t>
            </a:r>
            <a:r>
              <a:rPr lang="cs-CZ" sz="1600" dirty="0"/>
              <a:t> </a:t>
            </a:r>
            <a:r>
              <a:rPr lang="cs-CZ" sz="1600" dirty="0" err="1"/>
              <a:t>antiviral</a:t>
            </a:r>
            <a:r>
              <a:rPr lang="cs-CZ" sz="1600" dirty="0"/>
              <a:t> </a:t>
            </a:r>
            <a:r>
              <a:rPr lang="cs-CZ" sz="1600" dirty="0" err="1"/>
              <a:t>proteins</a:t>
            </a:r>
            <a:endParaRPr lang="cs-CZ" sz="1600" dirty="0"/>
          </a:p>
        </p:txBody>
      </p:sp>
      <p:sp>
        <p:nvSpPr>
          <p:cNvPr id="18" name="TextovéPole 17"/>
          <p:cNvSpPr txBox="1"/>
          <p:nvPr/>
        </p:nvSpPr>
        <p:spPr>
          <a:xfrm>
            <a:off x="809626" y="5373688"/>
            <a:ext cx="2668749" cy="985837"/>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1</a:t>
            </a:r>
            <a:endParaRPr lang="en-GB" sz="1600" b="1" dirty="0">
              <a:solidFill>
                <a:schemeClr val="tx1"/>
              </a:solidFill>
            </a:endParaRPr>
          </a:p>
          <a:p>
            <a:pPr marL="180975" indent="-180975">
              <a:buFontTx/>
              <a:buChar char="•"/>
              <a:defRPr/>
            </a:pPr>
            <a:r>
              <a:rPr lang="cs-CZ" sz="1400" dirty="0" err="1">
                <a:solidFill>
                  <a:schemeClr val="tx1"/>
                </a:solidFill>
              </a:rPr>
              <a:t>Infected</a:t>
            </a:r>
            <a:r>
              <a:rPr lang="cs-CZ" sz="1400" dirty="0">
                <a:solidFill>
                  <a:schemeClr val="tx1"/>
                </a:solidFill>
              </a:rPr>
              <a:t> by virus</a:t>
            </a:r>
          </a:p>
          <a:p>
            <a:pPr marL="180975" indent="-180975">
              <a:buFontTx/>
              <a:buChar char="•"/>
              <a:defRPr/>
            </a:pPr>
            <a:r>
              <a:rPr lang="cs-CZ" sz="1400" dirty="0" err="1">
                <a:solidFill>
                  <a:schemeClr val="tx1"/>
                </a:solidFill>
              </a:rPr>
              <a:t>Makes</a:t>
            </a:r>
            <a:r>
              <a:rPr lang="cs-CZ" sz="1400" dirty="0">
                <a:solidFill>
                  <a:schemeClr val="tx1"/>
                </a:solidFill>
              </a:rPr>
              <a:t> interferon</a:t>
            </a:r>
          </a:p>
          <a:p>
            <a:pPr marL="180975" indent="-180975">
              <a:buFontTx/>
              <a:buChar char="•"/>
              <a:defRPr/>
            </a:pPr>
            <a:r>
              <a:rPr lang="cs-CZ" sz="1400" dirty="0" err="1">
                <a:solidFill>
                  <a:schemeClr val="tx1"/>
                </a:solidFill>
              </a:rPr>
              <a:t>Is</a:t>
            </a:r>
            <a:r>
              <a:rPr lang="cs-CZ" sz="1400" dirty="0">
                <a:solidFill>
                  <a:schemeClr val="tx1"/>
                </a:solidFill>
              </a:rPr>
              <a:t> </a:t>
            </a:r>
            <a:r>
              <a:rPr lang="cs-CZ" sz="1400" dirty="0" err="1">
                <a:solidFill>
                  <a:schemeClr val="tx1"/>
                </a:solidFill>
              </a:rPr>
              <a:t>kiled</a:t>
            </a:r>
            <a:r>
              <a:rPr lang="cs-CZ" sz="1400" dirty="0">
                <a:solidFill>
                  <a:schemeClr val="tx1"/>
                </a:solidFill>
              </a:rPr>
              <a:t> by virus</a:t>
            </a:r>
            <a:endParaRPr lang="en-GB" sz="1400" dirty="0">
              <a:solidFill>
                <a:schemeClr val="tx1"/>
              </a:solidFill>
            </a:endParaRPr>
          </a:p>
        </p:txBody>
      </p:sp>
      <p:sp>
        <p:nvSpPr>
          <p:cNvPr id="19" name="TextovéPole 18"/>
          <p:cNvSpPr txBox="1"/>
          <p:nvPr/>
        </p:nvSpPr>
        <p:spPr>
          <a:xfrm>
            <a:off x="5872163" y="5373688"/>
            <a:ext cx="3121569" cy="984885"/>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2</a:t>
            </a:r>
            <a:endParaRPr lang="en-GB" sz="1600" b="1" dirty="0">
              <a:solidFill>
                <a:schemeClr val="tx1"/>
              </a:solidFill>
            </a:endParaRPr>
          </a:p>
          <a:p>
            <a:pPr marL="180975" indent="-180975">
              <a:buFontTx/>
              <a:buChar char="•"/>
              <a:defRPr/>
            </a:pPr>
            <a:r>
              <a:rPr lang="cs-CZ" sz="1400" dirty="0" err="1">
                <a:solidFill>
                  <a:schemeClr val="tx1"/>
                </a:solidFill>
              </a:rPr>
              <a:t>Entered</a:t>
            </a:r>
            <a:r>
              <a:rPr lang="cs-CZ" sz="1400" dirty="0">
                <a:solidFill>
                  <a:schemeClr val="tx1"/>
                </a:solidFill>
              </a:rPr>
              <a:t> by interferon </a:t>
            </a:r>
            <a:r>
              <a:rPr lang="cs-CZ" sz="1400" dirty="0" err="1">
                <a:solidFill>
                  <a:schemeClr val="tx1"/>
                </a:solidFill>
              </a:rPr>
              <a:t>from</a:t>
            </a:r>
            <a:r>
              <a:rPr lang="cs-CZ" sz="1400" dirty="0">
                <a:solidFill>
                  <a:schemeClr val="tx1"/>
                </a:solidFill>
              </a:rPr>
              <a:t> cell 1</a:t>
            </a:r>
            <a:r>
              <a:rPr lang="en-US" sz="1400" dirty="0">
                <a:solidFill>
                  <a:schemeClr val="tx1"/>
                </a:solidFill>
              </a:rPr>
              <a:t>;</a:t>
            </a:r>
            <a:endParaRPr lang="cs-CZ" sz="1400" dirty="0">
              <a:solidFill>
                <a:schemeClr val="tx1"/>
              </a:solidFill>
            </a:endParaRPr>
          </a:p>
          <a:p>
            <a:pPr marL="180975" indent="-180975">
              <a:buFontTx/>
              <a:buChar char="•"/>
              <a:defRPr/>
            </a:pPr>
            <a:r>
              <a:rPr lang="cs-CZ" sz="1400" dirty="0">
                <a:solidFill>
                  <a:schemeClr val="tx1"/>
                </a:solidFill>
              </a:rPr>
              <a:t>Interferon </a:t>
            </a:r>
            <a:r>
              <a:rPr lang="cs-CZ" sz="1400" dirty="0" err="1">
                <a:solidFill>
                  <a:schemeClr val="tx1"/>
                </a:solidFill>
              </a:rPr>
              <a:t>induces</a:t>
            </a:r>
            <a:r>
              <a:rPr lang="cs-CZ" sz="1400" dirty="0">
                <a:solidFill>
                  <a:schemeClr val="tx1"/>
                </a:solidFill>
              </a:rPr>
              <a:t> </a:t>
            </a:r>
            <a:r>
              <a:rPr lang="cs-CZ" sz="1400" dirty="0" err="1">
                <a:solidFill>
                  <a:schemeClr val="tx1"/>
                </a:solidFill>
              </a:rPr>
              <a:t>changes</a:t>
            </a:r>
            <a:r>
              <a:rPr lang="cs-CZ" sz="1400" dirty="0">
                <a:solidFill>
                  <a:schemeClr val="tx1"/>
                </a:solidFill>
              </a:rPr>
              <a:t> </a:t>
            </a:r>
            <a:r>
              <a:rPr lang="cs-CZ" sz="1400" dirty="0" err="1">
                <a:solidFill>
                  <a:schemeClr val="tx1"/>
                </a:solidFill>
              </a:rPr>
              <a:t>that</a:t>
            </a:r>
            <a:r>
              <a:rPr lang="cs-CZ" sz="1400" dirty="0">
                <a:solidFill>
                  <a:schemeClr val="tx1"/>
                </a:solidFill>
              </a:rPr>
              <a:t> </a:t>
            </a:r>
            <a:r>
              <a:rPr lang="cs-CZ" sz="1400" dirty="0" err="1">
                <a:solidFill>
                  <a:schemeClr val="tx1"/>
                </a:solidFill>
              </a:rPr>
              <a:t>protect</a:t>
            </a:r>
            <a:r>
              <a:rPr lang="cs-CZ" sz="1400" dirty="0">
                <a:solidFill>
                  <a:schemeClr val="tx1"/>
                </a:solidFill>
              </a:rPr>
              <a:t> </a:t>
            </a:r>
            <a:r>
              <a:rPr lang="cs-CZ" sz="1400" dirty="0" err="1">
                <a:solidFill>
                  <a:schemeClr val="tx1"/>
                </a:solidFill>
              </a:rPr>
              <a:t>it</a:t>
            </a:r>
            <a:endParaRPr lang="en-GB" sz="1400" dirty="0">
              <a:solidFill>
                <a:schemeClr val="tx1"/>
              </a:solidFill>
            </a:endParaRPr>
          </a:p>
        </p:txBody>
      </p:sp>
    </p:spTree>
    <p:extLst>
      <p:ext uri="{BB962C8B-B14F-4D97-AF65-F5344CB8AC3E}">
        <p14:creationId xmlns:p14="http://schemas.microsoft.com/office/powerpoint/2010/main" val="385701744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Uplatňují se v patogenezi: </a:t>
            </a:r>
          </a:p>
          <a:p>
            <a:pPr lvl="1"/>
            <a:r>
              <a:rPr lang="cs-CZ" dirty="0"/>
              <a:t>atopických chorob (IL-4, IL-13 – stimulace tvorby </a:t>
            </a:r>
            <a:r>
              <a:rPr lang="cs-CZ" dirty="0" err="1"/>
              <a:t>IgE</a:t>
            </a:r>
            <a:r>
              <a:rPr lang="cs-CZ" dirty="0"/>
              <a:t>)</a:t>
            </a:r>
          </a:p>
          <a:p>
            <a:pPr lvl="1"/>
            <a:r>
              <a:rPr lang="cs-CZ" dirty="0"/>
              <a:t>Zánětlivé choroby (</a:t>
            </a:r>
            <a:r>
              <a:rPr lang="cs-CZ" altLang="cs-CZ" dirty="0"/>
              <a:t>TNF-</a:t>
            </a:r>
            <a:r>
              <a:rPr lang="cs-CZ" altLang="cs-CZ" dirty="0">
                <a:latin typeface="Symbol" pitchFamily="18" charset="2"/>
              </a:rPr>
              <a:t>a)</a:t>
            </a:r>
          </a:p>
          <a:p>
            <a:pPr lvl="1"/>
            <a:r>
              <a:rPr lang="cs-CZ" dirty="0"/>
              <a:t>Imunodeficity (defekt produkce </a:t>
            </a:r>
            <a:r>
              <a:rPr lang="cs-CZ" dirty="0" err="1"/>
              <a:t>IFN</a:t>
            </a:r>
            <a:r>
              <a:rPr lang="cs-CZ" altLang="cs-CZ" dirty="0" err="1">
                <a:latin typeface="Symbol" pitchFamily="18" charset="2"/>
              </a:rPr>
              <a:t>g</a:t>
            </a:r>
            <a:r>
              <a:rPr lang="cs-CZ" dirty="0"/>
              <a:t>, IL-12)</a:t>
            </a:r>
          </a:p>
          <a:p>
            <a:r>
              <a:rPr lang="cs-CZ" dirty="0" smtClean="0"/>
              <a:t>Ale lze je využít i terapeuticky</a:t>
            </a:r>
          </a:p>
          <a:p>
            <a:pPr lvl="1"/>
            <a:r>
              <a:rPr lang="cs-CZ" dirty="0" smtClean="0"/>
              <a:t> protinádorová léčba (IL-2, </a:t>
            </a:r>
            <a:r>
              <a:rPr lang="cs-CZ" altLang="cs-CZ" dirty="0"/>
              <a:t>IFN-</a:t>
            </a:r>
            <a:r>
              <a:rPr lang="cs-CZ" altLang="cs-CZ" dirty="0">
                <a:latin typeface="Symbol" pitchFamily="18" charset="2"/>
              </a:rPr>
              <a:t>a</a:t>
            </a:r>
            <a:r>
              <a:rPr lang="cs-CZ" dirty="0" smtClean="0"/>
              <a:t>)</a:t>
            </a:r>
          </a:p>
          <a:p>
            <a:pPr lvl="1"/>
            <a:r>
              <a:rPr lang="cs-CZ" dirty="0" smtClean="0"/>
              <a:t>Léčba sklerózy multiplex (</a:t>
            </a:r>
            <a:r>
              <a:rPr lang="cs-CZ" altLang="cs-CZ" dirty="0" smtClean="0"/>
              <a:t>IFN-</a:t>
            </a:r>
            <a:r>
              <a:rPr lang="cs-CZ" altLang="cs-CZ" dirty="0" smtClean="0">
                <a:latin typeface="Symbol" pitchFamily="18" charset="2"/>
              </a:rPr>
              <a:t>b)</a:t>
            </a:r>
            <a:endParaRPr lang="cs-CZ" dirty="0" smtClean="0"/>
          </a:p>
          <a:p>
            <a:pPr lvl="1"/>
            <a:r>
              <a:rPr lang="cs-CZ" dirty="0" smtClean="0"/>
              <a:t>Léčba některých imunodeficitů (</a:t>
            </a:r>
            <a:r>
              <a:rPr lang="cs-CZ" altLang="cs-CZ" dirty="0" smtClean="0"/>
              <a:t>IFN-</a:t>
            </a:r>
            <a:r>
              <a:rPr lang="cs-CZ" altLang="cs-CZ" dirty="0" smtClean="0">
                <a:latin typeface="Symbol" pitchFamily="18" charset="2"/>
              </a:rPr>
              <a:t>g)</a:t>
            </a:r>
            <a:endParaRPr lang="cs-CZ" dirty="0" smtClean="0"/>
          </a:p>
          <a:p>
            <a:pPr marL="457200" lvl="1" indent="0">
              <a:buNone/>
            </a:pPr>
            <a:endParaRPr lang="cs-CZ" altLang="cs-CZ" dirty="0" smtClean="0">
              <a:latin typeface="Symbol" pitchFamily="18" charset="2"/>
            </a:endParaRPr>
          </a:p>
          <a:p>
            <a:pPr lvl="1"/>
            <a:endParaRPr lang="cs-CZ" dirty="0"/>
          </a:p>
        </p:txBody>
      </p:sp>
    </p:spTree>
    <p:extLst>
      <p:ext uri="{BB962C8B-B14F-4D97-AF65-F5344CB8AC3E}">
        <p14:creationId xmlns:p14="http://schemas.microsoft.com/office/powerpoint/2010/main" val="8996786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Komplementový systém - funkce</a:t>
            </a:r>
            <a:endParaRPr lang="cs-CZ" dirty="0"/>
          </a:p>
        </p:txBody>
      </p:sp>
      <p:sp>
        <p:nvSpPr>
          <p:cNvPr id="3" name="Zástupný symbol pro obsah 2"/>
          <p:cNvSpPr>
            <a:spLocks noGrp="1"/>
          </p:cNvSpPr>
          <p:nvPr>
            <p:ph idx="1"/>
          </p:nvPr>
        </p:nvSpPr>
        <p:spPr/>
        <p:txBody>
          <a:bodyPr/>
          <a:lstStyle/>
          <a:p>
            <a:pPr>
              <a:buFontTx/>
              <a:buNone/>
            </a:pPr>
            <a:r>
              <a:rPr lang="cs-CZ" altLang="cs-CZ" dirty="0" smtClean="0"/>
              <a:t>Skupina proteinů – proteolytickým štěpením dochází k aktivaci komplementové kaskády – vznik molekul s různými biologickými účinky:</a:t>
            </a:r>
          </a:p>
          <a:p>
            <a:pPr>
              <a:buFontTx/>
              <a:buNone/>
            </a:pPr>
            <a:r>
              <a:rPr lang="cs-CZ" altLang="cs-CZ" dirty="0" smtClean="0"/>
              <a:t>	Označení nebezpečných vzorů mikroorganismů - </a:t>
            </a:r>
            <a:r>
              <a:rPr lang="cs-CZ" altLang="cs-CZ" dirty="0" err="1" smtClean="0"/>
              <a:t>opsonizace</a:t>
            </a:r>
            <a:r>
              <a:rPr lang="cs-CZ" altLang="cs-CZ" dirty="0" smtClean="0"/>
              <a:t> </a:t>
            </a:r>
            <a:r>
              <a:rPr lang="cs-CZ" altLang="cs-CZ" dirty="0"/>
              <a:t>(</a:t>
            </a:r>
            <a:r>
              <a:rPr lang="cs-CZ" altLang="cs-CZ" dirty="0" smtClean="0"/>
              <a:t>C3b, C4b)</a:t>
            </a:r>
            <a:endParaRPr lang="cs-CZ" altLang="cs-CZ" dirty="0"/>
          </a:p>
          <a:p>
            <a:pPr>
              <a:buFontTx/>
              <a:buNone/>
            </a:pPr>
            <a:r>
              <a:rPr lang="cs-CZ" altLang="cs-CZ" dirty="0"/>
              <a:t>	C</a:t>
            </a:r>
            <a:r>
              <a:rPr lang="cs-CZ" altLang="cs-CZ" dirty="0" smtClean="0"/>
              <a:t>hemotaxe </a:t>
            </a:r>
            <a:r>
              <a:rPr lang="cs-CZ" altLang="cs-CZ" dirty="0"/>
              <a:t>(C3a, </a:t>
            </a:r>
            <a:r>
              <a:rPr lang="cs-CZ" altLang="cs-CZ" dirty="0" smtClean="0"/>
              <a:t>C5a, komplex C567) </a:t>
            </a:r>
          </a:p>
          <a:p>
            <a:pPr>
              <a:buFontTx/>
              <a:buNone/>
            </a:pPr>
            <a:r>
              <a:rPr lang="cs-CZ" altLang="cs-CZ" dirty="0"/>
              <a:t>	</a:t>
            </a:r>
            <a:r>
              <a:rPr lang="cs-CZ" altLang="cs-CZ" dirty="0" smtClean="0"/>
              <a:t>Tvorba </a:t>
            </a:r>
            <a:r>
              <a:rPr lang="cs-CZ" altLang="cs-CZ" dirty="0" err="1" smtClean="0"/>
              <a:t>anafylatoxinů</a:t>
            </a:r>
            <a:r>
              <a:rPr lang="cs-CZ" altLang="cs-CZ" dirty="0" smtClean="0"/>
              <a:t> (C3a, C4a, C5a</a:t>
            </a:r>
            <a:endParaRPr lang="cs-CZ" altLang="cs-CZ" dirty="0"/>
          </a:p>
          <a:p>
            <a:pPr>
              <a:buFontTx/>
              <a:buNone/>
            </a:pPr>
            <a:r>
              <a:rPr lang="cs-CZ" altLang="cs-CZ" dirty="0"/>
              <a:t>	</a:t>
            </a:r>
            <a:r>
              <a:rPr lang="cs-CZ" altLang="cs-CZ" dirty="0" smtClean="0"/>
              <a:t>Osmotická </a:t>
            </a:r>
            <a:r>
              <a:rPr lang="cs-CZ" altLang="cs-CZ" dirty="0" err="1"/>
              <a:t>lýza</a:t>
            </a:r>
            <a:r>
              <a:rPr lang="cs-CZ" altLang="cs-CZ" dirty="0"/>
              <a:t> (komplex C5b-C9)</a:t>
            </a:r>
          </a:p>
          <a:p>
            <a:endParaRPr lang="cs-CZ" dirty="0"/>
          </a:p>
        </p:txBody>
      </p:sp>
    </p:spTree>
    <p:extLst>
      <p:ext uri="{BB962C8B-B14F-4D97-AF65-F5344CB8AC3E}">
        <p14:creationId xmlns:p14="http://schemas.microsoft.com/office/powerpoint/2010/main" val="165693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Zkřížená reaktivita antigenů</a:t>
            </a:r>
            <a:endParaRPr lang="cs-CZ" dirty="0"/>
          </a:p>
        </p:txBody>
      </p:sp>
      <p:sp>
        <p:nvSpPr>
          <p:cNvPr id="3" name="Zástupný symbol pro obsah 2"/>
          <p:cNvSpPr>
            <a:spLocks noGrp="1"/>
          </p:cNvSpPr>
          <p:nvPr>
            <p:ph idx="1"/>
          </p:nvPr>
        </p:nvSpPr>
        <p:spPr/>
        <p:txBody>
          <a:bodyPr/>
          <a:lstStyle/>
          <a:p>
            <a:r>
              <a:rPr lang="cs-CZ" dirty="0" smtClean="0"/>
              <a:t>Při imunitní reakci může někdy dojít k reakci s jinou látkou, než tou, která reakci původně způsobila. </a:t>
            </a:r>
          </a:p>
          <a:p>
            <a:r>
              <a:rPr lang="cs-CZ" dirty="0" smtClean="0"/>
              <a:t>Je to dáno imunologickou podobností obou látek, ale nemusí se jednat o podobnost chemickou</a:t>
            </a:r>
          </a:p>
          <a:p>
            <a:r>
              <a:rPr lang="cs-CZ" dirty="0" smtClean="0"/>
              <a:t>Zkřížená reaktivita se uplatňuje zejména v patogenezi imunitních chorob</a:t>
            </a:r>
            <a:endParaRPr lang="cs-CZ" dirty="0"/>
          </a:p>
        </p:txBody>
      </p:sp>
    </p:spTree>
    <p:extLst>
      <p:ext uri="{BB962C8B-B14F-4D97-AF65-F5344CB8AC3E}">
        <p14:creationId xmlns:p14="http://schemas.microsoft.com/office/powerpoint/2010/main" val="35394989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685800" y="1981200"/>
            <a:ext cx="7772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cs-CZ" altLang="cs-CZ" sz="2800" smtClean="0"/>
              <a:t>Soustava asi 30 sérových a membránových proteinů</a:t>
            </a:r>
          </a:p>
          <a:p>
            <a:pPr>
              <a:lnSpc>
                <a:spcPct val="90000"/>
              </a:lnSpc>
            </a:pPr>
            <a:r>
              <a:rPr lang="cs-CZ" altLang="cs-CZ" sz="2800" smtClean="0"/>
              <a:t>Hlavní složky 9 sérových proteinů C1-C9</a:t>
            </a:r>
          </a:p>
          <a:p>
            <a:pPr>
              <a:lnSpc>
                <a:spcPct val="90000"/>
              </a:lnSpc>
            </a:pPr>
            <a:r>
              <a:rPr lang="cs-CZ" altLang="cs-CZ" sz="2800" smtClean="0"/>
              <a:t>Kaskádovitá aktivace</a:t>
            </a:r>
          </a:p>
          <a:p>
            <a:pPr>
              <a:lnSpc>
                <a:spcPct val="90000"/>
              </a:lnSpc>
            </a:pPr>
            <a:r>
              <a:rPr lang="cs-CZ" altLang="cs-CZ" sz="2800" smtClean="0"/>
              <a:t>C3 ústřední složka, C3b vazba na mikrobiální povrch </a:t>
            </a:r>
          </a:p>
          <a:p>
            <a:pPr>
              <a:lnSpc>
                <a:spcPct val="90000"/>
              </a:lnSpc>
            </a:pPr>
            <a:r>
              <a:rPr lang="cs-CZ" altLang="cs-CZ" sz="2800" smtClean="0"/>
              <a:t>Terminální produkt komplementové kaskády C5b, C6, C7, C8 a C9 (MAC membrane attack complex)  </a:t>
            </a:r>
            <a:endParaRPr lang="cs-CZ" altLang="cs-CZ" sz="2800" dirty="0" smtClean="0"/>
          </a:p>
        </p:txBody>
      </p:sp>
      <p:sp>
        <p:nvSpPr>
          <p:cNvPr id="4"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Komplementový systému</a:t>
            </a:r>
          </a:p>
        </p:txBody>
      </p:sp>
    </p:spTree>
    <p:extLst>
      <p:ext uri="{BB962C8B-B14F-4D97-AF65-F5344CB8AC3E}">
        <p14:creationId xmlns:p14="http://schemas.microsoft.com/office/powerpoint/2010/main" val="16564913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828800"/>
            <a:ext cx="8915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Monotype Sorts" pitchFamily="2" charset="2"/>
              <a:buChar char="F"/>
            </a:pPr>
            <a:r>
              <a:rPr lang="cs-CZ" altLang="cs-CZ" i="1" dirty="0" smtClean="0"/>
              <a:t>  </a:t>
            </a:r>
            <a:r>
              <a:rPr lang="cs-CZ" altLang="cs-CZ" i="1" u="sng" dirty="0" smtClean="0">
                <a:latin typeface="Times New Roman" pitchFamily="18" charset="0"/>
              </a:rPr>
              <a:t>klasická</a:t>
            </a:r>
            <a:r>
              <a:rPr lang="cs-CZ" altLang="cs-CZ" dirty="0" smtClean="0">
                <a:latin typeface="Times New Roman" pitchFamily="18" charset="0"/>
              </a:rPr>
              <a:t> - </a:t>
            </a:r>
            <a:r>
              <a:rPr lang="cs-CZ" altLang="cs-CZ" sz="2400" dirty="0" smtClean="0">
                <a:latin typeface="Times New Roman" pitchFamily="18" charset="0"/>
              </a:rPr>
              <a:t>spouštěna vazbou C1q na </a:t>
            </a:r>
            <a:r>
              <a:rPr lang="cs-CZ" altLang="cs-CZ" sz="2400" dirty="0" err="1" smtClean="0">
                <a:latin typeface="Times New Roman" pitchFamily="18" charset="0"/>
              </a:rPr>
              <a:t>Fc</a:t>
            </a:r>
            <a:r>
              <a:rPr lang="cs-CZ" altLang="cs-CZ" sz="2400" dirty="0" smtClean="0">
                <a:latin typeface="Times New Roman" pitchFamily="18" charset="0"/>
              </a:rPr>
              <a:t> úsek molekuly </a:t>
            </a:r>
          </a:p>
          <a:p>
            <a:pPr>
              <a:buClr>
                <a:srgbClr val="FF0000"/>
              </a:buClr>
              <a:buFont typeface="Monotype Sorts" pitchFamily="2" charset="2"/>
              <a:buNone/>
            </a:pPr>
            <a:r>
              <a:rPr lang="cs-CZ" altLang="cs-CZ" sz="2400" dirty="0" smtClean="0">
                <a:latin typeface="Times New Roman" pitchFamily="18" charset="0"/>
              </a:rPr>
              <a:t>       </a:t>
            </a:r>
            <a:r>
              <a:rPr lang="cs-CZ" altLang="cs-CZ" sz="2400" dirty="0" err="1" smtClean="0">
                <a:latin typeface="Times New Roman" pitchFamily="18" charset="0"/>
              </a:rPr>
              <a:t>IgG</a:t>
            </a:r>
            <a:r>
              <a:rPr lang="cs-CZ" altLang="cs-CZ" sz="2400" dirty="0" smtClean="0">
                <a:latin typeface="Times New Roman" pitchFamily="18" charset="0"/>
              </a:rPr>
              <a:t> nebo </a:t>
            </a:r>
            <a:r>
              <a:rPr lang="cs-CZ" altLang="cs-CZ" sz="2400" dirty="0" err="1" smtClean="0">
                <a:latin typeface="Times New Roman" pitchFamily="18" charset="0"/>
              </a:rPr>
              <a:t>IgM</a:t>
            </a:r>
            <a:endParaRPr lang="cs-CZ" altLang="cs-CZ" sz="2400" dirty="0" smtClean="0">
              <a:latin typeface="Times New Roman" pitchFamily="18" charset="0"/>
            </a:endParaRPr>
          </a:p>
          <a:p>
            <a:pPr>
              <a:buClr>
                <a:srgbClr val="FF0000"/>
              </a:buClr>
              <a:buFont typeface="Monotype Sorts" pitchFamily="2" charset="2"/>
              <a:buNone/>
            </a:pPr>
            <a:endParaRPr lang="cs-CZ" altLang="cs-CZ" sz="2400" dirty="0" smtClean="0">
              <a:latin typeface="Times New Roman" pitchFamily="18" charset="0"/>
            </a:endParaRPr>
          </a:p>
          <a:p>
            <a:pPr>
              <a:buClr>
                <a:srgbClr val="FF0000"/>
              </a:buClr>
              <a:buFont typeface="Monotype Sorts" pitchFamily="2" charset="2"/>
              <a:buChar char="F"/>
            </a:pPr>
            <a:r>
              <a:rPr lang="cs-CZ" altLang="cs-CZ" dirty="0" smtClean="0">
                <a:latin typeface="Times New Roman" pitchFamily="18" charset="0"/>
              </a:rPr>
              <a:t>  </a:t>
            </a:r>
            <a:r>
              <a:rPr lang="cs-CZ" altLang="cs-CZ" i="1" u="sng" dirty="0" smtClean="0">
                <a:latin typeface="Times New Roman" pitchFamily="18" charset="0"/>
              </a:rPr>
              <a:t>alternativní</a:t>
            </a:r>
            <a:r>
              <a:rPr lang="cs-CZ" altLang="cs-CZ" dirty="0" smtClean="0">
                <a:latin typeface="Times New Roman" pitchFamily="18" charset="0"/>
              </a:rPr>
              <a:t> - </a:t>
            </a:r>
            <a:r>
              <a:rPr lang="cs-CZ" altLang="cs-CZ" sz="2400" dirty="0" smtClean="0">
                <a:latin typeface="Times New Roman" pitchFamily="18" charset="0"/>
              </a:rPr>
              <a:t>spouštěna bakteriálními produkty nebo </a:t>
            </a:r>
          </a:p>
          <a:p>
            <a:pPr>
              <a:buClr>
                <a:srgbClr val="FF0000"/>
              </a:buClr>
              <a:buFont typeface="Monotype Sorts" pitchFamily="2" charset="2"/>
              <a:buNone/>
            </a:pPr>
            <a:r>
              <a:rPr lang="cs-CZ" altLang="cs-CZ" sz="2400" dirty="0" smtClean="0">
                <a:latin typeface="Times New Roman" pitchFamily="18" charset="0"/>
              </a:rPr>
              <a:t>       jako následek spontánní hydrolýzy C3 složky komplementu</a:t>
            </a:r>
          </a:p>
          <a:p>
            <a:pPr>
              <a:buClr>
                <a:srgbClr val="FF0000"/>
              </a:buClr>
              <a:buFont typeface="Monotype Sorts" pitchFamily="2" charset="2"/>
              <a:buNone/>
            </a:pPr>
            <a:r>
              <a:rPr lang="cs-CZ" altLang="cs-CZ" sz="2400" dirty="0" smtClean="0">
                <a:latin typeface="Times New Roman" pitchFamily="18" charset="0"/>
              </a:rPr>
              <a:t>       regulačními faktory I a H </a:t>
            </a:r>
            <a:endParaRPr lang="cs-CZ" altLang="cs-CZ" dirty="0" smtClean="0">
              <a:latin typeface="Times New Roman" pitchFamily="18" charset="0"/>
            </a:endParaRPr>
          </a:p>
          <a:p>
            <a:pPr>
              <a:buClr>
                <a:srgbClr val="FF0000"/>
              </a:buClr>
              <a:buFont typeface="Monotype Sorts" pitchFamily="2" charset="2"/>
              <a:buChar char="F"/>
            </a:pPr>
            <a:endParaRPr lang="cs-CZ" altLang="cs-CZ" dirty="0" smtClean="0">
              <a:latin typeface="Times New Roman" pitchFamily="18" charset="0"/>
            </a:endParaRPr>
          </a:p>
          <a:p>
            <a:pPr>
              <a:buClr>
                <a:srgbClr val="FF0000"/>
              </a:buClr>
              <a:buFont typeface="Monotype Sorts" pitchFamily="2" charset="2"/>
              <a:buChar char="F"/>
            </a:pPr>
            <a:r>
              <a:rPr lang="cs-CZ" altLang="cs-CZ" dirty="0" smtClean="0">
                <a:latin typeface="Times New Roman" pitchFamily="18" charset="0"/>
              </a:rPr>
              <a:t>  </a:t>
            </a:r>
            <a:r>
              <a:rPr lang="cs-CZ" altLang="cs-CZ" i="1" u="sng" dirty="0" err="1" smtClean="0">
                <a:latin typeface="Times New Roman" pitchFamily="18" charset="0"/>
              </a:rPr>
              <a:t>lektinová</a:t>
            </a:r>
            <a:r>
              <a:rPr lang="cs-CZ" altLang="cs-CZ" dirty="0" smtClean="0">
                <a:latin typeface="Times New Roman" pitchFamily="18" charset="0"/>
              </a:rPr>
              <a:t> - </a:t>
            </a:r>
            <a:r>
              <a:rPr lang="cs-CZ" altLang="cs-CZ" sz="2400" dirty="0" smtClean="0">
                <a:latin typeface="Times New Roman" pitchFamily="18" charset="0"/>
              </a:rPr>
              <a:t>na C1q a na protilátce nezávislá,</a:t>
            </a:r>
          </a:p>
          <a:p>
            <a:pPr>
              <a:buClr>
                <a:srgbClr val="FF0000"/>
              </a:buClr>
              <a:buFont typeface="Monotype Sorts" pitchFamily="2" charset="2"/>
              <a:buNone/>
            </a:pPr>
            <a:r>
              <a:rPr lang="cs-CZ" altLang="cs-CZ" sz="2400" dirty="0" smtClean="0">
                <a:latin typeface="Times New Roman" pitchFamily="18" charset="0"/>
              </a:rPr>
              <a:t>       spouštěna vazbou MBL-</a:t>
            </a:r>
            <a:r>
              <a:rPr lang="cs-CZ" altLang="cs-CZ" sz="2400" dirty="0" err="1" smtClean="0">
                <a:latin typeface="Times New Roman" pitchFamily="18" charset="0"/>
              </a:rPr>
              <a:t>mannan</a:t>
            </a:r>
            <a:endParaRPr lang="cs-CZ" altLang="cs-CZ" sz="2400" dirty="0" smtClean="0">
              <a:latin typeface="Times New Roman" pitchFamily="18" charset="0"/>
            </a:endParaRPr>
          </a:p>
          <a:p>
            <a:endParaRPr lang="cs-CZ" altLang="cs-CZ" dirty="0"/>
          </a:p>
        </p:txBody>
      </p:sp>
      <p:sp>
        <p:nvSpPr>
          <p:cNvPr id="3" name="Rectangle 4"/>
          <p:cNvSpPr txBox="1">
            <a:spLocks noChangeArrowheads="1"/>
          </p:cNvSpPr>
          <p:nvPr/>
        </p:nvSpPr>
        <p:spPr>
          <a:xfrm>
            <a:off x="250825" y="277813"/>
            <a:ext cx="864235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aneb cesty komplementového systému</a:t>
            </a:r>
          </a:p>
        </p:txBody>
      </p:sp>
    </p:spTree>
    <p:extLst>
      <p:ext uri="{BB962C8B-B14F-4D97-AF65-F5344CB8AC3E}">
        <p14:creationId xmlns:p14="http://schemas.microsoft.com/office/powerpoint/2010/main" val="175146464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934"/>
            <a:ext cx="925252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komplementového systému</a:t>
            </a:r>
          </a:p>
        </p:txBody>
      </p:sp>
      <p:sp>
        <p:nvSpPr>
          <p:cNvPr id="5" name="TextovéPole 4"/>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5388351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7"/>
          <p:cNvSpPr txBox="1">
            <a:spLocks noChangeArrowheads="1"/>
          </p:cNvSpPr>
          <p:nvPr/>
        </p:nvSpPr>
        <p:spPr bwMode="auto">
          <a:xfrm>
            <a:off x="18891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endParaRPr lang="en-GB" altLang="cs-CZ" sz="2400">
              <a:solidFill>
                <a:schemeClr val="tx1"/>
              </a:solidFill>
            </a:endParaRPr>
          </a:p>
        </p:txBody>
      </p:sp>
      <p:sp>
        <p:nvSpPr>
          <p:cNvPr id="9" name="Text Box 28"/>
          <p:cNvSpPr txBox="1">
            <a:spLocks noChangeArrowheads="1"/>
          </p:cNvSpPr>
          <p:nvPr/>
        </p:nvSpPr>
        <p:spPr bwMode="auto">
          <a:xfrm>
            <a:off x="1524000" y="228600"/>
            <a:ext cx="686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pPr algn="ctr"/>
            <a:r>
              <a:rPr lang="cs-CZ" altLang="cs-CZ" sz="2800" b="1" dirty="0">
                <a:solidFill>
                  <a:schemeClr val="tx1"/>
                </a:solidFill>
                <a:latin typeface="Arial" charset="0"/>
              </a:rPr>
              <a:t>Aktivace </a:t>
            </a:r>
            <a:r>
              <a:rPr lang="cs-CZ" altLang="cs-CZ" sz="2800" b="1" dirty="0" smtClean="0">
                <a:solidFill>
                  <a:schemeClr val="tx1"/>
                </a:solidFill>
                <a:latin typeface="Arial" charset="0"/>
              </a:rPr>
              <a:t>komplementového systému</a:t>
            </a:r>
            <a:endParaRPr lang="cs-CZ" altLang="cs-CZ" b="1" dirty="0">
              <a:solidFill>
                <a:schemeClr val="tx1"/>
              </a:solidFill>
              <a:latin typeface="Arial" charset="0"/>
            </a:endParaRPr>
          </a:p>
        </p:txBody>
      </p:sp>
      <p:sp>
        <p:nvSpPr>
          <p:cNvPr id="10" name="Text Box 29"/>
          <p:cNvSpPr txBox="1">
            <a:spLocks noChangeArrowheads="1"/>
          </p:cNvSpPr>
          <p:nvPr/>
        </p:nvSpPr>
        <p:spPr bwMode="auto">
          <a:xfrm>
            <a:off x="1979613" y="5373688"/>
            <a:ext cx="34020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r>
              <a:rPr lang="cs-CZ" altLang="cs-CZ" sz="2200">
                <a:solidFill>
                  <a:schemeClr val="tx1"/>
                </a:solidFill>
                <a:latin typeface="Arial" charset="0"/>
              </a:rPr>
              <a:t>membranolytický komplex</a:t>
            </a:r>
            <a:endParaRPr lang="cs-CZ" altLang="cs-CZ" sz="2400">
              <a:solidFill>
                <a:schemeClr val="tx1"/>
              </a:solidFill>
              <a:latin typeface="Arial"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751820"/>
            <a:ext cx="8549010" cy="58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9576392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084168" y="5013344"/>
            <a:ext cx="2520000" cy="1512000"/>
          </a:xfrm>
          <a:prstGeom prst="rect">
            <a:avLst/>
          </a:prstGeom>
          <a:solidFill>
            <a:srgbClr val="6F972D"/>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anafylaxe</a:t>
            </a:r>
          </a:p>
          <a:p>
            <a:pPr algn="ctr"/>
            <a:r>
              <a:rPr lang="cs-CZ" sz="1400" b="1" i="1" dirty="0" smtClean="0"/>
              <a:t>zánět, </a:t>
            </a:r>
            <a:br>
              <a:rPr lang="cs-CZ" sz="1400" b="1" i="1" dirty="0" smtClean="0"/>
            </a:br>
            <a:r>
              <a:rPr lang="cs-CZ" sz="1400" b="1" i="1" dirty="0" smtClean="0"/>
              <a:t>přitahování  fagocytů</a:t>
            </a:r>
          </a:p>
          <a:p>
            <a:pPr algn="ctr"/>
            <a:endParaRPr lang="cs-CZ" sz="1600" dirty="0" smtClean="0"/>
          </a:p>
          <a:p>
            <a:pPr algn="ctr"/>
            <a:r>
              <a:rPr lang="cs-CZ" sz="1600" dirty="0" smtClean="0"/>
              <a:t>C4a, C3a, C5a</a:t>
            </a:r>
          </a:p>
        </p:txBody>
      </p:sp>
      <p:sp>
        <p:nvSpPr>
          <p:cNvPr id="3" name="TextovéPole 2"/>
          <p:cNvSpPr txBox="1"/>
          <p:nvPr/>
        </p:nvSpPr>
        <p:spPr>
          <a:xfrm>
            <a:off x="467544" y="5013344"/>
            <a:ext cx="2520000" cy="1512000"/>
          </a:xfrm>
          <a:prstGeom prst="rect">
            <a:avLst/>
          </a:prstGeom>
          <a:solidFill>
            <a:srgbClr val="957DB1"/>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Lytická cesta</a:t>
            </a:r>
          </a:p>
          <a:p>
            <a:pPr algn="ctr"/>
            <a:r>
              <a:rPr lang="cs-CZ" sz="1400" b="1" i="1" dirty="0" smtClean="0"/>
              <a:t>Formace komplexu atakujícího membránu, </a:t>
            </a:r>
          </a:p>
          <a:p>
            <a:pPr algn="ctr"/>
            <a:r>
              <a:rPr lang="cs-CZ" sz="1400" b="1" i="1" dirty="0" err="1" smtClean="0"/>
              <a:t>lýza</a:t>
            </a:r>
            <a:r>
              <a:rPr lang="cs-CZ" sz="1400" b="1" i="1" dirty="0" smtClean="0"/>
              <a:t> patogenu</a:t>
            </a:r>
          </a:p>
          <a:p>
            <a:pPr algn="ctr"/>
            <a:endParaRPr lang="cs-CZ" sz="1600" dirty="0" smtClean="0"/>
          </a:p>
          <a:p>
            <a:pPr algn="ctr"/>
            <a:r>
              <a:rPr lang="cs-CZ" sz="1600" dirty="0" smtClean="0"/>
              <a:t>C5b, C6, C7, C8, C9</a:t>
            </a:r>
          </a:p>
        </p:txBody>
      </p:sp>
      <p:sp>
        <p:nvSpPr>
          <p:cNvPr id="4" name="TextovéPole 3"/>
          <p:cNvSpPr txBox="1"/>
          <p:nvPr/>
        </p:nvSpPr>
        <p:spPr>
          <a:xfrm>
            <a:off x="3276136" y="5013344"/>
            <a:ext cx="2520000" cy="1512000"/>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t>opsonizace</a:t>
            </a:r>
            <a:endParaRPr lang="cs-CZ" b="1" dirty="0" smtClean="0"/>
          </a:p>
          <a:p>
            <a:pPr algn="ctr"/>
            <a:r>
              <a:rPr lang="cs-CZ" sz="1400" b="1" i="1" dirty="0" smtClean="0"/>
              <a:t>fagocytóza</a:t>
            </a:r>
          </a:p>
          <a:p>
            <a:pPr algn="ctr"/>
            <a:endParaRPr lang="cs-CZ" sz="1600" dirty="0" smtClean="0"/>
          </a:p>
          <a:p>
            <a:pPr algn="ctr"/>
            <a:endParaRPr lang="cs-CZ" sz="1600" dirty="0" smtClean="0"/>
          </a:p>
          <a:p>
            <a:pPr algn="ctr"/>
            <a:r>
              <a:rPr lang="cs-CZ" sz="1600" dirty="0" smtClean="0"/>
              <a:t>C3b</a:t>
            </a:r>
          </a:p>
        </p:txBody>
      </p:sp>
      <p:grpSp>
        <p:nvGrpSpPr>
          <p:cNvPr id="5" name="Skupina 33"/>
          <p:cNvGrpSpPr/>
          <p:nvPr/>
        </p:nvGrpSpPr>
        <p:grpSpPr>
          <a:xfrm>
            <a:off x="467544" y="692696"/>
            <a:ext cx="2520000" cy="2592000"/>
            <a:chOff x="467544" y="692696"/>
            <a:chExt cx="2520000" cy="1800000"/>
          </a:xfrm>
        </p:grpSpPr>
        <p:sp>
          <p:nvSpPr>
            <p:cNvPr id="6" name="TextovéPole 5"/>
            <p:cNvSpPr txBox="1"/>
            <p:nvPr/>
          </p:nvSpPr>
          <p:spPr>
            <a:xfrm>
              <a:off x="467544" y="692696"/>
              <a:ext cx="2520000" cy="1800000"/>
            </a:xfrm>
            <a:prstGeom prst="downArrowCallout">
              <a:avLst>
                <a:gd name="adj1" fmla="val 50000"/>
                <a:gd name="adj2" fmla="val 40551"/>
                <a:gd name="adj3" fmla="val 21230"/>
                <a:gd name="adj4" fmla="val 73224"/>
              </a:avLst>
            </a:prstGeom>
            <a:solidFill>
              <a:srgbClr val="F2B800"/>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solidFill>
                    <a:schemeClr val="tx1"/>
                  </a:solidFill>
                </a:rPr>
                <a:t>Alternativní cesta</a:t>
              </a:r>
            </a:p>
            <a:p>
              <a:pPr algn="ctr"/>
              <a:r>
                <a:rPr lang="cs-CZ" sz="1400" b="1" i="1" dirty="0" smtClean="0">
                  <a:solidFill>
                    <a:schemeClr val="tx1"/>
                  </a:solidFill>
                </a:rPr>
                <a:t>Spontánní aktivace</a:t>
              </a:r>
            </a:p>
            <a:p>
              <a:pPr algn="ctr"/>
              <a:endParaRPr lang="cs-CZ" sz="1600" dirty="0" smtClean="0">
                <a:solidFill>
                  <a:schemeClr val="tx1"/>
                </a:solidFill>
              </a:endParaRPr>
            </a:p>
            <a:p>
              <a:pPr algn="ctr">
                <a:lnSpc>
                  <a:spcPct val="130000"/>
                </a:lnSpc>
              </a:pPr>
              <a:r>
                <a:rPr lang="cs-CZ" sz="1600" dirty="0" smtClean="0">
                  <a:solidFill>
                    <a:schemeClr val="tx1"/>
                  </a:solidFill>
                </a:rPr>
                <a:t>C3	  C3b</a:t>
              </a:r>
            </a:p>
            <a:p>
              <a:pPr algn="ctr">
                <a:lnSpc>
                  <a:spcPct val="130000"/>
                </a:lnSpc>
              </a:pPr>
              <a:r>
                <a:rPr lang="cs-CZ" sz="1600" dirty="0" err="1" smtClean="0">
                  <a:solidFill>
                    <a:schemeClr val="tx1"/>
                  </a:solidFill>
                </a:rPr>
                <a:t>Bf</a:t>
              </a:r>
              <a:r>
                <a:rPr lang="cs-CZ" sz="1600" dirty="0" smtClean="0">
                  <a:solidFill>
                    <a:schemeClr val="tx1"/>
                  </a:solidFill>
                </a:rPr>
                <a:t>     </a:t>
              </a:r>
              <a:r>
                <a:rPr lang="cs-CZ" sz="1600" baseline="30000" dirty="0" smtClean="0">
                  <a:solidFill>
                    <a:schemeClr val="tx1"/>
                  </a:solidFill>
                </a:rPr>
                <a:t>Factor D</a:t>
              </a:r>
              <a:r>
                <a:rPr lang="cs-CZ" sz="1600" dirty="0" smtClean="0">
                  <a:solidFill>
                    <a:schemeClr val="tx1"/>
                  </a:solidFill>
                </a:rPr>
                <a:t>    </a:t>
              </a:r>
              <a:r>
                <a:rPr lang="cs-CZ" sz="1600" dirty="0" err="1" smtClean="0">
                  <a:solidFill>
                    <a:schemeClr val="tx1"/>
                  </a:solidFill>
                </a:rPr>
                <a:t>Bb</a:t>
              </a:r>
              <a:endParaRPr lang="cs-CZ" sz="1600" dirty="0" smtClean="0">
                <a:solidFill>
                  <a:schemeClr val="tx1"/>
                </a:solidFill>
              </a:endParaRPr>
            </a:p>
          </p:txBody>
        </p:sp>
        <p:cxnSp>
          <p:nvCxnSpPr>
            <p:cNvPr id="7" name="Přímá spojovací šipka 23"/>
            <p:cNvCxnSpPr/>
            <p:nvPr/>
          </p:nvCxnSpPr>
          <p:spPr>
            <a:xfrm>
              <a:off x="1475656" y="138277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25"/>
            <p:cNvCxnSpPr/>
            <p:nvPr/>
          </p:nvCxnSpPr>
          <p:spPr>
            <a:xfrm>
              <a:off x="1475656" y="164280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Skupina 32"/>
          <p:cNvGrpSpPr/>
          <p:nvPr/>
        </p:nvGrpSpPr>
        <p:grpSpPr>
          <a:xfrm>
            <a:off x="3276136" y="692696"/>
            <a:ext cx="2520000" cy="2592000"/>
            <a:chOff x="3276136" y="692696"/>
            <a:chExt cx="2520000" cy="1800000"/>
          </a:xfrm>
        </p:grpSpPr>
        <p:sp>
          <p:nvSpPr>
            <p:cNvPr id="10" name="TextovéPole 9"/>
            <p:cNvSpPr txBox="1"/>
            <p:nvPr/>
          </p:nvSpPr>
          <p:spPr>
            <a:xfrm>
              <a:off x="3276136" y="692696"/>
              <a:ext cx="2520000" cy="1800000"/>
            </a:xfrm>
            <a:prstGeom prst="downArrowCallout">
              <a:avLst>
                <a:gd name="adj1" fmla="val 50000"/>
                <a:gd name="adj2" fmla="val 39609"/>
                <a:gd name="adj3" fmla="val 21701"/>
                <a:gd name="adj4" fmla="val 72766"/>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solidFill>
                    <a:schemeClr val="tx1"/>
                  </a:solidFill>
                </a:rPr>
                <a:t>Lektinová</a:t>
              </a:r>
              <a:r>
                <a:rPr lang="cs-CZ" b="1" dirty="0" smtClean="0">
                  <a:solidFill>
                    <a:schemeClr val="tx1"/>
                  </a:solidFill>
                </a:rPr>
                <a:t> cesta</a:t>
              </a:r>
            </a:p>
            <a:p>
              <a:pPr algn="ctr"/>
              <a:r>
                <a:rPr lang="cs-CZ" sz="1400" b="1" i="1" dirty="0" smtClean="0">
                  <a:solidFill>
                    <a:schemeClr val="tx1"/>
                  </a:solidFill>
                </a:rPr>
                <a:t>Vazba manózy</a:t>
              </a:r>
            </a:p>
            <a:p>
              <a:pPr algn="ctr"/>
              <a:r>
                <a:rPr lang="cs-CZ" sz="1600" dirty="0" smtClean="0">
                  <a:solidFill>
                    <a:schemeClr val="tx1"/>
                  </a:solidFill>
                </a:rPr>
                <a:t>MBL</a:t>
              </a:r>
            </a:p>
            <a:p>
              <a:pPr algn="ctr"/>
              <a:r>
                <a:rPr lang="cs-CZ" sz="1600" dirty="0" smtClean="0">
                  <a:solidFill>
                    <a:schemeClr val="tx1"/>
                  </a:solidFill>
                </a:rPr>
                <a:t>MASP-1</a:t>
              </a:r>
            </a:p>
            <a:p>
              <a:pPr algn="ctr"/>
              <a:r>
                <a:rPr lang="cs-CZ" sz="1600" dirty="0" smtClean="0">
                  <a:solidFill>
                    <a:schemeClr val="tx1"/>
                  </a:solidFill>
                </a:rPr>
                <a:t>MASP-2</a:t>
              </a:r>
            </a:p>
            <a:p>
              <a:pPr algn="ctr"/>
              <a:r>
                <a:rPr lang="cs-CZ" sz="1600" dirty="0" smtClean="0">
                  <a:solidFill>
                    <a:schemeClr val="tx1"/>
                  </a:solidFill>
                </a:rPr>
                <a:t>C4/C2	        C4b/C2b</a:t>
              </a:r>
            </a:p>
          </p:txBody>
        </p:sp>
        <p:cxnSp>
          <p:nvCxnSpPr>
            <p:cNvPr id="11" name="Přímá spojovací šipka 27"/>
            <p:cNvCxnSpPr/>
            <p:nvPr/>
          </p:nvCxnSpPr>
          <p:spPr>
            <a:xfrm>
              <a:off x="4140232" y="1692807"/>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Skupina 31"/>
          <p:cNvGrpSpPr/>
          <p:nvPr/>
        </p:nvGrpSpPr>
        <p:grpSpPr>
          <a:xfrm>
            <a:off x="6084448" y="692896"/>
            <a:ext cx="2520000" cy="2592000"/>
            <a:chOff x="6084448" y="692696"/>
            <a:chExt cx="2520000" cy="1800000"/>
          </a:xfrm>
        </p:grpSpPr>
        <p:sp>
          <p:nvSpPr>
            <p:cNvPr id="13" name="TextovéPole 12"/>
            <p:cNvSpPr txBox="1"/>
            <p:nvPr/>
          </p:nvSpPr>
          <p:spPr>
            <a:xfrm>
              <a:off x="6084448" y="692696"/>
              <a:ext cx="2520000" cy="1800000"/>
            </a:xfrm>
            <a:prstGeom prst="downArrowCallout">
              <a:avLst>
                <a:gd name="adj1" fmla="val 49058"/>
                <a:gd name="adj2" fmla="val 37724"/>
                <a:gd name="adj3" fmla="val 21701"/>
                <a:gd name="adj4" fmla="val 72766"/>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a:solidFill>
                    <a:schemeClr val="tx1"/>
                  </a:solidFill>
                </a:rPr>
                <a:t>K</a:t>
              </a:r>
              <a:r>
                <a:rPr lang="cs-CZ" b="1" dirty="0" smtClean="0">
                  <a:solidFill>
                    <a:schemeClr val="tx1"/>
                  </a:solidFill>
                </a:rPr>
                <a:t>lasická cesta</a:t>
              </a:r>
            </a:p>
            <a:p>
              <a:pPr algn="ctr"/>
              <a:r>
                <a:rPr lang="cs-CZ" sz="1400" b="1" dirty="0" smtClean="0">
                  <a:solidFill>
                    <a:schemeClr val="tx1"/>
                  </a:solidFill>
                </a:rPr>
                <a:t>Vazba protilátek</a:t>
              </a:r>
            </a:p>
            <a:p>
              <a:pPr algn="ctr"/>
              <a:endParaRPr lang="cs-CZ" sz="1600" dirty="0" smtClean="0">
                <a:solidFill>
                  <a:schemeClr val="tx1"/>
                </a:solidFill>
              </a:endParaRPr>
            </a:p>
            <a:p>
              <a:pPr algn="ctr"/>
              <a:r>
                <a:rPr lang="cs-CZ" sz="1600" dirty="0" smtClean="0">
                  <a:solidFill>
                    <a:schemeClr val="tx1"/>
                  </a:solidFill>
                </a:rPr>
                <a:t>C1q/r</a:t>
              </a:r>
              <a:r>
                <a:rPr lang="cs-CZ" sz="1600" baseline="-25000" dirty="0" smtClean="0">
                  <a:solidFill>
                    <a:schemeClr val="tx1"/>
                  </a:solidFill>
                </a:rPr>
                <a:t>2</a:t>
              </a:r>
              <a:r>
                <a:rPr lang="cs-CZ" sz="1600" dirty="0" smtClean="0">
                  <a:solidFill>
                    <a:schemeClr val="tx1"/>
                  </a:solidFill>
                </a:rPr>
                <a:t>/s</a:t>
              </a:r>
              <a:r>
                <a:rPr lang="cs-CZ" sz="1600" baseline="-25000" dirty="0" smtClean="0">
                  <a:solidFill>
                    <a:schemeClr val="tx1"/>
                  </a:solidFill>
                </a:rPr>
                <a:t>2</a:t>
              </a:r>
              <a:endParaRPr lang="cs-CZ" sz="1600" dirty="0" smtClean="0">
                <a:solidFill>
                  <a:schemeClr val="tx1"/>
                </a:solidFill>
              </a:endParaRPr>
            </a:p>
            <a:p>
              <a:pPr algn="ctr"/>
              <a:endParaRPr lang="cs-CZ" sz="1600" dirty="0" smtClean="0">
                <a:solidFill>
                  <a:schemeClr val="tx1"/>
                </a:solidFill>
              </a:endParaRPr>
            </a:p>
            <a:p>
              <a:pPr algn="ctr"/>
              <a:r>
                <a:rPr lang="cs-CZ" sz="1600" dirty="0" smtClean="0">
                  <a:solidFill>
                    <a:schemeClr val="tx1"/>
                  </a:solidFill>
                </a:rPr>
                <a:t>C4/C2 	          C4b/C2b</a:t>
              </a:r>
            </a:p>
          </p:txBody>
        </p:sp>
        <p:cxnSp>
          <p:nvCxnSpPr>
            <p:cNvPr id="14" name="Přímá spojovací šipka 30"/>
            <p:cNvCxnSpPr/>
            <p:nvPr/>
          </p:nvCxnSpPr>
          <p:spPr>
            <a:xfrm>
              <a:off x="6948264" y="1692668"/>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Skupina 39"/>
          <p:cNvGrpSpPr/>
          <p:nvPr/>
        </p:nvGrpSpPr>
        <p:grpSpPr>
          <a:xfrm>
            <a:off x="539552" y="3393072"/>
            <a:ext cx="8064896" cy="684000"/>
            <a:chOff x="3276136" y="3573056"/>
            <a:chExt cx="2520000" cy="684000"/>
          </a:xfrm>
        </p:grpSpPr>
        <p:sp>
          <p:nvSpPr>
            <p:cNvPr id="16" name="TextovéPole 15"/>
            <p:cNvSpPr txBox="1"/>
            <p:nvPr/>
          </p:nvSpPr>
          <p:spPr>
            <a:xfrm>
              <a:off x="3276136" y="3573056"/>
              <a:ext cx="2520000" cy="684000"/>
            </a:xfrm>
            <a:prstGeom prst="rect">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txBody>
            <a:bodyPr wrap="square" tIns="79200" rtlCol="0" anchor="ctr" anchorCtr="0">
              <a:noAutofit/>
            </a:bodyPr>
            <a:lstStyle/>
            <a:p>
              <a:pPr algn="ctr">
                <a:lnSpc>
                  <a:spcPct val="110000"/>
                </a:lnSpc>
              </a:pPr>
              <a:r>
                <a:rPr lang="cs-CZ" sz="1600" b="1" dirty="0" smtClean="0">
                  <a:solidFill>
                    <a:schemeClr val="tx1"/>
                  </a:solidFill>
                </a:rPr>
                <a:t>C3 </a:t>
              </a:r>
              <a:r>
                <a:rPr lang="cs-CZ" sz="1600" b="1" dirty="0" err="1" smtClean="0">
                  <a:solidFill>
                    <a:schemeClr val="tx1"/>
                  </a:solidFill>
                </a:rPr>
                <a:t>convertáza</a:t>
              </a:r>
              <a:endParaRPr lang="cs-CZ" sz="1600" b="1" dirty="0" smtClean="0">
                <a:solidFill>
                  <a:schemeClr val="tx1"/>
                </a:solidFill>
              </a:endParaRPr>
            </a:p>
            <a:p>
              <a:pPr algn="ctr">
                <a:lnSpc>
                  <a:spcPct val="110000"/>
                </a:lnSpc>
              </a:pPr>
              <a:r>
                <a:rPr lang="cs-CZ" sz="1600" dirty="0" smtClean="0">
                  <a:solidFill>
                    <a:schemeClr val="tx1"/>
                  </a:solidFill>
                </a:rPr>
                <a:t>C3	C3a + C3b</a:t>
              </a:r>
            </a:p>
          </p:txBody>
        </p:sp>
        <p:cxnSp>
          <p:nvCxnSpPr>
            <p:cNvPr id="17" name="Přímá spojovací šipka 34"/>
            <p:cNvCxnSpPr/>
            <p:nvPr/>
          </p:nvCxnSpPr>
          <p:spPr>
            <a:xfrm>
              <a:off x="4355936" y="4077072"/>
              <a:ext cx="180200" cy="4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Šipka dolů 17"/>
          <p:cNvSpPr/>
          <p:nvPr/>
        </p:nvSpPr>
        <p:spPr>
          <a:xfrm>
            <a:off x="1763688" y="4149080"/>
            <a:ext cx="1440160" cy="792088"/>
          </a:xfrm>
          <a:prstGeom prst="downArrow">
            <a:avLst>
              <a:gd name="adj1" fmla="val 50000"/>
              <a:gd name="adj2" fmla="val 77678"/>
            </a:avLst>
          </a:prstGeom>
          <a:solidFill>
            <a:srgbClr val="957DB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19" name="Šipka dolů 18"/>
          <p:cNvSpPr/>
          <p:nvPr/>
        </p:nvSpPr>
        <p:spPr>
          <a:xfrm>
            <a:off x="3851920" y="4149080"/>
            <a:ext cx="1440160" cy="792088"/>
          </a:xfrm>
          <a:prstGeom prst="downArrow">
            <a:avLst>
              <a:gd name="adj1" fmla="val 50000"/>
              <a:gd name="adj2" fmla="val 77678"/>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0" name="Šipka dolů 19"/>
          <p:cNvSpPr/>
          <p:nvPr/>
        </p:nvSpPr>
        <p:spPr>
          <a:xfrm>
            <a:off x="5796136" y="4149080"/>
            <a:ext cx="1512168" cy="792088"/>
          </a:xfrm>
          <a:prstGeom prst="downArrow">
            <a:avLst>
              <a:gd name="adj1" fmla="val 50000"/>
              <a:gd name="adj2" fmla="val 77678"/>
            </a:avLst>
          </a:prstGeom>
          <a:solidFill>
            <a:srgbClr val="6F972D"/>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1" name="TextovéPole 20"/>
          <p:cNvSpPr txBox="1"/>
          <p:nvPr/>
        </p:nvSpPr>
        <p:spPr>
          <a:xfrm>
            <a:off x="1259632" y="2699628"/>
            <a:ext cx="899605" cy="369332"/>
          </a:xfrm>
          <a:prstGeom prst="rect">
            <a:avLst/>
          </a:prstGeom>
          <a:noFill/>
        </p:spPr>
        <p:txBody>
          <a:bodyPr wrap="none" rtlCol="0">
            <a:spAutoFit/>
          </a:bodyPr>
          <a:lstStyle/>
          <a:p>
            <a:pPr algn="ctr"/>
            <a:r>
              <a:rPr lang="cs-CZ" b="1" dirty="0" smtClean="0"/>
              <a:t>C3b/</a:t>
            </a:r>
            <a:r>
              <a:rPr lang="cs-CZ" b="1" dirty="0" err="1" smtClean="0"/>
              <a:t>Bb</a:t>
            </a:r>
            <a:endParaRPr lang="cs-CZ" b="1" dirty="0"/>
          </a:p>
        </p:txBody>
      </p:sp>
      <p:sp>
        <p:nvSpPr>
          <p:cNvPr id="22" name="TextovéPole 21"/>
          <p:cNvSpPr txBox="1"/>
          <p:nvPr/>
        </p:nvSpPr>
        <p:spPr>
          <a:xfrm>
            <a:off x="4049941" y="2708920"/>
            <a:ext cx="1008609" cy="369332"/>
          </a:xfrm>
          <a:prstGeom prst="rect">
            <a:avLst/>
          </a:prstGeom>
          <a:noFill/>
        </p:spPr>
        <p:txBody>
          <a:bodyPr wrap="none" rtlCol="0">
            <a:spAutoFit/>
          </a:bodyPr>
          <a:lstStyle/>
          <a:p>
            <a:pPr algn="ctr"/>
            <a:r>
              <a:rPr lang="cs-CZ" b="1" dirty="0" smtClean="0"/>
              <a:t>C4b/C2b</a:t>
            </a:r>
            <a:endParaRPr lang="cs-CZ" b="1" dirty="0"/>
          </a:p>
        </p:txBody>
      </p:sp>
      <p:sp>
        <p:nvSpPr>
          <p:cNvPr id="23" name="TextovéPole 22"/>
          <p:cNvSpPr txBox="1"/>
          <p:nvPr/>
        </p:nvSpPr>
        <p:spPr>
          <a:xfrm>
            <a:off x="6804248" y="2708920"/>
            <a:ext cx="1008609" cy="369332"/>
          </a:xfrm>
          <a:prstGeom prst="rect">
            <a:avLst/>
          </a:prstGeom>
          <a:noFill/>
        </p:spPr>
        <p:txBody>
          <a:bodyPr wrap="none" rtlCol="0">
            <a:spAutoFit/>
          </a:bodyPr>
          <a:lstStyle/>
          <a:p>
            <a:pPr algn="ctr"/>
            <a:r>
              <a:rPr lang="cs-CZ" b="1" dirty="0" smtClean="0"/>
              <a:t>C4b/C2b</a:t>
            </a:r>
            <a:endParaRPr lang="cs-CZ" b="1" dirty="0"/>
          </a:p>
        </p:txBody>
      </p:sp>
      <p:grpSp>
        <p:nvGrpSpPr>
          <p:cNvPr id="24" name="Skupina 54"/>
          <p:cNvGrpSpPr/>
          <p:nvPr/>
        </p:nvGrpSpPr>
        <p:grpSpPr>
          <a:xfrm>
            <a:off x="475902" y="4284385"/>
            <a:ext cx="1431802" cy="584775"/>
            <a:chOff x="7923796" y="4150821"/>
            <a:chExt cx="1431802" cy="584775"/>
          </a:xfrm>
        </p:grpSpPr>
        <p:sp>
          <p:nvSpPr>
            <p:cNvPr id="25" name="TextovéPole 24"/>
            <p:cNvSpPr txBox="1"/>
            <p:nvPr/>
          </p:nvSpPr>
          <p:spPr>
            <a:xfrm>
              <a:off x="7923796" y="4150821"/>
              <a:ext cx="1431802" cy="584775"/>
            </a:xfrm>
            <a:prstGeom prst="rect">
              <a:avLst/>
            </a:prstGeom>
            <a:noFill/>
          </p:spPr>
          <p:txBody>
            <a:bodyPr wrap="none" rtlCol="0">
              <a:spAutoFit/>
            </a:bodyPr>
            <a:lstStyle/>
            <a:p>
              <a:pPr algn="ctr"/>
              <a:r>
                <a:rPr lang="cs-CZ" sz="1600" b="1" dirty="0" smtClean="0"/>
                <a:t>C5 </a:t>
              </a:r>
              <a:r>
                <a:rPr lang="cs-CZ" sz="1600" b="1" dirty="0" err="1" smtClean="0"/>
                <a:t>convertase</a:t>
              </a:r>
              <a:endParaRPr lang="cs-CZ" sz="1600" b="1" dirty="0" smtClean="0"/>
            </a:p>
            <a:p>
              <a:pPr algn="ctr"/>
              <a:r>
                <a:rPr lang="cs-CZ" sz="1600" b="1" dirty="0" smtClean="0"/>
                <a:t>C5	C5b</a:t>
              </a:r>
              <a:endParaRPr lang="cs-CZ" sz="1600" b="1" dirty="0"/>
            </a:p>
          </p:txBody>
        </p:sp>
        <p:cxnSp>
          <p:nvCxnSpPr>
            <p:cNvPr id="26" name="Přímá spojovací šipka 52"/>
            <p:cNvCxnSpPr/>
            <p:nvPr/>
          </p:nvCxnSpPr>
          <p:spPr>
            <a:xfrm>
              <a:off x="8316416" y="4581128"/>
              <a:ext cx="50469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Nadpis 28"/>
          <p:cNvSpPr txBox="1">
            <a:spLocks/>
          </p:cNvSpPr>
          <p:nvPr/>
        </p:nvSpPr>
        <p:spPr>
          <a:xfrm>
            <a:off x="467544" y="0"/>
            <a:ext cx="8229600" cy="8367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Komplementový systém</a:t>
            </a:r>
            <a:endParaRPr lang="cs-CZ" dirty="0"/>
          </a:p>
        </p:txBody>
      </p:sp>
    </p:spTree>
    <p:extLst>
      <p:ext uri="{BB962C8B-B14F-4D97-AF65-F5344CB8AC3E}">
        <p14:creationId xmlns:p14="http://schemas.microsoft.com/office/powerpoint/2010/main" val="8201469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cs-CZ" sz="3600" dirty="0" smtClean="0">
                <a:solidFill>
                  <a:srgbClr val="A50021"/>
                </a:solidFill>
                <a:latin typeface="Tahoma" pitchFamily="34" charset="0"/>
              </a:rPr>
              <a:t>Biologicky aktivní produkty aktivace C</a:t>
            </a:r>
          </a:p>
        </p:txBody>
      </p:sp>
      <p:sp>
        <p:nvSpPr>
          <p:cNvPr id="34819" name="Rectangle 3"/>
          <p:cNvSpPr>
            <a:spLocks noGrp="1" noChangeArrowheads="1"/>
          </p:cNvSpPr>
          <p:nvPr>
            <p:ph type="body" idx="4294967295"/>
          </p:nvPr>
        </p:nvSpPr>
        <p:spPr>
          <a:xfrm>
            <a:off x="250825" y="1600200"/>
            <a:ext cx="8642350" cy="5068888"/>
          </a:xfrm>
        </p:spPr>
        <p:txBody>
          <a:bodyPr/>
          <a:lstStyle/>
          <a:p>
            <a:pPr eaLnBrk="1" hangingPunct="1">
              <a:lnSpc>
                <a:spcPct val="90000"/>
              </a:lnSpc>
            </a:pPr>
            <a:r>
              <a:rPr lang="cs-CZ" sz="2800" smtClean="0">
                <a:latin typeface="Tahoma" pitchFamily="34" charset="0"/>
              </a:rPr>
              <a:t>C2b, C2a </a:t>
            </a:r>
          </a:p>
          <a:p>
            <a:pPr eaLnBrk="1" hangingPunct="1">
              <a:lnSpc>
                <a:spcPct val="90000"/>
              </a:lnSpc>
            </a:pPr>
            <a:r>
              <a:rPr lang="cs-CZ" sz="2800" smtClean="0">
                <a:latin typeface="Tahoma" pitchFamily="34" charset="0"/>
              </a:rPr>
              <a:t>C3a, C3b </a:t>
            </a:r>
          </a:p>
          <a:p>
            <a:pPr eaLnBrk="1" hangingPunct="1">
              <a:lnSpc>
                <a:spcPct val="90000"/>
              </a:lnSpc>
            </a:pPr>
            <a:r>
              <a:rPr lang="cs-CZ" sz="2800" smtClean="0">
                <a:latin typeface="Tahoma" pitchFamily="34" charset="0"/>
              </a:rPr>
              <a:t>C4a, C4b</a:t>
            </a:r>
          </a:p>
          <a:p>
            <a:pPr eaLnBrk="1" hangingPunct="1">
              <a:lnSpc>
                <a:spcPct val="90000"/>
              </a:lnSpc>
            </a:pPr>
            <a:r>
              <a:rPr lang="cs-CZ" sz="2800" smtClean="0">
                <a:latin typeface="Tahoma" pitchFamily="34" charset="0"/>
              </a:rPr>
              <a:t>C5a, C5b </a:t>
            </a:r>
          </a:p>
          <a:p>
            <a:pPr eaLnBrk="1" hangingPunct="1">
              <a:lnSpc>
                <a:spcPct val="90000"/>
              </a:lnSpc>
            </a:pPr>
            <a:r>
              <a:rPr lang="cs-CZ" sz="2800" smtClean="0">
                <a:latin typeface="Tahoma" pitchFamily="34" charset="0"/>
              </a:rPr>
              <a:t>C5b679(n)</a:t>
            </a:r>
          </a:p>
          <a:p>
            <a:pPr eaLnBrk="1" hangingPunct="1">
              <a:lnSpc>
                <a:spcPct val="90000"/>
              </a:lnSpc>
            </a:pPr>
            <a:r>
              <a:rPr lang="cs-CZ" sz="2800" smtClean="0">
                <a:latin typeface="Tahoma" pitchFamily="34" charset="0"/>
              </a:rPr>
              <a:t>Ba, Bb</a:t>
            </a:r>
          </a:p>
          <a:p>
            <a:pPr eaLnBrk="1" hangingPunct="1">
              <a:lnSpc>
                <a:spcPct val="90000"/>
              </a:lnSpc>
              <a:buFont typeface="Wingdings" pitchFamily="2" charset="2"/>
              <a:buNone/>
            </a:pPr>
            <a:endParaRPr lang="cs-CZ" sz="2800" smtClean="0">
              <a:latin typeface="Tahoma" pitchFamily="34" charset="0"/>
            </a:endParaRPr>
          </a:p>
          <a:p>
            <a:pPr eaLnBrk="1" hangingPunct="1">
              <a:lnSpc>
                <a:spcPct val="90000"/>
              </a:lnSpc>
              <a:buFont typeface="Wingdings" pitchFamily="2" charset="2"/>
              <a:buNone/>
            </a:pPr>
            <a:r>
              <a:rPr lang="cs-CZ" sz="2800" smtClean="0">
                <a:latin typeface="Tahoma" pitchFamily="34" charset="0"/>
              </a:rPr>
              <a:t>adhese, chemotaxe, aktivace buněk, lýza buněk, </a:t>
            </a:r>
          </a:p>
          <a:p>
            <a:pPr eaLnBrk="1" hangingPunct="1">
              <a:lnSpc>
                <a:spcPct val="90000"/>
              </a:lnSpc>
              <a:buFont typeface="Wingdings" pitchFamily="2" charset="2"/>
              <a:buNone/>
            </a:pPr>
            <a:r>
              <a:rPr lang="cs-CZ" sz="2800" smtClean="0">
                <a:latin typeface="Tahoma" pitchFamily="34" charset="0"/>
              </a:rPr>
              <a:t>odstraňování imunokomplexů a buněčných odpadů, </a:t>
            </a:r>
          </a:p>
          <a:p>
            <a:pPr eaLnBrk="1" hangingPunct="1">
              <a:lnSpc>
                <a:spcPct val="90000"/>
              </a:lnSpc>
              <a:buFont typeface="Wingdings" pitchFamily="2" charset="2"/>
              <a:buNone/>
            </a:pPr>
            <a:r>
              <a:rPr lang="cs-CZ" sz="2800" smtClean="0">
                <a:latin typeface="Tahoma" pitchFamily="34" charset="0"/>
              </a:rPr>
              <a:t>modulace aktivity APC, B - i T-lymfocytů</a:t>
            </a:r>
          </a:p>
          <a:p>
            <a:pPr eaLnBrk="1" hangingPunct="1">
              <a:lnSpc>
                <a:spcPct val="90000"/>
              </a:lnSpc>
              <a:buFont typeface="Wingdings" pitchFamily="2" charset="2"/>
              <a:buNone/>
            </a:pPr>
            <a:endParaRPr lang="cs-CZ" sz="2800" smtClean="0">
              <a:latin typeface="Tahoma" pitchFamily="34" charset="0"/>
            </a:endParaRPr>
          </a:p>
        </p:txBody>
      </p:sp>
    </p:spTree>
    <p:extLst>
      <p:ext uri="{BB962C8B-B14F-4D97-AF65-F5344CB8AC3E}">
        <p14:creationId xmlns:p14="http://schemas.microsoft.com/office/powerpoint/2010/main" val="38583696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685800"/>
            <a:ext cx="8135937" cy="1176338"/>
          </a:xfrm>
        </p:spPr>
        <p:txBody>
          <a:bodyPr>
            <a:normAutofit fontScale="90000"/>
          </a:bodyPr>
          <a:lstStyle/>
          <a:p>
            <a:pPr eaLnBrk="1" hangingPunct="1"/>
            <a:r>
              <a:rPr lang="en-GB" smtClean="0">
                <a:solidFill>
                  <a:schemeClr val="accent2"/>
                </a:solidFill>
              </a:rPr>
              <a:t>Deficience  komplementového systému</a:t>
            </a:r>
          </a:p>
        </p:txBody>
      </p:sp>
      <p:sp>
        <p:nvSpPr>
          <p:cNvPr id="37891" name="Rectangle 3"/>
          <p:cNvSpPr>
            <a:spLocks noGrp="1" noChangeArrowheads="1"/>
          </p:cNvSpPr>
          <p:nvPr>
            <p:ph type="body" idx="1"/>
          </p:nvPr>
        </p:nvSpPr>
        <p:spPr>
          <a:xfrm>
            <a:off x="533400" y="2205038"/>
            <a:ext cx="7924800" cy="4652962"/>
          </a:xfrm>
        </p:spPr>
        <p:txBody>
          <a:bodyPr/>
          <a:lstStyle/>
          <a:p>
            <a:pPr eaLnBrk="1" hangingPunct="1"/>
            <a:r>
              <a:rPr lang="cs-CZ" smtClean="0"/>
              <a:t>C1-C4 : častý vývoj systémových imunokoplexových chorob (SLE-like), náchylnost k pyogenním infekcím.</a:t>
            </a:r>
          </a:p>
          <a:p>
            <a:pPr eaLnBrk="1" hangingPunct="1"/>
            <a:r>
              <a:rPr lang="cs-CZ" smtClean="0"/>
              <a:t>C3-C9: zejména náchylnost k pyogenním infekcím. U deficitu C9 jsou typické opakované meningokové meningitidy.</a:t>
            </a:r>
          </a:p>
          <a:p>
            <a:pPr eaLnBrk="1" hangingPunct="1"/>
            <a:r>
              <a:rPr lang="cs-CZ" smtClean="0"/>
              <a:t>C1 INH: hereditární angioedém.</a:t>
            </a:r>
          </a:p>
        </p:txBody>
      </p:sp>
    </p:spTree>
    <p:extLst>
      <p:ext uri="{BB962C8B-B14F-4D97-AF65-F5344CB8AC3E}">
        <p14:creationId xmlns:p14="http://schemas.microsoft.com/office/powerpoint/2010/main" val="41281291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cs-CZ" sz="4000" b="1" dirty="0" smtClean="0">
                <a:solidFill>
                  <a:srgbClr val="C00000"/>
                </a:solidFill>
              </a:rPr>
              <a:t>Základní indikace vyšetření složek komplementového systému</a:t>
            </a:r>
            <a:endParaRPr lang="en-US" sz="4000" b="1" dirty="0" smtClean="0">
              <a:solidFill>
                <a:srgbClr val="C00000"/>
              </a:solidFill>
            </a:endParaRPr>
          </a:p>
        </p:txBody>
      </p:sp>
      <p:sp>
        <p:nvSpPr>
          <p:cNvPr id="43011" name="Rectangle 3"/>
          <p:cNvSpPr>
            <a:spLocks noGrp="1" noChangeArrowheads="1"/>
          </p:cNvSpPr>
          <p:nvPr>
            <p:ph type="body" idx="1"/>
          </p:nvPr>
        </p:nvSpPr>
        <p:spPr>
          <a:xfrm>
            <a:off x="323850" y="1981200"/>
            <a:ext cx="8134350" cy="4114800"/>
          </a:xfrm>
        </p:spPr>
        <p:txBody>
          <a:bodyPr/>
          <a:lstStyle/>
          <a:p>
            <a:pPr eaLnBrk="1" hangingPunct="1">
              <a:lnSpc>
                <a:spcPct val="90000"/>
              </a:lnSpc>
            </a:pPr>
            <a:r>
              <a:rPr lang="cs-CZ" sz="2400" b="1" dirty="0" smtClean="0">
                <a:solidFill>
                  <a:srgbClr val="002060"/>
                </a:solidFill>
              </a:rPr>
              <a:t>Podezření na deficit některé složky aktivačních drah:</a:t>
            </a:r>
          </a:p>
          <a:p>
            <a:pPr lvl="1" eaLnBrk="1" hangingPunct="1">
              <a:lnSpc>
                <a:spcPct val="90000"/>
              </a:lnSpc>
            </a:pPr>
            <a:r>
              <a:rPr lang="cs-CZ" sz="2000" dirty="0" smtClean="0"/>
              <a:t>Funkční vyšetření klasické (CH 50)  nebo alternativní (AH 50) dráhy</a:t>
            </a:r>
          </a:p>
          <a:p>
            <a:pPr lvl="1" eaLnBrk="1" hangingPunct="1">
              <a:lnSpc>
                <a:spcPct val="90000"/>
              </a:lnSpc>
            </a:pPr>
            <a:r>
              <a:rPr lang="cs-CZ" sz="2000" dirty="0" smtClean="0"/>
              <a:t>V případě patologického nálezu vyšetření hladiny jednotlivých složek komplementu.</a:t>
            </a:r>
          </a:p>
          <a:p>
            <a:pPr eaLnBrk="1" hangingPunct="1">
              <a:lnSpc>
                <a:spcPct val="90000"/>
              </a:lnSpc>
            </a:pPr>
            <a:r>
              <a:rPr lang="cs-CZ" sz="2400" b="1" dirty="0" smtClean="0">
                <a:solidFill>
                  <a:srgbClr val="002060"/>
                </a:solidFill>
              </a:rPr>
              <a:t>Monitorování zánětlivého procesu: </a:t>
            </a:r>
          </a:p>
          <a:p>
            <a:pPr lvl="1" eaLnBrk="1" hangingPunct="1">
              <a:lnSpc>
                <a:spcPct val="90000"/>
              </a:lnSpc>
            </a:pPr>
            <a:r>
              <a:rPr lang="cs-CZ" sz="2000" dirty="0" smtClean="0"/>
              <a:t>Složky komplementu se chovají jako proteiny akutní fáze.</a:t>
            </a:r>
          </a:p>
          <a:p>
            <a:pPr lvl="1" eaLnBrk="1" hangingPunct="1">
              <a:lnSpc>
                <a:spcPct val="90000"/>
              </a:lnSpc>
            </a:pPr>
            <a:r>
              <a:rPr lang="cs-CZ" sz="2000" dirty="0" smtClean="0"/>
              <a:t>Při silné aktivaci komplementu při </a:t>
            </a:r>
            <a:r>
              <a:rPr lang="cs-CZ" sz="2000" dirty="0" err="1" smtClean="0"/>
              <a:t>imunokomplexových</a:t>
            </a:r>
            <a:r>
              <a:rPr lang="cs-CZ" sz="2000" dirty="0" smtClean="0"/>
              <a:t> chorobách ale dochází k výrazné konsumpci.</a:t>
            </a:r>
          </a:p>
          <a:p>
            <a:pPr eaLnBrk="1" hangingPunct="1">
              <a:lnSpc>
                <a:spcPct val="90000"/>
              </a:lnSpc>
            </a:pPr>
            <a:r>
              <a:rPr lang="cs-CZ" sz="2400" b="1" dirty="0" smtClean="0">
                <a:solidFill>
                  <a:srgbClr val="002060"/>
                </a:solidFill>
              </a:rPr>
              <a:t>Podezření na poruchu regulačních složek </a:t>
            </a:r>
            <a:r>
              <a:rPr lang="cs-CZ" sz="2400" dirty="0" smtClean="0"/>
              <a:t>komplementové kaskády (hereditární </a:t>
            </a:r>
            <a:r>
              <a:rPr lang="cs-CZ" sz="2400" dirty="0" err="1" smtClean="0"/>
              <a:t>angioedém</a:t>
            </a:r>
            <a:r>
              <a:rPr lang="cs-CZ" sz="2400" dirty="0" smtClean="0"/>
              <a:t>): </a:t>
            </a:r>
          </a:p>
          <a:p>
            <a:pPr lvl="1" eaLnBrk="1" hangingPunct="1">
              <a:lnSpc>
                <a:spcPct val="90000"/>
              </a:lnSpc>
            </a:pPr>
            <a:r>
              <a:rPr lang="cs-CZ" sz="2000" dirty="0" smtClean="0"/>
              <a:t>Vyšetření C1 INH a hladiny složek C3 a C4.</a:t>
            </a:r>
          </a:p>
          <a:p>
            <a:pPr eaLnBrk="1" hangingPunct="1">
              <a:lnSpc>
                <a:spcPct val="90000"/>
              </a:lnSpc>
            </a:pPr>
            <a:endParaRPr lang="en-US" sz="2400" dirty="0" smtClean="0"/>
          </a:p>
        </p:txBody>
      </p:sp>
    </p:spTree>
    <p:extLst>
      <p:ext uri="{BB962C8B-B14F-4D97-AF65-F5344CB8AC3E}">
        <p14:creationId xmlns:p14="http://schemas.microsoft.com/office/powerpoint/2010/main" val="35869832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7924800" cy="1828800"/>
          </a:xfrm>
        </p:spPr>
        <p:txBody>
          <a:bodyPr/>
          <a:lstStyle/>
          <a:p>
            <a:pPr eaLnBrk="1" hangingPunct="1"/>
            <a:r>
              <a:rPr lang="cs-CZ" sz="2800" b="1" smtClean="0">
                <a:solidFill>
                  <a:schemeClr val="accent2"/>
                </a:solidFill>
              </a:rPr>
              <a:t>FUNKČNÍ VYŠETŘENÍ KLASICKÉ DRÁHY </a:t>
            </a:r>
            <a:r>
              <a:rPr lang="cs-CZ" b="1" smtClean="0">
                <a:solidFill>
                  <a:schemeClr val="accent2"/>
                </a:solidFill>
              </a:rPr>
              <a:t/>
            </a:r>
            <a:br>
              <a:rPr lang="cs-CZ" b="1" smtClean="0">
                <a:solidFill>
                  <a:schemeClr val="accent2"/>
                </a:solidFill>
              </a:rPr>
            </a:br>
            <a:endParaRPr lang="cs-CZ" b="1" smtClean="0">
              <a:solidFill>
                <a:schemeClr val="accent2"/>
              </a:solidFill>
            </a:endParaRPr>
          </a:p>
        </p:txBody>
      </p:sp>
      <p:sp>
        <p:nvSpPr>
          <p:cNvPr id="44035" name="Rectangle 3"/>
          <p:cNvSpPr>
            <a:spLocks noGrp="1" noChangeArrowheads="1"/>
          </p:cNvSpPr>
          <p:nvPr>
            <p:ph type="body" idx="1"/>
          </p:nvPr>
        </p:nvSpPr>
        <p:spPr>
          <a:xfrm>
            <a:off x="-381000" y="1524000"/>
            <a:ext cx="9525000" cy="4876800"/>
          </a:xfrm>
        </p:spPr>
        <p:txBody>
          <a:bodyPr/>
          <a:lstStyle/>
          <a:p>
            <a:pPr algn="ctr" eaLnBrk="1" hangingPunct="1">
              <a:buFontTx/>
              <a:buNone/>
            </a:pPr>
            <a:r>
              <a:rPr lang="cs-CZ" sz="2800" b="1" i="1" smtClean="0"/>
              <a:t>Hemolytický test CH50</a:t>
            </a:r>
            <a:endParaRPr lang="cs-CZ" sz="2800" smtClean="0"/>
          </a:p>
          <a:p>
            <a:pPr eaLnBrk="1" hangingPunct="1">
              <a:buFontTx/>
              <a:buNone/>
            </a:pPr>
            <a:r>
              <a:rPr lang="cs-CZ" sz="1800" smtClean="0">
                <a:solidFill>
                  <a:srgbClr val="A50021"/>
                </a:solidFill>
              </a:rPr>
              <a:t>               !</a:t>
            </a:r>
            <a:r>
              <a:rPr lang="cs-CZ" sz="1800" b="1" smtClean="0">
                <a:solidFill>
                  <a:srgbClr val="A50021"/>
                </a:solidFill>
              </a:rPr>
              <a:t>Odběr sražené krve do skleněné zkumavky, nutno zpracovat do 1 hodiny!</a:t>
            </a:r>
          </a:p>
          <a:p>
            <a:pPr eaLnBrk="1" hangingPunct="1">
              <a:buFontTx/>
              <a:buNone/>
            </a:pPr>
            <a:endParaRPr lang="cs-CZ" sz="1800" b="1" smtClean="0">
              <a:solidFill>
                <a:srgbClr val="A50021"/>
              </a:solidFill>
            </a:endParaRPr>
          </a:p>
          <a:p>
            <a:pPr lvl="2" eaLnBrk="1" hangingPunct="1">
              <a:buFont typeface="Symbol" pitchFamily="18" charset="2"/>
              <a:buChar char="·"/>
            </a:pPr>
            <a:r>
              <a:rPr lang="cs-CZ" sz="2600" smtClean="0"/>
              <a:t>erytrocyty po inkubaci s protilátkami (amboceptorem)    vytvoří komplex antigen – protilátka</a:t>
            </a:r>
          </a:p>
          <a:p>
            <a:pPr lvl="2" eaLnBrk="1" hangingPunct="1">
              <a:buFont typeface="Symbol" pitchFamily="18" charset="2"/>
              <a:buChar char="·"/>
            </a:pPr>
            <a:endParaRPr lang="cs-CZ" sz="1800" smtClean="0"/>
          </a:p>
          <a:p>
            <a:pPr lvl="2" eaLnBrk="1" hangingPunct="1">
              <a:buFont typeface="Symbol" pitchFamily="18" charset="2"/>
              <a:buChar char="·"/>
            </a:pPr>
            <a:r>
              <a:rPr lang="cs-CZ" sz="2600" smtClean="0"/>
              <a:t>přidání vyšetřovaného séra (obsahuje komplement)</a:t>
            </a:r>
          </a:p>
          <a:p>
            <a:pPr lvl="2" eaLnBrk="1" hangingPunct="1">
              <a:buFont typeface="Symbol" pitchFamily="18" charset="2"/>
              <a:buNone/>
            </a:pPr>
            <a:endParaRPr lang="cs-CZ" sz="1800" smtClean="0"/>
          </a:p>
          <a:p>
            <a:pPr lvl="2" eaLnBrk="1" hangingPunct="1">
              <a:buFont typeface="Symbol" pitchFamily="18" charset="2"/>
              <a:buChar char="·"/>
            </a:pPr>
            <a:r>
              <a:rPr lang="cs-CZ" sz="2600" smtClean="0"/>
              <a:t>lýza erytrocytů se projeví uvolněním hemoglobinu; detegujeme spektrofotometricky </a:t>
            </a:r>
            <a:br>
              <a:rPr lang="cs-CZ" sz="2600" smtClean="0"/>
            </a:br>
            <a:r>
              <a:rPr lang="cs-CZ" smtClean="0"/>
              <a:t/>
            </a:r>
            <a:br>
              <a:rPr lang="cs-CZ" smtClean="0"/>
            </a:br>
            <a:endParaRPr lang="cs-CZ" sz="2000" smtClean="0"/>
          </a:p>
        </p:txBody>
      </p:sp>
    </p:spTree>
    <p:extLst>
      <p:ext uri="{BB962C8B-B14F-4D97-AF65-F5344CB8AC3E}">
        <p14:creationId xmlns:p14="http://schemas.microsoft.com/office/powerpoint/2010/main" val="7835555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sz="3200" smtClean="0">
                <a:solidFill>
                  <a:schemeClr val="accent2"/>
                </a:solidFill>
              </a:rPr>
              <a:t>Imunochemické vyšetření jednotlivých složek komplementového systému</a:t>
            </a:r>
          </a:p>
        </p:txBody>
      </p:sp>
      <p:sp>
        <p:nvSpPr>
          <p:cNvPr id="45059" name="Rectangle 3"/>
          <p:cNvSpPr>
            <a:spLocks noGrp="1" noChangeArrowheads="1"/>
          </p:cNvSpPr>
          <p:nvPr>
            <p:ph type="body" idx="1"/>
          </p:nvPr>
        </p:nvSpPr>
        <p:spPr/>
        <p:txBody>
          <a:bodyPr/>
          <a:lstStyle/>
          <a:p>
            <a:pPr eaLnBrk="1" hangingPunct="1">
              <a:lnSpc>
                <a:spcPct val="90000"/>
              </a:lnSpc>
            </a:pPr>
            <a:r>
              <a:rPr lang="cs-CZ" b="1" dirty="0" smtClean="0">
                <a:solidFill>
                  <a:schemeClr val="accent2"/>
                </a:solidFill>
              </a:rPr>
              <a:t>C3</a:t>
            </a:r>
            <a:r>
              <a:rPr lang="cs-CZ" dirty="0" smtClean="0"/>
              <a:t> (0,7 – 1,5 g/L)</a:t>
            </a:r>
          </a:p>
          <a:p>
            <a:pPr eaLnBrk="1" hangingPunct="1">
              <a:lnSpc>
                <a:spcPct val="90000"/>
              </a:lnSpc>
            </a:pPr>
            <a:r>
              <a:rPr lang="cs-CZ" b="1" dirty="0" smtClean="0">
                <a:solidFill>
                  <a:schemeClr val="accent2"/>
                </a:solidFill>
              </a:rPr>
              <a:t>C4</a:t>
            </a:r>
            <a:r>
              <a:rPr lang="cs-CZ" dirty="0" smtClean="0"/>
              <a:t> (0,1 – 0,4 g/L)</a:t>
            </a:r>
          </a:p>
          <a:p>
            <a:pPr eaLnBrk="1" hangingPunct="1">
              <a:lnSpc>
                <a:spcPct val="90000"/>
              </a:lnSpc>
            </a:pPr>
            <a:r>
              <a:rPr lang="cs-CZ" b="1" dirty="0" smtClean="0">
                <a:solidFill>
                  <a:schemeClr val="accent2"/>
                </a:solidFill>
              </a:rPr>
              <a:t>C1-INH</a:t>
            </a:r>
            <a:r>
              <a:rPr lang="cs-CZ" dirty="0" smtClean="0"/>
              <a:t> (210-390 mg/L); + funkční test</a:t>
            </a:r>
          </a:p>
          <a:p>
            <a:pPr eaLnBrk="1" hangingPunct="1">
              <a:lnSpc>
                <a:spcPct val="90000"/>
              </a:lnSpc>
              <a:buFontTx/>
              <a:buNone/>
            </a:pPr>
            <a:endParaRPr lang="cs-CZ" dirty="0" smtClean="0"/>
          </a:p>
          <a:p>
            <a:pPr eaLnBrk="1" hangingPunct="1">
              <a:lnSpc>
                <a:spcPct val="90000"/>
              </a:lnSpc>
            </a:pPr>
            <a:r>
              <a:rPr lang="cs-CZ" b="1" dirty="0" smtClean="0">
                <a:solidFill>
                  <a:schemeClr val="accent2"/>
                </a:solidFill>
              </a:rPr>
              <a:t>C1q</a:t>
            </a:r>
            <a:r>
              <a:rPr lang="cs-CZ" dirty="0" smtClean="0"/>
              <a:t> (100-250 mg/L), </a:t>
            </a:r>
            <a:r>
              <a:rPr lang="cs-CZ" b="1" dirty="0" smtClean="0">
                <a:solidFill>
                  <a:schemeClr val="accent2"/>
                </a:solidFill>
              </a:rPr>
              <a:t>C2</a:t>
            </a:r>
            <a:r>
              <a:rPr lang="cs-CZ" dirty="0" smtClean="0"/>
              <a:t> (10 – 30 mg/L), </a:t>
            </a:r>
            <a:r>
              <a:rPr lang="cs-CZ" b="1" dirty="0" smtClean="0">
                <a:solidFill>
                  <a:schemeClr val="accent2"/>
                </a:solidFill>
              </a:rPr>
              <a:t>C5</a:t>
            </a:r>
            <a:r>
              <a:rPr lang="cs-CZ" dirty="0" smtClean="0"/>
              <a:t> (80 – 170 mg/L)</a:t>
            </a:r>
          </a:p>
          <a:p>
            <a:pPr eaLnBrk="1" hangingPunct="1">
              <a:lnSpc>
                <a:spcPct val="90000"/>
              </a:lnSpc>
            </a:pPr>
            <a:endParaRPr lang="cs-CZ" dirty="0" smtClean="0"/>
          </a:p>
          <a:p>
            <a:pPr eaLnBrk="1" hangingPunct="1">
              <a:lnSpc>
                <a:spcPct val="90000"/>
              </a:lnSpc>
            </a:pPr>
            <a:r>
              <a:rPr lang="cs-CZ" b="1" dirty="0" smtClean="0">
                <a:solidFill>
                  <a:schemeClr val="accent2"/>
                </a:solidFill>
              </a:rPr>
              <a:t>MBL</a:t>
            </a:r>
            <a:r>
              <a:rPr lang="cs-CZ" dirty="0" smtClean="0"/>
              <a:t> (0,3 – 3,5 mg/L)</a:t>
            </a:r>
          </a:p>
        </p:txBody>
      </p:sp>
    </p:spTree>
    <p:extLst>
      <p:ext uri="{BB962C8B-B14F-4D97-AF65-F5344CB8AC3E}">
        <p14:creationId xmlns:p14="http://schemas.microsoft.com/office/powerpoint/2010/main" val="294701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4291</Words>
  <Application>Microsoft Office PowerPoint</Application>
  <PresentationFormat>Předvádění na obrazovce (4:3)</PresentationFormat>
  <Paragraphs>745</Paragraphs>
  <Slides>121</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121</vt:i4>
      </vt:variant>
    </vt:vector>
  </HeadingPairs>
  <TitlesOfParts>
    <vt:vector size="124" baseType="lpstr">
      <vt:lpstr>Motiv systému Office</vt:lpstr>
      <vt:lpstr>Photo Editor Photo</vt:lpstr>
      <vt:lpstr>Fotografie</vt:lpstr>
      <vt:lpstr>Vrozená imunita</vt:lpstr>
      <vt:lpstr>Základní pojmy</vt:lpstr>
      <vt:lpstr>Antigen</vt:lpstr>
      <vt:lpstr>Prezentace aplikace PowerPoint</vt:lpstr>
      <vt:lpstr>Imnunogennost</vt:lpstr>
      <vt:lpstr>Chemické složení antigenů</vt:lpstr>
      <vt:lpstr>Hapten</vt:lpstr>
      <vt:lpstr>Imunogenicita haptenu</vt:lpstr>
      <vt:lpstr>Zkřížená reaktivita antigenů</vt:lpstr>
      <vt:lpstr>Prezentace aplikace PowerPoint</vt:lpstr>
      <vt:lpstr>Imunitní systém</vt:lpstr>
      <vt:lpstr>Základ imunitního systému</vt:lpstr>
      <vt:lpstr>Složky imunitního sytému</vt:lpstr>
      <vt:lpstr>Mízní cévy</vt:lpstr>
      <vt:lpstr>Míza, lymfa</vt:lpstr>
      <vt:lpstr>Míza, lymfa</vt:lpstr>
      <vt:lpstr>Složení lymfy</vt:lpstr>
      <vt:lpstr>Složení lymfy</vt:lpstr>
      <vt:lpstr>Cesty lymfocytů v těle</vt:lpstr>
      <vt:lpstr>High endotelial venules</vt:lpstr>
      <vt:lpstr>Cirkulace lymfocytů</vt:lpstr>
      <vt:lpstr>Lymfatické orgány</vt:lpstr>
      <vt:lpstr>Prezentace aplikace PowerPoint</vt:lpstr>
      <vt:lpstr>Kostní dřeň - hematopoeza</vt:lpstr>
      <vt:lpstr>Propojení lymfatických orgánů</vt:lpstr>
      <vt:lpstr>Lymfatická uzlina</vt:lpstr>
      <vt:lpstr>Vyšetření lymfatických uzlin</vt:lpstr>
      <vt:lpstr>Prezentace aplikace PowerPoint</vt:lpstr>
      <vt:lpstr>Slezina</vt:lpstr>
      <vt:lpstr>Vyšetření sleziny</vt:lpstr>
      <vt:lpstr>Prezentace aplikace PowerPoint</vt:lpstr>
      <vt:lpstr>IMUNITA</vt:lpstr>
      <vt:lpstr>Prezentace aplikace PowerPoint</vt:lpstr>
      <vt:lpstr>IMUNITA VROZENÁ</vt:lpstr>
      <vt:lpstr>Prezentace aplikace PowerPoint</vt:lpstr>
      <vt:lpstr>Prezentace aplikace PowerPoint</vt:lpstr>
      <vt:lpstr>Vrozená imunita</vt:lpstr>
      <vt:lpstr>Vrozená imunita</vt:lpstr>
      <vt:lpstr>Vrozená imunita</vt:lpstr>
      <vt:lpstr>Vrozená imunita</vt:lpstr>
      <vt:lpstr>Prezentace aplikace PowerPoint</vt:lpstr>
      <vt:lpstr>Vrozená imunita:  charakteristické rysy</vt:lpstr>
      <vt:lpstr>PAMP „ Pathogen Associated Molecular Pattern“</vt:lpstr>
      <vt:lpstr>DAMP „Damage Associated Molecular Patterns“</vt:lpstr>
      <vt:lpstr>PAMPs and DAMPs</vt:lpstr>
      <vt:lpstr>Vrozená imunita:  charakteristické rysy</vt:lpstr>
      <vt:lpstr>Vrozená imunita:  charakteristické rysy</vt:lpstr>
      <vt:lpstr>PRR- Pattern Recognition Receptors </vt:lpstr>
      <vt:lpstr>PRR- Pattern Recognition Receptors </vt:lpstr>
      <vt:lpstr>Cell associated PRR</vt:lpstr>
      <vt:lpstr>Toll-like receptory a endogenní ligandy</vt:lpstr>
      <vt:lpstr>PRR- Pattern Recognition Receptors </vt:lpstr>
      <vt:lpstr>Prezentace aplikace PowerPoint</vt:lpstr>
      <vt:lpstr>Vrozená imunita:  charakteristické rysy</vt:lpstr>
      <vt:lpstr> Mastocyty </vt:lpstr>
      <vt:lpstr>Prezentace aplikace PowerPoint</vt:lpstr>
      <vt:lpstr>jsou morfologicky podobné  lymfocytům („velké granulární lymfocyty“, LGL), nefagocytují, nemají adherenční schopnosti  specializují se na zabíjení abnormálních vlastních buněk organismu nápadných nízkou expresí MHC molekul (např. infikovaných viry, intracelulárními bakteriemi, nádorové buňky)  cytotoxické nástroje NK buněk – perforin a granzym – podobně jako u CD8+ cytotoxických buněk  jejich cytotoxická aktivita je jednak přirozená, jednak může být zprostředkována protilátkami vázanými na FcR III (CD16), ADCC  ovlivňují vrozenou i adaptivní imunitu svými cytokiny, především IFNg a TNFa  </vt:lpstr>
      <vt:lpstr>Prezentace aplikace PowerPoint</vt:lpstr>
      <vt:lpstr>Buňky NK</vt:lpstr>
      <vt:lpstr>Prezentace aplikace PowerPoint</vt:lpstr>
      <vt:lpstr>Prezentace aplikace PowerPoint</vt:lpstr>
      <vt:lpstr>Reakce NK buněk</vt:lpstr>
      <vt:lpstr>Buňky NKT</vt:lpstr>
      <vt:lpstr>Buňky imunitního systému – monocyty, makrofágy, dendritické buňky</vt:lpstr>
      <vt:lpstr>Prezentace aplikace PowerPoint</vt:lpstr>
      <vt:lpstr>Prezentace aplikace PowerPoint</vt:lpstr>
      <vt:lpstr>Zabíjecí mechanismy fagocytujících buněk</vt:lpstr>
      <vt:lpstr>Prezentace aplikace PowerPoint</vt:lpstr>
      <vt:lpstr>Možnosti vyšetření fagocytárních funkcí</vt:lpstr>
      <vt:lpstr>Indikace k vyšetření fagocytárních schopností granulocytů</vt:lpstr>
      <vt:lpstr>Prezentace aplikace PowerPoint</vt:lpstr>
      <vt:lpstr>Prezentace aplikace PowerPoint</vt:lpstr>
      <vt:lpstr>Chronická granulomatózní choroba</vt:lpstr>
      <vt:lpstr>Prezentace aplikace PowerPoint</vt:lpstr>
      <vt:lpstr>Vrozená imunita</vt:lpstr>
      <vt:lpstr>Solubilní PRR</vt:lpstr>
      <vt:lpstr>Prezentace aplikace PowerPoint</vt:lpstr>
      <vt:lpstr>Prezentace aplikace PowerPoint</vt:lpstr>
      <vt:lpstr>Antimikrobiální peptidy</vt:lpstr>
      <vt:lpstr>Antimikrobiální peptidy v residentních kožních buňkách </vt:lpstr>
      <vt:lpstr>Molekuly  buněčných interakcí</vt:lpstr>
      <vt:lpstr>Cytokiny</vt:lpstr>
      <vt:lpstr>Prezentace aplikace PowerPoint</vt:lpstr>
      <vt:lpstr>Cytokiny</vt:lpstr>
      <vt:lpstr>Funkce cytokinů</vt:lpstr>
      <vt:lpstr>Interferony</vt:lpstr>
      <vt:lpstr>Mechanismus účinku interferonu (IFN)</vt:lpstr>
      <vt:lpstr>Cytokiny</vt:lpstr>
      <vt:lpstr>Komplementový systém - funkce</vt:lpstr>
      <vt:lpstr>Prezentace aplikace PowerPoint</vt:lpstr>
      <vt:lpstr>Prezentace aplikace PowerPoint</vt:lpstr>
      <vt:lpstr>Prezentace aplikace PowerPoint</vt:lpstr>
      <vt:lpstr>Prezentace aplikace PowerPoint</vt:lpstr>
      <vt:lpstr>Prezentace aplikace PowerPoint</vt:lpstr>
      <vt:lpstr>Biologicky aktivní produkty aktivace C</vt:lpstr>
      <vt:lpstr>Deficience  komplementového systému</vt:lpstr>
      <vt:lpstr>Základní indikace vyšetření složek komplementového systému</vt:lpstr>
      <vt:lpstr>FUNKČNÍ VYŠETŘENÍ KLASICKÉ DRÁHY  </vt:lpstr>
      <vt:lpstr>Imunochemické vyšetření jednotlivých složek komplementového systému</vt:lpstr>
      <vt:lpstr>Lektin vázající manózu (MBL)</vt:lpstr>
      <vt:lpstr>Funkce C1-INH</vt:lpstr>
      <vt:lpstr>Hereditární angioedém</vt:lpstr>
      <vt:lpstr>Prezentace aplikace PowerPoint</vt:lpstr>
      <vt:lpstr>Zánět</vt:lpstr>
      <vt:lpstr>Zánět-  komplexní obranná reakce systému vrozené imunity </vt:lpstr>
      <vt:lpstr>Zánět</vt:lpstr>
      <vt:lpstr>Dva druhy zánětu</vt:lpstr>
      <vt:lpstr>Průběh zánětlivé reakce</vt:lpstr>
      <vt:lpstr>Klasické známky zánětu</vt:lpstr>
      <vt:lpstr>Prezentace aplikace PowerPoint</vt:lpstr>
      <vt:lpstr>Zánět - průběh</vt:lpstr>
      <vt:lpstr>Vliv prozánětlivých cytokinů</vt:lpstr>
      <vt:lpstr>Hlavní události v místě zánětu </vt:lpstr>
      <vt:lpstr>Iniciace zánětlivé odpovědi</vt:lpstr>
      <vt:lpstr>Laboratorní známky zánětu</vt:lpstr>
      <vt:lpstr>Proteiny akutní fáze</vt:lpstr>
      <vt:lpstr>Proteiny akutní fáze</vt:lpstr>
      <vt:lpstr>Nejdůležitější léky využívané k tlumení zánětlivých procesů</vt:lpstr>
      <vt:lpstr>Reparace poškozené tkáně</vt:lpstr>
      <vt:lpstr>Mediátory zánětlivé odpovědi</vt:lpstr>
      <vt:lpstr>Monitorování  akutního  zánětlivého  procesu</vt:lpstr>
    </vt:vector>
  </TitlesOfParts>
  <Company>Fakultní nemocnice u sv. Anny v Brně</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Vrozená imunita</dc:title>
  <dc:creator>uziv</dc:creator>
  <cp:lastModifiedBy>uziv</cp:lastModifiedBy>
  <cp:revision>1</cp:revision>
  <dcterms:created xsi:type="dcterms:W3CDTF">2016-01-13T09:11:24Z</dcterms:created>
  <dcterms:modified xsi:type="dcterms:W3CDTF">2016-01-13T09:13:25Z</dcterms:modified>
</cp:coreProperties>
</file>