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1" r:id="rId3"/>
    <p:sldId id="304" r:id="rId4"/>
    <p:sldId id="303" r:id="rId5"/>
    <p:sldId id="302" r:id="rId6"/>
    <p:sldId id="293" r:id="rId7"/>
    <p:sldId id="291" r:id="rId8"/>
    <p:sldId id="292" r:id="rId9"/>
    <p:sldId id="297" r:id="rId10"/>
    <p:sldId id="299" r:id="rId11"/>
    <p:sldId id="290" r:id="rId12"/>
    <p:sldId id="257" r:id="rId13"/>
    <p:sldId id="258" r:id="rId14"/>
    <p:sldId id="288" r:id="rId15"/>
    <p:sldId id="289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2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4" r:id="rId39"/>
    <p:sldId id="282" r:id="rId40"/>
    <p:sldId id="283" r:id="rId41"/>
    <p:sldId id="294" r:id="rId42"/>
    <p:sldId id="285" r:id="rId43"/>
    <p:sldId id="295" r:id="rId44"/>
    <p:sldId id="286" r:id="rId45"/>
    <p:sldId id="296" r:id="rId46"/>
    <p:sldId id="287" r:id="rId4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92" y="-57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B30BFD0-0078-46CC-8733-A5C2A4C035D6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702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238C076-72F7-4E04-987F-F6D80BF050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2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cs-CZ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ECD761-C764-48DA-BAB8-494A129B1F1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76E4E0-C321-4533-9EA6-1770591DA59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4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C7145E-534B-4132-9110-8B6E3C3DB58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3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1FC-4272-48C8-A4BD-EC7A348139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0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C0C4B0-670E-4E2B-9383-14856A750B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4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50C080-2B1C-44AC-980C-B087BFF528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8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EBEE34-7450-4399-B9FD-F25263664FF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3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B073B4-7E46-478F-8ABF-4B3608F513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3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A55069-7C62-4717-9A0E-E6D10ACDD1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DB305E-F1E8-495D-92EC-F68930AB53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16155A-05F4-49EF-A074-786B78B21E4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1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B4DB8-27BD-457B-A7A8-4381757856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6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  <a14:imgEffect>
                      <a14:saturation sat="8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55C4022-4A4C-40A7-A9D9-5EAD13C38E8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cs-CZ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cad=rja&amp;uact=8&amp;ved=0CAcQjRxqFQoTCNWl_fD358gCFcVVGgodRLUCNA&amp;url=http://medievalmeetsworld.blogspot.com/2011_01_01_archive.html&amp;psig=AFQjCNGitsoNuKj5ri6Kzo6MiWSeOpOFGA&amp;ust=1446216881269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ved=0CAcQjRxqFQoTCJ_dxJP458gCFYM9GgodRhEHlg&amp;url=http://www.dailymail.co.uk/news/article-2201221/Rare-500-year-old-illustrated-medical-book-shows-doctors-analysing-urine-diagnose-illness-brushing-lice-boys-hair.html&amp;psig=AFQjCNGitsoNuKj5ri6Kzo6MiWSeOpOFGA&amp;ust=14462168812691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/>
              <a:t>Biochemické</a:t>
            </a:r>
            <a:r>
              <a:rPr lang="en-US" dirty="0" smtClean="0"/>
              <a:t> testy</a:t>
            </a:r>
            <a:endParaRPr lang="cs-CZ" dirty="0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943968" y="3707829"/>
            <a:ext cx="6480000" cy="3035962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dirty="0" smtClean="0"/>
              <a:t>Chyby v analytice</a:t>
            </a:r>
          </a:p>
          <a:p>
            <a:pPr marL="0" lvl="0" indent="0" algn="ctr">
              <a:buNone/>
            </a:pPr>
            <a:r>
              <a:rPr lang="cs-CZ" dirty="0" smtClean="0"/>
              <a:t>Nejistota výsledků</a:t>
            </a:r>
          </a:p>
          <a:p>
            <a:pPr marL="0" lvl="0" indent="0" algn="ctr">
              <a:buNone/>
            </a:pPr>
            <a:r>
              <a:rPr lang="cs-CZ" dirty="0" smtClean="0"/>
              <a:t>Interpretace testů</a:t>
            </a:r>
          </a:p>
          <a:p>
            <a:pPr marL="0" lvl="0" indent="0" algn="ctr">
              <a:buNone/>
            </a:pPr>
            <a:endParaRPr lang="cs-CZ" dirty="0" smtClean="0"/>
          </a:p>
          <a:p>
            <a:pPr marL="0" lvl="0" indent="0" algn="ctr">
              <a:buNone/>
            </a:pPr>
            <a:r>
              <a:rPr lang="cs-CZ" dirty="0" smtClean="0"/>
              <a:t>Ondřej </a:t>
            </a:r>
            <a:r>
              <a:rPr lang="cs-CZ" dirty="0" err="1"/>
              <a:t>Wiewiorka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6231071" y="3819184"/>
            <a:ext cx="3820623" cy="3777950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178234" y="3793440"/>
            <a:ext cx="3830763" cy="36489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6151686" y="0"/>
            <a:ext cx="3926642" cy="381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164096" y="13569"/>
            <a:ext cx="3859038" cy="380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2"/>
          <p:cNvSpPr>
            <a:spLocks noChangeArrowheads="1"/>
          </p:cNvSpPr>
          <p:nvPr/>
        </p:nvSpPr>
        <p:spPr bwMode="auto">
          <a:xfrm>
            <a:off x="1670050" y="790575"/>
            <a:ext cx="6599238" cy="6842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altLang="en-US" sz="4400" dirty="0" err="1" smtClean="0"/>
              <a:t>Pre</a:t>
            </a:r>
            <a:r>
              <a:rPr lang="cs-CZ" altLang="en-US" sz="4400" dirty="0" smtClean="0"/>
              <a:t>-analytická chyba</a:t>
            </a:r>
            <a:endParaRPr lang="cs-CZ" altLang="en-US" sz="4400" dirty="0"/>
          </a:p>
        </p:txBody>
      </p:sp>
      <p:sp>
        <p:nvSpPr>
          <p:cNvPr id="7171" name="Obdélník 4"/>
          <p:cNvSpPr>
            <a:spLocks noChangeArrowheads="1"/>
          </p:cNvSpPr>
          <p:nvPr/>
        </p:nvSpPr>
        <p:spPr bwMode="auto">
          <a:xfrm>
            <a:off x="1670050" y="2579688"/>
            <a:ext cx="6599238" cy="11049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altLang="en-US" sz="3600" dirty="0" smtClean="0"/>
              <a:t>Analytická chyba</a:t>
            </a:r>
            <a:endParaRPr lang="cs-CZ" altLang="en-US" sz="3600" dirty="0"/>
          </a:p>
        </p:txBody>
      </p:sp>
      <p:sp>
        <p:nvSpPr>
          <p:cNvPr id="7172" name="Obdélník 6"/>
          <p:cNvSpPr>
            <a:spLocks noChangeArrowheads="1"/>
          </p:cNvSpPr>
          <p:nvPr/>
        </p:nvSpPr>
        <p:spPr bwMode="auto">
          <a:xfrm>
            <a:off x="1670050" y="4932363"/>
            <a:ext cx="6599238" cy="18002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cs-CZ" altLang="en-US" sz="4000" dirty="0" smtClean="0"/>
              <a:t>Post-analytická chyba</a:t>
            </a:r>
            <a:endParaRPr lang="cs-CZ" altLang="en-US" sz="4000" dirty="0"/>
          </a:p>
        </p:txBody>
      </p:sp>
      <p:sp>
        <p:nvSpPr>
          <p:cNvPr id="7173" name="Šipka dolů 5"/>
          <p:cNvSpPr>
            <a:spLocks noChangeArrowheads="1"/>
          </p:cNvSpPr>
          <p:nvPr/>
        </p:nvSpPr>
        <p:spPr bwMode="auto">
          <a:xfrm>
            <a:off x="4464050" y="1692275"/>
            <a:ext cx="863600" cy="7191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altLang="en-US"/>
          </a:p>
        </p:txBody>
      </p:sp>
      <p:sp>
        <p:nvSpPr>
          <p:cNvPr id="7174" name="Šipka dolů 7"/>
          <p:cNvSpPr>
            <a:spLocks noChangeArrowheads="1"/>
          </p:cNvSpPr>
          <p:nvPr/>
        </p:nvSpPr>
        <p:spPr bwMode="auto">
          <a:xfrm>
            <a:off x="4464050" y="3995738"/>
            <a:ext cx="863600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altLang="en-US"/>
          </a:p>
        </p:txBody>
      </p:sp>
      <p:sp>
        <p:nvSpPr>
          <p:cNvPr id="7175" name="Šipka dolů 10"/>
          <p:cNvSpPr>
            <a:spLocks noChangeArrowheads="1"/>
          </p:cNvSpPr>
          <p:nvPr/>
        </p:nvSpPr>
        <p:spPr bwMode="auto">
          <a:xfrm>
            <a:off x="8856663" y="790575"/>
            <a:ext cx="242887" cy="5942013"/>
          </a:xfrm>
          <a:prstGeom prst="downArrow">
            <a:avLst>
              <a:gd name="adj1" fmla="val 50000"/>
              <a:gd name="adj2" fmla="val 49834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alt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9052164" y="1049338"/>
            <a:ext cx="861774" cy="593688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cs-CZ" sz="4400" dirty="0" smtClean="0"/>
              <a:t>Zvyšující se celková chyba</a:t>
            </a:r>
            <a:endParaRPr lang="cs-CZ" sz="4400" dirty="0"/>
          </a:p>
        </p:txBody>
      </p:sp>
      <p:sp>
        <p:nvSpPr>
          <p:cNvPr id="7177" name="TextovéPole 12"/>
          <p:cNvSpPr txBox="1">
            <a:spLocks noChangeArrowheads="1"/>
          </p:cNvSpPr>
          <p:nvPr/>
        </p:nvSpPr>
        <p:spPr bwMode="auto">
          <a:xfrm>
            <a:off x="2424113" y="6777038"/>
            <a:ext cx="49450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en-US" sz="4000" dirty="0"/>
              <a:t>„</a:t>
            </a:r>
            <a:r>
              <a:rPr lang="cs-CZ" altLang="en-US" sz="4000" dirty="0" err="1"/>
              <a:t>Trash</a:t>
            </a:r>
            <a:r>
              <a:rPr lang="cs-CZ" altLang="en-US" sz="4000" dirty="0"/>
              <a:t> in = </a:t>
            </a:r>
            <a:r>
              <a:rPr lang="cs-CZ" altLang="en-US" sz="4000" dirty="0" err="1"/>
              <a:t>trash</a:t>
            </a:r>
            <a:r>
              <a:rPr lang="cs-CZ" altLang="en-US" sz="4000" dirty="0"/>
              <a:t> </a:t>
            </a:r>
            <a:r>
              <a:rPr lang="cs-CZ" altLang="en-US" sz="4000" dirty="0" err="1"/>
              <a:t>out</a:t>
            </a:r>
            <a:r>
              <a:rPr lang="cs-CZ" altLang="en-US" sz="40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256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Preanalytická fáze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Jedná se o období od indikace vyšetření po vlastní analýzu</a:t>
            </a:r>
          </a:p>
          <a:p>
            <a:pPr lvl="0"/>
            <a:r>
              <a:rPr lang="cs-CZ" dirty="0"/>
              <a:t>Správná </a:t>
            </a:r>
            <a:r>
              <a:rPr lang="cs-CZ" dirty="0" err="1"/>
              <a:t>preanalytika</a:t>
            </a:r>
            <a:r>
              <a:rPr lang="cs-CZ" dirty="0"/>
              <a:t> je nezbytná pro správné výsledky vyšetření (až 46-68% chyb nedodržením pravidel)</a:t>
            </a:r>
          </a:p>
          <a:p>
            <a:pPr lvl="0"/>
            <a:r>
              <a:rPr lang="cs-CZ" dirty="0"/>
              <a:t>Požadavky musí zadat laboratoř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15911" y="0"/>
            <a:ext cx="8004960" cy="7592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485" r="16071" b="6710"/>
          <a:stretch/>
        </p:blipFill>
        <p:spPr bwMode="auto">
          <a:xfrm>
            <a:off x="791840" y="-29104"/>
            <a:ext cx="8360229" cy="758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15495" r="16354" b="6999"/>
          <a:stretch/>
        </p:blipFill>
        <p:spPr bwMode="auto">
          <a:xfrm>
            <a:off x="863848" y="0"/>
            <a:ext cx="83439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Preanalytická fáze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1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b="1" dirty="0"/>
              <a:t>Biologická variabilita</a:t>
            </a:r>
            <a:r>
              <a:rPr lang="cs-CZ" dirty="0"/>
              <a:t> některých parametrů může vyžadovat dodržení některých faktorů</a:t>
            </a:r>
          </a:p>
          <a:p>
            <a:pPr lvl="0"/>
            <a:r>
              <a:rPr lang="cs-CZ" dirty="0"/>
              <a:t>načasování odběru / vysazení  interferujících léků / řízenou dietu / vyloučení fyzické zátěže, kouření, alkoholu, dalšího stresu / poloha pacienta při odběru / odběrová nádobka</a:t>
            </a:r>
          </a:p>
          <a:p>
            <a:pPr lvl="0"/>
            <a:r>
              <a:rPr lang="cs-CZ" b="1" dirty="0"/>
              <a:t>Neovlivnitelné faktory</a:t>
            </a:r>
          </a:p>
          <a:p>
            <a:pPr lvl="0"/>
            <a:r>
              <a:rPr lang="cs-CZ" dirty="0"/>
              <a:t>věk, pohlaví</a:t>
            </a:r>
            <a:r>
              <a:rPr lang="cs-CZ" dirty="0" smtClean="0"/>
              <a:t>, rasa</a:t>
            </a:r>
            <a:r>
              <a:rPr lang="cs-CZ" dirty="0"/>
              <a:t>, gravidita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Preanalytická</a:t>
            </a:r>
            <a:r>
              <a:rPr lang="cs-CZ" dirty="0"/>
              <a:t> fáze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b="1" dirty="0" err="1"/>
              <a:t>Intraindividuální</a:t>
            </a:r>
            <a:r>
              <a:rPr lang="cs-CZ" b="1" dirty="0"/>
              <a:t> variabilita</a:t>
            </a:r>
          </a:p>
          <a:p>
            <a:pPr lvl="0"/>
            <a:r>
              <a:rPr lang="cs-CZ" dirty="0"/>
              <a:t>Zahrnuje rozpětí hodnot parametru u jedince v čase</a:t>
            </a:r>
          </a:p>
          <a:p>
            <a:pPr lvl="0"/>
            <a:r>
              <a:rPr lang="cs-CZ" b="1" dirty="0" err="1"/>
              <a:t>Interindividuální</a:t>
            </a:r>
            <a:r>
              <a:rPr lang="cs-CZ" b="1" dirty="0"/>
              <a:t> variabilita</a:t>
            </a:r>
          </a:p>
          <a:p>
            <a:pPr lvl="0"/>
            <a:r>
              <a:rPr lang="cs-CZ" dirty="0"/>
              <a:t>Zahrnuje rozpětí hodnot parametru v dané populaci za definovaných podmínek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Analýza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Analýzou rozumíme proces, při nichž jsou získávány hodnoty měřené veličiny biologického materiálu</a:t>
            </a:r>
          </a:p>
          <a:p>
            <a:pPr lvl="0"/>
            <a:r>
              <a:rPr lang="cs-CZ"/>
              <a:t>Analyzovaný parametr nazýváme „analyt“</a:t>
            </a:r>
          </a:p>
          <a:p>
            <a:pPr lvl="0"/>
            <a:r>
              <a:rPr lang="cs-CZ"/>
              <a:t>Získávání výsledné hodnoty označujeme jako „stanovení“</a:t>
            </a:r>
          </a:p>
          <a:p>
            <a:pPr lvl="0"/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Chyby měření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64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Chybou měření rozumíme rozdíl mezi referenční a naměřenou hodnotou</a:t>
            </a:r>
          </a:p>
          <a:p>
            <a:pPr lvl="0"/>
            <a:r>
              <a:rPr lang="cs-CZ"/>
              <a:t>(nezaměňovat s výrobní chybou nebo omylem)</a:t>
            </a:r>
          </a:p>
          <a:p>
            <a:pPr lvl="0"/>
            <a:r>
              <a:rPr lang="cs-CZ"/>
              <a:t>Můžeme je rozdělit na </a:t>
            </a:r>
            <a:r>
              <a:rPr lang="cs-CZ" b="1"/>
              <a:t>chyby náhodné, systematické a hrubé</a:t>
            </a:r>
          </a:p>
          <a:p>
            <a:pPr lvl="0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3.bp.blogspot.com/_ijVOsJdq68M/TSE_K0pEyUI/AAAAAAAAAG0/LmphTBOURCU/s1600/1-2UrineFlas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05" y="325486"/>
            <a:ext cx="5159320" cy="67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http://i.dailymail.co.uk/i/pix/2012/09/10/article-2201221-14F06618000005DC-679_312x48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86"/>
            <a:ext cx="4364771" cy="67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/>
              <a:t>Chyby </a:t>
            </a:r>
            <a:r>
              <a:rPr lang="cs-CZ" dirty="0" smtClean="0"/>
              <a:t>měření - náhodné </a:t>
            </a:r>
            <a:r>
              <a:rPr lang="cs-CZ" dirty="0"/>
              <a:t>chyby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808" y="1259557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Složka chyby měření, která se v opakovaných měřeních mění nepředvídatelným způsobem</a:t>
            </a:r>
          </a:p>
          <a:p>
            <a:pPr lvl="0"/>
            <a:r>
              <a:rPr lang="cs-CZ" dirty="0"/>
              <a:t>Má normální (Gaussovo) rozdělení s nulovou střední hodnotou a rozptylem</a:t>
            </a:r>
          </a:p>
          <a:p>
            <a:pPr lvl="0"/>
            <a:r>
              <a:rPr lang="cs-CZ" dirty="0"/>
              <a:t>Její vliv na nejistotu výsledku lze zmenšit zvýšením počtu stanovení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4849920"/>
            <a:ext cx="5040000" cy="263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Chyby měření</a:t>
            </a:r>
            <a:br>
              <a:rPr lang="cs-CZ"/>
            </a:br>
            <a:r>
              <a:rPr lang="cs-CZ"/>
              <a:t>systematické chyby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Složka chyby měření, která v opakovaných měřeních zůstává konstantní nebo se mění předvídatelným způsobem</a:t>
            </a:r>
          </a:p>
          <a:p>
            <a:pPr lvl="0"/>
            <a:r>
              <a:rPr lang="cs-CZ"/>
              <a:t>Systematická chyba měření a její příčiny mohou být známé nebo neznámé. Ke kompenzaci známé systematické chyby měření může být aplikována korekce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20" y="0"/>
            <a:ext cx="1005588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20" y="2304000"/>
            <a:ext cx="1005588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480" y="4821480"/>
            <a:ext cx="1004652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Chyby měření</a:t>
            </a:r>
            <a:br>
              <a:rPr lang="cs-CZ"/>
            </a:br>
            <a:r>
              <a:rPr lang="cs-CZ"/>
              <a:t>hrubé chyby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64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Chyby měření způsobené nepozorností, nesprávným postupem, špatnou volbou metody, chybou přístroje</a:t>
            </a:r>
          </a:p>
          <a:p>
            <a:pPr lvl="0"/>
            <a:r>
              <a:rPr lang="cs-CZ"/>
              <a:t>Lze je odhalit pouze opakovaným měřením</a:t>
            </a:r>
          </a:p>
          <a:p>
            <a:pPr lvl="0"/>
            <a:r>
              <a:rPr lang="cs-CZ"/>
              <a:t>Vybočují ze souboru ostatních opakování (outliers) a dají se odhalit a vyloučit pomocí testování odlehlých hodnot</a:t>
            </a:r>
          </a:p>
          <a:p>
            <a:pPr lvl="0"/>
            <a:r>
              <a:rPr lang="cs-CZ"/>
              <a:t>Q-test, Grubbsův, Studentův, Cochranův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Chyby měření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44000" y="2015999"/>
            <a:ext cx="2951640" cy="5320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Jaká je maximální povolená chyba?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6520" y="1785960"/>
            <a:ext cx="6819479" cy="548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0000" y="1224000"/>
            <a:ext cx="5095440" cy="55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Parametry analytických metod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808" y="1475581"/>
            <a:ext cx="9071640" cy="5646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sz="2400" dirty="0"/>
              <a:t>Termíny</a:t>
            </a:r>
          </a:p>
          <a:p>
            <a:pPr lvl="1" rtl="0" hangingPunct="0"/>
            <a:r>
              <a:rPr lang="cs-CZ" sz="2400" b="1" dirty="0"/>
              <a:t>Preciznost</a:t>
            </a:r>
            <a:r>
              <a:rPr lang="cs-CZ" sz="2400" dirty="0"/>
              <a:t> (</a:t>
            </a:r>
            <a:r>
              <a:rPr lang="cs-CZ" sz="2400" dirty="0" err="1"/>
              <a:t>Precision</a:t>
            </a:r>
            <a:r>
              <a:rPr lang="cs-CZ" sz="2400" dirty="0"/>
              <a:t>)</a:t>
            </a:r>
          </a:p>
          <a:p>
            <a:pPr lvl="1" rtl="0" hangingPunct="0"/>
            <a:r>
              <a:rPr lang="cs-CZ" sz="2400" dirty="0"/>
              <a:t>těsnost souhlasu (shody) mezi nezávislými výsledky zkoušky získanými za předem specifikovaných podmínek</a:t>
            </a:r>
          </a:p>
          <a:p>
            <a:pPr lvl="1" rtl="0" hangingPunct="0"/>
            <a:r>
              <a:rPr lang="cs-CZ" sz="2400" b="1" dirty="0"/>
              <a:t>Pravdivost</a:t>
            </a:r>
            <a:r>
              <a:rPr lang="cs-CZ" sz="2400" dirty="0"/>
              <a:t> (</a:t>
            </a:r>
            <a:r>
              <a:rPr lang="cs-CZ" sz="2400" dirty="0" err="1"/>
              <a:t>Trueness</a:t>
            </a:r>
            <a:r>
              <a:rPr lang="cs-CZ" sz="2400" dirty="0"/>
              <a:t>)</a:t>
            </a:r>
          </a:p>
          <a:p>
            <a:pPr lvl="1" rtl="0" hangingPunct="0"/>
            <a:r>
              <a:rPr lang="cs-CZ" sz="2400" dirty="0"/>
              <a:t>Těsnost shody mezi průměrnou hodnotou získanou z velké série výsledků měření a správnou hodnotou měřené veličiny</a:t>
            </a:r>
          </a:p>
          <a:p>
            <a:pPr lvl="1" rtl="0" hangingPunct="0"/>
            <a:r>
              <a:rPr lang="cs-CZ" sz="2400" b="1" dirty="0"/>
              <a:t>Přesnost</a:t>
            </a:r>
            <a:r>
              <a:rPr lang="cs-CZ" sz="2400" dirty="0"/>
              <a:t> (</a:t>
            </a:r>
            <a:r>
              <a:rPr lang="cs-CZ" sz="2400" dirty="0" err="1"/>
              <a:t>Accuracy</a:t>
            </a:r>
            <a:r>
              <a:rPr lang="cs-CZ" sz="2400" dirty="0"/>
              <a:t>)</a:t>
            </a:r>
          </a:p>
          <a:p>
            <a:pPr lvl="1" rtl="0" hangingPunct="0"/>
            <a:r>
              <a:rPr lang="cs-CZ" sz="2400" dirty="0"/>
              <a:t>Těsnost shody mezi naměřenou hodnotou veličiny a pravou hodnotou měřené veličiny (kombinuje preciznost a pravdivost měření - vliv náhodných a systematických chyb)</a:t>
            </a:r>
          </a:p>
          <a:p>
            <a:pPr lvl="1" rtl="0" hangingPunct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360" y="4176000"/>
            <a:ext cx="9071640" cy="33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32000" y="216000"/>
            <a:ext cx="5184000" cy="4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římá spojnice 3"/>
          <p:cNvSpPr/>
          <p:nvPr/>
        </p:nvSpPr>
        <p:spPr>
          <a:xfrm flipV="1">
            <a:off x="0" y="4248000"/>
            <a:ext cx="10152000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Parametry analytických metod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1" rtl="0" hangingPunct="0"/>
            <a:r>
              <a:rPr lang="cs-CZ" b="1" dirty="0"/>
              <a:t>Opakovatelnost</a:t>
            </a:r>
          </a:p>
          <a:p>
            <a:pPr lvl="1" rtl="0" hangingPunct="0"/>
            <a:r>
              <a:rPr lang="cs-CZ" dirty="0"/>
              <a:t>Podmínka opakovatelnosti měření zahrnuje stejný postup měření, stejný obslužný personál, stejný měřicí systém, stejné pracovní podmínky a stejné místo, a opakování měření na stejném nebo podobných objektech v krátkém časovém úseku.</a:t>
            </a:r>
          </a:p>
          <a:p>
            <a:pPr lvl="1" rtl="0" hangingPunct="0"/>
            <a:r>
              <a:rPr lang="cs-CZ" b="1" dirty="0" smtClean="0"/>
              <a:t>Mezilehlá preciznost</a:t>
            </a:r>
          </a:p>
          <a:p>
            <a:pPr lvl="1" rtl="0" hangingPunct="0"/>
            <a:r>
              <a:rPr lang="cs-CZ" dirty="0" smtClean="0"/>
              <a:t>Posouzení v delším časovém úseku stejným personálem na stejném přístroji (ale změna reagencií apod.)</a:t>
            </a:r>
          </a:p>
          <a:p>
            <a:pPr lvl="1" rtl="0" hangingPunct="0"/>
            <a:endParaRPr lang="cs-CZ" b="1" dirty="0" smtClean="0"/>
          </a:p>
          <a:p>
            <a:pPr lvl="1" rtl="0" hangingPunct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Parametry analytických metod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76000" y="1728000"/>
            <a:ext cx="9071640" cy="546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1" rtl="0" hangingPunct="0"/>
            <a:r>
              <a:rPr lang="cs-CZ" b="1" dirty="0" smtClean="0"/>
              <a:t>Reprodukovatelnost</a:t>
            </a:r>
            <a:endParaRPr lang="cs-CZ" b="1" dirty="0"/>
          </a:p>
          <a:p>
            <a:pPr lvl="1" rtl="0" hangingPunct="0"/>
            <a:r>
              <a:rPr lang="cs-CZ" dirty="0"/>
              <a:t>Posouzení na různých pracovištích na různých přístrojích rozdílným </a:t>
            </a:r>
            <a:r>
              <a:rPr lang="cs-CZ" dirty="0" smtClean="0"/>
              <a:t>personálem</a:t>
            </a:r>
          </a:p>
          <a:p>
            <a:pPr lvl="1" rtl="0" hangingPunct="0"/>
            <a:r>
              <a:rPr lang="cs-CZ" b="1" dirty="0" smtClean="0"/>
              <a:t>Robustnost</a:t>
            </a:r>
          </a:p>
          <a:p>
            <a:pPr lvl="1" rtl="0" hangingPunct="0"/>
            <a:r>
              <a:rPr lang="cs-CZ" dirty="0" smtClean="0"/>
              <a:t>Schopnost metody poskytovat přijatelné výsledky měření i v případě, že dojde k malým odchylkám od měřicího postupu či složení vzorku. Udává její spolehlivost při běžném používání.</a:t>
            </a:r>
          </a:p>
          <a:p>
            <a:pPr lvl="1" rtl="0" hangingPunct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Parametry analytických metod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1" rtl="0" hangingPunct="0"/>
            <a:r>
              <a:rPr lang="cs-CZ" b="1"/>
              <a:t>Mez detekce</a:t>
            </a:r>
          </a:p>
          <a:p>
            <a:pPr lvl="1" rtl="0" hangingPunct="0"/>
            <a:r>
              <a:rPr lang="cs-CZ"/>
              <a:t>Minimální množství analytu, které může být zachyceno danou metodou,výsledná hodnota ovšem nemusí odpovídat nejistotě měření meze stanovitelnosti (3s)</a:t>
            </a:r>
          </a:p>
          <a:p>
            <a:pPr lvl="1" rtl="0" hangingPunct="0"/>
            <a:r>
              <a:rPr lang="cs-CZ" b="1"/>
              <a:t>Mez stanovitelnosti</a:t>
            </a:r>
          </a:p>
          <a:p>
            <a:pPr lvl="1" rtl="0" hangingPunct="0"/>
            <a:r>
              <a:rPr lang="cs-CZ"/>
              <a:t>Minimální množství analytu, které může být stanoveno s danou nejistotou měření (10s)</a:t>
            </a:r>
          </a:p>
          <a:p>
            <a:pPr lvl="1" rtl="0" hangingPunct="0"/>
            <a:r>
              <a:rPr lang="cs-CZ" b="1"/>
              <a:t>Pracovní interval (rozsah metody)</a:t>
            </a:r>
          </a:p>
          <a:p>
            <a:pPr lvl="1" rtl="0" hangingPunct="0"/>
            <a:r>
              <a:rPr lang="cs-CZ"/>
              <a:t>Rozpětí koncentrace analytu uzavřené minimální a maximální mezí stanovitelnosti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04031" y="7006699"/>
            <a:ext cx="2352146" cy="402483"/>
          </a:xfrm>
        </p:spPr>
        <p:txBody>
          <a:bodyPr/>
          <a:lstStyle/>
          <a:p>
            <a:pPr algn="l">
              <a:defRPr/>
            </a:pPr>
            <a:r>
              <a:rPr lang="cs-CZ" smtClean="0"/>
              <a:t>MASARYK UNIVERSITY Past - Present - Future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444214" y="7006699"/>
            <a:ext cx="3192198" cy="402483"/>
          </a:xfrm>
        </p:spPr>
        <p:txBody>
          <a:bodyPr/>
          <a:lstStyle/>
          <a:p>
            <a:pPr algn="ctr">
              <a:defRPr/>
            </a:pPr>
            <a:fld id="{A44C2E02-EF83-45ED-B9C5-A9BF7C7E1DC0}" type="slidenum">
              <a:rPr lang="cs-CZ"/>
              <a:pPr algn="ctr">
                <a:defRPr/>
              </a:pPr>
              <a:t>3</a:t>
            </a:fld>
            <a:endParaRPr lang="cs-CZ"/>
          </a:p>
        </p:txBody>
      </p:sp>
      <p:pic>
        <p:nvPicPr>
          <p:cNvPr id="17412" name="Picture 2" descr="C:\Users\75224\Desktop\Erasmus\LékFak2014\poster 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215"/>
            <a:ext cx="10080625" cy="67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23758" y="113526"/>
            <a:ext cx="5033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/>
              <a:t>Standalone</a:t>
            </a:r>
            <a:r>
              <a:rPr lang="cs-CZ" sz="4000" dirty="0" smtClean="0"/>
              <a:t> analyzátory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40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Parametry analytických metod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808" y="1390137"/>
            <a:ext cx="9071640" cy="615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1" rtl="0" hangingPunct="0"/>
            <a:r>
              <a:rPr lang="cs-CZ" sz="2400" b="1" dirty="0"/>
              <a:t>Nejistota měření</a:t>
            </a:r>
          </a:p>
          <a:p>
            <a:pPr lvl="1" rtl="0" hangingPunct="0"/>
            <a:r>
              <a:rPr lang="cs-CZ" sz="2400" dirty="0"/>
              <a:t>Parametr přidružený k výsledku měření, který charakterizuje míru rozptýlení hodnot, které by mohly být důvodně přisuzovány měřené veličině</a:t>
            </a:r>
          </a:p>
          <a:p>
            <a:pPr lvl="1" rtl="0" hangingPunct="0"/>
            <a:r>
              <a:rPr lang="cs-CZ" sz="2400" dirty="0"/>
              <a:t>Parametrem může být např. směrodatná odchylka nazývaná standardní nejistota měření (nebo její specifikovaný násobek), nebo polovina šířky intervalu, který má stanovenou pravděpodobnost pokrytí.</a:t>
            </a:r>
          </a:p>
          <a:p>
            <a:pPr lvl="1" rtl="0" hangingPunct="0"/>
            <a:r>
              <a:rPr lang="cs-CZ" sz="2400" dirty="0"/>
              <a:t>Kombinovaná standardní nejistota se určí po identifikaci a vyhodnocení všech složek (dílčích nejistot), které k ní přispívají, jejich sloučením dle zákona o šíření nejistot.</a:t>
            </a:r>
          </a:p>
          <a:p>
            <a:pPr lvl="1" rtl="0" hangingPunct="0"/>
            <a:r>
              <a:rPr lang="cs-CZ" sz="2400" b="1" dirty="0"/>
              <a:t>Kombinovaná standardní nejistota</a:t>
            </a:r>
            <a:r>
              <a:rPr lang="cs-CZ" sz="2400" dirty="0"/>
              <a:t> násobená koeficientem rozšíření poskytuje kombinovanou rozšířenou nejistotu:</a:t>
            </a:r>
          </a:p>
          <a:p>
            <a:pPr lvl="1" rtl="0" hangingPunct="0"/>
            <a:r>
              <a:rPr lang="cs-CZ" sz="2400" dirty="0" err="1"/>
              <a:t>U</a:t>
            </a:r>
            <a:r>
              <a:rPr lang="cs-CZ" sz="1600" dirty="0" err="1"/>
              <a:t>c</a:t>
            </a:r>
            <a:r>
              <a:rPr lang="cs-CZ" sz="2400" dirty="0"/>
              <a:t> = k . </a:t>
            </a:r>
            <a:r>
              <a:rPr lang="cs-CZ" sz="2400" dirty="0" err="1"/>
              <a:t>u</a:t>
            </a:r>
            <a:r>
              <a:rPr lang="cs-CZ" sz="1600" dirty="0" err="1"/>
              <a:t>c</a:t>
            </a:r>
            <a:r>
              <a:rPr lang="cs-CZ" sz="1600" dirty="0"/>
              <a:t> </a:t>
            </a:r>
            <a:r>
              <a:rPr lang="cs-CZ" sz="2400" dirty="0" smtClean="0"/>
              <a:t>(k=2 odpovídá </a:t>
            </a:r>
            <a:r>
              <a:rPr lang="cs-CZ" sz="2400" dirty="0"/>
              <a:t>95% hladině spolehlivosti )</a:t>
            </a:r>
          </a:p>
          <a:p>
            <a:pPr lvl="1" rtl="0" hangingPunct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0"/>
            <a:ext cx="7560000" cy="7559279"/>
          </a:xfrm>
          <a:prstGeom prst="rect">
            <a:avLst/>
          </a:prstGeom>
          <a:noFill/>
          <a:ln w="36000">
            <a:solidFill>
              <a:srgbClr val="C5000B"/>
            </a:solidFill>
            <a:prstDash val="solid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0"/>
            <a:ext cx="7560000" cy="7559279"/>
          </a:xfrm>
          <a:prstGeom prst="rect">
            <a:avLst/>
          </a:prstGeom>
          <a:noFill/>
          <a:ln w="36000">
            <a:solidFill>
              <a:srgbClr val="C5000B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smtClean="0"/>
              <a:t>Zavedení nové metody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Při přijetí nové metody je potřeba provést její validaci/verifikaci</a:t>
            </a:r>
          </a:p>
          <a:p>
            <a:pPr lvl="1" rtl="0" hangingPunct="0"/>
            <a:r>
              <a:rPr lang="cs-CZ" b="1" dirty="0"/>
              <a:t>Validace</a:t>
            </a:r>
            <a:r>
              <a:rPr lang="cs-CZ" dirty="0"/>
              <a:t> je proces ověřování, že specifikované požadavky jsou přiměřené pro zamýšlené použití.</a:t>
            </a:r>
          </a:p>
          <a:p>
            <a:pPr lvl="1" rtl="0" hangingPunct="0"/>
            <a:r>
              <a:rPr lang="cs-CZ" dirty="0"/>
              <a:t>Je třeba definovat preciznost, pravdivost, mez detekce, mez stanovitelnosti, selektivitu, rozsah, linearitu, robustnost</a:t>
            </a:r>
          </a:p>
          <a:p>
            <a:pPr lvl="1" rtl="0" hangingPunct="0"/>
            <a:r>
              <a:rPr lang="cs-CZ" b="1" dirty="0"/>
              <a:t>Verifikace</a:t>
            </a:r>
            <a:r>
              <a:rPr lang="cs-CZ" dirty="0"/>
              <a:t> je poskytnutí objektivního důkazu, že daná položka splňuje specifikované požadavky.</a:t>
            </a:r>
          </a:p>
          <a:p>
            <a:pPr lvl="1" rtl="0" hangingPunct="0"/>
            <a:r>
              <a:rPr lang="cs-CZ" dirty="0"/>
              <a:t>Ověření specifikací metod výrobce, především nejistota měření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Referenční materiály a kalibrace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/>
              <a:t>Porovnání výsledků měření s referenčními materiály je zajištěna jejich pravdivost</a:t>
            </a:r>
          </a:p>
          <a:p>
            <a:pPr lvl="0"/>
            <a:r>
              <a:rPr lang="cs-CZ"/>
              <a:t>Referenční materiály jsou odvozeny řadou kalibrací k referenčním materiálům vyšší úrovně (čistoty, přesnější metodou stanovení)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Referenční hodnoty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1224000"/>
            <a:ext cx="8207279" cy="626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Referenční hodnoty pacientů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Lze je získat analýzou zdravé populace pacientů, musí být dobře </a:t>
            </a:r>
            <a:r>
              <a:rPr lang="cs-CZ" dirty="0" smtClean="0"/>
              <a:t>definovaní</a:t>
            </a:r>
          </a:p>
          <a:p>
            <a:pPr lvl="1"/>
            <a:r>
              <a:rPr lang="cs-CZ" dirty="0" smtClean="0"/>
              <a:t>Statistické rozlišení rozdílů mezi skupinami – muži, ženy, dospělí, děti….</a:t>
            </a:r>
            <a:endParaRPr lang="cs-CZ" dirty="0"/>
          </a:p>
          <a:p>
            <a:pPr lvl="0"/>
            <a:r>
              <a:rPr lang="cs-CZ" dirty="0"/>
              <a:t>Z literatury, data výrobce metody, konsenzus odborníků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102760"/>
            <a:ext cx="9553320" cy="36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296000"/>
            <a:ext cx="9792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Diagnostická efektivita analýzy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-432000" y="1256040"/>
            <a:ext cx="10800000" cy="3450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1" rtl="0" hangingPunct="0"/>
            <a:r>
              <a:rPr lang="cs-CZ"/>
              <a:t>Specifita metody</a:t>
            </a:r>
          </a:p>
          <a:p>
            <a:pPr lvl="1" rtl="0" hangingPunct="0"/>
            <a:r>
              <a:rPr lang="cs-CZ"/>
              <a:t>Schopnost měřícího postupu detekovat pouze cílený analyt</a:t>
            </a:r>
          </a:p>
          <a:p>
            <a:pPr lvl="1" rtl="0" hangingPunct="0"/>
            <a:endParaRPr lang="cs-CZ"/>
          </a:p>
          <a:p>
            <a:pPr lvl="1" rtl="0" hangingPunct="0"/>
            <a:r>
              <a:rPr lang="cs-CZ"/>
              <a:t>Citlivost metody (senzitivita)</a:t>
            </a:r>
          </a:p>
          <a:p>
            <a:pPr lvl="1" rtl="0" hangingPunct="0"/>
            <a:r>
              <a:rPr lang="cs-CZ"/>
              <a:t>Schopnost měřícího postupu zachytit i malé množství analytu</a:t>
            </a:r>
          </a:p>
          <a:p>
            <a:pPr lvl="1" rtl="0" hangingPunc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" y="4824000"/>
            <a:ext cx="10079640" cy="27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12000" y="4032000"/>
            <a:ext cx="8568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28540" y="2267669"/>
            <a:ext cx="8640000" cy="74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-5040"/>
            <a:ext cx="9071640" cy="18752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/>
              <a:t>ROC</a:t>
            </a:r>
            <a:r>
              <a:rPr lang="cs-CZ" dirty="0"/>
              <a:t> křivka</a:t>
            </a:r>
            <a:br>
              <a:rPr lang="cs-CZ" dirty="0"/>
            </a:br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operating</a:t>
            </a:r>
            <a:r>
              <a:rPr lang="cs-CZ" dirty="0"/>
              <a:t> </a:t>
            </a:r>
            <a:r>
              <a:rPr lang="cs-CZ" dirty="0" err="1"/>
              <a:t>characteristic</a:t>
            </a:r>
            <a:r>
              <a:rPr lang="cs-CZ" dirty="0"/>
              <a:t> plot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sz="2800" dirty="0"/>
              <a:t>Grafické vyhodnocení diskriminačních schopností funkcí nebo veličin (např. používaných diagnostických testů). Sestrojuje se vynesením hodnot klinické citlivosti (osa y) proti hodnotám klinické nespecifičnosti (osa x) pro všechny rozhodovací úrovně. </a:t>
            </a:r>
            <a:r>
              <a:rPr lang="cs-CZ" sz="2800" dirty="0" err="1"/>
              <a:t>ROC</a:t>
            </a:r>
            <a:r>
              <a:rPr lang="cs-CZ" sz="2800" dirty="0"/>
              <a:t> křivky poskytují hodnoty klinické citlivosti a specifičnosti, pozitivních a negativních prediktivních hodnot a klinické věrohodnosti (</a:t>
            </a:r>
            <a:r>
              <a:rPr lang="cs-CZ" sz="2800" dirty="0" err="1"/>
              <a:t>Likelihood</a:t>
            </a:r>
            <a:r>
              <a:rPr lang="cs-CZ" sz="2800" dirty="0"/>
              <a:t> ratio - </a:t>
            </a:r>
            <a:r>
              <a:rPr lang="cs-CZ" sz="2800" dirty="0" err="1"/>
              <a:t>LR</a:t>
            </a:r>
            <a:r>
              <a:rPr lang="cs-CZ" sz="2800" dirty="0"/>
              <a:t>). Hodnota plochy pod křivkou (</a:t>
            </a:r>
            <a:r>
              <a:rPr lang="cs-CZ" sz="2800" dirty="0" err="1"/>
              <a:t>AUC</a:t>
            </a:r>
            <a:r>
              <a:rPr lang="cs-CZ" sz="2800" dirty="0"/>
              <a:t>) kvantifikuje diagnostickou správnost zkoušky. </a:t>
            </a:r>
            <a:r>
              <a:rPr lang="cs-CZ" sz="2800" dirty="0" err="1"/>
              <a:t>ROC</a:t>
            </a:r>
            <a:r>
              <a:rPr lang="cs-CZ" sz="2800" dirty="0"/>
              <a:t> analýza dovoluje optimalizovat hodnoty rozhodovacích úrovní pro zvolený účel (dosažení vyšší citlivosti nebo specifičnosti nebo optimální kombinace obou).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79508" y="-75479"/>
            <a:ext cx="9071640" cy="1262160"/>
          </a:xfrm>
        </p:spPr>
        <p:txBody>
          <a:bodyPr/>
          <a:lstStyle/>
          <a:p>
            <a:pPr>
              <a:buNone/>
            </a:pPr>
            <a:r>
              <a:rPr lang="cs-CZ" altLang="en-US" sz="3500" b="1" dirty="0" smtClean="0"/>
              <a:t>Automatizace laboratoří</a:t>
            </a:r>
            <a:endParaRPr lang="cs-CZ" altLang="en-US" sz="3500" b="1" dirty="0"/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8"/>
          <a:stretch>
            <a:fillRect/>
          </a:stretch>
        </p:blipFill>
        <p:spPr bwMode="auto">
          <a:xfrm>
            <a:off x="1" y="827509"/>
            <a:ext cx="4881053" cy="39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54" y="3694092"/>
            <a:ext cx="5176821" cy="38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683493"/>
            <a:ext cx="3989112" cy="29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7" y="4559158"/>
            <a:ext cx="4021689" cy="301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0"/>
            <a:ext cx="8856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" y="1296000"/>
            <a:ext cx="9792000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6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Prediktivní hodnoty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1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Pozitivní prediktivní hodnota</a:t>
            </a:r>
          </a:p>
          <a:p>
            <a:pPr lvl="0"/>
            <a:r>
              <a:rPr lang="cs-CZ" dirty="0"/>
              <a:t>Pravděpodobnost, že osoba s pozitivním testem je opravdu nemocná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Negativní prediktivní hodnota</a:t>
            </a:r>
          </a:p>
          <a:p>
            <a:pPr lvl="0"/>
            <a:r>
              <a:rPr lang="cs-CZ" dirty="0"/>
              <a:t>Pravděpodobnost, že osoba s negativním testem je opravdu zdravá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63868" y="3491805"/>
            <a:ext cx="6200280" cy="84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44000" y="6588149"/>
            <a:ext cx="6057720" cy="82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5"/>
          <a:stretch>
            <a:fillRect/>
          </a:stretch>
        </p:blipFill>
        <p:spPr bwMode="auto">
          <a:xfrm>
            <a:off x="481013" y="1187450"/>
            <a:ext cx="90233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0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Prediktivní hodnoty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79095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cs-CZ" dirty="0"/>
              <a:t>Prevalence</a:t>
            </a:r>
          </a:p>
          <a:p>
            <a:pPr lvl="0"/>
            <a:r>
              <a:rPr lang="cs-CZ" dirty="0"/>
              <a:t>Míra zastoupení nemoci v populaci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 smtClean="0"/>
              <a:t>Poměr </a:t>
            </a:r>
            <a:r>
              <a:rPr lang="cs-CZ" dirty="0"/>
              <a:t>šancí (</a:t>
            </a:r>
            <a:r>
              <a:rPr lang="cs-CZ" dirty="0" err="1"/>
              <a:t>odds</a:t>
            </a:r>
            <a:r>
              <a:rPr lang="cs-CZ" dirty="0"/>
              <a:t> ratio)</a:t>
            </a:r>
          </a:p>
          <a:p>
            <a:pPr lvl="0"/>
            <a:r>
              <a:rPr lang="cs-CZ" dirty="0"/>
              <a:t>Udává poměr šancí pozitivního a negativního testu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3200" y="3203773"/>
            <a:ext cx="7391160" cy="84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31999" y="5608610"/>
            <a:ext cx="2009520" cy="80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010" y="467469"/>
            <a:ext cx="9775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Interpretace laboratorních výsledků vždy v souvislosti s klinickým stavem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Při podezření na nesprávný výsledek kontaktovat laboratoř, vyšetření opakovat ze stejného odběru nebo provést nový odběr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Dodržovat </a:t>
            </a:r>
            <a:r>
              <a:rPr lang="cs-CZ" sz="2400" b="1" dirty="0" err="1" smtClean="0"/>
              <a:t>preanalytiku</a:t>
            </a:r>
            <a:r>
              <a:rPr lang="cs-CZ" sz="2400" b="1" dirty="0"/>
              <a:t> </a:t>
            </a:r>
            <a:r>
              <a:rPr lang="cs-CZ" sz="2400" b="1" dirty="0" smtClean="0"/>
              <a:t>– „</a:t>
            </a:r>
            <a:r>
              <a:rPr lang="cs-CZ" sz="2400" b="1" dirty="0" err="1" smtClean="0"/>
              <a:t>Trash</a:t>
            </a:r>
            <a:r>
              <a:rPr lang="cs-CZ" sz="2400" b="1" dirty="0" smtClean="0"/>
              <a:t> in -&gt; </a:t>
            </a:r>
            <a:r>
              <a:rPr lang="cs-CZ" sz="2400" b="1" dirty="0" err="1" smtClean="0"/>
              <a:t>Trash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“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Zavádět a kontrolovat POCT vždy ve spolupráci s laboratoří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Nezapomínat na přesahy správně pozitivních/falešně pozitivních a správně negativních/falešně negativních výsledků testů – </a:t>
            </a:r>
            <a:r>
              <a:rPr lang="cs-CZ" sz="2400" b="1" dirty="0" err="1" smtClean="0"/>
              <a:t>CutOff</a:t>
            </a:r>
            <a:r>
              <a:rPr lang="cs-CZ" sz="2400" b="1" dirty="0" smtClean="0"/>
              <a:t> hodnoty nejsou </a:t>
            </a:r>
            <a:r>
              <a:rPr lang="cs-CZ" sz="2400" b="1" dirty="0" err="1" smtClean="0"/>
              <a:t>samospásné</a:t>
            </a:r>
            <a:r>
              <a:rPr lang="cs-CZ" sz="2400" b="1" dirty="0" smtClean="0"/>
              <a:t> (prediktivní hodnoty)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46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/>
              <a:t>Děkuji za pozornost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defRPr>
            </a:lvl9pPr>
          </a:lstStyle>
          <a:p>
            <a:pPr marL="0" indent="0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POCT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4906" y="1198057"/>
            <a:ext cx="8266113" cy="5291773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ABR</a:t>
            </a:r>
            <a:r>
              <a:rPr lang="cs-CZ" dirty="0" smtClean="0"/>
              <a:t>, </a:t>
            </a:r>
            <a:r>
              <a:rPr lang="cs-CZ" b="1" dirty="0" smtClean="0"/>
              <a:t>glukometry</a:t>
            </a:r>
            <a:r>
              <a:rPr lang="cs-CZ" dirty="0" smtClean="0"/>
              <a:t>, </a:t>
            </a:r>
            <a:r>
              <a:rPr lang="cs-CZ" dirty="0" err="1" smtClean="0"/>
              <a:t>coagucheky</a:t>
            </a:r>
            <a:r>
              <a:rPr lang="cs-CZ" dirty="0" smtClean="0"/>
              <a:t>, stanovení </a:t>
            </a:r>
            <a:r>
              <a:rPr lang="cs-CZ" dirty="0" err="1" smtClean="0"/>
              <a:t>CRP</a:t>
            </a:r>
            <a:r>
              <a:rPr lang="cs-CZ" dirty="0" smtClean="0"/>
              <a:t>, stanovení kardiálních markerů, markerů aterosklerózy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4024" r="15209" b="20956"/>
          <a:stretch/>
        </p:blipFill>
        <p:spPr>
          <a:xfrm>
            <a:off x="3118502" y="5441226"/>
            <a:ext cx="1144571" cy="20839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5291" r="15783" b="13066"/>
          <a:stretch/>
        </p:blipFill>
        <p:spPr>
          <a:xfrm>
            <a:off x="1128628" y="2880729"/>
            <a:ext cx="1417588" cy="226790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6" t="6139" r="20955" b="7306"/>
          <a:stretch/>
        </p:blipFill>
        <p:spPr>
          <a:xfrm>
            <a:off x="1128629" y="5120772"/>
            <a:ext cx="892555" cy="2404397"/>
          </a:xfrm>
          <a:prstGeom prst="rect">
            <a:avLst/>
          </a:prstGeom>
        </p:spPr>
      </p:pic>
      <p:pic>
        <p:nvPicPr>
          <p:cNvPr id="1026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3402" r="12688" b="4312"/>
          <a:stretch/>
        </p:blipFill>
        <p:spPr bwMode="auto">
          <a:xfrm>
            <a:off x="3690787" y="2880729"/>
            <a:ext cx="2764980" cy="25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14" y="2840725"/>
            <a:ext cx="3345790" cy="26035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t="4192" r="10689" b="16435"/>
          <a:stretch/>
        </p:blipFill>
        <p:spPr>
          <a:xfrm>
            <a:off x="6455767" y="5220517"/>
            <a:ext cx="1260078" cy="22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4316" y="395461"/>
            <a:ext cx="6811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K čemu slouží laboratorní testy?</a:t>
            </a:r>
            <a:endParaRPr lang="en-US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777" y="1501814"/>
            <a:ext cx="4276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err="1" smtClean="0"/>
              <a:t>Screening</a:t>
            </a:r>
            <a:endParaRPr lang="cs-CZ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Určení diagnózy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Monitorování stavu pacienta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smtClean="0"/>
              <a:t>Monitorování odpovědi pacienta na léčbu</a:t>
            </a:r>
            <a:endParaRPr lang="en-US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20715" y="1501814"/>
            <a:ext cx="48441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err="1" smtClean="0"/>
              <a:t>Disbalance</a:t>
            </a:r>
            <a:r>
              <a:rPr lang="cs-CZ" sz="3600" dirty="0" smtClean="0"/>
              <a:t> vnitřního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Hormonální </a:t>
            </a:r>
            <a:r>
              <a:rPr lang="cs-CZ" sz="3600" dirty="0" err="1" smtClean="0"/>
              <a:t>disbalance</a:t>
            </a:r>
            <a:endParaRPr lang="cs-CZ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err="1" smtClean="0"/>
              <a:t>Markery</a:t>
            </a:r>
            <a:r>
              <a:rPr lang="cs-CZ" sz="3600" dirty="0" smtClean="0"/>
              <a:t> anémie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err="1" smtClean="0"/>
              <a:t>Markery</a:t>
            </a:r>
            <a:r>
              <a:rPr lang="cs-CZ" sz="3600" dirty="0" smtClean="0"/>
              <a:t> sepse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err="1" smtClean="0"/>
              <a:t>Tumormarkery</a:t>
            </a:r>
            <a:endParaRPr lang="cs-CZ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Kardiální </a:t>
            </a:r>
            <a:r>
              <a:rPr lang="cs-CZ" sz="3600" dirty="0" err="1" smtClean="0"/>
              <a:t>markery</a:t>
            </a:r>
            <a:endParaRPr lang="cs-CZ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err="1" smtClean="0"/>
              <a:t>TDM</a:t>
            </a:r>
            <a:endParaRPr lang="cs-CZ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Renální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Jaterní funkce</a:t>
            </a:r>
          </a:p>
          <a:p>
            <a:r>
              <a:rPr lang="cs-CZ" sz="3600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18471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6196" y="2051645"/>
            <a:ext cx="78282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Na kolik důvěřujete laboratornímu výsledku?</a:t>
            </a:r>
          </a:p>
          <a:p>
            <a:pPr algn="ctr"/>
            <a:endParaRPr lang="cs-CZ" sz="3200" dirty="0"/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Co uděláte pokud si nebudete jisti správností?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7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1520" y="1403573"/>
            <a:ext cx="569758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err="1" smtClean="0"/>
              <a:t>Preanalytická</a:t>
            </a:r>
            <a:r>
              <a:rPr lang="cs-CZ" sz="2800" dirty="0" smtClean="0"/>
              <a:t> fáze</a:t>
            </a:r>
          </a:p>
          <a:p>
            <a:pPr algn="ctr"/>
            <a:r>
              <a:rPr lang="cs-CZ" sz="2800" dirty="0" smtClean="0"/>
              <a:t>(příprava pacienta, odběr materiálu…)</a:t>
            </a:r>
            <a:endParaRPr lang="en-US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84577" y="2843733"/>
            <a:ext cx="63114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Analytická fáze</a:t>
            </a:r>
          </a:p>
          <a:p>
            <a:pPr algn="ctr"/>
            <a:r>
              <a:rPr lang="cs-CZ" sz="2800" dirty="0" smtClean="0"/>
              <a:t>(správná instrumentace, správné ředění…)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15836" y="4385991"/>
            <a:ext cx="764895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2800" dirty="0" smtClean="0"/>
              <a:t>Post-analytická fáze</a:t>
            </a:r>
          </a:p>
          <a:p>
            <a:pPr algn="ctr"/>
            <a:r>
              <a:rPr lang="cs-CZ" sz="2800" dirty="0" smtClean="0"/>
              <a:t>(kontrola výsledků vzhledem k historii a diagnóze…)</a:t>
            </a:r>
            <a:endParaRPr lang="en-US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56718" y="183366"/>
            <a:ext cx="967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Lékař</a:t>
            </a:r>
            <a:endParaRPr lang="en-US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56718" y="5940077"/>
            <a:ext cx="967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/>
              <a:t>Lékař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968304" y="879751"/>
            <a:ext cx="144016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ů 8"/>
          <p:cNvSpPr/>
          <p:nvPr/>
        </p:nvSpPr>
        <p:spPr>
          <a:xfrm>
            <a:off x="4968304" y="2469755"/>
            <a:ext cx="144016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 dolů 9"/>
          <p:cNvSpPr/>
          <p:nvPr/>
        </p:nvSpPr>
        <p:spPr>
          <a:xfrm>
            <a:off x="4968304" y="3923853"/>
            <a:ext cx="144016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4968304" y="5436021"/>
            <a:ext cx="144016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08" y="133156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842546" y="467469"/>
            <a:ext cx="6395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 smtClean="0"/>
              <a:t>POCT – cesta budoucnosti?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3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1146</Words>
  <Application>Microsoft Office PowerPoint</Application>
  <PresentationFormat>Vlastní</PresentationFormat>
  <Paragraphs>160</Paragraphs>
  <Slides>46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Výchozí</vt:lpstr>
      <vt:lpstr>Biochemické testy</vt:lpstr>
      <vt:lpstr>Prezentace aplikace PowerPoint</vt:lpstr>
      <vt:lpstr>Prezentace aplikace PowerPoint</vt:lpstr>
      <vt:lpstr>Automatizace laboratoří</vt:lpstr>
      <vt:lpstr>POCT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Preanalytická fáze</vt:lpstr>
      <vt:lpstr>Prezentace aplikace PowerPoint</vt:lpstr>
      <vt:lpstr>Prezentace aplikace PowerPoint</vt:lpstr>
      <vt:lpstr>Prezentace aplikace PowerPoint</vt:lpstr>
      <vt:lpstr>Preanalytická fáze</vt:lpstr>
      <vt:lpstr>Preanalytická fáze</vt:lpstr>
      <vt:lpstr>Analýza</vt:lpstr>
      <vt:lpstr>Chyby měření</vt:lpstr>
      <vt:lpstr>Chyby měření - náhodné chyby</vt:lpstr>
      <vt:lpstr>Chyby měření systematické chyby</vt:lpstr>
      <vt:lpstr>Prezentace aplikace PowerPoint</vt:lpstr>
      <vt:lpstr>Chyby měření hrubé chyby</vt:lpstr>
      <vt:lpstr>Chyby měření</vt:lpstr>
      <vt:lpstr>Parametry analytických metod</vt:lpstr>
      <vt:lpstr>Prezentace aplikace PowerPoint</vt:lpstr>
      <vt:lpstr>Parametry analytických metod</vt:lpstr>
      <vt:lpstr>Parametry analytických metod</vt:lpstr>
      <vt:lpstr>Parametry analytických metod</vt:lpstr>
      <vt:lpstr>Parametry analytických metod</vt:lpstr>
      <vt:lpstr>Prezentace aplikace PowerPoint</vt:lpstr>
      <vt:lpstr>Zavedení nové metody</vt:lpstr>
      <vt:lpstr>Referenční materiály a kalibrace</vt:lpstr>
      <vt:lpstr>Referenční hodnoty</vt:lpstr>
      <vt:lpstr>Referenční hodnoty pacientů</vt:lpstr>
      <vt:lpstr>Prezentace aplikace PowerPoint</vt:lpstr>
      <vt:lpstr>Prezentace aplikace PowerPoint</vt:lpstr>
      <vt:lpstr>Diagnostická efektivita analýzy</vt:lpstr>
      <vt:lpstr>ROC křivka Receiver operating characteristic plot</vt:lpstr>
      <vt:lpstr>Prezentace aplikace PowerPoint</vt:lpstr>
      <vt:lpstr>Prezentace aplikace PowerPoint</vt:lpstr>
      <vt:lpstr>Prediktivní hodnoty</vt:lpstr>
      <vt:lpstr>Prezentace aplikace PowerPoint</vt:lpstr>
      <vt:lpstr>Prediktivní hodnoty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materiálu</dc:title>
  <dc:creator>wiwi</dc:creator>
  <cp:lastModifiedBy>Wiewiorka Ondrej</cp:lastModifiedBy>
  <cp:revision>16</cp:revision>
  <dcterms:created xsi:type="dcterms:W3CDTF">2013-09-29T12:27:20Z</dcterms:created>
  <dcterms:modified xsi:type="dcterms:W3CDTF">2015-12-16T14:33:29Z</dcterms:modified>
</cp:coreProperties>
</file>