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7" r:id="rId3"/>
    <p:sldId id="287" r:id="rId4"/>
    <p:sldId id="274" r:id="rId5"/>
    <p:sldId id="290" r:id="rId6"/>
    <p:sldId id="258" r:id="rId7"/>
    <p:sldId id="288" r:id="rId8"/>
    <p:sldId id="276" r:id="rId9"/>
    <p:sldId id="299" r:id="rId10"/>
    <p:sldId id="328" r:id="rId11"/>
    <p:sldId id="325" r:id="rId12"/>
    <p:sldId id="302" r:id="rId13"/>
    <p:sldId id="300" r:id="rId14"/>
    <p:sldId id="279" r:id="rId15"/>
    <p:sldId id="320" r:id="rId16"/>
    <p:sldId id="280" r:id="rId17"/>
    <p:sldId id="310" r:id="rId18"/>
    <p:sldId id="311" r:id="rId19"/>
    <p:sldId id="312" r:id="rId20"/>
    <p:sldId id="313" r:id="rId21"/>
    <p:sldId id="314" r:id="rId22"/>
    <p:sldId id="282" r:id="rId23"/>
    <p:sldId id="267" r:id="rId24"/>
    <p:sldId id="268" r:id="rId25"/>
    <p:sldId id="308" r:id="rId26"/>
    <p:sldId id="309" r:id="rId27"/>
    <p:sldId id="319" r:id="rId28"/>
    <p:sldId id="315" r:id="rId29"/>
    <p:sldId id="316" r:id="rId30"/>
    <p:sldId id="317" r:id="rId31"/>
    <p:sldId id="318" r:id="rId32"/>
    <p:sldId id="321" r:id="rId33"/>
    <p:sldId id="329" r:id="rId34"/>
    <p:sldId id="285" r:id="rId35"/>
    <p:sldId id="305" r:id="rId36"/>
    <p:sldId id="303" r:id="rId37"/>
    <p:sldId id="326" r:id="rId38"/>
    <p:sldId id="324" r:id="rId39"/>
    <p:sldId id="327" r:id="rId4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A50021"/>
    <a:srgbClr val="FFEDB3"/>
    <a:srgbClr val="FFCC99"/>
    <a:srgbClr val="D6E4F2"/>
    <a:srgbClr val="F3F7FB"/>
    <a:srgbClr val="FF9999"/>
    <a:srgbClr val="FF33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5.xml"/><Relationship Id="rId7" Type="http://schemas.openxmlformats.org/officeDocument/2006/relationships/slide" Target="slides/slide14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13.xml"/><Relationship Id="rId11" Type="http://schemas.openxmlformats.org/officeDocument/2006/relationships/slide" Target="slides/slide34.xml"/><Relationship Id="rId5" Type="http://schemas.openxmlformats.org/officeDocument/2006/relationships/slide" Target="slides/slide12.xml"/><Relationship Id="rId10" Type="http://schemas.openxmlformats.org/officeDocument/2006/relationships/slide" Target="slides/slide33.xml"/><Relationship Id="rId4" Type="http://schemas.openxmlformats.org/officeDocument/2006/relationships/slide" Target="slides/slide9.xml"/><Relationship Id="rId9" Type="http://schemas.openxmlformats.org/officeDocument/2006/relationships/slide" Target="slides/slide2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F682DBB-FFE7-4E4B-A7CF-2D43B3D26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4829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627DE92-80B7-4BCA-B959-D3665768E4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3347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8568CE-F7DB-4120-A66F-3BD7554D43D6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A71481-9A89-44B6-BE30-E734BE6F5F70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101219-DE73-4EF7-893B-7BDD88351B8F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8AAFA6-9050-4700-B2CC-2B38852CC87D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A956D-4045-4CBF-BE38-9BEB674228DE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A826F-9EF8-4CA5-861A-7A24E1C128B4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B5BCA-CC00-4F54-AD76-D1FCB941D91A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95C12-02F0-4367-A1AD-958FF860271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871AC-3C12-4BC2-9898-EE2ECED29B28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BC1E8-7E04-45E0-80BA-F6CE5EF6DC7D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098220-79D3-475A-9163-A411F2EA771C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7497AB-0EC4-4813-88B1-A932CFC5FDD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0DA40-BA44-40F4-8469-369115CF90B5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CDA60-617B-44E6-9D57-BD8A692C2667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8B7A6-1730-4DA4-9540-B3CAB9773724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F103F-4C5A-4A02-BFF4-BAABB0351ACD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47123C-6263-44B5-BF89-9B9745BE698B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9ED8-26B4-4E7B-B565-F21FC2EA3D1A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D0E15-FAFE-4914-A274-0F8BBBB5919C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B968F3-3886-4765-B263-E75A0D0E8333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45A1E-55C3-486C-9978-F770FA760E0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458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0B883-311B-4E29-BBD3-17B1D2FC7C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90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20705-8B5D-461F-828E-19A3D01A757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1278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252828-DC98-4FD7-ACAC-2F746C48F20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19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46690D-7C09-446E-B9F7-BB3B6EFF3B4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484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4C3B8-9BE8-4DED-B751-388CCC683D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0525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4BAA0-B5A8-40E3-AB37-E7EBF5EB215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0604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E0C20-CB9C-4088-B2F1-03C1588E07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24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04FC3-2ABA-4F3A-9DBA-3D4B9B45AA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6520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E91C5-4309-41A7-8EA6-EF93CB3328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23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70B6B-4D53-423C-A153-24D4F64AB9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333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87B00-5666-4E6F-8076-1FEBF6B51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1487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5E9EFF"/>
            </a:gs>
            <a:gs pos="6000">
              <a:srgbClr val="85C2FF"/>
            </a:gs>
            <a:gs pos="15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A11832E-44C0-44FE-8835-98DDAEA1F76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447800"/>
            <a:ext cx="8208962" cy="1470025"/>
          </a:xfrm>
          <a:noFill/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 analytických metod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886200"/>
            <a:ext cx="7272808" cy="1752600"/>
          </a:xfrm>
          <a:noFill/>
        </p:spPr>
        <p:txBody>
          <a:bodyPr/>
          <a:lstStyle/>
          <a:p>
            <a:r>
              <a:rPr lang="cs-CZ" altLang="cs-CZ" sz="2400" i="1" dirty="0" smtClean="0"/>
              <a:t>Miroslava </a:t>
            </a:r>
            <a:r>
              <a:rPr lang="cs-CZ" altLang="cs-CZ" sz="2400" i="1" dirty="0" err="1" smtClean="0"/>
              <a:t>Beňovská</a:t>
            </a:r>
            <a:endParaRPr lang="cs-CZ" altLang="cs-CZ" sz="2400" i="1" dirty="0" smtClean="0"/>
          </a:p>
          <a:p>
            <a:r>
              <a:rPr lang="cs-CZ" altLang="cs-CZ" sz="2400" dirty="0"/>
              <a:t>s</a:t>
            </a:r>
            <a:r>
              <a:rPr lang="cs-CZ" altLang="cs-CZ" sz="2400" dirty="0" smtClean="0"/>
              <a:t> využitím přednášky Dr. </a:t>
            </a:r>
            <a:r>
              <a:rPr lang="cs-CZ" altLang="cs-CZ" sz="2400" dirty="0" err="1" smtClean="0"/>
              <a:t>Breineka</a:t>
            </a:r>
            <a:endParaRPr lang="cs-CZ" altLang="cs-CZ" sz="2400" dirty="0"/>
          </a:p>
          <a:p>
            <a:endParaRPr lang="cs-CZ" alt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altLang="cs-CZ" sz="2800" b="1" dirty="0"/>
              <a:t>Způsoby </a:t>
            </a:r>
            <a:r>
              <a:rPr lang="cs-CZ" altLang="cs-CZ" sz="2800" b="1" dirty="0" smtClean="0"/>
              <a:t>kalibrace</a:t>
            </a:r>
            <a:r>
              <a:rPr lang="cs-CZ" altLang="cs-CZ" sz="2800" b="1" dirty="0"/>
              <a:t/>
            </a:r>
            <a:br>
              <a:rPr lang="cs-CZ" altLang="cs-CZ" sz="2800" b="1" dirty="0"/>
            </a:br>
            <a:endParaRPr lang="cs-CZ" altLang="cs-CZ" sz="28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579296" cy="594928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Automatické analyzátory umožňují např. tyto typy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b="1" dirty="0"/>
              <a:t>kalibrace</a:t>
            </a:r>
            <a:r>
              <a:rPr lang="cs-CZ" altLang="cs-CZ" sz="2400" b="1" dirty="0" smtClean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Lineární dvoubodovou – pro </a:t>
            </a:r>
            <a:r>
              <a:rPr lang="cs-CZ" altLang="cs-CZ" sz="2400" b="1" dirty="0">
                <a:solidFill>
                  <a:srgbClr val="990033"/>
                </a:solidFill>
              </a:rPr>
              <a:t>fotometrické metody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Nelineární </a:t>
            </a:r>
            <a:r>
              <a:rPr lang="cs-CZ" altLang="cs-CZ" sz="2400" b="1" dirty="0" smtClean="0"/>
              <a:t>–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pro turbidimetrické,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imunoturbidimetrické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</a:t>
            </a:r>
            <a:r>
              <a:rPr lang="cs-CZ" altLang="cs-CZ" sz="2400" b="1" dirty="0" err="1" smtClean="0">
                <a:solidFill>
                  <a:srgbClr val="990033"/>
                </a:solidFill>
              </a:rPr>
              <a:t>imunonefelometrické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a imunoanalytické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>
                <a:solidFill>
                  <a:srgbClr val="990033"/>
                </a:solidFill>
              </a:rPr>
              <a:t> </a:t>
            </a:r>
            <a:r>
              <a:rPr lang="cs-CZ" altLang="cs-CZ" sz="2400" b="1" dirty="0" smtClean="0">
                <a:solidFill>
                  <a:srgbClr val="990033"/>
                </a:solidFill>
              </a:rPr>
              <a:t>                         metody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smtClean="0"/>
              <a:t>    Příklady: </a:t>
            </a:r>
            <a:r>
              <a:rPr lang="cs-CZ" altLang="cs-CZ" sz="2400" b="1" dirty="0" err="1" smtClean="0"/>
              <a:t>Logit</a:t>
            </a:r>
            <a:r>
              <a:rPr lang="cs-CZ" altLang="cs-CZ" sz="2400" b="1" dirty="0" smtClean="0"/>
              <a:t>-log 4P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</a:t>
            </a:r>
            <a:r>
              <a:rPr lang="cs-CZ" altLang="cs-CZ" sz="2400" b="1" dirty="0" err="1"/>
              <a:t>Logit</a:t>
            </a:r>
            <a:r>
              <a:rPr lang="cs-CZ" altLang="cs-CZ" sz="2400" b="1" dirty="0"/>
              <a:t>-log </a:t>
            </a:r>
            <a:r>
              <a:rPr lang="cs-CZ" altLang="cs-CZ" sz="2400" b="1" dirty="0" smtClean="0"/>
              <a:t>5P</a:t>
            </a:r>
            <a:endParaRPr lang="cs-CZ" altLang="cs-CZ" sz="24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               RCM2T2 exponenciální funkce</a:t>
            </a:r>
            <a:endParaRPr lang="cs-CZ" altLang="cs-CZ" sz="2400" b="1" dirty="0"/>
          </a:p>
          <a:p>
            <a:pPr>
              <a:lnSpc>
                <a:spcPct val="80000"/>
              </a:lnSpc>
            </a:pPr>
            <a:r>
              <a:rPr lang="cs-CZ" altLang="cs-CZ" sz="2400" b="1" dirty="0" smtClean="0"/>
              <a:t>ISE </a:t>
            </a:r>
            <a:r>
              <a:rPr lang="cs-CZ" altLang="cs-CZ" sz="2400" b="1" dirty="0"/>
              <a:t>(tříbodová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dirty="0" smtClean="0"/>
              <a:t>Na analyzátor je třeba </a:t>
            </a:r>
            <a:r>
              <a:rPr lang="cs-CZ" altLang="cs-CZ" sz="2400" b="1" dirty="0" smtClean="0"/>
              <a:t>nainstalovat </a:t>
            </a:r>
            <a:r>
              <a:rPr lang="cs-CZ" altLang="cs-CZ" sz="2400" dirty="0" smtClean="0"/>
              <a:t>každou šarži </a:t>
            </a:r>
            <a:r>
              <a:rPr lang="cs-CZ" altLang="cs-CZ" sz="2400" dirty="0" err="1" smtClean="0"/>
              <a:t>kalibrátoru</a:t>
            </a:r>
            <a:endParaRPr lang="cs-CZ" altLang="cs-CZ" sz="2400" dirty="0" smtClean="0"/>
          </a:p>
          <a:p>
            <a:pPr marL="0" indent="0">
              <a:lnSpc>
                <a:spcPct val="80000"/>
              </a:lnSpc>
              <a:buNone/>
            </a:pPr>
            <a:endParaRPr lang="cs-CZ" altLang="cs-CZ" sz="24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400" b="1" dirty="0" err="1" smtClean="0"/>
              <a:t>Kalibrátory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Roche</a:t>
            </a:r>
            <a:r>
              <a:rPr lang="cs-CZ" altLang="cs-CZ" sz="2400" b="1" dirty="0" smtClean="0"/>
              <a:t> a Siemens mají pro každou šarži </a:t>
            </a:r>
            <a:r>
              <a:rPr lang="cs-CZ" altLang="cs-CZ" sz="2400" b="1" dirty="0" smtClean="0">
                <a:solidFill>
                  <a:srgbClr val="800000"/>
                </a:solidFill>
              </a:rPr>
              <a:t>jedinečné čárové kódy </a:t>
            </a:r>
            <a:r>
              <a:rPr lang="cs-CZ" altLang="cs-CZ" sz="2400" b="1" dirty="0" smtClean="0"/>
              <a:t>využívané při analýze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34669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Kalibrační křivka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Je</a:t>
            </a:r>
            <a:r>
              <a:rPr lang="cs-CZ" sz="2800" b="1" i="1" dirty="0" smtClean="0"/>
              <a:t> grafickým </a:t>
            </a:r>
            <a:r>
              <a:rPr lang="cs-CZ" sz="2800" b="1" i="1" dirty="0"/>
              <a:t>znázorněním</a:t>
            </a:r>
            <a:r>
              <a:rPr lang="cs-CZ" sz="2800" dirty="0"/>
              <a:t>  závislosti měřeného signálu na měřené vlastnosti analytu (např. </a:t>
            </a:r>
            <a:r>
              <a:rPr lang="cs-CZ" sz="2800" dirty="0" smtClean="0"/>
              <a:t>koncentraci)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67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FF84-EC7D-4B6E-B70F-FD5EC7ECA235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3128963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Přednost se dává lineárním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funkcím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Průběh křivky se vypočítá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regresní analýzou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1F44B-A616-4F19-A257-DDF50BE36313}" type="slidenum">
              <a:rPr lang="cs-CZ" altLang="cs-CZ"/>
              <a:pPr/>
              <a:t>13</a:t>
            </a:fld>
            <a:endParaRPr lang="cs-CZ" altLang="cs-CZ"/>
          </a:p>
        </p:txBody>
      </p:sp>
      <p:pic>
        <p:nvPicPr>
          <p:cNvPr id="107523" name="Picture 3" descr="Kalibrace_lineárni 1b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09600"/>
            <a:ext cx="6118225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1600200" y="5486400"/>
            <a:ext cx="6096000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.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cs-CZ" altLang="cs-CZ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cs-CZ" altLang="cs-CZ" sz="28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faktor</a:t>
            </a:r>
          </a:p>
          <a:p>
            <a:pPr>
              <a:spcBef>
                <a:spcPct val="50000"/>
              </a:spcBef>
            </a:pP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</a:t>
            </a:r>
            <a:r>
              <a:rPr lang="cs-CZ" altLang="cs-CZ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 =A/</a:t>
            </a:r>
            <a:r>
              <a:rPr lang="cs-CZ" altLang="cs-CZ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c.l</a:t>
            </a:r>
            <a:endParaRPr lang="cs-CZ" altLang="cs-CZ" sz="32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0390-B9A2-4064-9CF3-5D7B5B810B90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Rovnice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Y = a  +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b.X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Y…. signál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X…. koncentrace analytu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a…. úsek na ose y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intercept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b…. směrnice přímky(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slope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  <a:r>
              <a:rPr lang="cs-CZ" altLang="cs-CZ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(a…by měla být blízká nule)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15</a:t>
            </a:fld>
            <a:endParaRPr lang="cs-CZ" altLang="cs-CZ"/>
          </a:p>
        </p:txBody>
      </p:sp>
      <p:pic>
        <p:nvPicPr>
          <p:cNvPr id="134146" name="Picture 2" descr="F:\Roche\Export\Screenshots\cobas c 8000 DM 2015-09-30T2042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800598"/>
            <a:ext cx="13205658" cy="825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89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BCF3-E241-47FC-8B5F-B319F666957D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 regresní analýzou můžeme kontrolovat (ověřovat)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linearitu kalibrace</a:t>
            </a:r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Pomáhají  i metody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korelační analýzy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(= metoda, která studuje vztah mezi dvěma proměnnými hodnotami)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Pasing-Bablokova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  <a:p>
            <a:r>
              <a:rPr lang="cs-CZ" altLang="cs-CZ" b="1" i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Demingova</a:t>
            </a:r>
            <a:r>
              <a:rPr lang="cs-CZ" altLang="cs-CZ" b="1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regrese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ejmout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0"/>
            <a:ext cx="8101012" cy="675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2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ejmout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3513"/>
            <a:ext cx="7740650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59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jmout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6525"/>
            <a:ext cx="8316912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4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023E-DFD2-468E-8FDB-EAC3C1551E77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468313" y="620713"/>
            <a:ext cx="8281987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Měřící zařízení (zjednodušeně přístroje) pro měření fyzikálních veličin musí být výrobci kalibrovaná</a:t>
            </a:r>
          </a:p>
          <a:p>
            <a:pPr eaLnBrk="0" hangingPunct="0"/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Objem: pipety 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Teplota (+37°C </a:t>
            </a:r>
            <a:r>
              <a:rPr lang="en-US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±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definovaná přesnost)</a:t>
            </a:r>
            <a:endParaRPr lang="en-US" altLang="cs-CZ" sz="28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Hmotnost: váhy</a:t>
            </a:r>
          </a:p>
          <a:p>
            <a:pPr eaLnBrk="0" hangingPunct="0"/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</a:t>
            </a:r>
            <a:endParaRPr lang="cs-CZ" altLang="cs-CZ" sz="3200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cs-CZ" altLang="cs-CZ" sz="32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Pro účely </a:t>
            </a:r>
            <a:r>
              <a:rPr lang="cs-CZ" altLang="cs-CZ" sz="3200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akreditace:</a:t>
            </a:r>
            <a:r>
              <a:rPr lang="cs-CZ" altLang="cs-CZ" sz="3200" i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verifikace</a:t>
            </a:r>
            <a:r>
              <a:rPr lang="cs-CZ" altLang="cs-CZ" sz="3200" i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(ověření)    - certifikát (</a:t>
            </a: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Český metrologický institut)</a:t>
            </a:r>
          </a:p>
          <a:p>
            <a:pPr eaLnBrk="0" hangingPunct="0">
              <a:buFont typeface="Wingdings" pitchFamily="2" charset="2"/>
              <a:buNone/>
            </a:pPr>
            <a:r>
              <a:rPr lang="cs-CZ" altLang="cs-CZ" sz="28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	- v laboratoři</a:t>
            </a:r>
          </a:p>
          <a:p>
            <a:pPr eaLnBrk="0" hangingPunct="0"/>
            <a:endParaRPr lang="cs-CZ" altLang="cs-CZ" sz="2800" u="sng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ejmout0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748712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85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Roche\Export\Screenshots\cobas c 8000 DM 2015-09-30T1927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9EBB4-3BDA-4EA8-905D-D58958D26C59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382000" cy="597708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4000" b="1" dirty="0"/>
              <a:t>Nelineární funkce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Typická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imunoanalytické metody –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imunoturbidimetrie</a:t>
            </a:r>
            <a:r>
              <a:rPr lang="cs-CZ" alt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altLang="cs-CZ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imunonefelometrie,imunoanalýza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 klinické laboratoři obvykle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realizována šesti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Proložení kalibrační křivky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spline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logit-log-1, logit-log-2,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logit-log-3</a:t>
            </a:r>
          </a:p>
          <a:p>
            <a:pPr>
              <a:lnSpc>
                <a:spcPct val="90000"/>
              </a:lnSpc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RCM2T2 exponenciální </a:t>
            </a:r>
            <a:r>
              <a:rPr lang="cs-CZ" alt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funkce</a:t>
            </a:r>
            <a:endParaRPr lang="cs-CZ" alt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kvadratický model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kubický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38567-9D0D-4C37-92E3-9AF3874651CB}" type="slidenum">
              <a:rPr lang="cs-CZ" altLang="cs-CZ"/>
              <a:pPr/>
              <a:t>23</a:t>
            </a:fld>
            <a:endParaRPr lang="cs-CZ" altLang="cs-CZ"/>
          </a:p>
        </p:txBody>
      </p:sp>
      <p:pic>
        <p:nvPicPr>
          <p:cNvPr id="32772" name="Picture 4" descr="ppp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476250"/>
            <a:ext cx="6842125" cy="634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72685-A89A-4F46-858C-42C989CBBF13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4820" name="Picture 4" descr="rrrr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76250"/>
            <a:ext cx="9144000" cy="635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jmout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8101012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ejmout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1300"/>
            <a:ext cx="8675687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1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27</a:t>
            </a:fld>
            <a:endParaRPr lang="cs-CZ" altLang="cs-CZ"/>
          </a:p>
        </p:txBody>
      </p:sp>
      <p:pic>
        <p:nvPicPr>
          <p:cNvPr id="133122" name="Picture 2" descr="F:\Roche\Export\Screenshots\cobas c 8000 DM 2015-09-30T2041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4" y="-888609"/>
            <a:ext cx="13235846" cy="82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5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 smtClean="0"/>
              <a:t>Kalibrace </a:t>
            </a:r>
            <a:r>
              <a:rPr lang="cs-CZ" altLang="cs-CZ" sz="2800" b="1" dirty="0"/>
              <a:t>na </a:t>
            </a:r>
            <a:r>
              <a:rPr lang="cs-CZ" altLang="cs-CZ" sz="2800" b="1" dirty="0" smtClean="0"/>
              <a:t>imunochemických </a:t>
            </a:r>
            <a:r>
              <a:rPr lang="cs-CZ" altLang="cs-CZ" sz="2800" b="1" dirty="0"/>
              <a:t>analyzátorech </a:t>
            </a:r>
            <a:r>
              <a:rPr lang="cs-CZ" altLang="cs-CZ" sz="28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800" b="1" dirty="0"/>
              <a:t> </a:t>
            </a:r>
            <a:r>
              <a:rPr lang="cs-CZ" altLang="cs-CZ" sz="2800" b="1" dirty="0" smtClean="0"/>
              <a:t>                             (</a:t>
            </a:r>
            <a:r>
              <a:rPr lang="cs-CZ" altLang="cs-CZ" sz="2800" b="1" dirty="0" err="1" smtClean="0"/>
              <a:t>Roche</a:t>
            </a:r>
            <a:r>
              <a:rPr lang="cs-CZ" altLang="cs-CZ" sz="2800" b="1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K výpočtu koncentrace stanovovaných analytů </a:t>
            </a:r>
            <a:r>
              <a:rPr lang="cs-CZ" altLang="cs-CZ" sz="2400" b="1" dirty="0" smtClean="0"/>
              <a:t>- </a:t>
            </a:r>
            <a:r>
              <a:rPr lang="cs-CZ" altLang="cs-CZ" sz="2400" b="1" dirty="0"/>
              <a:t>nelineární kalibrační závislosti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Využití kubických polynomů </a:t>
            </a:r>
          </a:p>
          <a:p>
            <a:pPr>
              <a:lnSpc>
                <a:spcPct val="90000"/>
              </a:lnSpc>
            </a:pPr>
            <a:r>
              <a:rPr lang="cs-CZ" altLang="cs-CZ" sz="2400" b="1" dirty="0"/>
              <a:t>Master křivka od výrobce - zákazník ji při kalibraci pouze koriguje na aktuální podmínky (dvě hladiny</a:t>
            </a:r>
            <a:r>
              <a:rPr lang="cs-CZ" altLang="cs-CZ" sz="2400" b="1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8958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280988"/>
            <a:ext cx="9026525" cy="630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8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3B978-4892-4FD1-9565-70E45588BBD4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620713"/>
            <a:ext cx="6696075" cy="935037"/>
          </a:xfrm>
        </p:spPr>
        <p:txBody>
          <a:bodyPr/>
          <a:lstStyle/>
          <a:p>
            <a:r>
              <a:rPr lang="pl-PL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Směrnice </a:t>
            </a:r>
            <a:r>
              <a:rPr lang="pl-PL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rady </a:t>
            </a:r>
            <a:r>
              <a:rPr lang="cs-CZ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IVD </a:t>
            </a:r>
            <a:r>
              <a:rPr lang="cs-CZ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98/79/ES</a:t>
            </a:r>
            <a:r>
              <a:rPr lang="pl-PL" sz="2800" dirty="0">
                <a:solidFill>
                  <a:schemeClr val="tx2"/>
                </a:solidFill>
              </a:rPr>
              <a:t/>
            </a:r>
            <a:br>
              <a:rPr lang="pl-PL" sz="2800" dirty="0">
                <a:solidFill>
                  <a:schemeClr val="tx2"/>
                </a:solidFill>
              </a:rPr>
            </a:br>
            <a:endParaRPr lang="cs-CZ" altLang="cs-CZ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51520" y="1628800"/>
            <a:ext cx="857021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</a:pPr>
            <a:r>
              <a:rPr lang="cs-CZ" altLang="cs-CZ" sz="3200" dirty="0"/>
              <a:t> 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oubor pravidel pro způsobilost výrobců laboratorních diagnostik a zařízení</a:t>
            </a:r>
          </a:p>
          <a:p>
            <a:pPr eaLnBrk="0" hangingPunct="0">
              <a:buFontTx/>
              <a:buChar char="•"/>
            </a:pPr>
            <a:endParaRPr lang="cs-CZ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>
              <a:buFontTx/>
              <a:buChar char="•"/>
            </a:pPr>
            <a:r>
              <a:rPr lang="cs-CZ" alt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vyžadována návaznost  hodnot  pracovních </a:t>
            </a:r>
            <a:r>
              <a:rPr lang="cs-CZ" altLang="cs-CZ" sz="2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kalibrátorů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povinnost poskytnutí dat výkonnostních charakteristik měřících postupů, včetně postupu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kalibrace</a:t>
            </a:r>
          </a:p>
          <a:p>
            <a:pPr eaLnBrk="0" hangingPunct="0"/>
            <a:endParaRPr lang="cs-CZ" altLang="cs-CZ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Grafickým symbolem shody vlastností výrobku s požadavky</a:t>
            </a:r>
          </a:p>
          <a:p>
            <a:r>
              <a:rPr lang="fr-F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formulovanými Směrnicí 98/79/ES je „</a:t>
            </a:r>
            <a:r>
              <a:rPr lang="fr-F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CE“</a:t>
            </a:r>
            <a:r>
              <a:rPr 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značka</a:t>
            </a:r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endParaRPr lang="cs-CZ" altLang="cs-CZ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(realizace návaznosti je popsána v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normě 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 </a:t>
            </a:r>
            <a:r>
              <a:rPr lang="cs-CZ" altLang="cs-CZ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18153</a:t>
            </a:r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0" hangingPunct="0"/>
            <a:r>
              <a:rPr lang="cs-CZ" altLang="cs-CZ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altLang="cs-CZ" sz="2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691563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910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49250"/>
            <a:ext cx="9026525" cy="616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32</a:t>
            </a:fld>
            <a:endParaRPr lang="cs-CZ" altLang="cs-CZ"/>
          </a:p>
        </p:txBody>
      </p:sp>
      <p:pic>
        <p:nvPicPr>
          <p:cNvPr id="135170" name="Picture 2" descr="F:\Roche\Export\Screenshots\cobas c 8000 DM 2015-09-30T203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12283955" cy="767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D479D-A699-43FF-8B7F-54E4704D89F7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49530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altLang="cs-CZ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</a:t>
            </a:r>
            <a:r>
              <a:rPr lang="cs-CZ" altLang="cs-CZ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Rozsah 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kalibrace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(pracovní rozsah měření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Interval koncentrací, v němž lze dosáhnout požadované hodnoty přesnosti a pravdivosti měření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Meze: dolní a horní mez stanovitelnosti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B4DB7-248A-4BF1-B471-6B0192B1AEB4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765175"/>
            <a:ext cx="8229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endParaRPr lang="cs-CZ" altLang="cs-CZ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- nová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šarže reagencií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doporučené údaje výrobce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výsledky kontrolních vzorků mimo   povolené rozmezí, …</a:t>
            </a: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výměna některých částí měřícího zařízení (např.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dávkovače,elektrody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609600" indent="-609600"/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3A82-DA89-4943-AFF1-8E673ABEDA3B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208963" cy="14779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Kontrola kalibrace a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četnost kalibrací (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rekalibrace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41960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Analýza kontrolních materiálů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doporučení výrobců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IKK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Kontrolní grafy (regulační diagramy)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D1BC2-CB27-4F9A-8DC5-E4A695824F49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74638"/>
            <a:ext cx="8001000" cy="1173162"/>
          </a:xfr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Počet a rozmístění </a:t>
            </a:r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b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rozsah kalibrace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9036496" cy="4564360"/>
          </a:xfrm>
        </p:spPr>
        <p:txBody>
          <a:bodyPr/>
          <a:lstStyle/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dodržovat postup kalibrace výrobcem IVD MD 98/79 EC</a:t>
            </a:r>
          </a:p>
          <a:p>
            <a:pPr marL="0" indent="0"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Počet kal. bodů: lineární1-3 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(L-M-H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);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nelin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6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(při validaci 10 – 15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Zamítnutí kalibrace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cs-CZ" sz="2400" b="1" dirty="0"/>
              <a:t>N</a:t>
            </a:r>
            <a:r>
              <a:rPr lang="cs-CZ" sz="2400" b="1" dirty="0" smtClean="0"/>
              <a:t>aměřené </a:t>
            </a:r>
            <a:r>
              <a:rPr lang="cs-CZ" sz="2400" b="1" dirty="0"/>
              <a:t>signály/měřené veličiny </a:t>
            </a:r>
            <a:r>
              <a:rPr lang="cs-CZ" sz="2400" b="1" dirty="0" err="1"/>
              <a:t>kalibrátorů</a:t>
            </a:r>
            <a:r>
              <a:rPr lang="cs-CZ" sz="2400" b="1" dirty="0"/>
              <a:t> nesplňují předepsané hodnoty od </a:t>
            </a:r>
            <a:r>
              <a:rPr lang="cs-CZ" sz="2400" b="1" dirty="0" smtClean="0"/>
              <a:t>výrobce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Častá chyba - </a:t>
            </a:r>
            <a:r>
              <a:rPr lang="cs-CZ" sz="2400" b="1" dirty="0" err="1" smtClean="0"/>
              <a:t>Duplicate</a:t>
            </a:r>
            <a:r>
              <a:rPr lang="cs-CZ" sz="2400" b="1" dirty="0" smtClean="0"/>
              <a:t> limit </a:t>
            </a:r>
            <a:r>
              <a:rPr lang="cs-CZ" sz="2400" b="1" dirty="0" err="1" smtClean="0"/>
              <a:t>error</a:t>
            </a:r>
            <a:r>
              <a:rPr lang="cs-CZ" sz="2400" b="1" dirty="0" smtClean="0"/>
              <a:t> (všechny kalibrační body se měří 2x (až 4x) – příliš velký rozdíl vede k chybovému hlášení a zamítnutí kalibrace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690D-7C09-446E-B9F7-BB3B6EFF3B44}" type="slidenum">
              <a:rPr lang="cs-CZ" altLang="cs-CZ" smtClean="0"/>
              <a:pPr/>
              <a:t>37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3082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38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065454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91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E91C5-4309-41A7-8EA6-EF93CB332842}" type="slidenum">
              <a:rPr lang="cs-CZ" altLang="cs-CZ" smtClean="0"/>
              <a:pPr/>
              <a:t>39</a:t>
            </a:fld>
            <a:endParaRPr lang="cs-CZ" alt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993460"/>
              </p:ext>
            </p:extLst>
          </p:nvPr>
        </p:nvGraphicFramePr>
        <p:xfrm>
          <a:off x="971600" y="1196752"/>
          <a:ext cx="6912768" cy="4424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1052"/>
                <a:gridCol w="2263688"/>
                <a:gridCol w="2288028"/>
              </a:tblGrid>
              <a:tr h="1294215">
                <a:tc>
                  <a:txBody>
                    <a:bodyPr/>
                    <a:lstStyle/>
                    <a:p>
                      <a:pPr algn="ctr" fontAlgn="b"/>
                      <a:endParaRPr lang="cs-CZ" sz="2400" b="1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cs-CZ" sz="2400" b="1" u="none" strike="noStrike" dirty="0" smtClean="0">
                          <a:effectLst/>
                        </a:rPr>
                        <a:t>Analyt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Typ </a:t>
                      </a:r>
                      <a:r>
                        <a:rPr lang="cs-CZ" sz="2400" b="1" u="none" strike="noStrike" dirty="0" smtClean="0">
                          <a:effectLst/>
                        </a:rPr>
                        <a:t>kalibrace</a:t>
                      </a:r>
                    </a:p>
                    <a:p>
                      <a:pPr algn="l" fontAlgn="b"/>
                      <a:endParaRPr lang="cs-CZ" sz="2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u="none" strike="noStrike" dirty="0">
                          <a:effectLst/>
                        </a:rPr>
                        <a:t>Počet bodů </a:t>
                      </a:r>
                      <a:r>
                        <a:rPr lang="cs-CZ" sz="1200" b="1" u="none" strike="noStrike" dirty="0" smtClean="0">
                          <a:effectLst/>
                        </a:rPr>
                        <a:t>(při </a:t>
                      </a:r>
                      <a:r>
                        <a:rPr lang="cs-CZ" sz="1200" b="1" u="none" strike="noStrike" dirty="0">
                          <a:effectLst/>
                        </a:rPr>
                        <a:t>kalibraci v klinické </a:t>
                      </a:r>
                      <a:r>
                        <a:rPr lang="cs-CZ" sz="1200" b="1" u="none" strike="noStrike" dirty="0" smtClean="0">
                          <a:effectLst/>
                        </a:rPr>
                        <a:t>laboratoři)</a:t>
                      </a: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CC99"/>
                    </a:solidFill>
                  </a:tcPr>
                </a:tc>
              </a:tr>
              <a:tr h="4339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ALT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40333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transferin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268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fosfáty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IgG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939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troponin 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707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>
                          <a:effectLst/>
                        </a:rPr>
                        <a:t>urea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56396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smtClean="0">
                          <a:effectLst/>
                        </a:rPr>
                        <a:t>bilirubin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2-3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  <a:tr h="3257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u="none" strike="noStrike" dirty="0" err="1">
                          <a:effectLst/>
                        </a:rPr>
                        <a:t>folát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FFED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nelineární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 </a:t>
                      </a:r>
                      <a:r>
                        <a:rPr lang="cs-CZ" sz="1400" u="none" strike="noStrike" dirty="0" smtClean="0">
                          <a:effectLst/>
                        </a:rPr>
                        <a:t>2 (Siemens, 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Roche</a:t>
                      </a:r>
                      <a:r>
                        <a:rPr lang="cs-CZ" sz="1400" u="none" strike="noStrike" dirty="0" smtClean="0">
                          <a:effectLst/>
                        </a:rPr>
                        <a:t>); 6 (</a:t>
                      </a:r>
                      <a:r>
                        <a:rPr lang="cs-CZ" sz="1400" u="none" strike="noStrike" dirty="0" err="1" smtClean="0">
                          <a:effectLst/>
                        </a:rPr>
                        <a:t>ost</a:t>
                      </a:r>
                      <a:r>
                        <a:rPr lang="cs-CZ" sz="1400" u="none" strike="noStrike" dirty="0" smtClean="0">
                          <a:effectLst/>
                        </a:rPr>
                        <a:t>.)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rgbClr val="D6E4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22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DBD88-BD66-4826-8D37-6331F9E87DC1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5040312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Definice:</a:t>
            </a:r>
          </a:p>
          <a:p>
            <a:pPr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Soubor úkonů, kterými se za specifických podmínek stanoví vztah mezi hodnotami veličin, které jsou indikovány měřícím přístrojem nebo měřícím systémem nebo referenčním materiálem a odpovídajícími hodnotami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Tx/>
              <a:buNone/>
            </a:pPr>
            <a:endParaRPr lang="cs-CZ" altLang="cs-CZ" dirty="0">
              <a:solidFill>
                <a:srgbClr val="FF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14600" y="260350"/>
            <a:ext cx="3429000" cy="71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95195-3990-495D-9B1B-AC7579C214A4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172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Zjednodušeně: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Kalibrace určuje 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vztah mezi měřeným signálem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např.absorbancí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a množstvím (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koncentrací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 zjišťované látky (analytu).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Tento vztah je definován matematickým modelem (kalibrační funkcí)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Zajišťuje přenos hodnot z referenčních materiálů/metod do rutinní laboratoře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cs-CZ" altLang="cs-CZ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nástrojem </a:t>
            </a:r>
            <a:r>
              <a:rPr lang="cs-CZ" altLang="cs-CZ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návaznosti</a:t>
            </a:r>
          </a:p>
          <a:p>
            <a:pPr>
              <a:lnSpc>
                <a:spcPct val="90000"/>
              </a:lnSpc>
            </a:pP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 pro všechny analyty existují referenční materiály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434D-3EDD-4E5B-950D-D56CDECAEE0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endParaRPr lang="cs-CZ" altLang="cs-CZ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cs-CZ" altLang="cs-CZ" sz="1800" dirty="0" smtClean="0"/>
              <a:t>- </a:t>
            </a:r>
            <a:r>
              <a:rPr lang="cs-CZ" altLang="cs-CZ" sz="2000" b="1" dirty="0" smtClean="0"/>
              <a:t>připraveny z čisté substance</a:t>
            </a:r>
            <a:endParaRPr lang="cs-CZ" altLang="cs-CZ" sz="2000" b="1" dirty="0"/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Certifikované referenční materiály (CRM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– </a:t>
            </a:r>
            <a:r>
              <a:rPr lang="cs-CZ" altLang="cs-CZ" sz="2000" b="1" dirty="0" smtClean="0">
                <a:solidFill>
                  <a:srgbClr val="990033"/>
                </a:solidFill>
              </a:rPr>
              <a:t>návaznost, nejistota</a:t>
            </a:r>
            <a:endParaRPr lang="cs-CZ" altLang="cs-CZ" sz="2000" b="1" dirty="0">
              <a:solidFill>
                <a:srgbClr val="990033"/>
              </a:solidFill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Sekundární </a:t>
            </a:r>
            <a:r>
              <a:rPr lang="cs-CZ" altLang="cs-CZ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altLang="cs-CZ" dirty="0" smtClean="0"/>
              <a:t>- </a:t>
            </a:r>
            <a:r>
              <a:rPr lang="cs-CZ" sz="2000" b="1" dirty="0" smtClean="0"/>
              <a:t>hodnota </a:t>
            </a:r>
            <a:r>
              <a:rPr lang="cs-CZ" sz="2000" b="1" dirty="0"/>
              <a:t>přiřazena pomocí sekundárního referenčního měřícího </a:t>
            </a:r>
            <a:r>
              <a:rPr lang="cs-CZ" sz="2000" b="1" dirty="0" smtClean="0"/>
              <a:t>postupu</a:t>
            </a:r>
            <a:endParaRPr lang="cs-CZ" altLang="cs-CZ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Pracovní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výrobce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dodávané výrobci </a:t>
            </a:r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- </a:t>
            </a:r>
            <a:r>
              <a:rPr lang="cs-CZ" altLang="cs-CZ" sz="2000" b="1" dirty="0" smtClean="0"/>
              <a:t>včetně </a:t>
            </a:r>
            <a:r>
              <a:rPr lang="cs-CZ" altLang="cs-CZ" sz="2000" b="1" dirty="0" err="1" smtClean="0"/>
              <a:t>multikalibrátorů</a:t>
            </a:r>
            <a:r>
              <a:rPr lang="cs-CZ" altLang="cs-CZ" sz="2000" b="1" dirty="0" smtClean="0"/>
              <a:t> (sekundární matricové </a:t>
            </a:r>
            <a:r>
              <a:rPr lang="cs-CZ" altLang="cs-CZ" sz="2000" b="1" dirty="0" err="1" smtClean="0"/>
              <a:t>kalibrátory</a:t>
            </a:r>
            <a:r>
              <a:rPr lang="cs-CZ" altLang="cs-CZ" sz="2000" b="1" dirty="0" smtClean="0"/>
              <a:t> pro základní analyty)</a:t>
            </a:r>
            <a:endParaRPr lang="cs-CZ" altLang="cs-CZ" sz="2000" b="1" dirty="0"/>
          </a:p>
          <a:p>
            <a:pPr>
              <a:buFontTx/>
              <a:buNone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3159-12C0-43AD-9331-D9E7BB1D9B4F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129463" cy="4525963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Ideální </a:t>
            </a:r>
            <a:r>
              <a:rPr lang="cs-CZ" altLang="cs-CZ" sz="36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</a:t>
            </a:r>
            <a:endParaRPr lang="cs-CZ" altLang="cs-CZ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>
              <a:buNone/>
            </a:pPr>
            <a:endParaRPr lang="cs-CZ" altLang="cs-CZ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odvozené srovnáním s CRM (certifikovaný referenční materiál) nebo stanovenými referenčními metodami</a:t>
            </a:r>
          </a:p>
          <a:p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Komutabilní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(bez vlivu matrice)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 udanou nejistotou hodnot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CBBD6-4F9C-4C20-975E-926F7045C1C1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52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001000" cy="1143000"/>
          </a:xfrm>
        </p:spPr>
        <p:txBody>
          <a:bodyPr/>
          <a:lstStyle/>
          <a:p>
            <a:pPr algn="l"/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Nejčastější nedostatky </a:t>
            </a:r>
            <a:r>
              <a:rPr lang="cs-CZ" altLang="cs-CZ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kalibrátorů</a:t>
            </a:r>
            <a:r>
              <a:rPr lang="cs-CZ" altLang="cs-CZ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pocházející od výrobce</a:t>
            </a:r>
          </a:p>
        </p:txBody>
      </p:sp>
      <p:sp>
        <p:nvSpPr>
          <p:cNvPr id="5222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Hodnoty bez návaznosti na referenční materiál (metody)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Návaznost není řádně provedena a dokumentována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Rozdíly mezi šaržemi</a:t>
            </a:r>
          </a:p>
          <a:p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Různé hodnoty v závislosti na použité metodě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2F409-E60B-478C-AE52-8F1EED287F38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88913"/>
            <a:ext cx="6705600" cy="4953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cs-CZ" altLang="cs-CZ" dirty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Kalibrační funkce</a:t>
            </a:r>
          </a:p>
          <a:p>
            <a:pPr marL="609600" indent="-609600">
              <a:buFontTx/>
              <a:buBlip>
                <a:blip r:embed="rId3"/>
              </a:buBlip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Lineární</a:t>
            </a:r>
          </a:p>
          <a:p>
            <a:pPr marL="609600" indent="-609600">
              <a:buFontTx/>
              <a:buBlip>
                <a:blip r:embed="rId3"/>
              </a:buBlip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Nelineární</a:t>
            </a:r>
          </a:p>
          <a:p>
            <a:pPr marL="609600" indent="-609600" algn="ctr">
              <a:buFontTx/>
              <a:buNone/>
            </a:pPr>
            <a:endParaRPr lang="cs-CZ" altLang="cs-CZ" u="sng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FontTx/>
              <a:buNone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cs-CZ" altLang="cs-CZ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Vyhodnocení:</a:t>
            </a:r>
          </a:p>
          <a:p>
            <a:pPr marL="609600" indent="-609600"/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Manuální </a:t>
            </a:r>
          </a:p>
          <a:p>
            <a:pPr marL="609600" indent="-609600"/>
            <a:r>
              <a:rPr lang="cs-CZ" alt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Software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</TotalTime>
  <Words>512</Words>
  <Application>Microsoft Office PowerPoint</Application>
  <PresentationFormat>Předvádění na obrazovce (4:3)</PresentationFormat>
  <Paragraphs>222</Paragraphs>
  <Slides>39</Slides>
  <Notes>20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Výchozí návrh</vt:lpstr>
      <vt:lpstr>Kalibrace analytických metod</vt:lpstr>
      <vt:lpstr>Prezentace aplikace PowerPoint</vt:lpstr>
      <vt:lpstr>Směrnice rady IVD 98/79/ES </vt:lpstr>
      <vt:lpstr>Prezentace aplikace PowerPoint</vt:lpstr>
      <vt:lpstr>Prezentace aplikace PowerPoint</vt:lpstr>
      <vt:lpstr>Kalibrátory</vt:lpstr>
      <vt:lpstr>Prezentace aplikace PowerPoint</vt:lpstr>
      <vt:lpstr>Nejčastější nedostatky kalibrátorů pocházející od výrobce</vt:lpstr>
      <vt:lpstr>Prezentace aplikace PowerPoint</vt:lpstr>
      <vt:lpstr>Způsoby kalibrace </vt:lpstr>
      <vt:lpstr>Kalibrační křivka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Kontrola kalibrace a četnost kalibrací (rekalibrace)</vt:lpstr>
      <vt:lpstr>Počet a rozmístění kalibrátorů, rozsah kalibrace</vt:lpstr>
      <vt:lpstr>Zamítnutí kalibrace</vt:lpstr>
      <vt:lpstr>Prezentace aplikace PowerPoint</vt:lpstr>
      <vt:lpstr>Prezentace aplikace PowerPoint</vt:lpstr>
    </vt:vector>
  </TitlesOfParts>
  <Company>fnusa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ještě další</dc:title>
  <dc:creator>breinek</dc:creator>
  <cp:lastModifiedBy>Benovska Miroslava</cp:lastModifiedBy>
  <cp:revision>133</cp:revision>
  <dcterms:created xsi:type="dcterms:W3CDTF">2007-02-12T07:07:35Z</dcterms:created>
  <dcterms:modified xsi:type="dcterms:W3CDTF">2015-10-01T11:32:06Z</dcterms:modified>
</cp:coreProperties>
</file>