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1"/>
  </p:notesMasterIdLst>
  <p:sldIdLst>
    <p:sldId id="256" r:id="rId2"/>
    <p:sldId id="258" r:id="rId3"/>
    <p:sldId id="260" r:id="rId4"/>
    <p:sldId id="261" r:id="rId5"/>
    <p:sldId id="257" r:id="rId6"/>
    <p:sldId id="263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C4F5-A91F-4166-AB98-5B9D9DC1B6F9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3C97D-4D37-4F62-8207-07A1903592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784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3C97D-4D37-4F62-8207-07A19035920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642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46BE4B3-B709-4192-8510-0AFEFB757B3A}" type="slidenum">
              <a:rPr lang="cs-CZ" smtClean="0">
                <a:latin typeface="Times New Roman" pitchFamily="18" charset="0"/>
              </a:rPr>
              <a:pPr eaLnBrk="1" hangingPunct="1"/>
              <a:t>27</a:t>
            </a:fld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3C97D-4D37-4F62-8207-07A19035920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718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622E85C-3F17-4954-8A6B-2D51E2660CC5}" type="datetimeFigureOut">
              <a:rPr lang="cs-CZ" smtClean="0"/>
              <a:t>2. 12. 2015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A2CB269-5CBE-49EE-8670-838842CD34B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Prediktivní (</a:t>
            </a:r>
            <a:r>
              <a:rPr lang="cs-CZ" sz="4000" dirty="0" err="1" smtClean="0"/>
              <a:t>presymptomatické</a:t>
            </a:r>
            <a:r>
              <a:rPr lang="cs-CZ" sz="4000" dirty="0" smtClean="0"/>
              <a:t>) genetické testování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Onemocnění s nástupem příznaků v dospělosti</a:t>
            </a:r>
          </a:p>
          <a:p>
            <a:r>
              <a:rPr lang="cs-CZ" sz="2400" dirty="0" err="1" smtClean="0"/>
              <a:t>Onkogenetika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1699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smtClean="0">
                <a:effectLst/>
              </a:rPr>
              <a:t>Huntingtonova choroba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effectLst/>
              </a:rPr>
              <a:t>Léčba pouze symptomatická, nezabrání postupu projevů onemocnění.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effectLst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effectLst/>
              </a:rPr>
              <a:t>Podpůrná péče s důrazem na ošetřovatelskou péči, péče o příjem </a:t>
            </a:r>
            <a:r>
              <a:rPr lang="cs-CZ" sz="2400" dirty="0" err="1" smtClean="0">
                <a:effectLst/>
              </a:rPr>
              <a:t>potravy,péče</a:t>
            </a:r>
            <a:r>
              <a:rPr lang="cs-CZ" sz="2400" dirty="0" smtClean="0">
                <a:effectLst/>
              </a:rPr>
              <a:t> ve speciálních zařízeních, a zajištění státních příspěvků.</a:t>
            </a:r>
          </a:p>
        </p:txBody>
      </p:sp>
    </p:spTree>
    <p:extLst>
      <p:ext uri="{BB962C8B-B14F-4D97-AF65-F5344CB8AC3E}">
        <p14:creationId xmlns:p14="http://schemas.microsoft.com/office/powerpoint/2010/main" val="32516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Huntingtonova</a:t>
            </a:r>
            <a:r>
              <a:rPr lang="cs-CZ" dirty="0" smtClean="0"/>
              <a:t> chorea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Diagnostický test- výsledky mají dopad i pro ostatní členy rodiny</a:t>
            </a:r>
          </a:p>
          <a:p>
            <a:r>
              <a:rPr lang="cs-CZ" dirty="0" smtClean="0"/>
              <a:t>Pochopení dopadu</a:t>
            </a:r>
          </a:p>
          <a:p>
            <a:r>
              <a:rPr lang="cs-CZ" dirty="0" smtClean="0"/>
              <a:t>Prediktivní testy</a:t>
            </a:r>
          </a:p>
          <a:p>
            <a:r>
              <a:rPr lang="cs-CZ" dirty="0" smtClean="0"/>
              <a:t>Protokolární postup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001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Protokolární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Většinou zabere několik měsíců(3-6)</a:t>
            </a:r>
          </a:p>
          <a:p>
            <a:r>
              <a:rPr lang="cs-CZ" dirty="0" smtClean="0"/>
              <a:t>Vstupní pohovor s genetikem</a:t>
            </a:r>
          </a:p>
          <a:p>
            <a:r>
              <a:rPr lang="cs-CZ" dirty="0" smtClean="0"/>
              <a:t>Neurologické a psychologické, ev. psychiatrické vyšetření</a:t>
            </a:r>
          </a:p>
          <a:p>
            <a:r>
              <a:rPr lang="cs-CZ" dirty="0" smtClean="0"/>
              <a:t>Odběr krve po písemném informovaném souhlase</a:t>
            </a:r>
          </a:p>
          <a:p>
            <a:r>
              <a:rPr lang="cs-CZ" dirty="0" smtClean="0"/>
              <a:t>Osobní sdělení výsledků genetikem</a:t>
            </a:r>
          </a:p>
          <a:p>
            <a:r>
              <a:rPr lang="cs-CZ" dirty="0" smtClean="0"/>
              <a:t>Následné podpůrné konzultace a sledování dle potřeby</a:t>
            </a:r>
          </a:p>
          <a:p>
            <a:r>
              <a:rPr lang="cs-CZ" dirty="0" smtClean="0"/>
              <a:t>Žadatel má právo kdykoliv od testu odstoupit</a:t>
            </a:r>
          </a:p>
          <a:p>
            <a:r>
              <a:rPr lang="cs-CZ" dirty="0" smtClean="0"/>
              <a:t>Vhodný doprovod partnera nebo jiné blízké osoby</a:t>
            </a:r>
          </a:p>
          <a:p>
            <a:r>
              <a:rPr lang="cs-CZ" dirty="0" smtClean="0"/>
              <a:t>Kontakt na svépomocnou skupinu, informační materiály</a:t>
            </a:r>
          </a:p>
          <a:p>
            <a:r>
              <a:rPr lang="cs-CZ" dirty="0" smtClean="0"/>
              <a:t>Test od 18 let, u nezletilých je nepřípustné</a:t>
            </a:r>
          </a:p>
          <a:p>
            <a:r>
              <a:rPr lang="cs-CZ" dirty="0" smtClean="0"/>
              <a:t>Prenatální diagnostika je možná pouze u plodu pozitivně testované osoby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111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Genetická konzultace před testem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200" dirty="0" smtClean="0"/>
              <a:t>Zahrnuje vysvětlení a posouzení:</a:t>
            </a:r>
            <a:br>
              <a:rPr lang="cs-CZ" sz="2200" dirty="0" smtClean="0"/>
            </a:br>
            <a:r>
              <a:rPr lang="cs-CZ" sz="2200" dirty="0" smtClean="0"/>
              <a:t>- očekávání klienta</a:t>
            </a:r>
            <a:br>
              <a:rPr lang="cs-CZ" sz="2200" dirty="0" smtClean="0"/>
            </a:br>
            <a:r>
              <a:rPr lang="cs-CZ" sz="2200" dirty="0" smtClean="0"/>
              <a:t>- důsledků testování vs. netestování,</a:t>
            </a:r>
            <a:br>
              <a:rPr lang="cs-CZ" sz="2200" dirty="0" smtClean="0"/>
            </a:br>
            <a:r>
              <a:rPr lang="cs-CZ" sz="2200" dirty="0" smtClean="0"/>
              <a:t>- metody</a:t>
            </a:r>
            <a:br>
              <a:rPr lang="cs-CZ" sz="2200" dirty="0" smtClean="0"/>
            </a:br>
            <a:r>
              <a:rPr lang="cs-CZ" sz="2200" dirty="0" smtClean="0"/>
              <a:t>- přesnost metody</a:t>
            </a:r>
            <a:br>
              <a:rPr lang="cs-CZ" sz="2200" dirty="0" smtClean="0"/>
            </a:br>
            <a:r>
              <a:rPr lang="cs-CZ" sz="2200" dirty="0" smtClean="0"/>
              <a:t>- pravděpodobnost, že výsledek bude pozitivní</a:t>
            </a:r>
            <a:br>
              <a:rPr lang="cs-CZ" sz="2200" dirty="0" smtClean="0"/>
            </a:br>
            <a:r>
              <a:rPr lang="cs-CZ" sz="2200" dirty="0" smtClean="0"/>
              <a:t>- další </a:t>
            </a:r>
            <a:r>
              <a:rPr lang="cs-CZ" sz="2200" dirty="0" err="1" smtClean="0"/>
              <a:t>dopady,náklady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- plán oznámení výsledků vyšetření, jakou formou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89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Genetická konzultace po testu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Zahrnuje:</a:t>
            </a:r>
            <a:br>
              <a:rPr lang="cs-CZ" sz="2400" dirty="0" smtClean="0"/>
            </a:br>
            <a:r>
              <a:rPr lang="cs-CZ" sz="2400" dirty="0" smtClean="0"/>
              <a:t>- vysvětlení výsledku a jeho důsledků</a:t>
            </a:r>
            <a:br>
              <a:rPr lang="cs-CZ" sz="2400" dirty="0" smtClean="0"/>
            </a:br>
            <a:r>
              <a:rPr lang="cs-CZ" sz="2400" dirty="0" smtClean="0"/>
              <a:t>- dopad na jednotlivce a členy rodiny- možnosti terapie, péče, prevence</a:t>
            </a:r>
            <a:br>
              <a:rPr lang="cs-CZ" sz="2400" dirty="0" smtClean="0"/>
            </a:br>
            <a:r>
              <a:rPr lang="cs-CZ" sz="2400" dirty="0" smtClean="0"/>
              <a:t>- plán na informování příbuzných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   - psychologická podpora a kontakty na specialisty-další </a:t>
            </a:r>
            <a:r>
              <a:rPr lang="cs-CZ" sz="2400" dirty="0" err="1" smtClean="0"/>
              <a:t>péče,kontakty</a:t>
            </a:r>
            <a:r>
              <a:rPr lang="cs-CZ" sz="2400" dirty="0" smtClean="0"/>
              <a:t> na svépomocné organizace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65004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Prevence u plánovaných potomků 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Prenatální diagnostika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- Možná pouze pokud rodič v riziku je již prediktivně otestovaný s pozitivním výsledkem</a:t>
            </a:r>
          </a:p>
          <a:p>
            <a:endParaRPr lang="cs-CZ" smtClean="0"/>
          </a:p>
          <a:p>
            <a:r>
              <a:rPr lang="cs-CZ" smtClean="0"/>
              <a:t>Preimplantační genetická diagnostika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- Vazebná analýza může umožnit prevenci i v situaci, kdy rodič ještě není prediktivně testovaný</a:t>
            </a:r>
          </a:p>
        </p:txBody>
      </p:sp>
    </p:spTree>
    <p:extLst>
      <p:ext uri="{BB962C8B-B14F-4D97-AF65-F5344CB8AC3E}">
        <p14:creationId xmlns:p14="http://schemas.microsoft.com/office/powerpoint/2010/main" val="2803718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Hereditární nádorové dispozice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311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Nádorová onemocnění- genetické 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2. nejčastější příčinou úmrtí</a:t>
            </a:r>
          </a:p>
          <a:p>
            <a:r>
              <a:rPr lang="cs-CZ" dirty="0" smtClean="0"/>
              <a:t>Každý 3. člověk má riziko onemocnění malignitou</a:t>
            </a:r>
          </a:p>
          <a:p>
            <a:endParaRPr lang="cs-CZ" dirty="0" smtClean="0"/>
          </a:p>
          <a:p>
            <a:r>
              <a:rPr lang="cs-CZ" dirty="0" smtClean="0"/>
              <a:t>75-80%- sporadická forma onemocnění</a:t>
            </a:r>
          </a:p>
          <a:p>
            <a:r>
              <a:rPr lang="cs-CZ" dirty="0" smtClean="0"/>
              <a:t>10% familiární </a:t>
            </a:r>
            <a:r>
              <a:rPr lang="cs-CZ" dirty="0"/>
              <a:t>formy – kumulace nádorových onemocnění v rodině, není definován typ dědičnosti, vnímavé geny + zevní </a:t>
            </a:r>
            <a:r>
              <a:rPr lang="cs-CZ" dirty="0" smtClean="0"/>
              <a:t>faktory</a:t>
            </a:r>
          </a:p>
          <a:p>
            <a:r>
              <a:rPr lang="cs-CZ" dirty="0" smtClean="0"/>
              <a:t>5-10% </a:t>
            </a:r>
            <a:r>
              <a:rPr lang="cs-CZ" dirty="0"/>
              <a:t>hereditární nádorová predispozice – </a:t>
            </a:r>
            <a:r>
              <a:rPr lang="cs-CZ" dirty="0" err="1"/>
              <a:t>germinální</a:t>
            </a:r>
            <a:r>
              <a:rPr lang="cs-CZ" dirty="0"/>
              <a:t> mutace v tumor </a:t>
            </a:r>
            <a:r>
              <a:rPr lang="cs-CZ" dirty="0" err="1" smtClean="0"/>
              <a:t>supressorových</a:t>
            </a:r>
            <a:r>
              <a:rPr lang="cs-CZ" dirty="0" smtClean="0"/>
              <a:t> genech, onkogenech </a:t>
            </a:r>
            <a:r>
              <a:rPr lang="cs-CZ" dirty="0"/>
              <a:t>či </a:t>
            </a:r>
            <a:r>
              <a:rPr lang="cs-CZ" dirty="0" err="1"/>
              <a:t>mismatch</a:t>
            </a:r>
            <a:r>
              <a:rPr lang="cs-CZ" dirty="0"/>
              <a:t> </a:t>
            </a:r>
            <a:r>
              <a:rPr lang="cs-CZ" dirty="0" err="1"/>
              <a:t>repair</a:t>
            </a:r>
            <a:r>
              <a:rPr lang="cs-CZ" dirty="0"/>
              <a:t> genech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704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Familiární výskyt</a:t>
            </a:r>
            <a:endParaRPr lang="en-US" smtClean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cs-CZ" sz="2800" b="1" dirty="0" smtClean="0"/>
          </a:p>
          <a:p>
            <a:pPr eaLnBrk="1" hangingPunct="1">
              <a:defRPr/>
            </a:pPr>
            <a:r>
              <a:rPr lang="en-US" sz="2400" b="1" dirty="0" smtClean="0"/>
              <a:t>2 a </a:t>
            </a:r>
            <a:r>
              <a:rPr lang="en-US" sz="2400" b="1" dirty="0" err="1" smtClean="0"/>
              <a:t>více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případů</a:t>
            </a:r>
            <a:r>
              <a:rPr lang="en-US" sz="2400" b="1" dirty="0" smtClean="0"/>
              <a:t> v </a:t>
            </a:r>
            <a:r>
              <a:rPr lang="en-US" sz="2400" b="1" dirty="0" err="1" smtClean="0"/>
              <a:t>rodině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příbuzných</a:t>
            </a:r>
            <a:r>
              <a:rPr lang="en-US" sz="2400" b="1" dirty="0" smtClean="0"/>
              <a:t> </a:t>
            </a:r>
            <a:r>
              <a:rPr lang="cs-CZ" sz="2400" b="1" dirty="0" smtClean="0"/>
              <a:t>1</a:t>
            </a:r>
            <a:r>
              <a:rPr lang="en-US" sz="2400" b="1" dirty="0" smtClean="0"/>
              <a:t>. a 2. </a:t>
            </a:r>
            <a:r>
              <a:rPr lang="en-US" sz="2400" b="1" dirty="0" err="1" smtClean="0"/>
              <a:t>stupně</a:t>
            </a:r>
            <a:endParaRPr lang="cs-CZ" sz="2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400" b="1" dirty="0" err="1" smtClean="0"/>
              <a:t>výskyt</a:t>
            </a:r>
            <a:r>
              <a:rPr lang="en-US" sz="2400" b="1" dirty="0" smtClean="0"/>
              <a:t> v </a:t>
            </a:r>
            <a:r>
              <a:rPr lang="en-US" sz="2400" b="1" dirty="0" err="1" smtClean="0"/>
              <a:t>pozdějším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věku</a:t>
            </a:r>
            <a:endParaRPr lang="cs-CZ" sz="24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400" b="1" dirty="0" err="1" smtClean="0"/>
              <a:t>nejasná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dědičnost</a:t>
            </a:r>
            <a:r>
              <a:rPr lang="en-US" sz="2400" b="1" dirty="0" smtClean="0"/>
              <a:t> ( </a:t>
            </a:r>
            <a:r>
              <a:rPr lang="en-US" sz="2400" b="1" dirty="0" err="1" smtClean="0"/>
              <a:t>náhodný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výskyt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vliv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zevního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prostředí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genetické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faktory</a:t>
            </a:r>
            <a:r>
              <a:rPr lang="en-US" sz="2400" b="1" dirty="0" smtClean="0"/>
              <a:t> - </a:t>
            </a:r>
            <a:r>
              <a:rPr lang="en-US" sz="2400" b="1" dirty="0" err="1" smtClean="0"/>
              <a:t>geny</a:t>
            </a:r>
            <a:r>
              <a:rPr lang="en-US" sz="2400" b="1" dirty="0" smtClean="0"/>
              <a:t> s </a:t>
            </a:r>
            <a:r>
              <a:rPr lang="en-US" sz="2400" b="1" dirty="0" err="1" smtClean="0"/>
              <a:t>nízkou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penetrancí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polygenní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dědičnost</a:t>
            </a:r>
            <a:r>
              <a:rPr lang="en-US" sz="2400" b="1" dirty="0" smtClean="0"/>
              <a:t>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149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0" dirty="0" smtClean="0"/>
              <a:t>Hereditární</a:t>
            </a:r>
            <a:r>
              <a:rPr lang="en-US" b="0" dirty="0" smtClean="0"/>
              <a:t> </a:t>
            </a:r>
            <a:r>
              <a:rPr lang="en-US" b="0" dirty="0" err="1" smtClean="0"/>
              <a:t>výskyt</a:t>
            </a:r>
            <a:endParaRPr lang="en-US" dirty="0" smtClean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z="2800" b="1" smtClean="0"/>
          </a:p>
          <a:p>
            <a:pPr eaLnBrk="1" hangingPunct="1">
              <a:defRPr/>
            </a:pPr>
            <a:r>
              <a:rPr lang="en-US" sz="2400" b="1" smtClean="0"/>
              <a:t>2 a více případů v rodině u příbuzných 1. a 2. stupně</a:t>
            </a:r>
            <a:endParaRPr lang="cs-CZ" sz="2400" b="1" smtClean="0"/>
          </a:p>
          <a:p>
            <a:pPr eaLnBrk="1" hangingPunct="1">
              <a:defRPr/>
            </a:pPr>
            <a:endParaRPr lang="en-US" sz="2400" b="1" smtClean="0"/>
          </a:p>
          <a:p>
            <a:pPr eaLnBrk="1" hangingPunct="1">
              <a:defRPr/>
            </a:pPr>
            <a:r>
              <a:rPr lang="en-US" sz="2400" b="1" smtClean="0"/>
              <a:t>časný výskyt</a:t>
            </a:r>
            <a:endParaRPr lang="cs-CZ" sz="24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eaLnBrk="1" hangingPunct="1">
              <a:defRPr/>
            </a:pPr>
            <a:r>
              <a:rPr lang="en-US" sz="2400" b="1" smtClean="0"/>
              <a:t>autosomálně dominanntní obraz dědičnosti</a:t>
            </a:r>
          </a:p>
        </p:txBody>
      </p:sp>
    </p:spTree>
    <p:extLst>
      <p:ext uri="{BB962C8B-B14F-4D97-AF65-F5344CB8AC3E}">
        <p14:creationId xmlns:p14="http://schemas.microsoft.com/office/powerpoint/2010/main" val="258355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Monogenní onemocnění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800" dirty="0" smtClean="0"/>
              <a:t>Převážně se manifestují od </a:t>
            </a:r>
            <a:r>
              <a:rPr lang="cs-CZ" sz="2800" dirty="0" err="1" smtClean="0"/>
              <a:t>ranného</a:t>
            </a:r>
            <a:r>
              <a:rPr lang="cs-CZ" sz="2800" dirty="0" smtClean="0"/>
              <a:t> dětského věku</a:t>
            </a:r>
          </a:p>
          <a:p>
            <a:pPr marL="45720" indent="0" eaLnBrk="1" hangingPunct="1">
              <a:buNone/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Méně než 10% se manifestuje po pubertě, asi 1% po skončení reprodukčního věku</a:t>
            </a:r>
          </a:p>
          <a:p>
            <a:pPr marL="45720" indent="0" eaLnBrk="1" hangingPunct="1">
              <a:buNone/>
              <a:defRPr/>
            </a:pP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23690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7543800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b="0" smtClean="0"/>
              <a:t>Cíl genetického poradenství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Genealogie- kolik příbuzných v rodině, věk v době dg., typická kombinace nádorů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Jedná se v rodině o v.s. hereditární predispozici?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Vytipovat osoby v riziku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Zajištění molekulárně genetického vyšetření dle možností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Určení osob v rodině ,které predispozici získaly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smtClean="0"/>
              <a:t>Ve spolupráci s dalšími klinickými obory zajistit primární a sekundární prevenci u rizikových osob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b="1" smtClean="0"/>
          </a:p>
          <a:p>
            <a:pPr eaLnBrk="1" hangingPunct="1">
              <a:lnSpc>
                <a:spcPct val="80000"/>
              </a:lnSpc>
              <a:defRPr/>
            </a:pPr>
            <a:endParaRPr lang="cs-CZ" sz="2400" b="1" smtClean="0"/>
          </a:p>
          <a:p>
            <a:pPr eaLnBrk="1" hangingPunct="1">
              <a:lnSpc>
                <a:spcPct val="80000"/>
              </a:lnSpc>
              <a:defRPr/>
            </a:pPr>
            <a:endParaRPr lang="cs-CZ" sz="240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00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293993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0" smtClean="0"/>
              <a:t>Suspekce na hereditární nádorovou predispozici</a:t>
            </a:r>
            <a:endParaRPr lang="cs-CZ" smtClean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příbuzní I. a II. stupně se stejným typem tumoru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kombinace určitých typů nádorů u blízkých příbuzných (ca prsu a ovaria, kolorektální ca                     a ca endometria)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2 členové rodiny s  identickým vzácným tumorem        (ca štítné žlázy)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neobvykle časný výskyt tumorů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bilaterální tumor v párových orgánech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synchronní či </a:t>
            </a:r>
            <a:r>
              <a:rPr lang="cs-CZ" sz="2400" b="1" dirty="0" err="1" smtClean="0"/>
              <a:t>metachronní</a:t>
            </a:r>
            <a:r>
              <a:rPr lang="cs-CZ" sz="2400" b="1" dirty="0" smtClean="0"/>
              <a:t> metastázy, nádorové duplicity  </a:t>
            </a:r>
          </a:p>
        </p:txBody>
      </p:sp>
    </p:spTree>
    <p:extLst>
      <p:ext uri="{BB962C8B-B14F-4D97-AF65-F5344CB8AC3E}">
        <p14:creationId xmlns:p14="http://schemas.microsoft.com/office/powerpoint/2010/main" val="34421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0" smtClean="0"/>
              <a:t>Molekulárně genetické vyšetření</a:t>
            </a:r>
            <a:endParaRPr lang="en-US" smtClean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7786687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p</a:t>
            </a:r>
            <a:r>
              <a:rPr lang="en-US" sz="2400" b="1" dirty="0" err="1" smtClean="0"/>
              <a:t>rotokolární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postupy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/>
              <a:t>Optimální je zahájení vyšetření u </a:t>
            </a:r>
            <a:r>
              <a:rPr lang="en-US" sz="2400" b="1" dirty="0" err="1" smtClean="0"/>
              <a:t>nemocného</a:t>
            </a:r>
            <a:r>
              <a:rPr lang="en-US" sz="2400" b="1" dirty="0" smtClean="0"/>
              <a:t> v </a:t>
            </a:r>
            <a:r>
              <a:rPr lang="en-US" sz="2400" b="1" dirty="0" err="1" smtClean="0"/>
              <a:t>rodině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 smtClean="0"/>
              <a:t>před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vyšetřením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vždy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informovaný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souhlas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 smtClean="0"/>
              <a:t>vyšetření</a:t>
            </a:r>
            <a:r>
              <a:rPr lang="en-US" sz="2400" b="1" dirty="0" smtClean="0"/>
              <a:t> je </a:t>
            </a:r>
            <a:r>
              <a:rPr lang="en-US" sz="2400" b="1" dirty="0" err="1" smtClean="0"/>
              <a:t>podmíněno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genetickým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poradenstvím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od </a:t>
            </a:r>
            <a:r>
              <a:rPr lang="en-US" sz="2400" b="1" dirty="0" err="1" smtClean="0"/>
              <a:t>testování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může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pacient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kdykoli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odstoupit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či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odmítnout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znát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výsledek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 smtClean="0"/>
              <a:t>pokud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není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mutace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nemocného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nalezena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neznamená</a:t>
            </a:r>
            <a:r>
              <a:rPr lang="en-US" sz="2400" b="1" dirty="0" smtClean="0"/>
              <a:t> to, </a:t>
            </a:r>
            <a:r>
              <a:rPr lang="en-US" sz="2400" b="1" dirty="0" err="1" smtClean="0"/>
              <a:t>že</a:t>
            </a:r>
            <a:r>
              <a:rPr lang="en-US" sz="2400" b="1" dirty="0" smtClean="0"/>
              <a:t> je </a:t>
            </a:r>
            <a:r>
              <a:rPr lang="en-US" sz="2400" b="1" dirty="0" err="1" smtClean="0"/>
              <a:t>hereditární</a:t>
            </a:r>
            <a:r>
              <a:rPr lang="en-US" sz="2400" b="1" dirty="0" smtClean="0"/>
              <a:t> forma v </a:t>
            </a:r>
            <a:r>
              <a:rPr lang="en-US" sz="2400" b="1" dirty="0" err="1" smtClean="0"/>
              <a:t>rodině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vyloučena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 smtClean="0"/>
              <a:t>vhodná</a:t>
            </a:r>
            <a:r>
              <a:rPr lang="en-US" sz="2400" b="1" dirty="0" smtClean="0"/>
              <a:t> </a:t>
            </a:r>
            <a:r>
              <a:rPr lang="cs-CZ" sz="2400" b="1" dirty="0" smtClean="0"/>
              <a:t>i psychologická podpora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9291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04800"/>
            <a:ext cx="7142162" cy="1108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/>
              <a:t>Příklady onemocnění</a:t>
            </a:r>
            <a:endParaRPr lang="en-US" dirty="0" smtClean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44675"/>
            <a:ext cx="7710487" cy="50133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sz="24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Ca </a:t>
            </a:r>
            <a:r>
              <a:rPr lang="en-US" sz="2400" b="1" dirty="0" err="1" smtClean="0">
                <a:solidFill>
                  <a:schemeClr val="tx2"/>
                </a:solidFill>
              </a:rPr>
              <a:t>prs</a:t>
            </a:r>
            <a:r>
              <a:rPr lang="cs-CZ" sz="2400" b="1" dirty="0" smtClean="0">
                <a:solidFill>
                  <a:schemeClr val="tx2"/>
                </a:solidFill>
              </a:rPr>
              <a:t>u</a:t>
            </a:r>
            <a:r>
              <a:rPr lang="en-US" sz="2400" b="1" dirty="0" smtClean="0">
                <a:solidFill>
                  <a:schemeClr val="tx2"/>
                </a:solidFill>
              </a:rPr>
              <a:t> a </a:t>
            </a:r>
            <a:r>
              <a:rPr lang="en-US" sz="2400" b="1" dirty="0" err="1" smtClean="0">
                <a:solidFill>
                  <a:schemeClr val="tx2"/>
                </a:solidFill>
              </a:rPr>
              <a:t>ovaria</a:t>
            </a:r>
            <a:r>
              <a:rPr lang="en-US" sz="2400" b="1" dirty="0" smtClean="0"/>
              <a:t>  BRC</a:t>
            </a:r>
            <a:r>
              <a:rPr lang="cs-CZ" sz="2400" b="1" dirty="0" smtClean="0"/>
              <a:t>A</a:t>
            </a:r>
            <a:r>
              <a:rPr lang="en-US" sz="2400" b="1" dirty="0" smtClean="0"/>
              <a:t> </a:t>
            </a:r>
            <a:r>
              <a:rPr lang="cs-CZ" sz="2400" b="1" dirty="0" smtClean="0"/>
              <a:t>1/2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 smtClean="0">
                <a:solidFill>
                  <a:schemeClr val="tx2"/>
                </a:solidFill>
              </a:rPr>
              <a:t>Lynchův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syndrom</a:t>
            </a:r>
            <a:r>
              <a:rPr lang="en-US" sz="2400" b="1" dirty="0" smtClean="0">
                <a:solidFill>
                  <a:schemeClr val="tx2"/>
                </a:solidFill>
              </a:rPr>
              <a:t> ( HNPCC)</a:t>
            </a:r>
            <a:r>
              <a:rPr lang="en-US" sz="2400" b="1" dirty="0" smtClean="0"/>
              <a:t>  MMR </a:t>
            </a:r>
            <a:r>
              <a:rPr lang="en-US" sz="2400" b="1" dirty="0" err="1" smtClean="0"/>
              <a:t>geny</a:t>
            </a:r>
            <a:r>
              <a:rPr lang="en-US" sz="2400" b="1" dirty="0" smtClean="0"/>
              <a:t>, MLH1, MSH2, PMS1, PMS2, M</a:t>
            </a:r>
            <a:r>
              <a:rPr lang="cs-CZ" sz="2400" b="1" dirty="0" smtClean="0"/>
              <a:t>S</a:t>
            </a:r>
            <a:r>
              <a:rPr lang="en-US" sz="2400" b="1" dirty="0" smtClean="0"/>
              <a:t>H6 </a:t>
            </a:r>
            <a:endParaRPr lang="cs-CZ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FAP   </a:t>
            </a:r>
            <a:r>
              <a:rPr lang="en-US" sz="2400" b="1" dirty="0" smtClean="0"/>
              <a:t>gen APC </a:t>
            </a:r>
            <a:r>
              <a:rPr lang="cs-CZ" sz="2400" b="1" dirty="0" smtClean="0"/>
              <a:t>(</a:t>
            </a:r>
            <a:r>
              <a:rPr lang="en-US" sz="2400" b="1" dirty="0" smtClean="0"/>
              <a:t>5q)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Li </a:t>
            </a:r>
            <a:r>
              <a:rPr lang="en-US" sz="2400" b="1" dirty="0" err="1" smtClean="0">
                <a:solidFill>
                  <a:schemeClr val="tx2"/>
                </a:solidFill>
              </a:rPr>
              <a:t>Fraumeni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syndrom</a:t>
            </a:r>
            <a:r>
              <a:rPr lang="en-US" sz="2400" b="1" dirty="0" smtClean="0"/>
              <a:t> - </a:t>
            </a:r>
            <a:r>
              <a:rPr lang="cs-CZ" sz="2400" b="1" dirty="0" smtClean="0"/>
              <a:t>TP</a:t>
            </a:r>
            <a:r>
              <a:rPr lang="en-US" sz="2400" b="1" dirty="0" smtClean="0"/>
              <a:t>53 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Von </a:t>
            </a:r>
            <a:r>
              <a:rPr lang="en-US" sz="2400" b="1" dirty="0" err="1" smtClean="0">
                <a:solidFill>
                  <a:schemeClr val="tx2"/>
                </a:solidFill>
              </a:rPr>
              <a:t>Hippel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</a:rPr>
              <a:t>Lindau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/>
              <a:t>VHL gen – </a:t>
            </a:r>
            <a:r>
              <a:rPr lang="cs-CZ" sz="2400" b="1" dirty="0" smtClean="0"/>
              <a:t>(</a:t>
            </a:r>
            <a:r>
              <a:rPr lang="en-US" sz="2400" b="1" dirty="0" smtClean="0"/>
              <a:t>3p)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MEN 2 </a:t>
            </a:r>
            <a:r>
              <a:rPr lang="cs-CZ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/>
              <a:t>Ret </a:t>
            </a:r>
            <a:r>
              <a:rPr lang="cs-CZ" sz="2400" b="1" dirty="0" smtClean="0"/>
              <a:t>proto-</a:t>
            </a:r>
            <a:r>
              <a:rPr lang="en-US" sz="2400" b="1" dirty="0" err="1" smtClean="0"/>
              <a:t>onkogen</a:t>
            </a:r>
            <a:endParaRPr lang="en-US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 smtClean="0">
                <a:solidFill>
                  <a:schemeClr val="tx2"/>
                </a:solidFill>
              </a:rPr>
              <a:t>Retinoblastiom</a:t>
            </a:r>
            <a:r>
              <a:rPr lang="en-US" sz="2400" b="1" dirty="0" smtClean="0"/>
              <a:t> -  </a:t>
            </a:r>
            <a:r>
              <a:rPr lang="en-US" sz="2400" b="1" dirty="0" err="1" smtClean="0"/>
              <a:t>Rb</a:t>
            </a:r>
            <a:r>
              <a:rPr lang="en-US" sz="2400" b="1" dirty="0" smtClean="0"/>
              <a:t> 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err="1" smtClean="0">
                <a:solidFill>
                  <a:schemeClr val="tx2"/>
                </a:solidFill>
              </a:rPr>
              <a:t>Neurofibromatosa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/>
              <a:t>- gen NF</a:t>
            </a:r>
            <a:r>
              <a:rPr lang="cs-CZ" sz="2400" b="1" dirty="0" smtClean="0"/>
              <a:t>1/2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solidFill>
                  <a:schemeClr val="tx2"/>
                </a:solidFill>
              </a:rPr>
              <a:t>Tuberózní skleróza</a:t>
            </a:r>
            <a:r>
              <a:rPr lang="cs-CZ" sz="2400" b="1" dirty="0" smtClean="0"/>
              <a:t>- gen TSC1,TSC2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err="1" smtClean="0">
                <a:solidFill>
                  <a:schemeClr val="tx2"/>
                </a:solidFill>
              </a:rPr>
              <a:t>Wilms</a:t>
            </a:r>
            <a:r>
              <a:rPr lang="cs-CZ" sz="2400" b="1" dirty="0" smtClean="0">
                <a:solidFill>
                  <a:schemeClr val="tx2"/>
                </a:solidFill>
              </a:rPr>
              <a:t> tumor</a:t>
            </a:r>
            <a:r>
              <a:rPr lang="cs-CZ" sz="2400" b="1" dirty="0"/>
              <a:t> </a:t>
            </a:r>
            <a:r>
              <a:rPr lang="cs-CZ" sz="2400" b="1" dirty="0" smtClean="0"/>
              <a:t>WT1 gen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solidFill>
                  <a:schemeClr val="tx2"/>
                </a:solidFill>
              </a:rPr>
              <a:t>Syndromy chromosomální </a:t>
            </a:r>
            <a:r>
              <a:rPr lang="cs-CZ" sz="2400" b="1" dirty="0" err="1" smtClean="0">
                <a:solidFill>
                  <a:schemeClr val="tx2"/>
                </a:solidFill>
              </a:rPr>
              <a:t>instability</a:t>
            </a:r>
            <a:r>
              <a:rPr lang="cs-CZ" sz="2400" b="1" dirty="0" smtClean="0"/>
              <a:t>(</a:t>
            </a:r>
            <a:r>
              <a:rPr lang="cs-CZ" sz="2400" b="1" dirty="0" err="1" smtClean="0"/>
              <a:t>AT,NBS,FA,Bloom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sy</a:t>
            </a:r>
            <a:r>
              <a:rPr lang="cs-CZ" sz="2400" b="1" dirty="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74836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33375"/>
            <a:ext cx="7608888" cy="1223963"/>
          </a:xfrm>
        </p:spPr>
        <p:txBody>
          <a:bodyPr/>
          <a:lstStyle/>
          <a:p>
            <a:pPr eaLnBrk="1" hangingPunct="1">
              <a:defRPr/>
            </a:pPr>
            <a:r>
              <a:rPr lang="cs-CZ" b="0" smtClean="0"/>
              <a:t>Prediktivní testování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57338"/>
            <a:ext cx="7543800" cy="45386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Možné pouze při nálezu mutace v rodině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od 18 let (výjimka-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FAP,MEN,VHL,Rb,NF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-tam kde lze nabídnout prevenci již u dětí)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Zcela dobrovolné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Genetická konzultace před testem- význam testování, informovaný souhlas,následné informace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Genetická konzultace po testu- sdělení výsledku, vyplývajících rizik,možnosti prevence( sledování, operace,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chemoprevence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Předání kontaktu na pracoviště(odborné lékaře) zajišťující preventivního sledování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1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Problémy</a:t>
            </a:r>
            <a:endParaRPr lang="en-US" smtClean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sz="2400" b="1" dirty="0" smtClean="0"/>
              <a:t>etické:  vzniku nádoru neumíme zabránit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sz="2400" b="1" dirty="0" smtClean="0"/>
              <a:t>u nosičů celoživotní riziko kolem 80%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sz="2400" b="1" dirty="0" smtClean="0"/>
              <a:t>u některých typů prevence obtížná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2400" b="1" dirty="0" smtClean="0"/>
              <a:t>    (</a:t>
            </a:r>
            <a:r>
              <a:rPr lang="cs-CZ" sz="2400" b="1" dirty="0" err="1" smtClean="0"/>
              <a:t>Li-Fraumeni</a:t>
            </a:r>
            <a:r>
              <a:rPr lang="cs-CZ" sz="2400" b="1" dirty="0" smtClean="0"/>
              <a:t> syndrom) 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sz="2400" b="1" dirty="0" smtClean="0"/>
              <a:t>psychologické: vyrovnání se s vysokým rizikem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sz="2400" b="1" dirty="0" smtClean="0"/>
              <a:t>rozdělení rodiny-  zdraví  x  nemocní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sz="2400" b="1" dirty="0" smtClean="0"/>
              <a:t>Vysoké riziko přenosu dispozice na děti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sz="2400" b="1" dirty="0" smtClean="0"/>
              <a:t>sociální: riziko diskriminace pojišťoven,  zaměstnavatele                                                                                </a:t>
            </a:r>
            <a:r>
              <a:rPr lang="cs-CZ" sz="2400" dirty="0" smtClean="0"/>
              <a:t>                     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556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6350" y="304800"/>
            <a:ext cx="71247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Primární prevence</a:t>
            </a:r>
            <a:endParaRPr lang="en-US" smtClean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6350" y="2051050"/>
            <a:ext cx="7124700" cy="4017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Omezit škodliviny - zákaz kouření, minimálně alkohol, u GIT zákaz alkoholu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strava s omezením tuků, masa, kořeněných jídel, uzenin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dostatek vlákniny, minimálně 4 -5 dávek ovoce a zeleniny denně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prevence stresu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prevence nadměrného slunění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pravidlená přiměřená fyzická aktivita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81758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Sekundární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prevence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4313"/>
            <a:ext cx="7772400" cy="49688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Cíleně podle onemocnění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Komplexní sledování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Zobrazovací vyšetření – UZ, MRI, CT, endoskopie…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Klinické sledování 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Preventivní léčba</a:t>
            </a:r>
          </a:p>
          <a:p>
            <a:pPr eaLnBrk="1" hangingPunct="1">
              <a:defRPr/>
            </a:pPr>
            <a:r>
              <a:rPr lang="cs-CZ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Preventivní operace</a:t>
            </a:r>
          </a:p>
        </p:txBody>
      </p:sp>
    </p:spTree>
    <p:extLst>
      <p:ext uri="{BB962C8B-B14F-4D97-AF65-F5344CB8AC3E}">
        <p14:creationId xmlns:p14="http://schemas.microsoft.com/office/powerpoint/2010/main" val="1844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HBOC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Incidence Ca prsu v ženské populaci 6-7%</a:t>
            </a:r>
          </a:p>
          <a:p>
            <a:r>
              <a:rPr lang="cs-CZ" dirty="0" smtClean="0"/>
              <a:t>Dědičná etiologie asi 5-10%</a:t>
            </a:r>
          </a:p>
          <a:p>
            <a:endParaRPr lang="cs-CZ" dirty="0" smtClean="0"/>
          </a:p>
          <a:p>
            <a:r>
              <a:rPr lang="cs-CZ" dirty="0" smtClean="0"/>
              <a:t>52%- mutace BRCA1 genu</a:t>
            </a:r>
          </a:p>
          <a:p>
            <a:r>
              <a:rPr lang="cs-CZ" dirty="0" smtClean="0"/>
              <a:t>32%-mutace BRCA2 genu</a:t>
            </a:r>
          </a:p>
          <a:p>
            <a:r>
              <a:rPr lang="cs-CZ" dirty="0" smtClean="0"/>
              <a:t>16%- jiné geny (TP53,ATM,CHEK2,STK11,CDH11,MLH1,MSH2,MSH6)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374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Indikační </a:t>
            </a:r>
            <a:r>
              <a:rPr lang="cs-CZ" dirty="0" err="1" smtClean="0"/>
              <a:t>kriteria</a:t>
            </a:r>
            <a:r>
              <a:rPr lang="cs-CZ" dirty="0" smtClean="0"/>
              <a:t> testování BRCA1,2 genů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Sporadické:</a:t>
            </a:r>
          </a:p>
          <a:p>
            <a:pPr marL="45720" lvl="0" indent="0">
              <a:buNone/>
            </a:pPr>
            <a:r>
              <a:rPr lang="cs-CZ" dirty="0" smtClean="0"/>
              <a:t>- Nádor </a:t>
            </a:r>
            <a:r>
              <a:rPr lang="cs-CZ" dirty="0"/>
              <a:t>prsu, včetně in </a:t>
            </a:r>
            <a:r>
              <a:rPr lang="cs-CZ" dirty="0" err="1"/>
              <a:t>situ</a:t>
            </a:r>
            <a:r>
              <a:rPr lang="cs-CZ" dirty="0"/>
              <a:t>- do 40- 45 let</a:t>
            </a:r>
          </a:p>
          <a:p>
            <a:pPr marL="45720" lvl="0" indent="0">
              <a:buNone/>
            </a:pPr>
            <a:r>
              <a:rPr lang="cs-CZ" dirty="0" smtClean="0"/>
              <a:t>- Ca </a:t>
            </a:r>
            <a:r>
              <a:rPr lang="cs-CZ" dirty="0"/>
              <a:t>ovarií/vejcovodů, primárně peritoneální v jakémkoliv věku</a:t>
            </a:r>
          </a:p>
          <a:p>
            <a:pPr marL="45720" lvl="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Bilat</a:t>
            </a:r>
            <a:r>
              <a:rPr lang="cs-CZ" dirty="0"/>
              <a:t>. nádor prsu nebo </a:t>
            </a:r>
            <a:r>
              <a:rPr lang="cs-CZ" dirty="0" err="1"/>
              <a:t>ipsilat</a:t>
            </a:r>
            <a:r>
              <a:rPr lang="cs-CZ" dirty="0"/>
              <a:t>. 2 nezávislá ložiska-1.dg. do 50 let</a:t>
            </a:r>
          </a:p>
          <a:p>
            <a:pPr marL="45720" lvl="0" indent="0">
              <a:buNone/>
            </a:pPr>
            <a:r>
              <a:rPr lang="cs-CZ" dirty="0" smtClean="0"/>
              <a:t>- Nádor </a:t>
            </a:r>
            <a:r>
              <a:rPr lang="cs-CZ" dirty="0"/>
              <a:t>prsu medulární nebo triple </a:t>
            </a:r>
            <a:r>
              <a:rPr lang="cs-CZ" dirty="0" err="1"/>
              <a:t>negat</a:t>
            </a:r>
            <a:r>
              <a:rPr lang="cs-CZ" dirty="0"/>
              <a:t>. do 60 let</a:t>
            </a:r>
          </a:p>
          <a:p>
            <a:pPr marL="45720" lvl="0" indent="0">
              <a:buNone/>
            </a:pPr>
            <a:r>
              <a:rPr lang="cs-CZ" dirty="0" smtClean="0"/>
              <a:t>- Duplicita </a:t>
            </a:r>
            <a:r>
              <a:rPr lang="cs-CZ" dirty="0" err="1"/>
              <a:t>prs+ovarium</a:t>
            </a:r>
            <a:r>
              <a:rPr lang="cs-CZ" dirty="0"/>
              <a:t> v jakémkoliv věku</a:t>
            </a:r>
          </a:p>
          <a:p>
            <a:pPr marL="45720" lvl="0" indent="0">
              <a:buNone/>
            </a:pPr>
            <a:r>
              <a:rPr lang="cs-CZ" dirty="0" smtClean="0"/>
              <a:t>- Nádor </a:t>
            </a:r>
            <a:r>
              <a:rPr lang="cs-CZ" dirty="0"/>
              <a:t>prsu u muže v jakémkoliv věku</a:t>
            </a:r>
          </a:p>
          <a:p>
            <a:pPr marL="4572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Familiární:</a:t>
            </a:r>
          </a:p>
          <a:p>
            <a:pPr marL="45720" lvl="0" indent="0">
              <a:buNone/>
            </a:pPr>
            <a:r>
              <a:rPr lang="cs-CZ" dirty="0" smtClean="0"/>
              <a:t>- 3 </a:t>
            </a:r>
            <a:r>
              <a:rPr lang="cs-CZ" dirty="0"/>
              <a:t>příbuzní bez věkové limitace</a:t>
            </a:r>
          </a:p>
          <a:p>
            <a:pPr marL="45720" lvl="0" indent="0">
              <a:buNone/>
            </a:pPr>
            <a:r>
              <a:rPr lang="cs-CZ" dirty="0" smtClean="0"/>
              <a:t>- 2 </a:t>
            </a:r>
            <a:r>
              <a:rPr lang="cs-CZ" dirty="0"/>
              <a:t>příbuzní s nádorem prsu , alespoň 1 do 50 let</a:t>
            </a:r>
          </a:p>
          <a:p>
            <a:pPr marL="45720" lvl="0" indent="0">
              <a:buNone/>
            </a:pPr>
            <a:r>
              <a:rPr lang="cs-CZ" dirty="0" smtClean="0"/>
              <a:t>- Nádor </a:t>
            </a:r>
            <a:r>
              <a:rPr lang="cs-CZ" dirty="0"/>
              <a:t>prsu a nádor ovarií nebo nádor prsu u muže bez </a:t>
            </a:r>
            <a:r>
              <a:rPr lang="cs-CZ" dirty="0" err="1"/>
              <a:t>bez</a:t>
            </a:r>
            <a:r>
              <a:rPr lang="cs-CZ" dirty="0"/>
              <a:t> věkové limitace </a:t>
            </a:r>
          </a:p>
          <a:p>
            <a:pPr marL="45720" lvl="0" indent="0">
              <a:buNone/>
            </a:pPr>
            <a:r>
              <a:rPr lang="cs-CZ" dirty="0" smtClean="0"/>
              <a:t>- Nádor </a:t>
            </a:r>
            <a:r>
              <a:rPr lang="cs-CZ" dirty="0"/>
              <a:t>prsu a další 2 příbuzní s nádory pankreatu nebo prostaty 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25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Genetické 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Odhalování </a:t>
            </a:r>
            <a:r>
              <a:rPr lang="cs-CZ" dirty="0" err="1" smtClean="0"/>
              <a:t>etiopatogenetických</a:t>
            </a:r>
            <a:r>
              <a:rPr lang="cs-CZ" dirty="0" smtClean="0"/>
              <a:t> mechanismů, upřesnění klasifikace nemocí, cílená léčba a prevence</a:t>
            </a:r>
          </a:p>
          <a:p>
            <a:endParaRPr lang="cs-CZ" dirty="0" smtClean="0"/>
          </a:p>
          <a:p>
            <a:r>
              <a:rPr lang="cs-CZ" dirty="0" smtClean="0"/>
              <a:t>Limitace- vztah genotyp X fenotyp, genetická heterogenita, neúplná penetrance</a:t>
            </a:r>
          </a:p>
          <a:p>
            <a:endParaRPr lang="cs-CZ" dirty="0"/>
          </a:p>
          <a:p>
            <a:r>
              <a:rPr lang="cs-CZ" dirty="0" smtClean="0"/>
              <a:t>Absence efektivní léčby, prevence u řady 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554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Výsledek vyšetření mutací BRCA1/2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záchyt patogenní mutace- lze testovat příbuzné</a:t>
            </a:r>
          </a:p>
          <a:p>
            <a:r>
              <a:rPr lang="cs-CZ" dirty="0" smtClean="0"/>
              <a:t>Záchyt varianty nejasného významu- nelze testovat příbuzné, ale není vyloučena dědičná etiologie</a:t>
            </a:r>
          </a:p>
          <a:p>
            <a:r>
              <a:rPr lang="cs-CZ" dirty="0" smtClean="0"/>
              <a:t>Žádný záchyt mutace- nelze testovat příbuzné, není vyloučena dědičnost, stanovení rizik empiricky- </a:t>
            </a:r>
            <a:r>
              <a:rPr lang="cs-CZ" dirty="0" err="1" smtClean="0"/>
              <a:t>Clausovy</a:t>
            </a:r>
            <a:r>
              <a:rPr lang="cs-CZ" dirty="0" smtClean="0"/>
              <a:t> tabulky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9838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Rizika malignity u nosičů mutace BRCA1/2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BRCA1</a:t>
            </a:r>
          </a:p>
          <a:p>
            <a:pPr marL="45720" indent="0">
              <a:buNone/>
            </a:pPr>
            <a:r>
              <a:rPr lang="cs-CZ" dirty="0" smtClean="0"/>
              <a:t>- Ca prsu do 40 let </a:t>
            </a:r>
            <a:r>
              <a:rPr lang="cs-CZ" dirty="0" smtClean="0">
                <a:solidFill>
                  <a:srgbClr val="FF0000"/>
                </a:solidFill>
              </a:rPr>
              <a:t>19%</a:t>
            </a:r>
          </a:p>
          <a:p>
            <a:pPr marL="45720" indent="0">
              <a:buNone/>
            </a:pPr>
            <a:r>
              <a:rPr lang="cs-CZ" dirty="0" smtClean="0"/>
              <a:t>- Ca prsu do 70 let </a:t>
            </a:r>
            <a:r>
              <a:rPr lang="cs-CZ" dirty="0" smtClean="0">
                <a:solidFill>
                  <a:srgbClr val="FF0000"/>
                </a:solidFill>
              </a:rPr>
              <a:t>40-85%</a:t>
            </a:r>
          </a:p>
          <a:p>
            <a:pPr marL="45720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Sekund.Ca</a:t>
            </a:r>
            <a:r>
              <a:rPr lang="cs-CZ" dirty="0" smtClean="0"/>
              <a:t> prsu až </a:t>
            </a:r>
            <a:r>
              <a:rPr lang="cs-CZ" dirty="0" smtClean="0">
                <a:solidFill>
                  <a:srgbClr val="FF0000"/>
                </a:solidFill>
              </a:rPr>
              <a:t>60%</a:t>
            </a:r>
          </a:p>
          <a:p>
            <a:pPr marL="45720" indent="0">
              <a:buNone/>
            </a:pPr>
            <a:r>
              <a:rPr lang="cs-CZ" dirty="0" smtClean="0"/>
              <a:t>- Ca ovarií až </a:t>
            </a:r>
            <a:r>
              <a:rPr lang="cs-CZ" dirty="0" smtClean="0">
                <a:solidFill>
                  <a:srgbClr val="FF0000"/>
                </a:solidFill>
              </a:rPr>
              <a:t>60%</a:t>
            </a:r>
          </a:p>
          <a:p>
            <a:pPr marL="45720" indent="0">
              <a:buNone/>
            </a:pPr>
            <a:r>
              <a:rPr lang="cs-CZ" dirty="0" smtClean="0"/>
              <a:t>- Kolorektální Ca 4xvyšší</a:t>
            </a:r>
          </a:p>
          <a:p>
            <a:pPr marL="45720" indent="0">
              <a:buNone/>
            </a:pPr>
            <a:r>
              <a:rPr lang="cs-CZ" dirty="0" smtClean="0"/>
              <a:t>- Ca prostaty 3x vyšší</a:t>
            </a:r>
          </a:p>
          <a:p>
            <a:pPr marL="45720" indent="0">
              <a:buNone/>
            </a:pPr>
            <a:r>
              <a:rPr lang="cs-CZ" dirty="0" smtClean="0"/>
              <a:t>- Ca prsu u muže až </a:t>
            </a:r>
            <a:r>
              <a:rPr lang="cs-CZ" dirty="0" smtClean="0">
                <a:solidFill>
                  <a:srgbClr val="FF0000"/>
                </a:solidFill>
              </a:rPr>
              <a:t>3%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 smtClean="0"/>
              <a:t>BRCA2</a:t>
            </a:r>
          </a:p>
          <a:p>
            <a:pPr>
              <a:buFontTx/>
              <a:buChar char="-"/>
            </a:pPr>
            <a:r>
              <a:rPr lang="cs-CZ" dirty="0" smtClean="0"/>
              <a:t>Ca prsu </a:t>
            </a:r>
            <a:r>
              <a:rPr lang="cs-CZ" dirty="0" smtClean="0">
                <a:solidFill>
                  <a:srgbClr val="FF0000"/>
                </a:solidFill>
              </a:rPr>
              <a:t>40-85%</a:t>
            </a:r>
          </a:p>
          <a:p>
            <a:pPr>
              <a:buFontTx/>
              <a:buChar char="-"/>
            </a:pPr>
            <a:r>
              <a:rPr lang="cs-CZ" dirty="0" smtClean="0"/>
              <a:t>Ca ovarií </a:t>
            </a:r>
            <a:r>
              <a:rPr lang="cs-CZ" dirty="0" smtClean="0">
                <a:solidFill>
                  <a:srgbClr val="FF0000"/>
                </a:solidFill>
              </a:rPr>
              <a:t>10-20%</a:t>
            </a:r>
          </a:p>
          <a:p>
            <a:pPr>
              <a:buFontTx/>
              <a:buChar char="-"/>
            </a:pPr>
            <a:r>
              <a:rPr lang="cs-CZ" dirty="0" smtClean="0"/>
              <a:t>Ca </a:t>
            </a:r>
            <a:r>
              <a:rPr lang="cs-CZ" dirty="0" err="1" smtClean="0"/>
              <a:t>žl.cest</a:t>
            </a:r>
            <a:r>
              <a:rPr lang="cs-CZ" dirty="0" smtClean="0"/>
              <a:t> 5x vyšší</a:t>
            </a:r>
          </a:p>
          <a:p>
            <a:pPr>
              <a:buFontTx/>
              <a:buChar char="-"/>
            </a:pPr>
            <a:r>
              <a:rPr lang="cs-CZ" dirty="0" smtClean="0"/>
              <a:t>Ca žaludku 3x </a:t>
            </a:r>
            <a:r>
              <a:rPr lang="cs-CZ" dirty="0" err="1" smtClean="0"/>
              <a:t>vxší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Ca prostaty 4x vyšší</a:t>
            </a:r>
          </a:p>
          <a:p>
            <a:pPr>
              <a:buFontTx/>
              <a:buChar char="-"/>
            </a:pPr>
            <a:r>
              <a:rPr lang="cs-CZ" dirty="0" smtClean="0"/>
              <a:t>Maligní melanom 3x vyšší</a:t>
            </a:r>
          </a:p>
          <a:p>
            <a:pPr>
              <a:buFontTx/>
              <a:buChar char="-"/>
            </a:pPr>
            <a:r>
              <a:rPr lang="cs-CZ" dirty="0" smtClean="0"/>
              <a:t>Kolorektální Ca 4x vyšší</a:t>
            </a:r>
          </a:p>
          <a:p>
            <a:pPr>
              <a:buFontTx/>
              <a:buChar char="-"/>
            </a:pPr>
            <a:r>
              <a:rPr lang="cs-CZ" dirty="0" smtClean="0"/>
              <a:t>Ca prsu u muže </a:t>
            </a:r>
            <a:r>
              <a:rPr lang="cs-CZ" dirty="0" smtClean="0">
                <a:solidFill>
                  <a:srgbClr val="FF0000"/>
                </a:solidFill>
              </a:rPr>
              <a:t>6%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5193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Schéma sledování zdravých nosičů mutace BRCA1/2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Samovyšetření prsů 1x měsíčně</a:t>
            </a:r>
          </a:p>
          <a:p>
            <a:pPr lvl="0"/>
            <a:r>
              <a:rPr lang="cs-CZ" dirty="0" smtClean="0"/>
              <a:t>Sledování </a:t>
            </a:r>
            <a:r>
              <a:rPr lang="cs-CZ" dirty="0"/>
              <a:t>od </a:t>
            </a:r>
            <a:r>
              <a:rPr lang="cs-CZ" dirty="0" smtClean="0"/>
              <a:t>20-25 let</a:t>
            </a:r>
            <a:endParaRPr lang="cs-CZ" dirty="0"/>
          </a:p>
          <a:p>
            <a:pPr lvl="0"/>
            <a:r>
              <a:rPr lang="cs-CZ" dirty="0"/>
              <a:t>Od 25-35 let střídavě MR/ UZ  á 6 </a:t>
            </a:r>
            <a:r>
              <a:rPr lang="cs-CZ" dirty="0" err="1"/>
              <a:t>měs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Od 35-65 let střídat MR/ MMG  á 6 </a:t>
            </a:r>
            <a:r>
              <a:rPr lang="cs-CZ" dirty="0" err="1"/>
              <a:t>měs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dirty="0" err="1" smtClean="0"/>
              <a:t>Gynekol.vyš</a:t>
            </a:r>
            <a:r>
              <a:rPr lang="cs-CZ" dirty="0" smtClean="0"/>
              <a:t> a TVUZ á 6 </a:t>
            </a:r>
            <a:r>
              <a:rPr lang="cs-CZ" dirty="0" err="1" smtClean="0"/>
              <a:t>měs</a:t>
            </a:r>
            <a:endParaRPr lang="cs-CZ" dirty="0" smtClean="0"/>
          </a:p>
          <a:p>
            <a:pPr lvl="0"/>
            <a:r>
              <a:rPr lang="cs-CZ" dirty="0" smtClean="0"/>
              <a:t>Ca </a:t>
            </a:r>
            <a:r>
              <a:rPr lang="cs-CZ" dirty="0" err="1" smtClean="0"/>
              <a:t>markery</a:t>
            </a:r>
            <a:r>
              <a:rPr lang="cs-CZ" dirty="0" smtClean="0"/>
              <a:t> á 6-12 </a:t>
            </a:r>
            <a:r>
              <a:rPr lang="cs-CZ" dirty="0" err="1" smtClean="0"/>
              <a:t>měs</a:t>
            </a:r>
            <a:endParaRPr lang="cs-CZ" dirty="0" smtClean="0"/>
          </a:p>
          <a:p>
            <a:pPr lvl="0"/>
            <a:r>
              <a:rPr lang="cs-CZ" dirty="0" smtClean="0"/>
              <a:t>UZ břicha  1x ročně</a:t>
            </a:r>
          </a:p>
          <a:p>
            <a:pPr lvl="0"/>
            <a:r>
              <a:rPr lang="cs-CZ" dirty="0" err="1" smtClean="0"/>
              <a:t>Hemokult</a:t>
            </a:r>
            <a:r>
              <a:rPr lang="cs-CZ" dirty="0" smtClean="0"/>
              <a:t> od 45 let 1x ročně</a:t>
            </a:r>
          </a:p>
          <a:p>
            <a:pPr lvl="0"/>
            <a:r>
              <a:rPr lang="cs-CZ" dirty="0" smtClean="0"/>
              <a:t>Kolonoskopie od 45 let 1x za 3-5 let</a:t>
            </a:r>
          </a:p>
          <a:p>
            <a:pPr lvl="0"/>
            <a:r>
              <a:rPr lang="cs-CZ" dirty="0" smtClean="0"/>
              <a:t>Kožní vyš. 1x ročně</a:t>
            </a:r>
          </a:p>
          <a:p>
            <a:pPr lvl="0"/>
            <a:r>
              <a:rPr lang="cs-CZ" dirty="0" smtClean="0"/>
              <a:t>U mužů vyšetření prostaty od 45 let 1x ročně</a:t>
            </a:r>
            <a:endParaRPr lang="cs-CZ" dirty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Profylaktická mastektomie </a:t>
            </a:r>
          </a:p>
          <a:p>
            <a:pPr marL="45720" indent="0">
              <a:buNone/>
            </a:pPr>
            <a:r>
              <a:rPr lang="cs-CZ" dirty="0" smtClean="0"/>
              <a:t>Optimální věk 30 let</a:t>
            </a:r>
          </a:p>
          <a:p>
            <a:pPr marL="45720" indent="0">
              <a:buNone/>
            </a:pPr>
            <a:r>
              <a:rPr lang="cs-CZ" dirty="0" smtClean="0"/>
              <a:t>90% redukce rizika vzniku Ca prsu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 smtClean="0"/>
              <a:t>Profylaktická </a:t>
            </a:r>
            <a:r>
              <a:rPr lang="cs-CZ" dirty="0" err="1" smtClean="0"/>
              <a:t>adnexektomie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Optimálně 35-40 let</a:t>
            </a:r>
          </a:p>
          <a:p>
            <a:pPr marL="45720" indent="0">
              <a:buNone/>
            </a:pPr>
            <a:r>
              <a:rPr lang="cs-CZ" dirty="0" smtClean="0"/>
              <a:t>50% redukce Ca prsu</a:t>
            </a:r>
          </a:p>
          <a:p>
            <a:pPr marL="45720" indent="0">
              <a:buNone/>
            </a:pPr>
            <a:r>
              <a:rPr lang="cs-CZ" dirty="0" smtClean="0"/>
              <a:t>97% redukce Ca ovaria</a:t>
            </a:r>
          </a:p>
          <a:p>
            <a:pPr marL="45720" indent="0">
              <a:buNone/>
            </a:pPr>
            <a:r>
              <a:rPr lang="cs-CZ" dirty="0" smtClean="0"/>
              <a:t>3% reziduální riziko peritoneálního 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6854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HNPCC- Lynchův syndrom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Incidence kolorektálního Ca (CRC) v populaci 2-4%</a:t>
            </a:r>
          </a:p>
          <a:p>
            <a:r>
              <a:rPr lang="cs-CZ" dirty="0" smtClean="0"/>
              <a:t>HNPCC u 2-4% případů CRC</a:t>
            </a:r>
          </a:p>
          <a:p>
            <a:r>
              <a:rPr lang="cs-CZ" dirty="0" smtClean="0"/>
              <a:t>Mutace v MMR genech: MLH1,MSH2,PMS1,PMS2,MSH6</a:t>
            </a:r>
          </a:p>
          <a:p>
            <a:r>
              <a:rPr lang="cs-CZ" dirty="0" smtClean="0"/>
              <a:t>Muži: celoživotní riziko CRC 90%</a:t>
            </a:r>
          </a:p>
          <a:p>
            <a:r>
              <a:rPr lang="cs-CZ" dirty="0" smtClean="0"/>
              <a:t>Ženy: celoživotní riziko CRC 70%</a:t>
            </a:r>
          </a:p>
          <a:p>
            <a:pPr marL="4572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riziko Ca endometria 40%</a:t>
            </a:r>
          </a:p>
          <a:p>
            <a:pPr marL="4572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riziko Ca ovaria 10-20%</a:t>
            </a:r>
          </a:p>
          <a:p>
            <a:r>
              <a:rPr lang="cs-CZ" dirty="0" smtClean="0"/>
              <a:t>Obě pohlaví : riziko Ca </a:t>
            </a:r>
            <a:r>
              <a:rPr lang="cs-CZ" dirty="0" err="1" smtClean="0"/>
              <a:t>žl.cest</a:t>
            </a:r>
            <a:r>
              <a:rPr lang="cs-CZ" dirty="0" smtClean="0"/>
              <a:t>, Ca žaludku, Ca močových cest, riziko sekundárního nádoru 60%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7892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Indikační </a:t>
            </a:r>
            <a:r>
              <a:rPr lang="cs-CZ" dirty="0" err="1" smtClean="0"/>
              <a:t>kriteria</a:t>
            </a:r>
            <a:r>
              <a:rPr lang="cs-CZ" dirty="0" smtClean="0"/>
              <a:t> k 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alespoň 3 příbuzní s Ca sdruženým s HNPCC( CRC, </a:t>
            </a:r>
            <a:r>
              <a:rPr lang="cs-CZ" dirty="0" err="1" smtClean="0"/>
              <a:t>endomatria,tenkého</a:t>
            </a:r>
            <a:r>
              <a:rPr lang="cs-CZ" dirty="0" smtClean="0"/>
              <a:t> střeva, ureteru, ledvinné pánvičky..)</a:t>
            </a:r>
          </a:p>
          <a:p>
            <a:r>
              <a:rPr lang="cs-CZ" dirty="0" smtClean="0"/>
              <a:t>Jeden nemocný je </a:t>
            </a:r>
            <a:r>
              <a:rPr lang="cs-CZ" dirty="0" err="1" smtClean="0"/>
              <a:t>I.st.příbuzný</a:t>
            </a:r>
            <a:r>
              <a:rPr lang="cs-CZ" dirty="0" smtClean="0"/>
              <a:t> ostatních dvou</a:t>
            </a:r>
          </a:p>
          <a:p>
            <a:r>
              <a:rPr lang="cs-CZ" dirty="0" smtClean="0"/>
              <a:t>Jsou postiženy alespoň 2 po sobě jdoucí generace</a:t>
            </a:r>
          </a:p>
          <a:p>
            <a:r>
              <a:rPr lang="cs-CZ" dirty="0" smtClean="0"/>
              <a:t>Alespoň jeden nemocný do 50 let věku</a:t>
            </a:r>
          </a:p>
          <a:p>
            <a:r>
              <a:rPr lang="cs-CZ" dirty="0" smtClean="0"/>
              <a:t>Je vyloučena FAP</a:t>
            </a:r>
          </a:p>
          <a:p>
            <a:r>
              <a:rPr lang="cs-CZ" dirty="0" smtClean="0"/>
              <a:t>Nádory ověřeny patologem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8077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Dispenzarizace nosičů mutace v genech pro HNPCC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Hemokult</a:t>
            </a:r>
            <a:r>
              <a:rPr lang="cs-CZ" dirty="0" smtClean="0"/>
              <a:t> od 20 let 1x ročně</a:t>
            </a:r>
          </a:p>
          <a:p>
            <a:r>
              <a:rPr lang="cs-CZ" dirty="0" smtClean="0"/>
              <a:t>Kolonoskopie od 20 let 1x za 2 roky</a:t>
            </a:r>
          </a:p>
          <a:p>
            <a:r>
              <a:rPr lang="cs-CZ" dirty="0" err="1" smtClean="0"/>
              <a:t>Gastroduodenoskopie</a:t>
            </a:r>
            <a:r>
              <a:rPr lang="cs-CZ" dirty="0" smtClean="0"/>
              <a:t> 1x za 3 roky</a:t>
            </a:r>
          </a:p>
          <a:p>
            <a:r>
              <a:rPr lang="cs-CZ" dirty="0" smtClean="0"/>
              <a:t>Gynekologické vyš, TVUZ, CA 125 od 20 let 1x ročně, od 30 let 2x ročně</a:t>
            </a:r>
          </a:p>
          <a:p>
            <a:r>
              <a:rPr lang="cs-CZ" dirty="0" smtClean="0"/>
              <a:t>Cytologie stěru děložní sliznice od 30 let 1x ročně</a:t>
            </a:r>
          </a:p>
          <a:p>
            <a:r>
              <a:rPr lang="cs-CZ" dirty="0" smtClean="0"/>
              <a:t>UZ břicha od 30 let 1x ročně</a:t>
            </a:r>
          </a:p>
          <a:p>
            <a:r>
              <a:rPr lang="cs-CZ" dirty="0" smtClean="0"/>
              <a:t>Vyšetření moče 1x ročně</a:t>
            </a:r>
          </a:p>
          <a:p>
            <a:r>
              <a:rPr lang="cs-CZ" dirty="0" smtClean="0"/>
              <a:t>Kožní vyšetření 1x ročně</a:t>
            </a:r>
          </a:p>
          <a:p>
            <a:r>
              <a:rPr lang="cs-CZ" dirty="0" smtClean="0"/>
              <a:t>Profylaktická HYE a AE - 35-40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76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Familiární adenomatózní </a:t>
            </a:r>
            <a:r>
              <a:rPr lang="cs-CZ" dirty="0" err="1" smtClean="0"/>
              <a:t>polypóza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           FAP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Incidence 1 na 10 000</a:t>
            </a:r>
          </a:p>
          <a:p>
            <a:r>
              <a:rPr lang="cs-CZ" dirty="0" smtClean="0"/>
              <a:t>Mezi 10-20 rokem života v tlustém střevě 100 až tisíce adenomatózních polypů</a:t>
            </a:r>
          </a:p>
          <a:p>
            <a:r>
              <a:rPr lang="cs-CZ" dirty="0" smtClean="0"/>
              <a:t>Téměř ve 100% </a:t>
            </a:r>
            <a:r>
              <a:rPr lang="cs-CZ" dirty="0" err="1" smtClean="0"/>
              <a:t>malignizace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Polypy v žaludku, duodenu, tenkém střevě</a:t>
            </a:r>
          </a:p>
          <a:p>
            <a:r>
              <a:rPr lang="cs-CZ" dirty="0" err="1" smtClean="0"/>
              <a:t>Extrakolické</a:t>
            </a:r>
            <a:r>
              <a:rPr lang="cs-CZ" dirty="0" smtClean="0"/>
              <a:t> projevy: osteomy čelisti, </a:t>
            </a:r>
            <a:r>
              <a:rPr lang="cs-CZ" dirty="0" err="1" smtClean="0"/>
              <a:t>desmoidní</a:t>
            </a:r>
            <a:r>
              <a:rPr lang="cs-CZ" dirty="0" smtClean="0"/>
              <a:t> tumory, hypertrofie pigmentového listu sítnice(CHRPE)</a:t>
            </a:r>
          </a:p>
          <a:p>
            <a:r>
              <a:rPr lang="cs-CZ" dirty="0" smtClean="0"/>
              <a:t>Mutace APC genu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0521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Dispenzarizace nosičů mutace v APC genu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dirty="0" smtClean="0"/>
              <a:t>Od 10 let věku:</a:t>
            </a:r>
          </a:p>
          <a:p>
            <a:r>
              <a:rPr lang="cs-CZ" dirty="0" smtClean="0"/>
              <a:t>Celkové vyšetření 1x ročně</a:t>
            </a:r>
          </a:p>
          <a:p>
            <a:r>
              <a:rPr lang="cs-CZ" dirty="0" smtClean="0"/>
              <a:t>Endoskopie konečníku, pří nálezu polypů kompletní kolonoskopie 1x za 6 měsíců</a:t>
            </a:r>
          </a:p>
          <a:p>
            <a:r>
              <a:rPr lang="cs-CZ" dirty="0" smtClean="0"/>
              <a:t>UZ břicha, AFP</a:t>
            </a:r>
          </a:p>
          <a:p>
            <a:r>
              <a:rPr lang="cs-CZ" dirty="0" smtClean="0"/>
              <a:t>Oční vyšetření 1x ročně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Od 30 let věku</a:t>
            </a:r>
          </a:p>
          <a:p>
            <a:r>
              <a:rPr lang="cs-CZ" dirty="0" err="1" smtClean="0"/>
              <a:t>Gastroduodenoskopie</a:t>
            </a:r>
            <a:r>
              <a:rPr lang="cs-CZ" dirty="0" smtClean="0"/>
              <a:t> od 25 let, četnost dle počtu a morfologie polypů á 6 měs-4 roky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9483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FAP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Proktokolektomie</a:t>
            </a:r>
            <a:r>
              <a:rPr lang="cs-CZ" dirty="0" smtClean="0"/>
              <a:t>- při invazivním Ca, těžké </a:t>
            </a:r>
            <a:r>
              <a:rPr lang="cs-CZ" dirty="0" err="1" smtClean="0"/>
              <a:t>polypoze</a:t>
            </a:r>
            <a:r>
              <a:rPr lang="cs-CZ" dirty="0" smtClean="0"/>
              <a:t>, </a:t>
            </a:r>
            <a:r>
              <a:rPr lang="cs-CZ" dirty="0" err="1" smtClean="0"/>
              <a:t>dysplázii</a:t>
            </a:r>
            <a:r>
              <a:rPr lang="cs-CZ" dirty="0" smtClean="0"/>
              <a:t> vysokého stupně, následné sledování GIT á 1 rok </a:t>
            </a:r>
          </a:p>
          <a:p>
            <a:r>
              <a:rPr lang="cs-CZ" dirty="0" err="1" smtClean="0"/>
              <a:t>Chemoprevence</a:t>
            </a:r>
            <a:r>
              <a:rPr lang="cs-CZ" dirty="0" smtClean="0"/>
              <a:t> tvorby polypů- inhibitor COX-2(</a:t>
            </a:r>
            <a:r>
              <a:rPr lang="cs-CZ" dirty="0" err="1" smtClean="0"/>
              <a:t>celecoxib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Prevence růstu </a:t>
            </a:r>
            <a:r>
              <a:rPr lang="cs-CZ" dirty="0" err="1" smtClean="0"/>
              <a:t>desmoidů</a:t>
            </a:r>
            <a:r>
              <a:rPr lang="cs-CZ" dirty="0" smtClean="0"/>
              <a:t>- Tamoxifen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6926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Li-Fraumeni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Hereditární predispozice k onemocnění širokým spektrem nádorů:</a:t>
            </a:r>
          </a:p>
          <a:p>
            <a:pPr>
              <a:buFontTx/>
              <a:buChar char="-"/>
            </a:pPr>
            <a:r>
              <a:rPr lang="cs-CZ" dirty="0" smtClean="0"/>
              <a:t>Sarkomy ( měkkých tkání, kostí)</a:t>
            </a:r>
          </a:p>
          <a:p>
            <a:pPr>
              <a:buFontTx/>
              <a:buChar char="-"/>
            </a:pPr>
            <a:r>
              <a:rPr lang="cs-CZ" dirty="0" smtClean="0"/>
              <a:t>Nádory prsu( časný nástup)</a:t>
            </a:r>
          </a:p>
          <a:p>
            <a:pPr>
              <a:buFontTx/>
              <a:buChar char="-"/>
            </a:pPr>
            <a:r>
              <a:rPr lang="cs-CZ" dirty="0" smtClean="0"/>
              <a:t>Nádory mozku</a:t>
            </a:r>
          </a:p>
          <a:p>
            <a:pPr>
              <a:buFontTx/>
              <a:buChar char="-"/>
            </a:pPr>
            <a:r>
              <a:rPr lang="cs-CZ" dirty="0" smtClean="0"/>
              <a:t>Leukémie</a:t>
            </a:r>
          </a:p>
          <a:p>
            <a:pPr marL="45720" indent="0">
              <a:buNone/>
            </a:pPr>
            <a:r>
              <a:rPr lang="cs-CZ" dirty="0" smtClean="0"/>
              <a:t>U dětí:</a:t>
            </a:r>
          </a:p>
          <a:p>
            <a:pPr>
              <a:buFontTx/>
              <a:buChar char="-"/>
            </a:pPr>
            <a:r>
              <a:rPr lang="cs-CZ" dirty="0" err="1" smtClean="0"/>
              <a:t>Adrenokortikální</a:t>
            </a:r>
            <a:r>
              <a:rPr lang="cs-CZ" dirty="0" smtClean="0"/>
              <a:t> nádory</a:t>
            </a:r>
          </a:p>
          <a:p>
            <a:pPr>
              <a:buFontTx/>
              <a:buChar char="-"/>
            </a:pPr>
            <a:r>
              <a:rPr lang="cs-CZ" dirty="0" err="1" smtClean="0"/>
              <a:t>Rhabdomyosarkomy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Nádory </a:t>
            </a:r>
            <a:r>
              <a:rPr lang="cs-CZ" dirty="0" err="1" smtClean="0"/>
              <a:t>chorioidálního</a:t>
            </a:r>
            <a:r>
              <a:rPr lang="cs-CZ" dirty="0" smtClean="0"/>
              <a:t> plexu</a:t>
            </a:r>
          </a:p>
          <a:p>
            <a:r>
              <a:rPr lang="cs-CZ" dirty="0" smtClean="0"/>
              <a:t>gen TP53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13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DNA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Nepřímá- vazebná analýza</a:t>
            </a:r>
          </a:p>
          <a:p>
            <a:r>
              <a:rPr lang="cs-CZ" dirty="0" smtClean="0"/>
              <a:t>Přímá</a:t>
            </a:r>
          </a:p>
          <a:p>
            <a:endParaRPr lang="cs-CZ" dirty="0"/>
          </a:p>
          <a:p>
            <a:pPr marL="45720" indent="0">
              <a:buNone/>
            </a:pPr>
            <a:endParaRPr lang="cs-CZ" dirty="0"/>
          </a:p>
          <a:p>
            <a:r>
              <a:rPr lang="cs-CZ" dirty="0" smtClean="0"/>
              <a:t>Diagnostické testy</a:t>
            </a:r>
          </a:p>
          <a:p>
            <a:r>
              <a:rPr lang="cs-CZ" dirty="0" smtClean="0"/>
              <a:t>Prediktivní( </a:t>
            </a:r>
            <a:r>
              <a:rPr lang="cs-CZ" dirty="0" err="1" smtClean="0"/>
              <a:t>presymptomatické</a:t>
            </a:r>
            <a:r>
              <a:rPr lang="cs-CZ" dirty="0" smtClean="0"/>
              <a:t>) testy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7069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Indikační </a:t>
            </a:r>
            <a:r>
              <a:rPr lang="cs-CZ" dirty="0" err="1" smtClean="0"/>
              <a:t>kriteria</a:t>
            </a:r>
            <a:r>
              <a:rPr lang="cs-CZ" dirty="0" smtClean="0"/>
              <a:t> testování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err="1" smtClean="0"/>
              <a:t>Li-Fraumeni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Proband : sarkom, </a:t>
            </a:r>
            <a:r>
              <a:rPr lang="cs-CZ" dirty="0" err="1" smtClean="0"/>
              <a:t>n.mozku</a:t>
            </a:r>
            <a:r>
              <a:rPr lang="cs-CZ" dirty="0" smtClean="0"/>
              <a:t>, premenopauzální Tu prsu, ADC tu, leukemie, </a:t>
            </a:r>
            <a:r>
              <a:rPr lang="cs-CZ" dirty="0" err="1" smtClean="0"/>
              <a:t>bronchovaskulární</a:t>
            </a:r>
            <a:r>
              <a:rPr lang="cs-CZ" dirty="0" smtClean="0"/>
              <a:t> Ca plic( pod 46 let)</a:t>
            </a:r>
          </a:p>
          <a:p>
            <a:r>
              <a:rPr lang="cs-CZ" dirty="0" smtClean="0"/>
              <a:t>Příbuzný 1. nebo 2. stupně s jedním z vše uvedených nádorů pod 56 let, nebo s několika primárními nádory</a:t>
            </a:r>
          </a:p>
          <a:p>
            <a:r>
              <a:rPr lang="cs-CZ" dirty="0" smtClean="0"/>
              <a:t>Proband s několika </a:t>
            </a:r>
            <a:r>
              <a:rPr lang="cs-CZ" dirty="0" err="1" smtClean="0"/>
              <a:t>prim.nádory</a:t>
            </a:r>
            <a:r>
              <a:rPr lang="cs-CZ" dirty="0" smtClean="0"/>
              <a:t> z nichž 2 jsou typické pro LFS pod 46 let</a:t>
            </a:r>
          </a:p>
          <a:p>
            <a:r>
              <a:rPr lang="cs-CZ" dirty="0" smtClean="0"/>
              <a:t>Proband s ADC tu nebo n. prsu pod 36 let bez mutace BRCA1/2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3651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Dispenzarizace osob s prokázanou mutací genu TP53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Samovyšetření varlat 1x měsíčně</a:t>
            </a:r>
          </a:p>
          <a:p>
            <a:r>
              <a:rPr lang="cs-CZ" dirty="0" smtClean="0"/>
              <a:t>Samovyšetření prsů 1x měsíčně od 16 let</a:t>
            </a:r>
          </a:p>
          <a:p>
            <a:r>
              <a:rPr lang="cs-CZ" dirty="0" smtClean="0"/>
              <a:t>Celkové vyšetření(v.,hm.,</a:t>
            </a:r>
            <a:r>
              <a:rPr lang="cs-CZ" dirty="0" err="1" smtClean="0"/>
              <a:t>TK,moč</a:t>
            </a:r>
            <a:r>
              <a:rPr lang="cs-CZ" dirty="0" smtClean="0"/>
              <a:t>)+ 1x za 6 měsíců</a:t>
            </a:r>
          </a:p>
          <a:p>
            <a:r>
              <a:rPr lang="cs-CZ" dirty="0" smtClean="0"/>
              <a:t>UZ břicha a pánve á 6 měsíců</a:t>
            </a:r>
          </a:p>
          <a:p>
            <a:r>
              <a:rPr lang="cs-CZ" dirty="0" err="1" smtClean="0"/>
              <a:t>KO,FW,LDH,bHCG</a:t>
            </a:r>
            <a:r>
              <a:rPr lang="cs-CZ" dirty="0" smtClean="0"/>
              <a:t>, AFP, 17-OH-progesteron, testosteron, DHEAS á 6 měsíců</a:t>
            </a:r>
          </a:p>
          <a:p>
            <a:r>
              <a:rPr lang="cs-CZ" dirty="0" smtClean="0"/>
              <a:t>Oční vyšetření 1x ročně</a:t>
            </a:r>
          </a:p>
          <a:p>
            <a:r>
              <a:rPr lang="cs-CZ" dirty="0" smtClean="0"/>
              <a:t>MR mozku 1x ročně+ celotělové MR 1x ročně</a:t>
            </a:r>
          </a:p>
          <a:p>
            <a:r>
              <a:rPr lang="cs-CZ" dirty="0" smtClean="0"/>
              <a:t>Kolonoskopie á 2 roky od 30 let, gastroskopie á 3 roky od 35 let</a:t>
            </a:r>
          </a:p>
          <a:p>
            <a:r>
              <a:rPr lang="cs-CZ" dirty="0" smtClean="0"/>
              <a:t>Kožní vyšetření 1x ročně</a:t>
            </a:r>
          </a:p>
          <a:p>
            <a:r>
              <a:rPr lang="cs-CZ" dirty="0" smtClean="0"/>
              <a:t>U žen sledování prosou a </a:t>
            </a:r>
            <a:r>
              <a:rPr lang="cs-CZ" dirty="0" err="1" smtClean="0"/>
              <a:t>gynekol.sled</a:t>
            </a:r>
            <a:r>
              <a:rPr lang="cs-CZ" dirty="0" smtClean="0"/>
              <a:t>. Jako u BRCA+, včetně profylaktické mastektomie</a:t>
            </a:r>
          </a:p>
          <a:p>
            <a:r>
              <a:rPr lang="cs-CZ" dirty="0" smtClean="0"/>
              <a:t>U mužů vyšetření varlat, prostaty, PSA 1x ročně od 40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3994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Syndromy chromosomální </a:t>
            </a:r>
            <a:r>
              <a:rPr lang="cs-CZ" dirty="0" err="1" smtClean="0"/>
              <a:t>instability</a:t>
            </a:r>
            <a:r>
              <a:rPr lang="cs-CZ" dirty="0" smtClean="0"/>
              <a:t>- SCI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Ataxia</a:t>
            </a:r>
            <a:r>
              <a:rPr lang="cs-CZ" dirty="0" smtClean="0"/>
              <a:t> </a:t>
            </a:r>
            <a:r>
              <a:rPr lang="cs-CZ" dirty="0" err="1" smtClean="0"/>
              <a:t>teleangiektasia</a:t>
            </a:r>
            <a:r>
              <a:rPr lang="cs-CZ" dirty="0" smtClean="0"/>
              <a:t>(AT)</a:t>
            </a:r>
          </a:p>
          <a:p>
            <a:r>
              <a:rPr lang="cs-CZ" dirty="0" err="1" smtClean="0"/>
              <a:t>Nijmegen</a:t>
            </a:r>
            <a:r>
              <a:rPr lang="cs-CZ" dirty="0" smtClean="0"/>
              <a:t> </a:t>
            </a:r>
            <a:r>
              <a:rPr lang="cs-CZ" dirty="0" err="1" smtClean="0"/>
              <a:t>breakage</a:t>
            </a:r>
            <a:r>
              <a:rPr lang="cs-CZ" dirty="0" smtClean="0"/>
              <a:t> syndrom(NBS)</a:t>
            </a:r>
          </a:p>
          <a:p>
            <a:r>
              <a:rPr lang="cs-CZ" dirty="0" err="1" smtClean="0"/>
              <a:t>Fanconiho</a:t>
            </a:r>
            <a:r>
              <a:rPr lang="cs-CZ" dirty="0" smtClean="0"/>
              <a:t> anemie (FA)</a:t>
            </a:r>
          </a:p>
          <a:p>
            <a:r>
              <a:rPr lang="cs-CZ" dirty="0" err="1" smtClean="0"/>
              <a:t>Bloomův</a:t>
            </a:r>
            <a:r>
              <a:rPr lang="cs-CZ" dirty="0" smtClean="0"/>
              <a:t> syndrom(BS)</a:t>
            </a:r>
          </a:p>
          <a:p>
            <a:r>
              <a:rPr lang="cs-CZ" dirty="0" err="1" smtClean="0"/>
              <a:t>Xeroderma</a:t>
            </a:r>
            <a:r>
              <a:rPr lang="cs-CZ" dirty="0" smtClean="0"/>
              <a:t> </a:t>
            </a:r>
            <a:r>
              <a:rPr lang="cs-CZ" dirty="0" err="1" smtClean="0"/>
              <a:t>pigmentósum</a:t>
            </a:r>
            <a:r>
              <a:rPr lang="cs-CZ" dirty="0" smtClean="0"/>
              <a:t>(XP)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2660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 dědičná onemocnění</a:t>
            </a:r>
          </a:p>
          <a:p>
            <a:r>
              <a:rPr lang="cs-CZ" dirty="0" smtClean="0"/>
              <a:t>Vzácné syndromy</a:t>
            </a:r>
          </a:p>
          <a:p>
            <a:r>
              <a:rPr lang="cs-CZ" dirty="0" smtClean="0"/>
              <a:t>Porucha </a:t>
            </a:r>
            <a:r>
              <a:rPr lang="cs-CZ" dirty="0" err="1" smtClean="0"/>
              <a:t>reprace</a:t>
            </a:r>
            <a:r>
              <a:rPr lang="cs-CZ" dirty="0" smtClean="0"/>
              <a:t> DNA</a:t>
            </a:r>
          </a:p>
          <a:p>
            <a:r>
              <a:rPr lang="cs-CZ" dirty="0" smtClean="0"/>
              <a:t>Vysoká přecitlivělost buněk vůči mutagenům(ionizační záření-RTG,UV, chemické mutageny)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808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SCI-klinický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Porucha reparace DNA- nejvíce patrná u buněk rychle se dělících</a:t>
            </a:r>
          </a:p>
          <a:p>
            <a:pPr>
              <a:buFontTx/>
              <a:buChar char="-"/>
            </a:pPr>
            <a:r>
              <a:rPr lang="cs-CZ" dirty="0" smtClean="0"/>
              <a:t>Poruchy imunity, </a:t>
            </a:r>
            <a:r>
              <a:rPr lang="cs-CZ" dirty="0" err="1" smtClean="0"/>
              <a:t>opak.infekty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Poruchy růstu</a:t>
            </a:r>
          </a:p>
          <a:p>
            <a:pPr>
              <a:buFontTx/>
              <a:buChar char="-"/>
            </a:pPr>
            <a:r>
              <a:rPr lang="cs-CZ" dirty="0" smtClean="0"/>
              <a:t>Poruchy pohlavního zrání</a:t>
            </a:r>
          </a:p>
          <a:p>
            <a:pPr>
              <a:buFontTx/>
              <a:buChar char="-"/>
            </a:pPr>
            <a:r>
              <a:rPr lang="cs-CZ" dirty="0" smtClean="0"/>
              <a:t>Zvýšené riziko nádorů- leukemií, lymfomů( i pro přenašeče)</a:t>
            </a:r>
          </a:p>
          <a:p>
            <a:pPr>
              <a:buFontTx/>
              <a:buChar char="-"/>
            </a:pPr>
            <a:r>
              <a:rPr lang="cs-CZ" dirty="0" smtClean="0"/>
              <a:t>Pigmentové změny po ozáření kůže(UV,RTG)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1031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Laboratorní charakteristiky SCI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Snížení imunoglobulinů, T a B lymfocytů</a:t>
            </a:r>
          </a:p>
          <a:p>
            <a:r>
              <a:rPr lang="cs-CZ" dirty="0" err="1" smtClean="0"/>
              <a:t>Pancytopenie</a:t>
            </a:r>
            <a:r>
              <a:rPr lang="cs-CZ" dirty="0" smtClean="0"/>
              <a:t> u FA</a:t>
            </a:r>
          </a:p>
          <a:p>
            <a:r>
              <a:rPr lang="cs-CZ" dirty="0" smtClean="0"/>
              <a:t>Chromozomální a chromatidové zlomy a přestavby(ZCA)</a:t>
            </a:r>
          </a:p>
          <a:p>
            <a:r>
              <a:rPr lang="cs-CZ" dirty="0" smtClean="0"/>
              <a:t>Enormní </a:t>
            </a:r>
            <a:r>
              <a:rPr lang="cs-CZ" dirty="0" err="1" smtClean="0"/>
              <a:t>nárust</a:t>
            </a:r>
            <a:r>
              <a:rPr lang="cs-CZ" dirty="0" smtClean="0"/>
              <a:t>  ZCA po ozáření a styku s určitými chemikáliemi</a:t>
            </a:r>
          </a:p>
          <a:p>
            <a:r>
              <a:rPr lang="cs-CZ" dirty="0" smtClean="0"/>
              <a:t>Molekulárně genetické vyšetření- průkaz mutací daného genu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0034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SCI- </a:t>
            </a:r>
            <a:r>
              <a:rPr lang="cs-CZ" dirty="0" err="1" smtClean="0"/>
              <a:t>mol.gen.diagnostika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AT- gen ATM(11q22)</a:t>
            </a:r>
          </a:p>
          <a:p>
            <a:r>
              <a:rPr lang="cs-CZ" dirty="0" smtClean="0"/>
              <a:t>FA-  heterogenní, geny FANCA(16q24),FANCB(Xp22),FANCC(9q22),FANCE(6p21),FANCF(11p14),FANCD -BRCA2(13q12) </a:t>
            </a:r>
          </a:p>
          <a:p>
            <a:r>
              <a:rPr lang="cs-CZ" dirty="0" smtClean="0"/>
              <a:t>NBS- gen NBN(8q21)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2595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u SCI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infekcí- trvalá </a:t>
            </a:r>
            <a:r>
              <a:rPr lang="cs-CZ" dirty="0" err="1" smtClean="0"/>
              <a:t>imunostimulace</a:t>
            </a:r>
            <a:endParaRPr lang="cs-CZ" dirty="0" smtClean="0"/>
          </a:p>
          <a:p>
            <a:r>
              <a:rPr lang="cs-CZ" dirty="0" smtClean="0"/>
              <a:t>Ochrana před ionizujícím zářením</a:t>
            </a:r>
          </a:p>
          <a:p>
            <a:r>
              <a:rPr lang="cs-CZ" dirty="0" smtClean="0"/>
              <a:t>Trvale provitamín </a:t>
            </a:r>
            <a:r>
              <a:rPr lang="cs-CZ" dirty="0" err="1" smtClean="0"/>
              <a:t>A,Ac.Folicum,C</a:t>
            </a:r>
            <a:r>
              <a:rPr lang="cs-CZ" dirty="0" smtClean="0"/>
              <a:t> vitamín, E vitamín</a:t>
            </a:r>
          </a:p>
          <a:p>
            <a:r>
              <a:rPr lang="cs-CZ" dirty="0" smtClean="0"/>
              <a:t>Při vyvinutí nádoru kontraindikace radioterapie a </a:t>
            </a:r>
            <a:r>
              <a:rPr lang="cs-CZ" dirty="0" err="1" smtClean="0"/>
              <a:t>radiomimetických</a:t>
            </a:r>
            <a:r>
              <a:rPr lang="cs-CZ" dirty="0" smtClean="0"/>
              <a:t> cytostatik, ostatní cytostatika minimální dávky(1/10)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9607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0" smtClean="0"/>
              <a:t>Prekoncepční poradenství</a:t>
            </a:r>
            <a:endParaRPr lang="en-US" smtClean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Plánování těhotenství</a:t>
            </a:r>
          </a:p>
          <a:p>
            <a:pPr eaLnBrk="1" hangingPunct="1">
              <a:defRPr/>
            </a:pPr>
            <a:r>
              <a:rPr lang="en-US" b="1" smtClean="0"/>
              <a:t>Získané chrom. aberace</a:t>
            </a:r>
          </a:p>
          <a:p>
            <a:pPr eaLnBrk="1" hangingPunct="1">
              <a:defRPr/>
            </a:pPr>
            <a:r>
              <a:rPr lang="en-US" b="1" smtClean="0"/>
              <a:t>Rizikové těhotesntví</a:t>
            </a:r>
          </a:p>
          <a:p>
            <a:pPr eaLnBrk="1" hangingPunct="1">
              <a:defRPr/>
            </a:pPr>
            <a:r>
              <a:rPr lang="en-US" b="1" smtClean="0"/>
              <a:t>Prenatální sledování</a:t>
            </a:r>
          </a:p>
          <a:p>
            <a:pPr eaLnBrk="1" hangingPunct="1">
              <a:defRPr/>
            </a:pPr>
            <a:r>
              <a:rPr lang="en-US" b="1" smtClean="0"/>
              <a:t>Kryokonzervace gamet</a:t>
            </a:r>
          </a:p>
          <a:p>
            <a:pPr eaLnBrk="1" hangingPunct="1">
              <a:defRPr/>
            </a:pPr>
            <a:r>
              <a:rPr lang="en-US" b="1" smtClean="0"/>
              <a:t>Reprodukční obtíže - asistovaná reprodukce</a:t>
            </a:r>
          </a:p>
          <a:p>
            <a:pPr eaLnBrk="1" hangingPunct="1">
              <a:defRPr/>
            </a:pPr>
            <a:endParaRPr lang="en-US" b="1" smtClean="0"/>
          </a:p>
        </p:txBody>
      </p:sp>
    </p:spTree>
    <p:extLst>
      <p:ext uri="{BB962C8B-B14F-4D97-AF65-F5344CB8AC3E}">
        <p14:creationId xmlns:p14="http://schemas.microsoft.com/office/powerpoint/2010/main" val="187673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951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Prediktivní 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sz="2400" dirty="0" smtClean="0"/>
              <a:t>Predikce budoucího rizika rozvoje onemocnění (blížící se jistotě u některých onemocnění)</a:t>
            </a:r>
          </a:p>
          <a:p>
            <a:endParaRPr lang="cs-CZ" sz="2400" dirty="0" smtClean="0"/>
          </a:p>
          <a:p>
            <a:pPr marL="45720" indent="0">
              <a:buNone/>
            </a:pPr>
            <a:r>
              <a:rPr lang="cs-CZ" sz="2400" dirty="0" smtClean="0"/>
              <a:t>Dopady </a:t>
            </a:r>
          </a:p>
          <a:p>
            <a:r>
              <a:rPr lang="cs-CZ" sz="2400" dirty="0" smtClean="0"/>
              <a:t>Zdravotní</a:t>
            </a:r>
          </a:p>
          <a:p>
            <a:r>
              <a:rPr lang="cs-CZ" sz="2400" dirty="0" smtClean="0"/>
              <a:t>psychologické</a:t>
            </a:r>
          </a:p>
          <a:p>
            <a:r>
              <a:rPr lang="cs-CZ" sz="2400" dirty="0" smtClean="0"/>
              <a:t>Sociální</a:t>
            </a:r>
          </a:p>
          <a:p>
            <a:r>
              <a:rPr lang="cs-CZ" sz="2400" dirty="0" smtClean="0"/>
              <a:t>etické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152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Důvody prediktivního 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Zdravotní- včasná léčba, chirurgická intervence, preventivní opatření</a:t>
            </a:r>
          </a:p>
          <a:p>
            <a:r>
              <a:rPr lang="cs-CZ" dirty="0" smtClean="0"/>
              <a:t>Osobní důvody-osvobození od nejistoty, životní plány: partnerské vztahy, rodičovství, výběr zaměstnání…</a:t>
            </a:r>
          </a:p>
          <a:p>
            <a:r>
              <a:rPr lang="cs-CZ" dirty="0" smtClean="0"/>
              <a:t>Současný nebo budoucí prospěch členů rodiny( zejména potomků)</a:t>
            </a:r>
          </a:p>
          <a:p>
            <a:r>
              <a:rPr lang="cs-CZ" dirty="0" smtClean="0"/>
              <a:t>Kombinace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64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normy- dle WHO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Všeobecná podpora, využití k prevenci nebo léčení</a:t>
            </a:r>
          </a:p>
          <a:p>
            <a:r>
              <a:rPr lang="cs-CZ" dirty="0" smtClean="0"/>
              <a:t>Dobrovolnost- po předchozí adekvátní informaci, pouze s informovaným souhlasem</a:t>
            </a:r>
          </a:p>
          <a:p>
            <a:r>
              <a:rPr lang="cs-CZ" dirty="0" smtClean="0"/>
              <a:t>Dostupnost- zletilým osobám i při absenci možností léčby,</a:t>
            </a:r>
            <a:r>
              <a:rPr lang="cs-CZ" dirty="0"/>
              <a:t> </a:t>
            </a:r>
            <a:r>
              <a:rPr lang="cs-CZ" dirty="0" smtClean="0"/>
              <a:t>k předejití poškození testované osoby, nebo </a:t>
            </a:r>
            <a:r>
              <a:rPr lang="cs-CZ" dirty="0"/>
              <a:t>jejího partnera a rodiny. </a:t>
            </a:r>
            <a:r>
              <a:rPr lang="cs-CZ" dirty="0" smtClean="0"/>
              <a:t>Genetické konzultace odpovídající charakteru diagnózy</a:t>
            </a:r>
          </a:p>
          <a:p>
            <a:r>
              <a:rPr lang="cs-CZ" dirty="0" smtClean="0"/>
              <a:t>Testování nezletilých pouze za předpokladu zdravotního prospěchu (léčba, prevence)</a:t>
            </a:r>
          </a:p>
          <a:p>
            <a:r>
              <a:rPr lang="cs-CZ" dirty="0" smtClean="0"/>
              <a:t>Zaměstnavatelé</a:t>
            </a:r>
            <a:r>
              <a:rPr lang="cs-CZ" dirty="0"/>
              <a:t>, pojišťovny, školy, státní a jiné instituce by </a:t>
            </a:r>
            <a:r>
              <a:rPr lang="cs-CZ" dirty="0" smtClean="0"/>
              <a:t>neměly </a:t>
            </a:r>
            <a:r>
              <a:rPr lang="cs-CZ" dirty="0"/>
              <a:t>mít přístup k výsledkům testů . </a:t>
            </a:r>
          </a:p>
          <a:p>
            <a:pPr marL="4572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649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 err="1" smtClean="0"/>
              <a:t>Huntingtonova</a:t>
            </a:r>
            <a:r>
              <a:rPr lang="cs-CZ" sz="2800" dirty="0" smtClean="0"/>
              <a:t> chorea</a:t>
            </a:r>
          </a:p>
          <a:p>
            <a:endParaRPr lang="cs-CZ" sz="2800" dirty="0" smtClean="0"/>
          </a:p>
          <a:p>
            <a:r>
              <a:rPr lang="cs-CZ" sz="2800" dirty="0" smtClean="0"/>
              <a:t>Hereditární nádorové dispozice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83356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smtClean="0">
                <a:effectLst/>
              </a:rPr>
              <a:t>Huntingtonova choroba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 err="1" smtClean="0">
                <a:effectLst/>
              </a:rPr>
              <a:t>Neurodegenerativní</a:t>
            </a:r>
            <a:r>
              <a:rPr lang="cs-CZ" sz="2800" dirty="0" smtClean="0">
                <a:effectLst/>
              </a:rPr>
              <a:t> </a:t>
            </a:r>
            <a:r>
              <a:rPr lang="cs-CZ" sz="2800" dirty="0" err="1" smtClean="0">
                <a:effectLst/>
              </a:rPr>
              <a:t>onemocnění-progresivní</a:t>
            </a:r>
            <a:r>
              <a:rPr lang="cs-CZ" sz="2800" dirty="0" smtClean="0">
                <a:effectLst/>
              </a:rPr>
              <a:t> motorické, kognitivní, psychiatrické projevy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effectLst/>
              </a:rPr>
              <a:t>Průměrný nástup mezi 35-44 rokem, medián přežití 15-18 let po nástupu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effectLst/>
              </a:rPr>
              <a:t>amplifikace 36 a více CAG repetic </a:t>
            </a:r>
            <a:r>
              <a:rPr lang="cs-CZ" sz="2800" dirty="0" err="1" smtClean="0">
                <a:effectLst/>
              </a:rPr>
              <a:t>trinukleotidu</a:t>
            </a:r>
            <a:r>
              <a:rPr lang="cs-CZ" sz="2800" dirty="0" smtClean="0">
                <a:effectLst/>
              </a:rPr>
              <a:t> v HTT (gen </a:t>
            </a:r>
            <a:r>
              <a:rPr lang="cs-CZ" sz="2800" dirty="0" err="1" smtClean="0">
                <a:effectLst/>
              </a:rPr>
              <a:t>huntingtin</a:t>
            </a:r>
            <a:r>
              <a:rPr lang="cs-CZ" sz="2800" dirty="0" smtClean="0">
                <a:effectLst/>
              </a:rPr>
              <a:t> 4p16.3).</a:t>
            </a:r>
            <a:br>
              <a:rPr lang="cs-CZ" sz="2800" dirty="0" smtClean="0">
                <a:effectLst/>
              </a:rPr>
            </a:br>
            <a:endParaRPr lang="cs-CZ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5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526</TotalTime>
  <Words>2058</Words>
  <Application>Microsoft Office PowerPoint</Application>
  <PresentationFormat>Předvádění na obrazovce (4:3)</PresentationFormat>
  <Paragraphs>358</Paragraphs>
  <Slides>49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Prostor</vt:lpstr>
      <vt:lpstr>Prediktivní (presymptomatické) genetické testování </vt:lpstr>
      <vt:lpstr>Monogenní onemocnění</vt:lpstr>
      <vt:lpstr>Genetické testování</vt:lpstr>
      <vt:lpstr>DNA diagnostika</vt:lpstr>
      <vt:lpstr>Prediktivní testování</vt:lpstr>
      <vt:lpstr>Důvody prediktivního testování</vt:lpstr>
      <vt:lpstr>Etické normy- dle WHO</vt:lpstr>
      <vt:lpstr>Příklady</vt:lpstr>
      <vt:lpstr>Huntingtonova choroba</vt:lpstr>
      <vt:lpstr>Huntingtonova choroba</vt:lpstr>
      <vt:lpstr>Huntingtonova chorea</vt:lpstr>
      <vt:lpstr>Protokolární postup</vt:lpstr>
      <vt:lpstr>Genetická konzultace před testem </vt:lpstr>
      <vt:lpstr>Genetická konzultace po testu</vt:lpstr>
      <vt:lpstr>Prevence u plánovaných potomků </vt:lpstr>
      <vt:lpstr>Hereditární nádorové dispozice</vt:lpstr>
      <vt:lpstr>Nádorová onemocnění- genetické souvislosti</vt:lpstr>
      <vt:lpstr>Familiární výskyt</vt:lpstr>
      <vt:lpstr>Hereditární výskyt</vt:lpstr>
      <vt:lpstr>Cíl genetického poradenství</vt:lpstr>
      <vt:lpstr>Suspekce na hereditární nádorovou predispozici</vt:lpstr>
      <vt:lpstr>Molekulárně genetické vyšetření</vt:lpstr>
      <vt:lpstr>Příklady onemocnění</vt:lpstr>
      <vt:lpstr>Prediktivní testování</vt:lpstr>
      <vt:lpstr>Problémy</vt:lpstr>
      <vt:lpstr>Primární prevence</vt:lpstr>
      <vt:lpstr>Sekundární prevence</vt:lpstr>
      <vt:lpstr>HBOC</vt:lpstr>
      <vt:lpstr>Indikační kriteria testování BRCA1,2 genů</vt:lpstr>
      <vt:lpstr>Výsledek vyšetření mutací BRCA1/2</vt:lpstr>
      <vt:lpstr>Rizika malignity u nosičů mutace BRCA1/2</vt:lpstr>
      <vt:lpstr>Schéma sledování zdravých nosičů mutace BRCA1/2</vt:lpstr>
      <vt:lpstr>HNPCC- Lynchův syndrom</vt:lpstr>
      <vt:lpstr>Indikační kriteria k testování</vt:lpstr>
      <vt:lpstr>Dispenzarizace nosičů mutace v genech pro HNPCC</vt:lpstr>
      <vt:lpstr>Familiární adenomatózní polypóza                FAP</vt:lpstr>
      <vt:lpstr>Dispenzarizace nosičů mutace v APC genu</vt:lpstr>
      <vt:lpstr>FAP prevence</vt:lpstr>
      <vt:lpstr>Li-Fraumeni syndrom</vt:lpstr>
      <vt:lpstr>Indikační kriteria testování  Li-Fraumeni</vt:lpstr>
      <vt:lpstr>Dispenzarizace osob s prokázanou mutací genu TP53</vt:lpstr>
      <vt:lpstr>Syndromy chromosomální instability- SCI</vt:lpstr>
      <vt:lpstr>SCI</vt:lpstr>
      <vt:lpstr>SCI-klinický obraz</vt:lpstr>
      <vt:lpstr>Laboratorní charakteristiky SCI</vt:lpstr>
      <vt:lpstr>SCI- mol.gen.diagnostika</vt:lpstr>
      <vt:lpstr>Prevence u SCI</vt:lpstr>
      <vt:lpstr>Prekoncepční poradenství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Prediktivní (presymptomatické) genetické testování</dc:title>
  <dc:creator>Uživatel</dc:creator>
  <cp:lastModifiedBy>Uživatel</cp:lastModifiedBy>
  <cp:revision>42</cp:revision>
  <dcterms:created xsi:type="dcterms:W3CDTF">2015-11-28T15:12:18Z</dcterms:created>
  <dcterms:modified xsi:type="dcterms:W3CDTF">2015-12-02T17:55:08Z</dcterms:modified>
</cp:coreProperties>
</file>