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5"/>
  </p:notesMasterIdLst>
  <p:sldIdLst>
    <p:sldId id="256" r:id="rId2"/>
    <p:sldId id="260" r:id="rId3"/>
    <p:sldId id="261" r:id="rId4"/>
    <p:sldId id="258" r:id="rId5"/>
    <p:sldId id="262" r:id="rId6"/>
    <p:sldId id="267" r:id="rId7"/>
    <p:sldId id="259" r:id="rId8"/>
    <p:sldId id="263" r:id="rId9"/>
    <p:sldId id="284" r:id="rId10"/>
    <p:sldId id="264" r:id="rId11"/>
    <p:sldId id="265" r:id="rId12"/>
    <p:sldId id="285" r:id="rId13"/>
    <p:sldId id="266" r:id="rId14"/>
    <p:sldId id="268" r:id="rId15"/>
    <p:sldId id="286" r:id="rId16"/>
    <p:sldId id="270" r:id="rId17"/>
    <p:sldId id="269" r:id="rId18"/>
    <p:sldId id="271" r:id="rId19"/>
    <p:sldId id="287" r:id="rId20"/>
    <p:sldId id="272" r:id="rId21"/>
    <p:sldId id="273" r:id="rId22"/>
    <p:sldId id="274" r:id="rId23"/>
    <p:sldId id="275" r:id="rId24"/>
    <p:sldId id="277" r:id="rId25"/>
    <p:sldId id="278" r:id="rId26"/>
    <p:sldId id="276" r:id="rId27"/>
    <p:sldId id="279" r:id="rId28"/>
    <p:sldId id="280" r:id="rId29"/>
    <p:sldId id="281" r:id="rId30"/>
    <p:sldId id="282" r:id="rId31"/>
    <p:sldId id="283" r:id="rId32"/>
    <p:sldId id="289" r:id="rId33"/>
    <p:sldId id="290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9064D97-25E6-4CBF-9762-D1B29FD4E317}">
          <p14:sldIdLst>
            <p14:sldId id="256"/>
            <p14:sldId id="260"/>
            <p14:sldId id="261"/>
            <p14:sldId id="258"/>
            <p14:sldId id="262"/>
            <p14:sldId id="267"/>
            <p14:sldId id="259"/>
            <p14:sldId id="263"/>
            <p14:sldId id="284"/>
            <p14:sldId id="264"/>
            <p14:sldId id="265"/>
            <p14:sldId id="285"/>
            <p14:sldId id="266"/>
            <p14:sldId id="268"/>
            <p14:sldId id="286"/>
          </p14:sldIdLst>
        </p14:section>
        <p14:section name="Oddíl bez názvu" id="{137364A0-B61F-4A8D-8B35-8E14D418DD98}">
          <p14:sldIdLst>
            <p14:sldId id="270"/>
            <p14:sldId id="269"/>
            <p14:sldId id="271"/>
            <p14:sldId id="287"/>
            <p14:sldId id="272"/>
            <p14:sldId id="273"/>
            <p14:sldId id="274"/>
            <p14:sldId id="275"/>
            <p14:sldId id="277"/>
            <p14:sldId id="278"/>
            <p14:sldId id="276"/>
            <p14:sldId id="279"/>
            <p14:sldId id="280"/>
            <p14:sldId id="281"/>
            <p14:sldId id="282"/>
            <p14:sldId id="283"/>
            <p14:sldId id="289"/>
            <p14:sldId id="29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8CF0-7B50-40F4-A5CD-6DC5E0F7C888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D9B3D-165C-4917-9198-A2525F10D9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85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D9B3D-165C-4917-9198-A2525F10D97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5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77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18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62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5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3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4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4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09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63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6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7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856A-E12A-47C2-90E7-62E31510CF0C}" type="datetimeFigureOut">
              <a:rPr lang="cs-CZ" smtClean="0"/>
              <a:t>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5270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TRANSFUZNÍ PŘÍPRAVKY A KREVNÍ DERIVÁTY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MUDr. Hana </a:t>
            </a:r>
            <a:r>
              <a:rPr lang="cs-CZ" dirty="0" err="1" smtClean="0"/>
              <a:t>Lejdarová</a:t>
            </a:r>
            <a:endParaRPr lang="cs-CZ" dirty="0" smtClean="0"/>
          </a:p>
          <a:p>
            <a:r>
              <a:rPr lang="cs-CZ" dirty="0" smtClean="0"/>
              <a:t>TTO FN Brno</a:t>
            </a:r>
          </a:p>
          <a:p>
            <a:r>
              <a:rPr lang="cs-CZ" dirty="0" smtClean="0"/>
              <a:t>Katedra laboratorních metod LF MU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425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Trombocytové TP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Exspirace 4 – 5 dní (lze prodloužit na 7 za předpokladu kontroly sterility)</a:t>
            </a:r>
          </a:p>
          <a:p>
            <a:r>
              <a:rPr lang="cs-CZ" dirty="0" smtClean="0"/>
              <a:t>Uchovávání od </a:t>
            </a:r>
            <a:r>
              <a:rPr lang="cs-CZ" dirty="0" smtClean="0">
                <a:solidFill>
                  <a:srgbClr val="92D050"/>
                </a:solidFill>
              </a:rPr>
              <a:t>+20°C do +24°C </a:t>
            </a:r>
            <a:r>
              <a:rPr lang="cs-CZ" dirty="0" smtClean="0"/>
              <a:t>v klimatizované místnosti na agitátoru</a:t>
            </a:r>
          </a:p>
          <a:p>
            <a:r>
              <a:rPr lang="cs-CZ" dirty="0" smtClean="0"/>
              <a:t>Test kompatibility</a:t>
            </a:r>
            <a:r>
              <a:rPr lang="cs-CZ" dirty="0"/>
              <a:t> </a:t>
            </a:r>
            <a:r>
              <a:rPr lang="cs-CZ" dirty="0" smtClean="0"/>
              <a:t>se neprovádí</a:t>
            </a:r>
          </a:p>
          <a:p>
            <a:r>
              <a:rPr lang="cs-CZ" dirty="0" smtClean="0"/>
              <a:t>Shoda AB0, </a:t>
            </a:r>
            <a:r>
              <a:rPr lang="cs-CZ" dirty="0" err="1" smtClean="0"/>
              <a:t>Rh</a:t>
            </a:r>
            <a:r>
              <a:rPr lang="cs-CZ" dirty="0" smtClean="0"/>
              <a:t>(D)</a:t>
            </a:r>
          </a:p>
          <a:p>
            <a:r>
              <a:rPr lang="cs-CZ" dirty="0" err="1" smtClean="0"/>
              <a:t>Swirling</a:t>
            </a:r>
            <a:r>
              <a:rPr lang="cs-CZ" dirty="0" smtClean="0"/>
              <a:t> – orientační test </a:t>
            </a:r>
            <a:r>
              <a:rPr lang="cs-CZ" dirty="0" err="1" smtClean="0"/>
              <a:t>viability</a:t>
            </a:r>
            <a:r>
              <a:rPr lang="cs-CZ" dirty="0" smtClean="0"/>
              <a:t> trombocytů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083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Trombocyty z </a:t>
            </a:r>
            <a:r>
              <a:rPr lang="cs-CZ" dirty="0" err="1" smtClean="0"/>
              <a:t>aferézy</a:t>
            </a:r>
            <a:r>
              <a:rPr lang="cs-CZ" dirty="0" smtClean="0"/>
              <a:t> </a:t>
            </a:r>
            <a:r>
              <a:rPr lang="cs-CZ" dirty="0" err="1" smtClean="0"/>
              <a:t>deleukotizované</a:t>
            </a:r>
            <a:r>
              <a:rPr lang="cs-CZ" dirty="0" smtClean="0"/>
              <a:t>, v náhradním roztoku</a:t>
            </a:r>
          </a:p>
          <a:p>
            <a:r>
              <a:rPr lang="cs-CZ" dirty="0" smtClean="0"/>
              <a:t>Trombocyty z BC směsné, </a:t>
            </a:r>
            <a:r>
              <a:rPr lang="cs-CZ" dirty="0" err="1" smtClean="0"/>
              <a:t>deleukotizované</a:t>
            </a:r>
            <a:r>
              <a:rPr lang="cs-CZ" dirty="0" smtClean="0"/>
              <a:t>, v náhradním roztoku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33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Trombocytopenie či </a:t>
            </a:r>
            <a:r>
              <a:rPr lang="cs-CZ" dirty="0" err="1" smtClean="0"/>
              <a:t>trombocytopatie</a:t>
            </a:r>
            <a:endParaRPr lang="cs-CZ" dirty="0" smtClean="0"/>
          </a:p>
          <a:p>
            <a:pPr lvl="1"/>
            <a:r>
              <a:rPr lang="cs-CZ" dirty="0" smtClean="0"/>
              <a:t>Substituce při krvácení</a:t>
            </a:r>
          </a:p>
          <a:p>
            <a:pPr lvl="2"/>
            <a:r>
              <a:rPr lang="cs-CZ" dirty="0" smtClean="0"/>
              <a:t>Petechie pod </a:t>
            </a:r>
            <a:r>
              <a:rPr lang="cs-CZ" dirty="0"/>
              <a:t>30 x </a:t>
            </a:r>
            <a:r>
              <a:rPr lang="cs-CZ" dirty="0" smtClean="0"/>
              <a:t>10</a:t>
            </a:r>
            <a:r>
              <a:rPr lang="cs-CZ" baseline="30000" dirty="0" smtClean="0"/>
              <a:t>9/l</a:t>
            </a:r>
            <a:endParaRPr lang="cs-CZ" dirty="0" smtClean="0"/>
          </a:p>
          <a:p>
            <a:pPr lvl="2"/>
            <a:r>
              <a:rPr lang="cs-CZ" dirty="0" smtClean="0"/>
              <a:t>Závažné </a:t>
            </a:r>
            <a:r>
              <a:rPr lang="cs-CZ" dirty="0"/>
              <a:t>30 – 75 x </a:t>
            </a:r>
            <a:r>
              <a:rPr lang="cs-CZ" dirty="0" smtClean="0"/>
              <a:t>10</a:t>
            </a:r>
            <a:r>
              <a:rPr lang="cs-CZ" baseline="30000" dirty="0" smtClean="0"/>
              <a:t>9/l</a:t>
            </a:r>
            <a:endParaRPr lang="cs-CZ" dirty="0" smtClean="0"/>
          </a:p>
          <a:p>
            <a:pPr lvl="2"/>
            <a:r>
              <a:rPr lang="cs-CZ" dirty="0" smtClean="0"/>
              <a:t>Život ohrožující pod 75 x 10</a:t>
            </a:r>
            <a:r>
              <a:rPr lang="cs-CZ" baseline="30000" dirty="0" smtClean="0"/>
              <a:t>9/l</a:t>
            </a:r>
            <a:endParaRPr lang="cs-CZ" b="1" dirty="0" smtClean="0"/>
          </a:p>
          <a:p>
            <a:pPr lvl="1"/>
            <a:r>
              <a:rPr lang="cs-CZ" dirty="0" smtClean="0"/>
              <a:t>Profylaxe </a:t>
            </a:r>
            <a:endParaRPr lang="cs-CZ" dirty="0"/>
          </a:p>
          <a:p>
            <a:pPr lvl="2"/>
            <a:r>
              <a:rPr lang="cs-CZ" dirty="0" smtClean="0"/>
              <a:t>Pod  20 x 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před invazivními  a chirurgickými zákroky obvykle pod 50 </a:t>
            </a:r>
            <a:r>
              <a:rPr lang="cs-CZ" dirty="0"/>
              <a:t>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/l, operace srdce a CNS 80 – 100 </a:t>
            </a:r>
            <a:r>
              <a:rPr lang="cs-CZ" dirty="0"/>
              <a:t>x 10</a:t>
            </a:r>
            <a:r>
              <a:rPr lang="cs-CZ" baseline="30000" dirty="0"/>
              <a:t>9</a:t>
            </a:r>
            <a:r>
              <a:rPr lang="cs-CZ" dirty="0"/>
              <a:t>/l</a:t>
            </a:r>
          </a:p>
          <a:p>
            <a:pPr lvl="2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07704" y="5805264"/>
            <a:ext cx="5327869" cy="9541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cs-CZ" sz="2800" dirty="0" smtClean="0"/>
              <a:t>1TD zvýší počet </a:t>
            </a:r>
            <a:r>
              <a:rPr lang="cs-CZ" sz="2800" dirty="0" err="1" smtClean="0"/>
              <a:t>tro</a:t>
            </a:r>
            <a:r>
              <a:rPr lang="cs-CZ" sz="2800" dirty="0" smtClean="0"/>
              <a:t> o 10 – 20 </a:t>
            </a:r>
            <a:r>
              <a:rPr lang="cs-CZ" sz="2800" dirty="0"/>
              <a:t>x 10</a:t>
            </a:r>
            <a:r>
              <a:rPr lang="cs-CZ" sz="2800" baseline="30000" dirty="0"/>
              <a:t>9/l</a:t>
            </a:r>
            <a:endParaRPr lang="cs-CZ" sz="2800" dirty="0" smtClean="0"/>
          </a:p>
          <a:p>
            <a:pPr marL="0" lvl="2"/>
            <a:r>
              <a:rPr lang="cs-CZ" sz="2800" dirty="0" smtClean="0"/>
              <a:t>Novorozenci ½ TD - standardizace </a:t>
            </a:r>
          </a:p>
        </p:txBody>
      </p:sp>
    </p:spTree>
    <p:extLst>
      <p:ext uri="{BB962C8B-B14F-4D97-AF65-F5344CB8AC3E}">
        <p14:creationId xmlns:p14="http://schemas.microsoft.com/office/powerpoint/2010/main" val="3729985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Plazmatické TP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Skladování </a:t>
            </a:r>
            <a:r>
              <a:rPr lang="cs-CZ" dirty="0" smtClean="0">
                <a:solidFill>
                  <a:srgbClr val="92D050"/>
                </a:solidFill>
              </a:rPr>
              <a:t>36 M při -25°C, 3 M při -18°C</a:t>
            </a:r>
          </a:p>
          <a:p>
            <a:r>
              <a:rPr lang="cs-CZ" dirty="0" smtClean="0"/>
              <a:t>Šokově zmrazená během 1 hodiny v jádře na teplotu -30°C</a:t>
            </a:r>
          </a:p>
          <a:p>
            <a:r>
              <a:rPr lang="cs-CZ" dirty="0" smtClean="0"/>
              <a:t>Test kompatibility se neprovádí</a:t>
            </a:r>
          </a:p>
          <a:p>
            <a:r>
              <a:rPr lang="cs-CZ" dirty="0" smtClean="0"/>
              <a:t>Shoda AB0</a:t>
            </a:r>
          </a:p>
          <a:p>
            <a:r>
              <a:rPr lang="cs-CZ" dirty="0" smtClean="0"/>
              <a:t>Obsahuje stabilní koagulační faktory, albumin, imunoglobuliny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154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Plazma čerstvá zmrazená pro klinické použití</a:t>
            </a:r>
          </a:p>
          <a:p>
            <a:r>
              <a:rPr lang="cs-CZ" dirty="0" smtClean="0"/>
              <a:t>Plazma zmrazená pro frakcionaci</a:t>
            </a:r>
          </a:p>
          <a:p>
            <a:r>
              <a:rPr lang="cs-CZ" dirty="0" err="1"/>
              <a:t>Kryoprotein</a:t>
            </a:r>
            <a:endParaRPr lang="cs-CZ" dirty="0"/>
          </a:p>
          <a:p>
            <a:pPr lvl="1"/>
            <a:r>
              <a:rPr lang="cs-CZ" dirty="0"/>
              <a:t>Obsahuje F VIII, </a:t>
            </a:r>
            <a:r>
              <a:rPr lang="cs-CZ" dirty="0" err="1"/>
              <a:t>vWf</a:t>
            </a:r>
            <a:r>
              <a:rPr lang="cs-CZ" dirty="0"/>
              <a:t>, fibrinogen, F XIII, </a:t>
            </a:r>
            <a:r>
              <a:rPr lang="cs-CZ" dirty="0" err="1"/>
              <a:t>fibronektin</a:t>
            </a:r>
            <a:r>
              <a:rPr lang="cs-CZ" dirty="0"/>
              <a:t> + malé množství antikoagulačního roztoku</a:t>
            </a:r>
          </a:p>
          <a:p>
            <a:pPr lvl="1"/>
            <a:r>
              <a:rPr lang="cs-CZ" dirty="0"/>
              <a:t>Alternativa při nedostupnosti F I, VIII, XIII</a:t>
            </a:r>
          </a:p>
          <a:p>
            <a:r>
              <a:rPr lang="cs-CZ" dirty="0" smtClean="0"/>
              <a:t>K plazma – </a:t>
            </a:r>
          </a:p>
          <a:p>
            <a:pPr lvl="1"/>
            <a:r>
              <a:rPr lang="cs-CZ" dirty="0" smtClean="0"/>
              <a:t>plazma bez </a:t>
            </a:r>
            <a:r>
              <a:rPr lang="cs-CZ" dirty="0" err="1" smtClean="0"/>
              <a:t>kryoproteinu</a:t>
            </a:r>
            <a:r>
              <a:rPr lang="cs-CZ" dirty="0" smtClean="0"/>
              <a:t>, výrazně snížena hladina F V a VIII, </a:t>
            </a:r>
            <a:r>
              <a:rPr lang="cs-CZ" dirty="0" err="1" smtClean="0"/>
              <a:t>vWf</a:t>
            </a:r>
            <a:r>
              <a:rPr lang="cs-CZ" dirty="0" smtClean="0"/>
              <a:t> a fibrinogenu</a:t>
            </a:r>
          </a:p>
          <a:p>
            <a:pPr lvl="1"/>
            <a:r>
              <a:rPr lang="cs-CZ" smtClean="0"/>
              <a:t>Indikace: TTP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67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Krvácení při DIC</a:t>
            </a:r>
          </a:p>
          <a:p>
            <a:r>
              <a:rPr lang="cs-CZ" dirty="0" smtClean="0"/>
              <a:t>Krvácení při získaném nedostatku koagulačních </a:t>
            </a:r>
            <a:r>
              <a:rPr lang="cs-CZ" dirty="0"/>
              <a:t>f</a:t>
            </a:r>
            <a:r>
              <a:rPr lang="cs-CZ" dirty="0" smtClean="0"/>
              <a:t>aktorů (V,XI,XIII)</a:t>
            </a:r>
          </a:p>
          <a:p>
            <a:r>
              <a:rPr lang="cs-CZ" dirty="0" smtClean="0"/>
              <a:t>TTP</a:t>
            </a:r>
          </a:p>
          <a:p>
            <a:r>
              <a:rPr lang="cs-CZ" dirty="0" smtClean="0"/>
              <a:t>Výměnná plazmaferéza</a:t>
            </a:r>
          </a:p>
          <a:p>
            <a:r>
              <a:rPr lang="cs-CZ" dirty="0" smtClean="0"/>
              <a:t>Krvácení při deficitu vit. K</a:t>
            </a:r>
          </a:p>
          <a:p>
            <a:r>
              <a:rPr lang="cs-CZ" dirty="0" smtClean="0"/>
              <a:t>Masivní krevní ztráty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67744" y="5744150"/>
            <a:ext cx="4356770" cy="52322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Obvyklá dávka 10 –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566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Granulocyty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Omezené indikace: </a:t>
            </a:r>
            <a:r>
              <a:rPr lang="cs-CZ" sz="3200" dirty="0" err="1" smtClean="0"/>
              <a:t>neutropenie</a:t>
            </a:r>
            <a:r>
              <a:rPr lang="cs-CZ" sz="3200" dirty="0" smtClean="0"/>
              <a:t> &lt; 0,5 x 10</a:t>
            </a:r>
            <a:r>
              <a:rPr lang="cs-CZ" sz="3200" baseline="30000" dirty="0" smtClean="0"/>
              <a:t>9</a:t>
            </a:r>
            <a:r>
              <a:rPr lang="cs-CZ" sz="3200" dirty="0" smtClean="0"/>
              <a:t>/l se současnými projevy sepse neodpovídající na léčbu ATB a antimykotiky</a:t>
            </a:r>
            <a:endParaRPr lang="cs-CZ" dirty="0" smtClean="0"/>
          </a:p>
          <a:p>
            <a:r>
              <a:rPr lang="cs-CZ" dirty="0" smtClean="0"/>
              <a:t>Test kompatibility (velká příměs </a:t>
            </a:r>
            <a:r>
              <a:rPr lang="cs-CZ" smtClean="0"/>
              <a:t>erytrocytů)</a:t>
            </a:r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 err="1" smtClean="0"/>
              <a:t>aferézy</a:t>
            </a:r>
            <a:r>
              <a:rPr lang="cs-CZ" dirty="0" smtClean="0"/>
              <a:t> po stimulaci dárce </a:t>
            </a:r>
            <a:r>
              <a:rPr lang="cs-CZ" dirty="0" err="1" smtClean="0"/>
              <a:t>filgrastimem</a:t>
            </a:r>
            <a:r>
              <a:rPr lang="cs-CZ" dirty="0" smtClean="0"/>
              <a:t> (G-CSF) v dávce 5-10 </a:t>
            </a:r>
            <a:r>
              <a:rPr lang="cs-CZ" dirty="0" err="1" smtClean="0"/>
              <a:t>ug</a:t>
            </a:r>
            <a:r>
              <a:rPr lang="cs-CZ" dirty="0" smtClean="0"/>
              <a:t>/kg nebo z plné krve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746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Krevní deriváty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F VIII</a:t>
            </a:r>
          </a:p>
          <a:p>
            <a:r>
              <a:rPr lang="cs-CZ" dirty="0" smtClean="0"/>
              <a:t>Rekombinantní F VIII</a:t>
            </a:r>
          </a:p>
          <a:p>
            <a:r>
              <a:rPr lang="cs-CZ" dirty="0" smtClean="0"/>
              <a:t>F VIII + </a:t>
            </a:r>
            <a:r>
              <a:rPr lang="cs-CZ" dirty="0" err="1" smtClean="0"/>
              <a:t>vWf</a:t>
            </a:r>
            <a:endParaRPr lang="cs-CZ" dirty="0" smtClean="0"/>
          </a:p>
          <a:p>
            <a:r>
              <a:rPr lang="cs-CZ" dirty="0" smtClean="0"/>
              <a:t>IX</a:t>
            </a:r>
          </a:p>
          <a:p>
            <a:r>
              <a:rPr lang="cs-CZ" dirty="0" smtClean="0"/>
              <a:t>VII</a:t>
            </a:r>
          </a:p>
          <a:p>
            <a:r>
              <a:rPr lang="cs-CZ" dirty="0" smtClean="0"/>
              <a:t>Faktory protrombinového komplexu</a:t>
            </a:r>
          </a:p>
          <a:p>
            <a:r>
              <a:rPr lang="cs-CZ" dirty="0"/>
              <a:t>Faktory </a:t>
            </a:r>
            <a:r>
              <a:rPr lang="cs-CZ" dirty="0" smtClean="0"/>
              <a:t>aktivovaného protrombinového komplexu</a:t>
            </a:r>
          </a:p>
          <a:p>
            <a:r>
              <a:rPr lang="cs-CZ" dirty="0" smtClean="0"/>
              <a:t>Fibrinogen</a:t>
            </a:r>
          </a:p>
          <a:p>
            <a:r>
              <a:rPr lang="cs-CZ" dirty="0" smtClean="0"/>
              <a:t>Rekombinantní aktivovaný F VII</a:t>
            </a:r>
          </a:p>
          <a:p>
            <a:r>
              <a:rPr lang="cs-CZ" dirty="0"/>
              <a:t>A</a:t>
            </a:r>
            <a:r>
              <a:rPr lang="cs-CZ" dirty="0" smtClean="0"/>
              <a:t>ntitrombin</a:t>
            </a:r>
          </a:p>
          <a:p>
            <a:r>
              <a:rPr lang="cs-CZ" dirty="0"/>
              <a:t>P</a:t>
            </a:r>
            <a:r>
              <a:rPr lang="cs-CZ" dirty="0" smtClean="0"/>
              <a:t>rotein C</a:t>
            </a:r>
          </a:p>
          <a:p>
            <a:r>
              <a:rPr lang="cs-CZ" dirty="0" smtClean="0"/>
              <a:t>Albumin</a:t>
            </a:r>
          </a:p>
          <a:p>
            <a:r>
              <a:rPr lang="cs-CZ" dirty="0" smtClean="0"/>
              <a:t>Imunoglobuliny</a:t>
            </a:r>
          </a:p>
          <a:p>
            <a:r>
              <a:rPr lang="cs-CZ" dirty="0" smtClean="0"/>
              <a:t>Tkáňová lepidla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544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VIII (</a:t>
            </a:r>
            <a:r>
              <a:rPr lang="cs-CZ" dirty="0" err="1" smtClean="0">
                <a:solidFill>
                  <a:srgbClr val="FFC000"/>
                </a:solidFill>
              </a:rPr>
              <a:t>Fanhdi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Immunate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Vrozený či získaný deficit F VIII – hemofilie A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Von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Willebrandova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choroba</a:t>
            </a:r>
          </a:p>
          <a:p>
            <a:r>
              <a:rPr lang="cs-CZ" dirty="0" smtClean="0"/>
              <a:t>Výpočet dávky:</a:t>
            </a:r>
          </a:p>
          <a:p>
            <a:pPr lvl="1"/>
            <a:r>
              <a:rPr lang="cs-CZ" dirty="0">
                <a:solidFill>
                  <a:srgbClr val="FFC000"/>
                </a:solidFill>
              </a:rPr>
              <a:t>h</a:t>
            </a:r>
            <a:r>
              <a:rPr lang="cs-CZ" dirty="0" smtClean="0">
                <a:solidFill>
                  <a:srgbClr val="FFC000"/>
                </a:solidFill>
              </a:rPr>
              <a:t>motnost (kg) x požadovaný vzestup (%) x 0,5</a:t>
            </a:r>
          </a:p>
          <a:p>
            <a:r>
              <a:rPr lang="cs-CZ" dirty="0" smtClean="0"/>
              <a:t>1 IU na 1 kg </a:t>
            </a:r>
            <a:r>
              <a:rPr lang="cs-CZ" dirty="0" err="1" smtClean="0"/>
              <a:t>těl.hmotnosti</a:t>
            </a:r>
            <a:r>
              <a:rPr lang="cs-CZ" dirty="0" smtClean="0"/>
              <a:t> zvýší aktivitu plazmatického F VII o 2 % </a:t>
            </a:r>
            <a:r>
              <a:rPr lang="cs-CZ" dirty="0" err="1" smtClean="0"/>
              <a:t>koag.aktivity</a:t>
            </a:r>
            <a:endParaRPr lang="cs-CZ" dirty="0" smtClean="0"/>
          </a:p>
          <a:p>
            <a:r>
              <a:rPr lang="cs-CZ" dirty="0" smtClean="0"/>
              <a:t>Cílové hladiny:</a:t>
            </a:r>
          </a:p>
          <a:p>
            <a:pPr lvl="1"/>
            <a:r>
              <a:rPr lang="cs-CZ" dirty="0" smtClean="0"/>
              <a:t>Velké operace 100%</a:t>
            </a:r>
          </a:p>
          <a:p>
            <a:pPr lvl="1"/>
            <a:r>
              <a:rPr lang="cs-CZ" dirty="0" smtClean="0"/>
              <a:t>Krvácení do GIT 80 – 100%</a:t>
            </a:r>
          </a:p>
          <a:p>
            <a:pPr lvl="1"/>
            <a:r>
              <a:rPr lang="cs-CZ" dirty="0" smtClean="0"/>
              <a:t>Krvácení do svalů a kloubů 20 – 40%</a:t>
            </a:r>
          </a:p>
          <a:p>
            <a:r>
              <a:rPr lang="cs-CZ" dirty="0" smtClean="0"/>
              <a:t>Komplikace - tvorba inhibitoru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35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Rekombinantní F VIII (</a:t>
            </a:r>
            <a:r>
              <a:rPr lang="cs-CZ" dirty="0" err="1" smtClean="0">
                <a:solidFill>
                  <a:srgbClr val="FFC000"/>
                </a:solidFill>
              </a:rPr>
              <a:t>Advate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Kogenate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Recombinate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Neobsahuje téměř žádný </a:t>
            </a:r>
            <a:r>
              <a:rPr lang="cs-CZ" dirty="0" err="1" smtClean="0"/>
              <a:t>vWF</a:t>
            </a:r>
            <a:r>
              <a:rPr lang="cs-CZ" dirty="0" smtClean="0"/>
              <a:t> !</a:t>
            </a:r>
          </a:p>
          <a:p>
            <a:r>
              <a:rPr lang="cs-CZ" dirty="0" smtClean="0"/>
              <a:t>Nelze použít pro léčbu von </a:t>
            </a:r>
            <a:r>
              <a:rPr lang="cs-CZ" dirty="0" err="1" smtClean="0"/>
              <a:t>Willebrandovy</a:t>
            </a:r>
            <a:r>
              <a:rPr lang="cs-CZ" dirty="0" smtClean="0"/>
              <a:t> choroby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2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Transfuzní přípravek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IVLP</a:t>
            </a:r>
          </a:p>
          <a:p>
            <a:r>
              <a:rPr lang="cs-CZ" dirty="0" smtClean="0"/>
              <a:t>Maximálně 10 dárců</a:t>
            </a:r>
          </a:p>
          <a:p>
            <a:r>
              <a:rPr lang="cs-CZ" dirty="0" smtClean="0"/>
              <a:t>Není ošetřen metodou inaktivace patogenů</a:t>
            </a:r>
          </a:p>
          <a:p>
            <a:r>
              <a:rPr lang="cs-CZ" dirty="0" smtClean="0"/>
              <a:t>Vyšší riziko přenosu „krví přenosných chorob“</a:t>
            </a:r>
          </a:p>
          <a:p>
            <a:r>
              <a:rPr lang="cs-CZ" dirty="0" smtClean="0"/>
              <a:t>Zařízení transfuzní služby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Krevní derivát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HVLP</a:t>
            </a:r>
          </a:p>
          <a:p>
            <a:r>
              <a:rPr lang="cs-CZ" dirty="0" smtClean="0"/>
              <a:t>Tisíce dárců</a:t>
            </a:r>
          </a:p>
          <a:p>
            <a:r>
              <a:rPr lang="cs-CZ" dirty="0" smtClean="0"/>
              <a:t>Povinně ošetřeny metodou inaktivace patogenů</a:t>
            </a:r>
          </a:p>
          <a:p>
            <a:r>
              <a:rPr lang="cs-CZ" dirty="0" smtClean="0"/>
              <a:t>Minimální riziko přenosu „krví přenosných chorob“</a:t>
            </a:r>
          </a:p>
          <a:p>
            <a:r>
              <a:rPr lang="cs-CZ" dirty="0" smtClean="0"/>
              <a:t>Frakcionační 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126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F VIII + </a:t>
            </a:r>
            <a:r>
              <a:rPr lang="cs-CZ" dirty="0" err="1" smtClean="0">
                <a:solidFill>
                  <a:srgbClr val="FFC000"/>
                </a:solidFill>
              </a:rPr>
              <a:t>vWF</a:t>
            </a:r>
            <a:r>
              <a:rPr lang="cs-CZ" dirty="0" smtClean="0">
                <a:solidFill>
                  <a:srgbClr val="FFC000"/>
                </a:solidFill>
              </a:rPr>
              <a:t> (</a:t>
            </a:r>
            <a:r>
              <a:rPr lang="cs-CZ" dirty="0" err="1" smtClean="0">
                <a:solidFill>
                  <a:srgbClr val="FFC000"/>
                </a:solidFill>
              </a:rPr>
              <a:t>Hemate</a:t>
            </a:r>
            <a:r>
              <a:rPr lang="cs-CZ" dirty="0" smtClean="0">
                <a:solidFill>
                  <a:srgbClr val="FFC000"/>
                </a:solidFill>
              </a:rPr>
              <a:t> P)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Von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Willebrandova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choroba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Hemofilie A</a:t>
            </a:r>
          </a:p>
          <a:p>
            <a:r>
              <a:rPr lang="cs-CZ" dirty="0" smtClean="0"/>
              <a:t>V plazmě je F VIII vázán na </a:t>
            </a:r>
            <a:r>
              <a:rPr lang="cs-CZ" dirty="0" err="1" smtClean="0"/>
              <a:t>vWF</a:t>
            </a:r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Willfact</a:t>
            </a:r>
            <a:r>
              <a:rPr lang="cs-CZ" dirty="0" smtClean="0"/>
              <a:t> – vysoký obsah </a:t>
            </a:r>
            <a:r>
              <a:rPr lang="cs-CZ" dirty="0" err="1" smtClean="0"/>
              <a:t>vWF</a:t>
            </a:r>
            <a:r>
              <a:rPr lang="cs-CZ" dirty="0" smtClean="0"/>
              <a:t> +  nízký obsah F VIII – neměl by být užíván k léčbě hemofilie A</a:t>
            </a:r>
          </a:p>
        </p:txBody>
      </p:sp>
    </p:spTree>
    <p:extLst>
      <p:ext uri="{BB962C8B-B14F-4D97-AF65-F5344CB8AC3E}">
        <p14:creationId xmlns:p14="http://schemas.microsoft.com/office/powerpoint/2010/main" val="3747625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F IX (</a:t>
            </a:r>
            <a:r>
              <a:rPr lang="cs-CZ" dirty="0" err="1" smtClean="0">
                <a:solidFill>
                  <a:srgbClr val="FFC000"/>
                </a:solidFill>
              </a:rPr>
              <a:t>Immunine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Octanine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Hemofilie B</a:t>
            </a:r>
          </a:p>
          <a:p>
            <a:r>
              <a:rPr lang="cs-CZ" dirty="0" smtClean="0"/>
              <a:t>Výpočet dávky:</a:t>
            </a:r>
          </a:p>
          <a:p>
            <a:pPr lvl="1"/>
            <a:r>
              <a:rPr lang="cs-CZ" dirty="0" smtClean="0">
                <a:solidFill>
                  <a:srgbClr val="FFC000"/>
                </a:solidFill>
              </a:rPr>
              <a:t>hmotnost (kg) x požadovaný vzestup (%) x 1,1</a:t>
            </a:r>
          </a:p>
          <a:p>
            <a:r>
              <a:rPr lang="cs-CZ" dirty="0" smtClean="0"/>
              <a:t>Cílové hladiny:</a:t>
            </a:r>
          </a:p>
          <a:p>
            <a:pPr lvl="1"/>
            <a:r>
              <a:rPr lang="cs-CZ" dirty="0"/>
              <a:t>Velké operace 100 %</a:t>
            </a:r>
          </a:p>
          <a:p>
            <a:pPr lvl="1"/>
            <a:r>
              <a:rPr lang="cs-CZ" dirty="0"/>
              <a:t>Krvácení do GIT a urogenitálního traktu 80 %</a:t>
            </a:r>
          </a:p>
          <a:p>
            <a:pPr lvl="1"/>
            <a:r>
              <a:rPr lang="cs-CZ" dirty="0"/>
              <a:t>Krvácení do svalů a kloubů 30 – 40 %</a:t>
            </a:r>
          </a:p>
          <a:p>
            <a:r>
              <a:rPr lang="cs-CZ" dirty="0" smtClean="0"/>
              <a:t>Komplikace - tvorba inhibitoru</a:t>
            </a:r>
          </a:p>
        </p:txBody>
      </p:sp>
    </p:spTree>
    <p:extLst>
      <p:ext uri="{BB962C8B-B14F-4D97-AF65-F5344CB8AC3E}">
        <p14:creationId xmlns:p14="http://schemas.microsoft.com/office/powerpoint/2010/main" val="1028211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F VII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 VII je součástí protrombinového komplexu</a:t>
            </a:r>
          </a:p>
          <a:p>
            <a:r>
              <a:rPr lang="cs-CZ" dirty="0" smtClean="0"/>
              <a:t>Těžké krvácivé projevy při poklesu pod 1 %</a:t>
            </a:r>
          </a:p>
          <a:p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Selektivní deficit f VII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vrozený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Získaný nedostatek f VII</a:t>
            </a:r>
            <a:r>
              <a:rPr lang="cs-CZ" dirty="0" smtClean="0"/>
              <a:t> (akutní krvácení -</a:t>
            </a:r>
            <a:r>
              <a:rPr lang="cs-CZ" dirty="0" err="1" smtClean="0"/>
              <a:t>peroperační</a:t>
            </a:r>
            <a:r>
              <a:rPr lang="cs-CZ" dirty="0" smtClean="0"/>
              <a:t>, </a:t>
            </a:r>
            <a:r>
              <a:rPr lang="cs-CZ" dirty="0" err="1" smtClean="0"/>
              <a:t>p.o</a:t>
            </a:r>
            <a:r>
              <a:rPr lang="cs-CZ" dirty="0" smtClean="0"/>
              <a:t>. antikoagulační léčba, nedostatek vitamínu K, poškození jater)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317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 Protrombinový komplex (</a:t>
            </a:r>
            <a:r>
              <a:rPr lang="cs-CZ" dirty="0" err="1" smtClean="0">
                <a:solidFill>
                  <a:srgbClr val="FFC000"/>
                </a:solidFill>
              </a:rPr>
              <a:t>Prothromplex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Ocplex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Vrozený či získaný nedostatek vitamín K dependentních koagulačních f. II, VII, IX, X </a:t>
            </a:r>
            <a:r>
              <a:rPr lang="cs-CZ" dirty="0" smtClean="0"/>
              <a:t>(</a:t>
            </a:r>
            <a:r>
              <a:rPr lang="cs-CZ" dirty="0" err="1" smtClean="0"/>
              <a:t>hepatopatie</a:t>
            </a:r>
            <a:r>
              <a:rPr lang="cs-CZ" dirty="0" smtClean="0"/>
              <a:t>, poranění jater, nedostatek vitamínu K, krvácení při léčbě kumariny)</a:t>
            </a:r>
          </a:p>
          <a:p>
            <a:r>
              <a:rPr lang="cs-CZ" dirty="0" smtClean="0"/>
              <a:t>! </a:t>
            </a:r>
            <a:r>
              <a:rPr lang="cs-CZ" dirty="0" err="1" smtClean="0"/>
              <a:t>trombembolické</a:t>
            </a:r>
            <a:r>
              <a:rPr lang="cs-CZ" dirty="0" smtClean="0"/>
              <a:t> komplikace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322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Fibrinogen (</a:t>
            </a:r>
            <a:r>
              <a:rPr lang="cs-CZ" dirty="0" err="1" smtClean="0">
                <a:solidFill>
                  <a:srgbClr val="FFC000"/>
                </a:solidFill>
              </a:rPr>
              <a:t>Haemocomplettan</a:t>
            </a:r>
            <a:r>
              <a:rPr lang="cs-CZ" dirty="0" smtClean="0">
                <a:solidFill>
                  <a:srgbClr val="FFC000"/>
                </a:solidFill>
              </a:rPr>
              <a:t> P)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Hypofibrinogenémie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dysfibrinogenémie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sekundární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eficit </a:t>
            </a:r>
            <a:r>
              <a:rPr lang="cs-CZ" dirty="0" smtClean="0"/>
              <a:t>(DIC, jaterní onemocnění, léčba L- </a:t>
            </a:r>
            <a:r>
              <a:rPr lang="cs-CZ" dirty="0" err="1" smtClean="0"/>
              <a:t>asparginázou,poporodní</a:t>
            </a:r>
            <a:r>
              <a:rPr lang="cs-CZ" dirty="0" smtClean="0"/>
              <a:t> </a:t>
            </a:r>
            <a:r>
              <a:rPr lang="cs-CZ" dirty="0" err="1" smtClean="0"/>
              <a:t>komplikace,polytrauma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!</a:t>
            </a:r>
            <a:r>
              <a:rPr lang="cs-CZ" dirty="0"/>
              <a:t> </a:t>
            </a:r>
            <a:r>
              <a:rPr lang="cs-CZ" dirty="0" err="1" smtClean="0"/>
              <a:t>trombembolické</a:t>
            </a:r>
            <a:r>
              <a:rPr lang="cs-CZ" dirty="0" smtClean="0"/>
              <a:t> komplikace</a:t>
            </a:r>
          </a:p>
          <a:p>
            <a:r>
              <a:rPr lang="cs-CZ" dirty="0" smtClean="0"/>
              <a:t>Indikace:</a:t>
            </a:r>
          </a:p>
          <a:p>
            <a:pPr lvl="2"/>
            <a:r>
              <a:rPr lang="cs-CZ" dirty="0" smtClean="0"/>
              <a:t>&lt; 1,0 g/l při krvácivých projevech a </a:t>
            </a:r>
            <a:r>
              <a:rPr lang="cs-CZ" dirty="0" err="1" smtClean="0"/>
              <a:t>invaziv</a:t>
            </a:r>
            <a:r>
              <a:rPr lang="cs-CZ" dirty="0" smtClean="0"/>
              <a:t>. výkonech</a:t>
            </a:r>
          </a:p>
          <a:p>
            <a:pPr lvl="2"/>
            <a:r>
              <a:rPr lang="cs-CZ" dirty="0" smtClean="0"/>
              <a:t>&lt; 0,5 g/l při nepřítomnosti krvácení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715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Aktivovaný rekombinantní F VII (</a:t>
            </a:r>
            <a:r>
              <a:rPr lang="cs-CZ" dirty="0" err="1" smtClean="0">
                <a:solidFill>
                  <a:srgbClr val="FFC000"/>
                </a:solidFill>
              </a:rPr>
              <a:t>Novoseven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Život ohrožující krvácení </a:t>
            </a:r>
            <a:r>
              <a:rPr lang="cs-CZ" dirty="0" smtClean="0"/>
              <a:t>jakékoli etiologie při selhání standardních postupů</a:t>
            </a:r>
          </a:p>
          <a:p>
            <a:r>
              <a:rPr lang="cs-CZ" dirty="0" smtClean="0"/>
              <a:t>Chirurgické výkony u pacientů s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hemofilií A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B s inhibitorem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Vrozený deficit f VII</a:t>
            </a:r>
          </a:p>
          <a:p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Glanzmannova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trombastenie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s anti-GP </a:t>
            </a:r>
            <a:r>
              <a:rPr lang="cs-CZ" dirty="0" err="1" smtClean="0"/>
              <a:t>IIb-IIIa</a:t>
            </a:r>
            <a:r>
              <a:rPr lang="cs-CZ" dirty="0" smtClean="0"/>
              <a:t> nebo anti-HLA refrakterní </a:t>
            </a:r>
            <a:r>
              <a:rPr lang="cs-CZ" dirty="0"/>
              <a:t>na </a:t>
            </a:r>
            <a:r>
              <a:rPr lang="cs-CZ" dirty="0" smtClean="0"/>
              <a:t>trombocyty</a:t>
            </a:r>
          </a:p>
          <a:p>
            <a:r>
              <a:rPr lang="cs-CZ" dirty="0" smtClean="0"/>
              <a:t>F </a:t>
            </a:r>
            <a:r>
              <a:rPr lang="cs-CZ" dirty="0" err="1"/>
              <a:t>VIIa</a:t>
            </a:r>
            <a:r>
              <a:rPr lang="cs-CZ" dirty="0"/>
              <a:t>               F </a:t>
            </a:r>
            <a:r>
              <a:rPr lang="cs-CZ" dirty="0" err="1"/>
              <a:t>Xa</a:t>
            </a:r>
            <a:r>
              <a:rPr lang="cs-CZ" dirty="0"/>
              <a:t>                 trombin</a:t>
            </a:r>
          </a:p>
          <a:p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2131965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99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Aktivované f. protrombinového komplexu (</a:t>
            </a:r>
            <a:r>
              <a:rPr lang="cs-CZ" dirty="0" err="1" smtClean="0">
                <a:solidFill>
                  <a:srgbClr val="FFC000"/>
                </a:solidFill>
              </a:rPr>
              <a:t>Feiba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 II, IX, X v neaktivní formě a aktivovaný F VII</a:t>
            </a:r>
          </a:p>
          <a:p>
            <a:r>
              <a:rPr lang="cs-CZ" dirty="0" smtClean="0"/>
              <a:t>F </a:t>
            </a:r>
            <a:r>
              <a:rPr lang="cs-CZ" dirty="0" err="1" smtClean="0"/>
              <a:t>VIIa</a:t>
            </a:r>
            <a:r>
              <a:rPr lang="cs-CZ" dirty="0" smtClean="0"/>
              <a:t>               F </a:t>
            </a:r>
            <a:r>
              <a:rPr lang="cs-CZ" dirty="0" err="1" smtClean="0"/>
              <a:t>Xa</a:t>
            </a:r>
            <a:r>
              <a:rPr lang="cs-CZ" dirty="0" smtClean="0"/>
              <a:t>                 trombin</a:t>
            </a:r>
          </a:p>
          <a:p>
            <a:r>
              <a:rPr lang="cs-CZ" dirty="0" smtClean="0"/>
              <a:t>Obchází deficit F VIII a IX (hemofilie A </a:t>
            </a:r>
            <a:r>
              <a:rPr lang="cs-CZ" dirty="0" err="1" smtClean="0"/>
              <a:t>a</a:t>
            </a:r>
            <a:r>
              <a:rPr lang="cs-CZ" dirty="0" smtClean="0"/>
              <a:t> B s inhibitorem, pacienti se získaným inhibitorem F VIII, XI, XII</a:t>
            </a:r>
          </a:p>
          <a:p>
            <a:r>
              <a:rPr lang="cs-CZ" dirty="0" smtClean="0"/>
              <a:t>Nelze navýšit dávku při neadekvátní odpovědi, riziko rozvoje DIC!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195736" y="234888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2389989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4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Antitrombin (Antitrombin III, </a:t>
            </a:r>
            <a:r>
              <a:rPr lang="cs-CZ" dirty="0" err="1" smtClean="0">
                <a:solidFill>
                  <a:srgbClr val="FFC000"/>
                </a:solidFill>
              </a:rPr>
              <a:t>Immuno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Fyziologický inhibitor koagulace</a:t>
            </a:r>
          </a:p>
          <a:p>
            <a:r>
              <a:rPr lang="cs-CZ" dirty="0" smtClean="0"/>
              <a:t>Při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nedostatku antitrombinu III</a:t>
            </a:r>
          </a:p>
          <a:p>
            <a:pPr lvl="1"/>
            <a:r>
              <a:rPr lang="cs-CZ" dirty="0" smtClean="0"/>
              <a:t>Sepse</a:t>
            </a:r>
          </a:p>
          <a:p>
            <a:pPr lvl="1"/>
            <a:r>
              <a:rPr lang="cs-CZ" dirty="0" smtClean="0"/>
              <a:t>DIC</a:t>
            </a:r>
          </a:p>
          <a:p>
            <a:pPr lvl="1"/>
            <a:r>
              <a:rPr lang="cs-CZ" dirty="0" err="1" smtClean="0"/>
              <a:t>Trombembolické</a:t>
            </a:r>
            <a:r>
              <a:rPr lang="cs-CZ" dirty="0" smtClean="0"/>
              <a:t> stavy</a:t>
            </a:r>
          </a:p>
          <a:p>
            <a:pPr lvl="1"/>
            <a:r>
              <a:rPr lang="cs-CZ" dirty="0" err="1" smtClean="0"/>
              <a:t>Hepatopatie</a:t>
            </a:r>
            <a:endParaRPr lang="cs-CZ" dirty="0" smtClean="0"/>
          </a:p>
          <a:p>
            <a:pPr lvl="1"/>
            <a:r>
              <a:rPr lang="cs-CZ" dirty="0" smtClean="0"/>
              <a:t>Nefrot.sy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3998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Protein C (</a:t>
            </a:r>
            <a:r>
              <a:rPr lang="cs-CZ" dirty="0" err="1" smtClean="0">
                <a:solidFill>
                  <a:srgbClr val="FFC000"/>
                </a:solidFill>
              </a:rPr>
              <a:t>Ceprotin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Omezuje tvorbu trombinu inaktivací </a:t>
            </a:r>
            <a:r>
              <a:rPr lang="cs-CZ" dirty="0" err="1" smtClean="0"/>
              <a:t>Va</a:t>
            </a:r>
            <a:r>
              <a:rPr lang="cs-CZ" dirty="0" smtClean="0"/>
              <a:t> a </a:t>
            </a:r>
            <a:r>
              <a:rPr lang="cs-CZ" dirty="0" err="1" smtClean="0"/>
              <a:t>VIIIa</a:t>
            </a:r>
            <a:r>
              <a:rPr lang="cs-CZ" dirty="0" smtClean="0"/>
              <a:t> = zpětná vazba v regulaci koagulace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Těžký vrozený nedostatek proteinu C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Těžká sepse provázená multiorgánovým selháním</a:t>
            </a:r>
          </a:p>
          <a:p>
            <a:r>
              <a:rPr lang="cs-CZ" dirty="0" err="1" smtClean="0"/>
              <a:t>i.v</a:t>
            </a:r>
            <a:r>
              <a:rPr lang="cs-CZ" dirty="0" smtClean="0"/>
              <a:t>. injekce max. rychlostí 2 ml/min.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Xigris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rekombinantní protein C 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36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Albumin (</a:t>
            </a:r>
            <a:r>
              <a:rPr lang="cs-CZ" dirty="0" err="1" smtClean="0">
                <a:solidFill>
                  <a:srgbClr val="FFC000"/>
                </a:solidFill>
              </a:rPr>
              <a:t>Flexbumin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Human</a:t>
            </a:r>
            <a:r>
              <a:rPr lang="cs-CZ" dirty="0" smtClean="0">
                <a:solidFill>
                  <a:srgbClr val="FFC000"/>
                </a:solidFill>
              </a:rPr>
              <a:t> Albumin, </a:t>
            </a:r>
            <a:r>
              <a:rPr lang="cs-CZ" dirty="0" err="1" smtClean="0">
                <a:solidFill>
                  <a:srgbClr val="FFC000"/>
                </a:solidFill>
              </a:rPr>
              <a:t>Albunorm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Úprava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onkotického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tlaku plazmy</a:t>
            </a:r>
          </a:p>
          <a:p>
            <a:r>
              <a:rPr lang="cs-CZ" dirty="0" smtClean="0"/>
              <a:t>Popáleniny, jaterní selhání, nefrotický syndrom, výměnná plazmaferéza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71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 x TD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Transfuzní jednotka (TU, </a:t>
            </a:r>
            <a:r>
              <a:rPr lang="cs-CZ" dirty="0" err="1" smtClean="0">
                <a:solidFill>
                  <a:srgbClr val="FFC000"/>
                </a:solidFill>
              </a:rPr>
              <a:t>Transfusion</a:t>
            </a:r>
            <a:r>
              <a:rPr lang="cs-CZ" dirty="0" smtClean="0">
                <a:solidFill>
                  <a:srgbClr val="FFC000"/>
                </a:solidFill>
              </a:rPr>
              <a:t> Unit)</a:t>
            </a:r>
          </a:p>
          <a:p>
            <a:pPr lvl="1"/>
            <a:r>
              <a:rPr lang="cs-CZ" dirty="0" smtClean="0"/>
              <a:t>Množství TP z jednoho standardního odběru plné krve</a:t>
            </a:r>
          </a:p>
          <a:p>
            <a:pPr lvl="1"/>
            <a:r>
              <a:rPr lang="cs-CZ" dirty="0" smtClean="0"/>
              <a:t>V případě aferetického odběru je množství TP přepočítáno na ekvivalentní množství transfuzních jednotek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Terapeutická dávka (TD, </a:t>
            </a:r>
            <a:r>
              <a:rPr lang="cs-CZ" dirty="0" err="1" smtClean="0">
                <a:solidFill>
                  <a:srgbClr val="FFC000"/>
                </a:solidFill>
              </a:rPr>
              <a:t>Therapeutic</a:t>
            </a:r>
            <a:r>
              <a:rPr lang="cs-CZ" dirty="0" smtClean="0">
                <a:solidFill>
                  <a:srgbClr val="FFC000"/>
                </a:solidFill>
              </a:rPr>
              <a:t> Dose)</a:t>
            </a:r>
          </a:p>
          <a:p>
            <a:pPr lvl="1"/>
            <a:r>
              <a:rPr lang="cs-CZ" dirty="0" smtClean="0"/>
              <a:t>Množství TP, které má u dospělého příjemce očekávaný terapeutický efekt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328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Imunoglobuliny (</a:t>
            </a:r>
            <a:r>
              <a:rPr lang="cs-CZ" dirty="0" err="1" smtClean="0">
                <a:solidFill>
                  <a:srgbClr val="FFC000"/>
                </a:solidFill>
              </a:rPr>
              <a:t>Octagam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Kiovig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Privigen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Flebogamma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Gammagard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90% monomerů podtříd IgG</a:t>
            </a:r>
            <a:r>
              <a:rPr lang="cs-CZ" sz="1800" dirty="0" smtClean="0"/>
              <a:t>1 </a:t>
            </a:r>
            <a:r>
              <a:rPr lang="cs-CZ" dirty="0" smtClean="0"/>
              <a:t>– IgG</a:t>
            </a:r>
            <a:r>
              <a:rPr lang="cs-CZ" sz="1800" dirty="0" smtClean="0"/>
              <a:t>4</a:t>
            </a:r>
            <a:r>
              <a:rPr lang="cs-CZ" dirty="0" smtClean="0"/>
              <a:t>, malé množství </a:t>
            </a:r>
            <a:r>
              <a:rPr lang="cs-CZ" dirty="0" err="1" smtClean="0"/>
              <a:t>IgM</a:t>
            </a:r>
            <a:r>
              <a:rPr lang="cs-CZ" dirty="0" smtClean="0"/>
              <a:t> a </a:t>
            </a:r>
            <a:r>
              <a:rPr lang="cs-CZ" dirty="0" err="1" smtClean="0"/>
              <a:t>IgA</a:t>
            </a:r>
            <a:r>
              <a:rPr lang="cs-CZ" dirty="0" smtClean="0"/>
              <a:t>, žádné </a:t>
            </a:r>
            <a:r>
              <a:rPr lang="cs-CZ" dirty="0" err="1" smtClean="0"/>
              <a:t>IgE</a:t>
            </a:r>
            <a:r>
              <a:rPr lang="cs-CZ" dirty="0" smtClean="0"/>
              <a:t> a </a:t>
            </a:r>
            <a:r>
              <a:rPr lang="cs-CZ" dirty="0" err="1" smtClean="0"/>
              <a:t>IgD</a:t>
            </a:r>
            <a:endParaRPr lang="cs-CZ" dirty="0" smtClean="0"/>
          </a:p>
          <a:p>
            <a:r>
              <a:rPr lang="cs-CZ" dirty="0" smtClean="0"/>
              <a:t>Sepse, meningitidy – IVIG obohacené o </a:t>
            </a:r>
            <a:r>
              <a:rPr lang="cs-CZ" dirty="0" err="1" smtClean="0"/>
              <a:t>IgM</a:t>
            </a:r>
            <a:r>
              <a:rPr lang="cs-CZ" dirty="0" smtClean="0"/>
              <a:t> (12%)</a:t>
            </a:r>
          </a:p>
          <a:p>
            <a:r>
              <a:rPr lang="cs-CZ" dirty="0" err="1" smtClean="0"/>
              <a:t>IgA</a:t>
            </a:r>
            <a:r>
              <a:rPr lang="cs-CZ" dirty="0" smtClean="0"/>
              <a:t> deficit s průkazem protilátek – velmi nízký obsah </a:t>
            </a:r>
            <a:r>
              <a:rPr lang="cs-CZ" dirty="0" err="1" smtClean="0"/>
              <a:t>IgA</a:t>
            </a:r>
            <a:r>
              <a:rPr lang="cs-CZ" dirty="0"/>
              <a:t> </a:t>
            </a:r>
            <a:r>
              <a:rPr lang="cs-CZ" dirty="0" smtClean="0"/>
              <a:t>(&lt; 0,1 mg/ml)</a:t>
            </a:r>
          </a:p>
          <a:p>
            <a:r>
              <a:rPr lang="cs-CZ" u="sng" dirty="0" smtClean="0"/>
              <a:t>Substituce</a:t>
            </a:r>
            <a:r>
              <a:rPr lang="cs-CZ" dirty="0" smtClean="0"/>
              <a:t>: primární a sekundární imunodeficience, těžké akutní a chronické infekce, sepse, orgánové transplantace, onkologická onemocnění…</a:t>
            </a:r>
          </a:p>
          <a:p>
            <a:r>
              <a:rPr lang="cs-CZ" u="sng" dirty="0" err="1" smtClean="0"/>
              <a:t>Imunomodulace</a:t>
            </a:r>
            <a:r>
              <a:rPr lang="cs-CZ" dirty="0" err="1" smtClean="0"/>
              <a:t>:ITP,Guillain-Barrého</a:t>
            </a:r>
            <a:r>
              <a:rPr lang="cs-CZ" dirty="0" smtClean="0"/>
              <a:t> </a:t>
            </a:r>
            <a:r>
              <a:rPr lang="cs-CZ" dirty="0" err="1" smtClean="0"/>
              <a:t>sy,Kawasakiho</a:t>
            </a:r>
            <a:r>
              <a:rPr lang="cs-CZ" dirty="0" smtClean="0"/>
              <a:t> ch.</a:t>
            </a:r>
          </a:p>
          <a:p>
            <a:r>
              <a:rPr lang="cs-CZ" dirty="0" smtClean="0"/>
              <a:t>Dávkování: 0,2 – 2,0 g/kg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474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Tkáňová lepidla (</a:t>
            </a:r>
            <a:r>
              <a:rPr lang="cs-CZ" dirty="0" err="1" smtClean="0">
                <a:solidFill>
                  <a:srgbClr val="FFC000"/>
                </a:solidFill>
              </a:rPr>
              <a:t>Tisseel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Lyo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Deriváty tkáňových adheziv k lokálnímu zajištění hemostázy</a:t>
            </a:r>
          </a:p>
          <a:p>
            <a:r>
              <a:rPr lang="cs-CZ" dirty="0" smtClean="0"/>
              <a:t>Složení: </a:t>
            </a:r>
            <a:r>
              <a:rPr lang="cs-CZ" dirty="0" err="1" smtClean="0"/>
              <a:t>kryoprecipitát</a:t>
            </a:r>
            <a:r>
              <a:rPr lang="cs-CZ" dirty="0" smtClean="0"/>
              <a:t> + trombin</a:t>
            </a:r>
          </a:p>
          <a:p>
            <a:r>
              <a:rPr lang="cs-CZ" dirty="0" err="1" smtClean="0"/>
              <a:t>Kryoprecipitát</a:t>
            </a:r>
            <a:r>
              <a:rPr lang="cs-CZ" dirty="0" smtClean="0"/>
              <a:t> obsahuje fibrinogen, který se účinkem trombinu mění na fibrin (elastický)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Zástava difuzního krvácení u výkonů na skeletu a parenchymatózních orgánech</a:t>
            </a:r>
            <a:endParaRPr lang="cs-CZ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7947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Alergické reakce</a:t>
            </a:r>
          </a:p>
          <a:p>
            <a:r>
              <a:rPr lang="cs-CZ" dirty="0" smtClean="0"/>
              <a:t>Tvorba inhibitorů</a:t>
            </a:r>
          </a:p>
          <a:p>
            <a:r>
              <a:rPr lang="cs-CZ" dirty="0" err="1" smtClean="0"/>
              <a:t>Trombembolické</a:t>
            </a:r>
            <a:r>
              <a:rPr lang="cs-CZ" dirty="0" smtClean="0"/>
              <a:t> komplikace</a:t>
            </a:r>
          </a:p>
          <a:p>
            <a:r>
              <a:rPr lang="cs-CZ" dirty="0" smtClean="0"/>
              <a:t>Příměs sodíku – zohlednit u pacientů s dietou, některé deriváty se proto neředí ve FR!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277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smtClean="0"/>
              <a:t>Děkuji </a:t>
            </a:r>
            <a:r>
              <a:rPr lang="cs-CZ" sz="4400" dirty="0" smtClean="0"/>
              <a:t>za pozornost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75594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Transfuzní přípravky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Erytrocyty</a:t>
            </a:r>
          </a:p>
          <a:p>
            <a:r>
              <a:rPr lang="cs-CZ" dirty="0" smtClean="0"/>
              <a:t>Plazma</a:t>
            </a:r>
          </a:p>
          <a:p>
            <a:r>
              <a:rPr lang="cs-CZ" dirty="0" smtClean="0"/>
              <a:t>Trombocyty</a:t>
            </a:r>
          </a:p>
          <a:p>
            <a:r>
              <a:rPr lang="cs-CZ" dirty="0" smtClean="0"/>
              <a:t>Granulocyty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33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Dodatečné úpravy TP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Ozařování</a:t>
            </a:r>
          </a:p>
          <a:p>
            <a:r>
              <a:rPr lang="cs-CZ" dirty="0" err="1" smtClean="0"/>
              <a:t>Deleukotizace</a:t>
            </a:r>
            <a:endParaRPr lang="cs-CZ" dirty="0" smtClean="0"/>
          </a:p>
          <a:p>
            <a:r>
              <a:rPr lang="cs-CZ" dirty="0" smtClean="0"/>
              <a:t>Promytí</a:t>
            </a:r>
          </a:p>
          <a:p>
            <a:r>
              <a:rPr lang="cs-CZ" dirty="0" smtClean="0"/>
              <a:t>Patogenní inaktivace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30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Plná krev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Surovina pro výrobu TP</a:t>
            </a:r>
          </a:p>
          <a:p>
            <a:r>
              <a:rPr lang="cs-CZ" smtClean="0"/>
              <a:t>Přetrvává </a:t>
            </a:r>
            <a:r>
              <a:rPr lang="cs-CZ" dirty="0" smtClean="0"/>
              <a:t>použití v případě autotransfuzí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563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Erytrocytové TP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Exspirace 21 – 49 dní</a:t>
            </a:r>
          </a:p>
          <a:p>
            <a:r>
              <a:rPr lang="cs-CZ" dirty="0" smtClean="0"/>
              <a:t>Uchovávání </a:t>
            </a:r>
            <a:r>
              <a:rPr lang="cs-CZ" dirty="0" smtClean="0">
                <a:solidFill>
                  <a:srgbClr val="92D050"/>
                </a:solidFill>
              </a:rPr>
              <a:t>od +2°C do +6°C</a:t>
            </a:r>
          </a:p>
          <a:p>
            <a:r>
              <a:rPr lang="cs-CZ" dirty="0" smtClean="0"/>
              <a:t>Během transportu nepřekročit +1°C - +10°C</a:t>
            </a:r>
          </a:p>
          <a:p>
            <a:r>
              <a:rPr lang="cs-CZ" dirty="0" smtClean="0"/>
              <a:t>Hemolýza na konci doby skladování nesmí překročit 0,8%</a:t>
            </a:r>
          </a:p>
          <a:p>
            <a:r>
              <a:rPr lang="cs-CZ" dirty="0" err="1" smtClean="0"/>
              <a:t>Předtransfuzní</a:t>
            </a:r>
            <a:r>
              <a:rPr lang="cs-CZ" dirty="0" smtClean="0"/>
              <a:t> vyšetření</a:t>
            </a:r>
          </a:p>
          <a:p>
            <a:r>
              <a:rPr lang="cs-CZ" dirty="0" smtClean="0"/>
              <a:t>Shoda AB0 i </a:t>
            </a:r>
            <a:r>
              <a:rPr lang="cs-CZ" dirty="0" err="1" smtClean="0"/>
              <a:t>Rh</a:t>
            </a:r>
            <a:r>
              <a:rPr lang="cs-CZ" dirty="0" smtClean="0"/>
              <a:t>(D)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95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 bez BC </a:t>
            </a:r>
            <a:r>
              <a:rPr lang="cs-CZ" dirty="0" err="1" smtClean="0"/>
              <a:t>resuspendované</a:t>
            </a:r>
            <a:r>
              <a:rPr lang="cs-CZ" dirty="0" smtClean="0"/>
              <a:t> (EBR) </a:t>
            </a:r>
          </a:p>
          <a:p>
            <a:r>
              <a:rPr lang="cs-CZ" dirty="0" smtClean="0"/>
              <a:t>Ery </a:t>
            </a:r>
            <a:r>
              <a:rPr lang="cs-CZ" dirty="0" err="1" smtClean="0"/>
              <a:t>resuspendované</a:t>
            </a:r>
            <a:r>
              <a:rPr lang="cs-CZ" dirty="0" smtClean="0"/>
              <a:t>, </a:t>
            </a:r>
            <a:r>
              <a:rPr lang="cs-CZ" dirty="0" err="1" smtClean="0"/>
              <a:t>deleukotizované</a:t>
            </a:r>
            <a:r>
              <a:rPr lang="cs-CZ" dirty="0" smtClean="0"/>
              <a:t> (ERD)</a:t>
            </a:r>
          </a:p>
          <a:p>
            <a:r>
              <a:rPr lang="cs-CZ" dirty="0" smtClean="0"/>
              <a:t>Ery promyté (EP)</a:t>
            </a:r>
          </a:p>
          <a:p>
            <a:pPr lvl="1"/>
            <a:r>
              <a:rPr lang="cs-CZ" dirty="0" smtClean="0"/>
              <a:t>2x promyté izotonickým roztokem </a:t>
            </a:r>
            <a:r>
              <a:rPr lang="cs-CZ" dirty="0" err="1" smtClean="0"/>
              <a:t>NaCl</a:t>
            </a:r>
            <a:r>
              <a:rPr lang="cs-CZ" dirty="0" smtClean="0"/>
              <a:t> + </a:t>
            </a:r>
            <a:r>
              <a:rPr lang="cs-CZ" dirty="0" err="1" smtClean="0"/>
              <a:t>resuspenzní</a:t>
            </a:r>
            <a:r>
              <a:rPr lang="cs-CZ" dirty="0" smtClean="0"/>
              <a:t> roztok</a:t>
            </a:r>
          </a:p>
          <a:p>
            <a:r>
              <a:rPr lang="cs-CZ" dirty="0" smtClean="0"/>
              <a:t>Ery </a:t>
            </a:r>
            <a:r>
              <a:rPr lang="cs-CZ" dirty="0" err="1" smtClean="0"/>
              <a:t>deleukotizované</a:t>
            </a:r>
            <a:r>
              <a:rPr lang="cs-CZ" dirty="0" smtClean="0"/>
              <a:t>, ozářené pro IUT (ERD)</a:t>
            </a:r>
          </a:p>
          <a:p>
            <a:pPr lvl="1"/>
            <a:r>
              <a:rPr lang="cs-CZ" dirty="0" smtClean="0"/>
              <a:t>Úprava objemu s cílem docílit vyššího HTK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669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anemie</a:t>
            </a:r>
          </a:p>
          <a:p>
            <a:r>
              <a:rPr lang="cs-CZ" dirty="0" smtClean="0"/>
              <a:t>Náhrada krevní ztráty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894880" y="3717032"/>
            <a:ext cx="5196038" cy="181588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Hb</a:t>
            </a:r>
            <a:r>
              <a:rPr lang="cs-CZ" sz="2800" dirty="0" smtClean="0"/>
              <a:t> nad 100 g/l indikace neexistuje</a:t>
            </a:r>
          </a:p>
          <a:p>
            <a:r>
              <a:rPr lang="cs-CZ" sz="2800" dirty="0" err="1" smtClean="0"/>
              <a:t>Hb</a:t>
            </a:r>
            <a:r>
              <a:rPr lang="cs-CZ" sz="2800" dirty="0" smtClean="0"/>
              <a:t> pod 70 g/l indikace vždy</a:t>
            </a:r>
          </a:p>
          <a:p>
            <a:r>
              <a:rPr lang="cs-CZ" sz="2800" dirty="0" smtClean="0"/>
              <a:t>1TU zvýší koncentraci </a:t>
            </a:r>
            <a:r>
              <a:rPr lang="cs-CZ" sz="2800" dirty="0" err="1" smtClean="0"/>
              <a:t>Hb</a:t>
            </a:r>
            <a:r>
              <a:rPr lang="cs-CZ" sz="2800" dirty="0" smtClean="0"/>
              <a:t> o 10 g/l</a:t>
            </a:r>
          </a:p>
          <a:p>
            <a:r>
              <a:rPr lang="cs-CZ" sz="2800" dirty="0" smtClean="0"/>
              <a:t>Novorozenci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824441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</TotalTime>
  <Words>1239</Words>
  <Application>Microsoft Office PowerPoint</Application>
  <PresentationFormat>Předvádění na obrazovce (4:3)</PresentationFormat>
  <Paragraphs>210</Paragraphs>
  <Slides>33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systému Office</vt:lpstr>
      <vt:lpstr>TRANSFUZNÍ PŘÍPRAVKY A KREVNÍ DERIVÁTY</vt:lpstr>
      <vt:lpstr>Definice</vt:lpstr>
      <vt:lpstr>TU x TD</vt:lpstr>
      <vt:lpstr>Transfuzní přípravky</vt:lpstr>
      <vt:lpstr>Dodatečné úpravy TP</vt:lpstr>
      <vt:lpstr>Plná krev</vt:lpstr>
      <vt:lpstr>Erytrocytové TP</vt:lpstr>
      <vt:lpstr>Typy</vt:lpstr>
      <vt:lpstr>Indikace</vt:lpstr>
      <vt:lpstr>Trombocytové TP</vt:lpstr>
      <vt:lpstr>Typy</vt:lpstr>
      <vt:lpstr>Indikace</vt:lpstr>
      <vt:lpstr>Plazmatické TP</vt:lpstr>
      <vt:lpstr>Typy</vt:lpstr>
      <vt:lpstr>Indikace</vt:lpstr>
      <vt:lpstr>Granulocyty</vt:lpstr>
      <vt:lpstr>Krevní deriváty</vt:lpstr>
      <vt:lpstr>VIII (Fanhdi, Immunate)</vt:lpstr>
      <vt:lpstr>Rekombinantní F VIII (Advate, Kogenate, Recombinate)</vt:lpstr>
      <vt:lpstr>F VIII + vWF (Hemate P)</vt:lpstr>
      <vt:lpstr>F IX (Immunine, Octanine)</vt:lpstr>
      <vt:lpstr>F VII </vt:lpstr>
      <vt:lpstr> Protrombinový komplex (Prothromplex, Ocplex)</vt:lpstr>
      <vt:lpstr>Fibrinogen (Haemocomplettan P)</vt:lpstr>
      <vt:lpstr>Aktivovaný rekombinantní F VII (Novoseven)</vt:lpstr>
      <vt:lpstr>Aktivované f. protrombinového komplexu (Feiba)</vt:lpstr>
      <vt:lpstr>Antitrombin (Antitrombin III, Immuno)</vt:lpstr>
      <vt:lpstr>Protein C (Ceprotin)</vt:lpstr>
      <vt:lpstr>Albumin (Flexbumin, Human Albumin, Albunorm)</vt:lpstr>
      <vt:lpstr>Imunoglobuliny (Octagam, Kiovig, Privigen, Flebogamma, Gammagard)</vt:lpstr>
      <vt:lpstr>Tkáňová lepidla (Tisseel Lyo)</vt:lpstr>
      <vt:lpstr>Rizika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TRANSFUZNÍ PŘÍPRAVKY A KREVNÍ DERIVÁTY</dc:title>
  <dc:creator>Lejdarova Hana</dc:creator>
  <cp:lastModifiedBy>Lejdarova Hana</cp:lastModifiedBy>
  <cp:revision>83</cp:revision>
  <dcterms:created xsi:type="dcterms:W3CDTF">2013-10-16T07:20:28Z</dcterms:created>
  <dcterms:modified xsi:type="dcterms:W3CDTF">2016-01-07T10:52:21Z</dcterms:modified>
</cp:coreProperties>
</file>