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86" r:id="rId3"/>
    <p:sldId id="257" r:id="rId4"/>
    <p:sldId id="258" r:id="rId5"/>
    <p:sldId id="290" r:id="rId6"/>
    <p:sldId id="291" r:id="rId7"/>
    <p:sldId id="292" r:id="rId8"/>
    <p:sldId id="296" r:id="rId9"/>
    <p:sldId id="260" r:id="rId10"/>
    <p:sldId id="259" r:id="rId11"/>
    <p:sldId id="261" r:id="rId12"/>
    <p:sldId id="264" r:id="rId13"/>
    <p:sldId id="262" r:id="rId14"/>
    <p:sldId id="263" r:id="rId15"/>
    <p:sldId id="267" r:id="rId16"/>
    <p:sldId id="268" r:id="rId17"/>
    <p:sldId id="269" r:id="rId18"/>
    <p:sldId id="270" r:id="rId19"/>
    <p:sldId id="293" r:id="rId20"/>
    <p:sldId id="294" r:id="rId21"/>
    <p:sldId id="273" r:id="rId22"/>
    <p:sldId id="289" r:id="rId23"/>
    <p:sldId id="288" r:id="rId24"/>
    <p:sldId id="275" r:id="rId25"/>
    <p:sldId id="282" r:id="rId26"/>
    <p:sldId id="276" r:id="rId27"/>
    <p:sldId id="278" r:id="rId28"/>
    <p:sldId id="277" r:id="rId29"/>
    <p:sldId id="279" r:id="rId30"/>
    <p:sldId id="284" r:id="rId31"/>
    <p:sldId id="280" r:id="rId32"/>
    <p:sldId id="281" r:id="rId33"/>
    <p:sldId id="285" r:id="rId34"/>
    <p:sldId id="283" r:id="rId35"/>
    <p:sldId id="287" r:id="rId36"/>
    <p:sldId id="295" r:id="rId37"/>
    <p:sldId id="297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B665-27D0-4C64-80FD-28DA0406A9B7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7812F-AD70-48F4-BC21-423EBA74E4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4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73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2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8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65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1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5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5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2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3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174B-D11B-4192-B903-54E39DB5E690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Zásady a rizika </a:t>
            </a:r>
            <a:r>
              <a:rPr lang="cs-CZ" dirty="0" err="1" smtClean="0">
                <a:solidFill>
                  <a:schemeClr val="accent2"/>
                </a:solidFill>
              </a:rPr>
              <a:t>hemoterapie</a:t>
            </a:r>
            <a:r>
              <a:rPr lang="cs-CZ" dirty="0" smtClean="0">
                <a:solidFill>
                  <a:schemeClr val="accent2"/>
                </a:solidFill>
              </a:rPr>
              <a:t/>
            </a:r>
            <a:br>
              <a:rPr lang="cs-CZ" dirty="0" smtClean="0">
                <a:solidFill>
                  <a:schemeClr val="accent2"/>
                </a:solidFill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MUDr. 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</a:t>
            </a:r>
          </a:p>
        </p:txBody>
      </p:sp>
    </p:spTree>
    <p:extLst>
      <p:ext uri="{BB962C8B-B14F-4D97-AF65-F5344CB8AC3E}">
        <p14:creationId xmlns:p14="http://schemas.microsoft.com/office/powerpoint/2010/main" val="265808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transfuzi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Příčina anémie</a:t>
            </a:r>
          </a:p>
          <a:p>
            <a:r>
              <a:rPr lang="cs-CZ" dirty="0" smtClean="0"/>
              <a:t>Tíže anémie</a:t>
            </a:r>
          </a:p>
          <a:p>
            <a:r>
              <a:rPr lang="cs-CZ" dirty="0" smtClean="0"/>
              <a:t>Doba krvácení a množství ztracené krve</a:t>
            </a:r>
          </a:p>
          <a:p>
            <a:r>
              <a:rPr lang="cs-CZ" dirty="0" smtClean="0"/>
              <a:t>Schopnost kompenzace</a:t>
            </a:r>
          </a:p>
          <a:p>
            <a:r>
              <a:rPr lang="cs-CZ" dirty="0" smtClean="0"/>
              <a:t>Výskyt chorob zhoršujících kompenzační mechanizmy</a:t>
            </a:r>
          </a:p>
          <a:p>
            <a:r>
              <a:rPr lang="cs-CZ" dirty="0" smtClean="0"/>
              <a:t>Posouzení volemie u akutní krevní 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64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klinických projevech anémie</a:t>
            </a:r>
          </a:p>
          <a:p>
            <a:r>
              <a:rPr lang="cs-CZ" dirty="0" smtClean="0"/>
              <a:t>Akutní ztráta krve</a:t>
            </a:r>
          </a:p>
          <a:p>
            <a:r>
              <a:rPr lang="cs-CZ" dirty="0" smtClean="0"/>
              <a:t>Selhání kostní dřeně</a:t>
            </a:r>
          </a:p>
          <a:p>
            <a:r>
              <a:rPr lang="cs-CZ" dirty="0" smtClean="0"/>
              <a:t>Chronické choroby</a:t>
            </a:r>
          </a:p>
        </p:txBody>
      </p:sp>
    </p:spTree>
    <p:extLst>
      <p:ext uri="{BB962C8B-B14F-4D97-AF65-F5344CB8AC3E}">
        <p14:creationId xmlns:p14="http://schemas.microsoft.com/office/powerpoint/2010/main" val="230839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Ery se podávají shodné v AB0,RhD</a:t>
            </a:r>
          </a:p>
          <a:p>
            <a:r>
              <a:rPr lang="cs-CZ" dirty="0" smtClean="0"/>
              <a:t>Z vitální indikace – 0 </a:t>
            </a:r>
            <a:r>
              <a:rPr lang="cs-CZ" dirty="0" err="1" smtClean="0"/>
              <a:t>RhD</a:t>
            </a:r>
            <a:r>
              <a:rPr lang="cs-CZ" dirty="0" smtClean="0"/>
              <a:t> negativní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92501" y="1340768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70 g/l indikace téměř vždy</a:t>
            </a:r>
          </a:p>
          <a:p>
            <a:r>
              <a:rPr lang="cs-CZ" sz="2800" dirty="0" smtClean="0"/>
              <a:t>1TU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017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Pravděpodobnost náhrady u akutních krevních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 25% - pravděpodobná</a:t>
            </a:r>
          </a:p>
          <a:p>
            <a:r>
              <a:rPr lang="cs-CZ" dirty="0" smtClean="0"/>
              <a:t>30-40% nutná</a:t>
            </a:r>
          </a:p>
          <a:p>
            <a:r>
              <a:rPr lang="cs-CZ" dirty="0" smtClean="0"/>
              <a:t>Nad 40</a:t>
            </a:r>
            <a:r>
              <a:rPr lang="cs-CZ" smtClean="0"/>
              <a:t>% neprodleně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67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rombocyty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74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10 – 20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 </a:t>
            </a:r>
          </a:p>
        </p:txBody>
      </p:sp>
    </p:spTree>
    <p:extLst>
      <p:ext uri="{BB962C8B-B14F-4D97-AF65-F5344CB8AC3E}">
        <p14:creationId xmlns:p14="http://schemas.microsoft.com/office/powerpoint/2010/main" val="16385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Zvýšení počtu trombocytů je definováno CCI indexem – hodnoty CCI hodinu po transfuzi mají dosahovat hodnoty 10</a:t>
            </a:r>
          </a:p>
          <a:p>
            <a:r>
              <a:rPr lang="cs-CZ" dirty="0" smtClean="0"/>
              <a:t>AB0, </a:t>
            </a:r>
            <a:r>
              <a:rPr lang="cs-CZ" dirty="0" err="1" smtClean="0"/>
              <a:t>Rh</a:t>
            </a:r>
            <a:r>
              <a:rPr lang="cs-CZ" dirty="0" smtClean="0"/>
              <a:t>(D) shoda</a:t>
            </a:r>
          </a:p>
          <a:p>
            <a:r>
              <a:rPr lang="cs-CZ" dirty="0" err="1" smtClean="0"/>
              <a:t>Refrakterita</a:t>
            </a:r>
            <a:r>
              <a:rPr lang="cs-CZ" dirty="0" smtClean="0"/>
              <a:t> na léčbu trombocyty </a:t>
            </a:r>
          </a:p>
          <a:p>
            <a:pPr lvl="1"/>
            <a:r>
              <a:rPr lang="cs-CZ" dirty="0" smtClean="0"/>
              <a:t>Imunní 15% - způsobena anti-HLA nebo anti-</a:t>
            </a:r>
            <a:r>
              <a:rPr lang="cs-CZ" dirty="0" err="1" smtClean="0"/>
              <a:t>tro</a:t>
            </a:r>
            <a:r>
              <a:rPr lang="cs-CZ" dirty="0" smtClean="0"/>
              <a:t> protilátkami – řešení: </a:t>
            </a:r>
            <a:r>
              <a:rPr lang="cs-CZ" dirty="0" err="1" smtClean="0"/>
              <a:t>crossmatchované</a:t>
            </a:r>
            <a:r>
              <a:rPr lang="cs-CZ" dirty="0" smtClean="0"/>
              <a:t> </a:t>
            </a:r>
            <a:r>
              <a:rPr lang="cs-CZ" dirty="0" err="1" smtClean="0"/>
              <a:t>tro</a:t>
            </a:r>
            <a:r>
              <a:rPr lang="cs-CZ" dirty="0" smtClean="0"/>
              <a:t>, HLA shodný dárce, směsné trombocyty</a:t>
            </a:r>
          </a:p>
          <a:p>
            <a:pPr lvl="1"/>
            <a:r>
              <a:rPr lang="cs-CZ" dirty="0" smtClean="0"/>
              <a:t>Neimunní 85%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926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Plazma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43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Výměnná plazmaferéza</a:t>
            </a:r>
          </a:p>
          <a:p>
            <a:r>
              <a:rPr lang="cs-CZ" dirty="0" smtClean="0"/>
              <a:t>Krvácení při deficitu vit. K</a:t>
            </a:r>
          </a:p>
          <a:p>
            <a:r>
              <a:rPr lang="cs-CZ" dirty="0" smtClean="0"/>
              <a:t>Masivní krevní ztráty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744150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–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375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Granulocyty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Omezené 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  <a:endParaRPr lang="cs-CZ" dirty="0" smtClean="0"/>
          </a:p>
          <a:p>
            <a:r>
              <a:rPr lang="cs-CZ" dirty="0" smtClean="0"/>
              <a:t>Test kompatibility (velká příměs erytrocytů)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nebo z plné krve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2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1. Zásady </a:t>
            </a:r>
            <a:r>
              <a:rPr lang="cs-CZ" dirty="0" err="1" smtClean="0">
                <a:solidFill>
                  <a:schemeClr val="accent2"/>
                </a:solidFill>
              </a:rPr>
              <a:t>hemoterapie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04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Krevní deriváty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 VIII</a:t>
            </a:r>
          </a:p>
          <a:p>
            <a:r>
              <a:rPr lang="cs-CZ" dirty="0" smtClean="0"/>
              <a:t>Rekombinantní F VIII</a:t>
            </a:r>
          </a:p>
          <a:p>
            <a:r>
              <a:rPr lang="cs-CZ" dirty="0" smtClean="0"/>
              <a:t>F 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IX</a:t>
            </a:r>
          </a:p>
          <a:p>
            <a:r>
              <a:rPr lang="cs-CZ" dirty="0" smtClean="0"/>
              <a:t>VII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Fibrinogen</a:t>
            </a:r>
          </a:p>
          <a:p>
            <a:r>
              <a:rPr lang="cs-CZ" dirty="0" smtClean="0"/>
              <a:t>Rekombinantní aktivovaný F VII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837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2. Rizika </a:t>
            </a:r>
            <a:r>
              <a:rPr lang="cs-CZ" dirty="0" err="1" smtClean="0">
                <a:solidFill>
                  <a:schemeClr val="accent2"/>
                </a:solidFill>
              </a:rPr>
              <a:t>hemoterapie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40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Potransfuzní</a:t>
            </a:r>
            <a:r>
              <a:rPr lang="cs-CZ" dirty="0" smtClean="0"/>
              <a:t> reakce:</a:t>
            </a:r>
            <a:br>
              <a:rPr lang="cs-CZ" dirty="0" smtClean="0"/>
            </a:br>
            <a:r>
              <a:rPr lang="cs-CZ" dirty="0" smtClean="0"/>
              <a:t>nežádoucí reakce x nežádoucí událost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Podle časového průběhu:</a:t>
            </a:r>
          </a:p>
          <a:p>
            <a:r>
              <a:rPr lang="cs-CZ" dirty="0" smtClean="0"/>
              <a:t>Akutní – do 24 hodin od aplikace transfuze</a:t>
            </a:r>
          </a:p>
          <a:p>
            <a:r>
              <a:rPr lang="cs-CZ" dirty="0" smtClean="0"/>
              <a:t>Pozdní – s odstupem několika dní až týdnů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2636912"/>
            <a:ext cx="4038600" cy="348925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Podle klinického průběhu:</a:t>
            </a:r>
          </a:p>
          <a:p>
            <a:r>
              <a:rPr lang="cs-CZ" dirty="0" smtClean="0"/>
              <a:t>Lehká – lehký klinický průběh</a:t>
            </a:r>
          </a:p>
          <a:p>
            <a:r>
              <a:rPr lang="cs-CZ" dirty="0" smtClean="0"/>
              <a:t>Závažná – má za následek poškození zdraví, ohrožení života  nebo smrt pacienta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03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Společným jmenovatelem řady </a:t>
            </a:r>
            <a:r>
              <a:rPr lang="cs-CZ" dirty="0" err="1" smtClean="0"/>
              <a:t>potransfuzních</a:t>
            </a:r>
            <a:r>
              <a:rPr lang="cs-CZ" dirty="0" smtClean="0"/>
              <a:t> reakcí – procesní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Záměna vzorku</a:t>
            </a:r>
          </a:p>
          <a:p>
            <a:r>
              <a:rPr lang="cs-CZ" dirty="0" smtClean="0"/>
              <a:t>Chyba v identifikačních údajích</a:t>
            </a:r>
          </a:p>
          <a:p>
            <a:r>
              <a:rPr lang="cs-CZ" dirty="0" smtClean="0"/>
              <a:t>Chyba při vyšetření KS</a:t>
            </a:r>
          </a:p>
          <a:p>
            <a:r>
              <a:rPr lang="cs-CZ" dirty="0" smtClean="0"/>
              <a:t>Záměna TP</a:t>
            </a:r>
          </a:p>
          <a:p>
            <a:r>
              <a:rPr lang="cs-CZ" dirty="0" smtClean="0"/>
              <a:t>Nedodržení zásad SVP</a:t>
            </a:r>
          </a:p>
          <a:p>
            <a:r>
              <a:rPr lang="cs-CZ" dirty="0" smtClean="0"/>
              <a:t>Nedodržení obecně platných postupů pro podání transfuze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02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Akutní 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Po podání inkompatibilního TP – nejčastěji jsou příčinou administrativní chyby!</a:t>
            </a:r>
          </a:p>
          <a:p>
            <a:pPr lvl="2"/>
            <a:r>
              <a:rPr lang="cs-CZ" dirty="0" smtClean="0"/>
              <a:t>Neimunní příčina – hemolýza </a:t>
            </a:r>
            <a:r>
              <a:rPr lang="cs-CZ" dirty="0" err="1" smtClean="0"/>
              <a:t>ery</a:t>
            </a:r>
            <a:r>
              <a:rPr lang="cs-CZ" dirty="0" smtClean="0"/>
              <a:t> při poškození teplem nebo chladem, mechanicky, bakteriální kontaminace TP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Třesavka</a:t>
            </a:r>
            <a:r>
              <a:rPr lang="cs-CZ" dirty="0"/>
              <a:t>, horečka, bolest v zádech nebo na hrudi, tachykardie, hypotenze, šok, úzkost, zvracení, kašel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Zvýšení hladiny bilirubinu a LDH, </a:t>
            </a:r>
            <a:r>
              <a:rPr lang="cs-CZ" dirty="0" err="1" smtClean="0"/>
              <a:t>hemogloginemie</a:t>
            </a:r>
            <a:r>
              <a:rPr lang="cs-CZ" dirty="0" smtClean="0"/>
              <a:t>, snížení hladiny </a:t>
            </a:r>
            <a:r>
              <a:rPr lang="cs-CZ" dirty="0" err="1" smtClean="0"/>
              <a:t>haptoglobinu</a:t>
            </a:r>
            <a:r>
              <a:rPr lang="cs-CZ" dirty="0" smtClean="0"/>
              <a:t>, </a:t>
            </a:r>
            <a:r>
              <a:rPr lang="cs-CZ" dirty="0" err="1" smtClean="0"/>
              <a:t>hemoglobinurie</a:t>
            </a:r>
            <a:r>
              <a:rPr lang="cs-CZ" dirty="0" smtClean="0"/>
              <a:t>, ověření KS pacienta i z vaku, pozitivní PAT, pozitivní výsledek zkoušky kompatibility</a:t>
            </a:r>
          </a:p>
          <a:p>
            <a:r>
              <a:rPr lang="cs-CZ" dirty="0" smtClean="0"/>
              <a:t>Léčba:</a:t>
            </a:r>
          </a:p>
          <a:p>
            <a:pPr lvl="2"/>
            <a:r>
              <a:rPr lang="cs-CZ" dirty="0" smtClean="0"/>
              <a:t>Protišoková léčba, zajištění renálních funkcí (forsírovaná diuréza, hemodialýza), prevence DIC, zajištění vitálních funkcí</a:t>
            </a:r>
          </a:p>
        </p:txBody>
      </p:sp>
    </p:spTree>
    <p:extLst>
      <p:ext uri="{BB962C8B-B14F-4D97-AF65-F5344CB8AC3E}">
        <p14:creationId xmlns:p14="http://schemas.microsoft.com/office/powerpoint/2010/main" val="3654297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Pozdní 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Pacient byl imunizován v minulosti – důsledek sekundární imunitní odpovědi na opakovanou expozici erytrocytovým antigenům, proti kterým má pacient vytvořenu </a:t>
            </a:r>
            <a:r>
              <a:rPr lang="cs-CZ" dirty="0" err="1" smtClean="0"/>
              <a:t>aloprotilátku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žloutenka, anémie v odstupu 5 až 14 dnů – extravaskulární hemolýza, selhání ledvin méně často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Anémie, vzestup bilirubinu, LDH, pokles </a:t>
            </a:r>
            <a:r>
              <a:rPr lang="cs-CZ" dirty="0" err="1" smtClean="0"/>
              <a:t>haptoglobinu</a:t>
            </a:r>
            <a:r>
              <a:rPr lang="cs-CZ" dirty="0" smtClean="0"/>
              <a:t>,, </a:t>
            </a:r>
            <a:r>
              <a:rPr lang="cs-CZ" dirty="0" err="1" smtClean="0"/>
              <a:t>hemoglobinurie</a:t>
            </a:r>
            <a:r>
              <a:rPr lang="cs-CZ" dirty="0" smtClean="0"/>
              <a:t>, pozitivní PAT, průkaz </a:t>
            </a:r>
            <a:r>
              <a:rPr lang="cs-CZ" dirty="0" err="1" smtClean="0"/>
              <a:t>antierytrocytární</a:t>
            </a:r>
            <a:r>
              <a:rPr lang="cs-CZ" dirty="0" smtClean="0"/>
              <a:t> protilátky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Symptomatická, transfuze erytrocytů bez antigenu, proti kterému je vytvořena protilátka</a:t>
            </a:r>
          </a:p>
          <a:p>
            <a:r>
              <a:rPr lang="cs-CZ" dirty="0" smtClean="0"/>
              <a:t>Prevence: dodržení bezpečných postupů </a:t>
            </a:r>
            <a:endParaRPr lang="cs-CZ" dirty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605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Febrilní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nehemolytická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Patří k nejčastějším, způsobena mediátory a </a:t>
            </a:r>
            <a:r>
              <a:rPr lang="cs-CZ" dirty="0" err="1" smtClean="0"/>
              <a:t>cytokiny</a:t>
            </a:r>
            <a:r>
              <a:rPr lang="cs-CZ" dirty="0" smtClean="0"/>
              <a:t> z leukocytů nebo anti-HLA protilátkami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třesavka , zimnice obvykle do 30-60 minut od zahájení transfuze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Zvýšení tělesné teploty o nejméně 1˚C. Příznaky FNHTR se mohou vyskytovat i u závažných </a:t>
            </a:r>
            <a:r>
              <a:rPr lang="cs-CZ" dirty="0" err="1" smtClean="0"/>
              <a:t>potransfuzních</a:t>
            </a:r>
            <a:r>
              <a:rPr lang="cs-CZ" dirty="0" smtClean="0"/>
              <a:t> reakcí – </a:t>
            </a:r>
            <a:r>
              <a:rPr lang="cs-CZ" dirty="0" err="1" smtClean="0"/>
              <a:t>dif.dg</a:t>
            </a:r>
            <a:r>
              <a:rPr lang="cs-CZ" dirty="0" smtClean="0"/>
              <a:t>. akutní hemolýza, bakteriémie, TRALI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Antipyretika dle potřeby</a:t>
            </a:r>
            <a:endParaRPr lang="cs-CZ" dirty="0"/>
          </a:p>
          <a:p>
            <a:r>
              <a:rPr lang="cs-CZ" dirty="0" smtClean="0"/>
              <a:t>Prevence = </a:t>
            </a:r>
            <a:r>
              <a:rPr lang="cs-CZ" dirty="0" err="1" smtClean="0"/>
              <a:t>deleukotizace</a:t>
            </a:r>
            <a:r>
              <a:rPr lang="cs-CZ" dirty="0" smtClean="0"/>
              <a:t> TP (v zemích , kde byla zavedena plošná </a:t>
            </a:r>
            <a:r>
              <a:rPr lang="cs-CZ" dirty="0" err="1" smtClean="0"/>
              <a:t>deleukotizace</a:t>
            </a:r>
            <a:r>
              <a:rPr lang="cs-CZ" dirty="0" smtClean="0"/>
              <a:t> se výskyt FNHTR významně snížil).</a:t>
            </a:r>
          </a:p>
        </p:txBody>
      </p:sp>
    </p:spTree>
    <p:extLst>
      <p:ext uri="{BB962C8B-B14F-4D97-AF65-F5344CB8AC3E}">
        <p14:creationId xmlns:p14="http://schemas.microsoft.com/office/powerpoint/2010/main" val="99988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Bakteriálně toxická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Bakteriální kontaminace TP</a:t>
            </a:r>
            <a:endParaRPr lang="cs-CZ" dirty="0"/>
          </a:p>
          <a:p>
            <a:pPr lvl="2"/>
            <a:r>
              <a:rPr lang="cs-CZ" dirty="0" smtClean="0"/>
              <a:t>Nejdéle známé riziko </a:t>
            </a:r>
            <a:r>
              <a:rPr lang="cs-CZ" dirty="0" err="1" smtClean="0"/>
              <a:t>hemoterapie</a:t>
            </a:r>
            <a:r>
              <a:rPr lang="cs-CZ" dirty="0" smtClean="0"/>
              <a:t> – nejvyšší u trombocytů, které se skladují při pokojové teplotě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zimnice, zvracení, průjem, tachykardie, hypotenze, šok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Vyšetření hemokultury, sterilita TP</a:t>
            </a:r>
          </a:p>
          <a:p>
            <a:pPr lvl="2"/>
            <a:r>
              <a:rPr lang="cs-CZ" dirty="0" smtClean="0"/>
              <a:t>Bakteriální kontaminaci vyloučit vždy u závažných reakcí s horečkou a hypotenzí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léčba, antibiotika</a:t>
            </a:r>
          </a:p>
          <a:p>
            <a:r>
              <a:rPr lang="cs-CZ" dirty="0" smtClean="0"/>
              <a:t>Prevence: vizuální kontrola TP, striktní dodržení podmínek pro skladování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819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Alergická a anafylaktická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Nejčastěji po TP s obsahem plazmy</a:t>
            </a:r>
          </a:p>
          <a:p>
            <a:pPr lvl="2"/>
            <a:r>
              <a:rPr lang="cs-CZ" dirty="0" smtClean="0"/>
              <a:t>Specifické protilátky proti plazmatickým bílkovinám v TP</a:t>
            </a:r>
          </a:p>
          <a:p>
            <a:pPr lvl="2"/>
            <a:r>
              <a:rPr lang="cs-CZ" dirty="0" smtClean="0"/>
              <a:t>Anafylaxe – u pacientů se selektivním </a:t>
            </a:r>
            <a:r>
              <a:rPr lang="cs-CZ" dirty="0" err="1" smtClean="0"/>
              <a:t>IgA</a:t>
            </a:r>
            <a:r>
              <a:rPr lang="cs-CZ" dirty="0" smtClean="0"/>
              <a:t> deficitem s anti-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Kopřivka, svědění, zvracení, průjem, hypotenze, šok, dušnost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u opakovaných těžkých průběhů vyšetřit hladinu 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 alergických projevů</a:t>
            </a:r>
          </a:p>
          <a:p>
            <a:r>
              <a:rPr lang="cs-CZ" dirty="0" smtClean="0"/>
              <a:t>Prevence: promytí TP u těžkých reakcí, antihistaminika, kortikoidy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153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TRALI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Přítomnost anti-HLA nebo anti-HNA v plazmě dárce, méně často příjemce. Leukocyty </a:t>
            </a:r>
            <a:r>
              <a:rPr lang="cs-CZ" dirty="0" err="1" smtClean="0"/>
              <a:t>adherují</a:t>
            </a:r>
            <a:r>
              <a:rPr lang="cs-CZ" dirty="0" smtClean="0"/>
              <a:t> k endotelu plicních kapilár – obstrukce plicní mikrocirkulace – rozvoj ARDS</a:t>
            </a:r>
          </a:p>
          <a:p>
            <a:r>
              <a:rPr lang="cs-CZ" dirty="0"/>
              <a:t>Klinické příznaky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Horečka, hypotenze, respirační selhání s oboustrannými plicními infiltráty do 6 hodiny po aplikaci, nejsou známky oběhového přetížení</a:t>
            </a:r>
            <a:endParaRPr lang="cs-CZ" dirty="0"/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Saturace O₂, předozadní </a:t>
            </a:r>
            <a:r>
              <a:rPr lang="cs-CZ" dirty="0" err="1" smtClean="0"/>
              <a:t>rtg</a:t>
            </a:r>
            <a:r>
              <a:rPr lang="cs-CZ" dirty="0" smtClean="0"/>
              <a:t> plic, anti-HLA nebo anti-HNA protilátky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Zajištění respiračních a kardiovaskulárních funkcí, </a:t>
            </a:r>
            <a:r>
              <a:rPr lang="cs-CZ" dirty="0" err="1" smtClean="0"/>
              <a:t>deleukotizované</a:t>
            </a:r>
            <a:r>
              <a:rPr lang="cs-CZ" dirty="0" smtClean="0"/>
              <a:t> TP</a:t>
            </a:r>
            <a:endParaRPr lang="cs-CZ" dirty="0"/>
          </a:p>
          <a:p>
            <a:r>
              <a:rPr lang="cs-CZ" dirty="0" smtClean="0"/>
              <a:t>Prevence: vyřazení plazmy od žen z klinického použití</a:t>
            </a:r>
          </a:p>
        </p:txBody>
      </p:sp>
    </p:spTree>
    <p:extLst>
      <p:ext uri="{BB962C8B-B14F-4D97-AF65-F5344CB8AC3E}">
        <p14:creationId xmlns:p14="http://schemas.microsoft.com/office/powerpoint/2010/main" val="344322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 </a:t>
            </a:r>
            <a:r>
              <a:rPr lang="cs-CZ" dirty="0" err="1" smtClean="0"/>
              <a:t>hemoterapie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Hemoterapie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představuje léčbu transfuzními přípravky a krevními deriváty.</a:t>
            </a:r>
          </a:p>
          <a:p>
            <a:endParaRPr lang="cs-CZ" dirty="0" smtClean="0"/>
          </a:p>
          <a:p>
            <a:r>
              <a:rPr lang="cs-CZ" dirty="0" smtClean="0"/>
              <a:t>Dodržování indikací - neindikovaná transfuze je kontraindikovaná!</a:t>
            </a:r>
          </a:p>
          <a:p>
            <a:r>
              <a:rPr lang="cs-CZ" dirty="0" smtClean="0"/>
              <a:t>Poučení pacienta o výhodách a rizicích </a:t>
            </a:r>
            <a:r>
              <a:rPr lang="cs-CZ" dirty="0" err="1" smtClean="0"/>
              <a:t>hemoterapie</a:t>
            </a:r>
            <a:r>
              <a:rPr lang="cs-CZ" dirty="0" smtClean="0"/>
              <a:t> (v situacích, kdy to zdravotní stav umožňuje)</a:t>
            </a:r>
          </a:p>
          <a:p>
            <a:r>
              <a:rPr lang="cs-CZ" dirty="0" smtClean="0"/>
              <a:t>Striktní dodržování stanovených postupů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752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 -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GvHD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Raritní, často fatální</a:t>
            </a:r>
          </a:p>
          <a:p>
            <a:pPr lvl="2"/>
            <a:r>
              <a:rPr lang="cs-CZ" dirty="0" smtClean="0"/>
              <a:t>Proliferace imunokompetentních dárcovských lymfocytů v těle </a:t>
            </a:r>
            <a:r>
              <a:rPr lang="cs-CZ" dirty="0" err="1" smtClean="0"/>
              <a:t>imunokompromitovaného</a:t>
            </a:r>
            <a:r>
              <a:rPr lang="cs-CZ" dirty="0" smtClean="0"/>
              <a:t> příjemce</a:t>
            </a:r>
          </a:p>
          <a:p>
            <a:pPr lvl="2"/>
            <a:r>
              <a:rPr lang="cs-CZ" dirty="0" smtClean="0"/>
              <a:t>Riziko </a:t>
            </a:r>
            <a:r>
              <a:rPr lang="cs-CZ" dirty="0" err="1" smtClean="0"/>
              <a:t>příbuzeneckých</a:t>
            </a:r>
            <a:r>
              <a:rPr lang="cs-CZ" dirty="0" smtClean="0"/>
              <a:t> transfuzí</a:t>
            </a:r>
            <a:endParaRPr lang="cs-CZ" dirty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erytém, zvracení, průjmy, lymfadenopatie, </a:t>
            </a:r>
            <a:r>
              <a:rPr lang="cs-CZ" dirty="0" err="1" smtClean="0"/>
              <a:t>hepatopatie</a:t>
            </a:r>
            <a:r>
              <a:rPr lang="cs-CZ" dirty="0" smtClean="0"/>
              <a:t>, </a:t>
            </a:r>
            <a:r>
              <a:rPr lang="cs-CZ" dirty="0" err="1" smtClean="0"/>
              <a:t>pancytopenie</a:t>
            </a:r>
            <a:r>
              <a:rPr lang="cs-CZ" dirty="0" smtClean="0"/>
              <a:t> za 4 – 30 dnů po transfuzi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Biopsie typická pro </a:t>
            </a:r>
            <a:r>
              <a:rPr lang="cs-CZ" dirty="0" err="1" smtClean="0"/>
              <a:t>GvHD</a:t>
            </a:r>
            <a:r>
              <a:rPr lang="cs-CZ" dirty="0" smtClean="0"/>
              <a:t> a průkaz </a:t>
            </a:r>
            <a:r>
              <a:rPr lang="cs-CZ" dirty="0" err="1" smtClean="0"/>
              <a:t>chimérismu</a:t>
            </a:r>
            <a:r>
              <a:rPr lang="cs-CZ" dirty="0" smtClean="0"/>
              <a:t> lymfocytů příjemce s dárcovskými lymfocyty</a:t>
            </a:r>
          </a:p>
          <a:p>
            <a:r>
              <a:rPr lang="cs-CZ" dirty="0" smtClean="0"/>
              <a:t>Prevence: ozáření, nepodávat transfuze od pokrevních příbuzných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034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TACO (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transfusion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associated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circulatory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overload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Po velkoobjemových transfuzích – vznik akutní hypervolemie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Dušnost, kašel, akutní plicní edém, bolest hlavy, tachykardie, cyanóza, srdeční selhání do 12 hodin po aplikaci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Rozvoj akutní dušnosti s poklesem saturace </a:t>
            </a:r>
            <a:r>
              <a:rPr lang="cs-CZ" dirty="0"/>
              <a:t>O</a:t>
            </a:r>
            <a:r>
              <a:rPr lang="cs-CZ" dirty="0" smtClean="0"/>
              <a:t>₂, typický </a:t>
            </a:r>
            <a:r>
              <a:rPr lang="cs-CZ" dirty="0" err="1" smtClean="0"/>
              <a:t>rtg</a:t>
            </a:r>
            <a:r>
              <a:rPr lang="cs-CZ" dirty="0" smtClean="0"/>
              <a:t> obraz kardiální dekompenzace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 smtClean="0"/>
              <a:t>Oxygenace</a:t>
            </a:r>
            <a:r>
              <a:rPr lang="cs-CZ" dirty="0" smtClean="0"/>
              <a:t>, diuretika</a:t>
            </a:r>
          </a:p>
          <a:p>
            <a:r>
              <a:rPr lang="cs-CZ" dirty="0" smtClean="0"/>
              <a:t>Prevence: dodržet rychlost podání 2-4ml/kg tělesné hmotnosti pacienta za hodinu, u rizikových 1ml/kg</a:t>
            </a:r>
          </a:p>
        </p:txBody>
      </p:sp>
    </p:spTree>
    <p:extLst>
      <p:ext uri="{BB962C8B-B14F-4D97-AF65-F5344CB8AC3E}">
        <p14:creationId xmlns:p14="http://schemas.microsoft.com/office/powerpoint/2010/main" val="1216624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Hypotermie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Tělesná teplota klesá na 32 – 34˚C</a:t>
            </a:r>
          </a:p>
          <a:p>
            <a:r>
              <a:rPr lang="cs-CZ" dirty="0" smtClean="0"/>
              <a:t>Nejčastěji souvislost s masivními transfuzemi</a:t>
            </a:r>
          </a:p>
          <a:p>
            <a:r>
              <a:rPr lang="cs-CZ" dirty="0" smtClean="0"/>
              <a:t>Prevence: ohřátí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67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Hyperkalemie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Abnormální zvýšení hladiny kalia po transfuzi</a:t>
            </a:r>
          </a:p>
          <a:p>
            <a:r>
              <a:rPr lang="cs-CZ" dirty="0" smtClean="0"/>
              <a:t>Po rychlém podání erytrocytů (nad 60ml/min.)</a:t>
            </a:r>
          </a:p>
          <a:p>
            <a:r>
              <a:rPr lang="cs-CZ" dirty="0" smtClean="0"/>
              <a:t>Roli hraje i stáří erytrocytů – vyšší obsah </a:t>
            </a:r>
            <a:r>
              <a:rPr lang="cs-CZ" dirty="0" err="1" smtClean="0"/>
              <a:t>drasíku</a:t>
            </a:r>
            <a:r>
              <a:rPr lang="cs-CZ" dirty="0" smtClean="0"/>
              <a:t> je ve starých a ozářených erytrocytech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98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Potransfuzní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purpura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Specifické protilátky proti trombocytům (nejčastěji anti-HPA 1a)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Trombocytopenie, krvácivost, závažná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Průkaz specifických </a:t>
            </a:r>
            <a:r>
              <a:rPr lang="cs-CZ" dirty="0" err="1" smtClean="0"/>
              <a:t>antitrombocytárních</a:t>
            </a:r>
            <a:r>
              <a:rPr lang="cs-CZ" dirty="0" smtClean="0"/>
              <a:t> protilátek</a:t>
            </a:r>
          </a:p>
          <a:p>
            <a:r>
              <a:rPr lang="cs-CZ" dirty="0" smtClean="0"/>
              <a:t>Léčba: IVIG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413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Potransfuzní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hemosideróza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Přetížení železem po dlouhodobé aplikaci transfuzí</a:t>
            </a:r>
          </a:p>
          <a:p>
            <a:r>
              <a:rPr lang="cs-CZ" dirty="0" err="1" smtClean="0"/>
              <a:t>hemosiderin</a:t>
            </a:r>
            <a:r>
              <a:rPr lang="cs-CZ" dirty="0"/>
              <a:t> </a:t>
            </a:r>
            <a:r>
              <a:rPr lang="cs-CZ" dirty="0" smtClean="0"/>
              <a:t>= feritin agregovaný do větších komplexů, ukládá se v parenchymatózních orgánech</a:t>
            </a:r>
          </a:p>
          <a:p>
            <a:r>
              <a:rPr lang="cs-CZ" dirty="0" smtClean="0"/>
              <a:t>1T.U. obsahuje cca 230mg elementárního železa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414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Materiál pro vyšetření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Vzorek pacienta před transfuzí</a:t>
            </a:r>
          </a:p>
          <a:p>
            <a:r>
              <a:rPr lang="cs-CZ" dirty="0" smtClean="0"/>
              <a:t>Vzorek </a:t>
            </a:r>
            <a:r>
              <a:rPr lang="cs-CZ" dirty="0"/>
              <a:t>pacienta po transfuzi</a:t>
            </a:r>
          </a:p>
          <a:p>
            <a:r>
              <a:rPr lang="cs-CZ" dirty="0"/>
              <a:t>Vak se zbytkem TP</a:t>
            </a:r>
          </a:p>
          <a:p>
            <a:r>
              <a:rPr lang="cs-CZ" dirty="0" smtClean="0"/>
              <a:t>Vyplněné hlášení </a:t>
            </a:r>
            <a:r>
              <a:rPr lang="cs-CZ" dirty="0"/>
              <a:t>o </a:t>
            </a:r>
            <a:r>
              <a:rPr lang="cs-CZ" dirty="0" err="1"/>
              <a:t>potransfuzní</a:t>
            </a:r>
            <a:r>
              <a:rPr lang="cs-CZ" dirty="0"/>
              <a:t> </a:t>
            </a:r>
            <a:r>
              <a:rPr lang="cs-CZ" dirty="0" smtClean="0"/>
              <a:t>reakci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048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 smtClean="0"/>
              <a:t>Děkuji za pozornost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69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účinky </a:t>
            </a:r>
            <a:r>
              <a:rPr lang="cs-CZ" dirty="0" err="1" smtClean="0"/>
              <a:t>hemoterapie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Inhibice imunity</a:t>
            </a:r>
          </a:p>
          <a:p>
            <a:pPr lvl="2"/>
            <a:r>
              <a:rPr lang="cs-CZ" dirty="0" smtClean="0"/>
              <a:t>Dávka transfundovaných leukocytů</a:t>
            </a:r>
          </a:p>
          <a:p>
            <a:pPr lvl="2"/>
            <a:r>
              <a:rPr lang="cs-CZ" dirty="0" smtClean="0"/>
              <a:t>Stáří TP</a:t>
            </a:r>
          </a:p>
          <a:p>
            <a:r>
              <a:rPr lang="cs-CZ" dirty="0" err="1" smtClean="0"/>
              <a:t>Aloimunizace</a:t>
            </a:r>
            <a:endParaRPr lang="cs-CZ" dirty="0" smtClean="0"/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ery</a:t>
            </a:r>
            <a:endParaRPr lang="cs-CZ" dirty="0" smtClean="0"/>
          </a:p>
          <a:p>
            <a:pPr lvl="2"/>
            <a:r>
              <a:rPr lang="cs-CZ" dirty="0" smtClean="0"/>
              <a:t>Anti-HLA</a:t>
            </a:r>
          </a:p>
          <a:p>
            <a:pPr lvl="2"/>
            <a:r>
              <a:rPr lang="cs-CZ" dirty="0" smtClean="0"/>
              <a:t>Anti-trombo</a:t>
            </a:r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02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Transfuzní přípravek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Krevní derivát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86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 x TD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Transfuzní jednotka (TU,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Transfusion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Terapeutická dávka (TD,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Therapeutic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95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Transfuzní přípravky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Erytrocytové</a:t>
            </a:r>
          </a:p>
          <a:p>
            <a:r>
              <a:rPr lang="cs-CZ" dirty="0" smtClean="0"/>
              <a:t>Trombocytové</a:t>
            </a:r>
            <a:endParaRPr lang="cs-CZ" dirty="0"/>
          </a:p>
          <a:p>
            <a:r>
              <a:rPr lang="cs-CZ" dirty="0" smtClean="0"/>
              <a:t>Plazmové</a:t>
            </a:r>
          </a:p>
          <a:p>
            <a:endParaRPr lang="cs-CZ" dirty="0" smtClean="0"/>
          </a:p>
          <a:p>
            <a:r>
              <a:rPr lang="cs-CZ" dirty="0" smtClean="0"/>
              <a:t>Granulocyty – v ojedinělých indikacích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9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sekundárních úprav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Deleukotizace</a:t>
            </a:r>
            <a:r>
              <a:rPr lang="cs-CZ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– </a:t>
            </a:r>
            <a:r>
              <a:rPr lang="cs-CZ" dirty="0" smtClean="0">
                <a:latin typeface="Calibri" panose="020F0502020204030204" pitchFamily="34" charset="0"/>
              </a:rPr>
              <a:t>nejsou indikační omezení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Ozáření </a:t>
            </a:r>
            <a:r>
              <a:rPr lang="cs-CZ" dirty="0">
                <a:latin typeface="Calibri" panose="020F0502020204030204" pitchFamily="34" charset="0"/>
              </a:rPr>
              <a:t>– </a:t>
            </a:r>
            <a:r>
              <a:rPr lang="el-GR" dirty="0">
                <a:latin typeface="Calibri" panose="020F0502020204030204" pitchFamily="34" charset="0"/>
              </a:rPr>
              <a:t>γ</a:t>
            </a:r>
            <a:r>
              <a:rPr lang="cs-CZ" dirty="0">
                <a:latin typeface="Calibri" panose="020F0502020204030204" pitchFamily="34" charset="0"/>
              </a:rPr>
              <a:t> paprsky 25-50 </a:t>
            </a:r>
            <a:r>
              <a:rPr lang="cs-CZ" dirty="0" err="1">
                <a:latin typeface="Calibri" panose="020F0502020204030204" pitchFamily="34" charset="0"/>
              </a:rPr>
              <a:t>Gy</a:t>
            </a:r>
            <a:r>
              <a:rPr lang="cs-CZ" dirty="0">
                <a:latin typeface="Calibri" panose="020F0502020204030204" pitchFamily="34" charset="0"/>
              </a:rPr>
              <a:t>, podle požadavku v indikovaných případech (prevence TA-</a:t>
            </a:r>
            <a:r>
              <a:rPr lang="cs-CZ" dirty="0" err="1">
                <a:latin typeface="Calibri" panose="020F0502020204030204" pitchFamily="34" charset="0"/>
              </a:rPr>
              <a:t>GvHD</a:t>
            </a:r>
            <a:r>
              <a:rPr lang="cs-CZ" dirty="0">
                <a:latin typeface="Calibri" panose="020F0502020204030204" pitchFamily="34" charset="0"/>
              </a:rPr>
              <a:t>)</a:t>
            </a:r>
          </a:p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Promytí</a:t>
            </a:r>
            <a:r>
              <a:rPr lang="cs-CZ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– indikováno u těžkých alergických reakcí a selektivního </a:t>
            </a:r>
            <a:r>
              <a:rPr lang="cs-CZ" dirty="0" err="1">
                <a:latin typeface="Calibri" panose="020F0502020204030204" pitchFamily="34" charset="0"/>
              </a:rPr>
              <a:t>IgA</a:t>
            </a:r>
            <a:r>
              <a:rPr lang="cs-CZ" dirty="0">
                <a:latin typeface="Calibri" panose="020F0502020204030204" pitchFamily="34" charset="0"/>
              </a:rPr>
              <a:t> deficitu s přítomností protilátek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Patogenní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inaktivace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trombocytů</a:t>
            </a:r>
            <a:r>
              <a:rPr lang="cs-CZ" dirty="0" smtClean="0">
                <a:latin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</a:rPr>
              <a:t>indikace u </a:t>
            </a:r>
            <a:r>
              <a:rPr lang="cs-CZ" dirty="0" err="1">
                <a:latin typeface="Calibri" panose="020F0502020204030204" pitchFamily="34" charset="0"/>
              </a:rPr>
              <a:t>imunosuprimovaných</a:t>
            </a:r>
            <a:r>
              <a:rPr lang="cs-CZ" dirty="0">
                <a:latin typeface="Calibri" panose="020F0502020204030204" pitchFamily="34" charset="0"/>
              </a:rPr>
              <a:t> pacientů před a po alogenní transplantaci kostní dřeně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rytrocyty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68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1410</Words>
  <Application>Microsoft Office PowerPoint</Application>
  <PresentationFormat>Předvádění na obrazovce (4:3)</PresentationFormat>
  <Paragraphs>249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systému Office</vt:lpstr>
      <vt:lpstr>Zásady a rizika hemoterapie </vt:lpstr>
      <vt:lpstr>1. Zásady hemoterapie</vt:lpstr>
      <vt:lpstr>Obecné zásady hemoterapie</vt:lpstr>
      <vt:lpstr>Vedlejší účinky hemoterapie</vt:lpstr>
      <vt:lpstr>Definice</vt:lpstr>
      <vt:lpstr>TU x TD</vt:lpstr>
      <vt:lpstr>Transfuzní přípravky</vt:lpstr>
      <vt:lpstr>Indikace sekundárních úprav TP</vt:lpstr>
      <vt:lpstr>Erytrocyty</vt:lpstr>
      <vt:lpstr>Rozhodnutí o transfuzi</vt:lpstr>
      <vt:lpstr>Indikace</vt:lpstr>
      <vt:lpstr>Indikace</vt:lpstr>
      <vt:lpstr>Pravděpodobnost náhrady u akutních krevních ztrát</vt:lpstr>
      <vt:lpstr>Trombocyty</vt:lpstr>
      <vt:lpstr>Indikace</vt:lpstr>
      <vt:lpstr>Prezentace aplikace PowerPoint</vt:lpstr>
      <vt:lpstr>Plazma</vt:lpstr>
      <vt:lpstr>Indikace</vt:lpstr>
      <vt:lpstr>Granulocyty</vt:lpstr>
      <vt:lpstr>Krevní deriváty</vt:lpstr>
      <vt:lpstr>2. Rizika hemoterapie</vt:lpstr>
      <vt:lpstr>Potransfuzní reakce: nežádoucí reakce x nežádoucí událost</vt:lpstr>
      <vt:lpstr>Společným jmenovatelem řady potransfuzních reakcí – procesní chyby</vt:lpstr>
      <vt:lpstr>Akutní hemolytická</vt:lpstr>
      <vt:lpstr>Pozdní hemolytická</vt:lpstr>
      <vt:lpstr>Febrilní nehemolytická</vt:lpstr>
      <vt:lpstr>Bakteriálně toxická</vt:lpstr>
      <vt:lpstr>Alergická a anafylaktická</vt:lpstr>
      <vt:lpstr>TRALI</vt:lpstr>
      <vt:lpstr>TA - GvHD</vt:lpstr>
      <vt:lpstr>TACO (transfusion associated circulatory overload)</vt:lpstr>
      <vt:lpstr>Hypotermie</vt:lpstr>
      <vt:lpstr>Hyperkalemie</vt:lpstr>
      <vt:lpstr>Potransfuzní purpura</vt:lpstr>
      <vt:lpstr>Potransfuzní hemosideróza</vt:lpstr>
      <vt:lpstr>Materiál pro vyšetření potransfuzní reakce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Hemoterapie</dc:title>
  <dc:creator>Lejdarova Hana</dc:creator>
  <cp:lastModifiedBy>Lejdarova Hana</cp:lastModifiedBy>
  <cp:revision>57</cp:revision>
  <cp:lastPrinted>2015-11-23T19:02:56Z</cp:lastPrinted>
  <dcterms:created xsi:type="dcterms:W3CDTF">2015-08-06T08:30:02Z</dcterms:created>
  <dcterms:modified xsi:type="dcterms:W3CDTF">2016-01-07T10:52:43Z</dcterms:modified>
</cp:coreProperties>
</file>