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92BD-97D2-4BD9-BAED-938F08C7A53F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7355-6D0C-4D7E-9B44-E311807A86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88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08CA-4D48-4AEB-81A8-07AFC86D3637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C019-3277-4A29-A655-80DAA036F0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Kandyty</a:t>
            </a:r>
            <a:r>
              <a:rPr lang="cs-CZ" dirty="0" smtClean="0"/>
              <a:t> = tvrdé bonbony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EC019-3277-4A29-A655-80DAA036F00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1906: Vánoční ozdoby,</a:t>
            </a:r>
            <a:r>
              <a:rPr lang="cs-CZ" baseline="0" dirty="0" smtClean="0"/>
              <a:t> tabulkové čokolády, kočičí jazýčky + hašlerky!</a:t>
            </a:r>
          </a:p>
          <a:p>
            <a:pPr marL="0" indent="0">
              <a:buNone/>
            </a:pPr>
            <a:r>
              <a:rPr lang="cs-CZ" dirty="0" smtClean="0"/>
              <a:t>+ v cukru obalené čokoládové čočky a</a:t>
            </a:r>
            <a:r>
              <a:rPr lang="cs-CZ" baseline="0" dirty="0" smtClean="0"/>
              <a:t> </a:t>
            </a:r>
            <a:r>
              <a:rPr lang="cs-CZ" dirty="0" smtClean="0"/>
              <a:t>fazole</a:t>
            </a:r>
          </a:p>
          <a:p>
            <a:pPr marL="0" indent="0">
              <a:buNone/>
            </a:pPr>
            <a:r>
              <a:rPr lang="cs-CZ" dirty="0" smtClean="0"/>
              <a:t>1912: 200 zaměstnanců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EC019-3277-4A29-A655-80DAA036F00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4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Wehrmacht – výroba a montáž součástek</a:t>
            </a:r>
          </a:p>
          <a:p>
            <a:r>
              <a:rPr lang="cs-CZ" dirty="0" smtClean="0"/>
              <a:t>Konfiskace</a:t>
            </a:r>
            <a:r>
              <a:rPr lang="cs-CZ" baseline="0" dirty="0" smtClean="0"/>
              <a:t> – zatajení zásob surovin po německých majitelích</a:t>
            </a:r>
          </a:p>
          <a:p>
            <a:r>
              <a:rPr lang="cs-CZ" baseline="0" dirty="0" smtClean="0"/>
              <a:t>1949: o rok později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EC019-3277-4A29-A655-80DAA036F00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85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1922: inspirace tančícími medvědy na pouti</a:t>
            </a:r>
          </a:p>
          <a:p>
            <a:r>
              <a:rPr lang="cs-CZ" dirty="0" err="1" smtClean="0"/>
              <a:t>Disney</a:t>
            </a:r>
            <a:r>
              <a:rPr lang="cs-CZ" dirty="0" smtClean="0"/>
              <a:t> v 80. letech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EC019-3277-4A29-A655-80DAA036F00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367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485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7888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626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0479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5004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044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299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4" descr="http://unspokenpictures.com/wp-content/uploads/funny-gummy-bear-skin-ru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 t="40872" r="32846" b="35468"/>
          <a:stretch/>
        </p:blipFill>
        <p:spPr bwMode="auto">
          <a:xfrm>
            <a:off x="10125903" y="379985"/>
            <a:ext cx="1291472" cy="772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56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380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789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289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546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1672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6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490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CA8D04-11D0-4952-9B2D-3BE117E9FBF2}" type="datetimeFigureOut">
              <a:rPr lang="cs-CZ" smtClean="0"/>
              <a:pPr/>
              <a:t>21. 11. 2015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483E-7F1C-4BA9-A97E-0FEB07AEEEE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Picture 4" descr="http://unspokenpictures.com/wp-content/uploads/funny-gummy-bear-skin-rug.jp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 t="40872" r="32846" b="35468"/>
          <a:stretch/>
        </p:blipFill>
        <p:spPr bwMode="auto">
          <a:xfrm>
            <a:off x="10157602" y="368310"/>
            <a:ext cx="1291472" cy="772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6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727" y="3740728"/>
            <a:ext cx="8825658" cy="1230618"/>
          </a:xfrm>
        </p:spPr>
        <p:txBody>
          <a:bodyPr/>
          <a:lstStyle/>
          <a:p>
            <a:r>
              <a:rPr lang="cs-CZ" dirty="0" smtClean="0"/>
              <a:t>Gumoví medvídci </a:t>
            </a:r>
            <a:r>
              <a:rPr lang="cs-CZ" dirty="0" err="1" smtClean="0"/>
              <a:t>Haribo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88582" y="5334000"/>
            <a:ext cx="2937163" cy="1122219"/>
          </a:xfrm>
        </p:spPr>
        <p:txBody>
          <a:bodyPr>
            <a:noAutofit/>
          </a:bodyPr>
          <a:lstStyle/>
          <a:p>
            <a:r>
              <a:rPr lang="cs-CZ" sz="1800" dirty="0"/>
              <a:t>Petra Nosková</a:t>
            </a:r>
          </a:p>
          <a:p>
            <a:r>
              <a:rPr lang="cs-CZ" sz="1800" dirty="0"/>
              <a:t>Lenka Kudláčková</a:t>
            </a:r>
          </a:p>
          <a:p>
            <a:r>
              <a:rPr lang="cs-CZ" sz="1800" dirty="0"/>
              <a:t>Martina Jelínková</a:t>
            </a:r>
          </a:p>
        </p:txBody>
      </p:sp>
    </p:spTree>
    <p:extLst>
      <p:ext uri="{BB962C8B-B14F-4D97-AF65-F5344CB8AC3E}">
        <p14:creationId xmlns:p14="http://schemas.microsoft.com/office/powerpoint/2010/main" val="196546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 a chuť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4825" y="1535113"/>
            <a:ext cx="8291264" cy="1029791"/>
          </a:xfrm>
        </p:spPr>
        <p:txBody>
          <a:bodyPr/>
          <a:lstStyle/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cs-CZ" b="0" dirty="0" smtClean="0"/>
              <a:t> Ovocné a rostlinné koncentráty</a:t>
            </a:r>
          </a:p>
          <a:p>
            <a:pPr marL="342900" indent="-342900">
              <a:buFont typeface="Century Gothic" panose="020B0502020202020204" pitchFamily="34" charset="0"/>
              <a:buChar char="►"/>
            </a:pPr>
            <a:r>
              <a:rPr lang="cs-CZ" b="0" dirty="0" smtClean="0"/>
              <a:t> Výtažky z:</a:t>
            </a:r>
            <a:endParaRPr lang="cs-CZ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08284" y="2584571"/>
            <a:ext cx="4040188" cy="3561259"/>
          </a:xfrm>
        </p:spPr>
        <p:txBody>
          <a:bodyPr/>
          <a:lstStyle/>
          <a:p>
            <a:r>
              <a:rPr lang="cs-CZ" dirty="0" smtClean="0"/>
              <a:t>černý rybíz</a:t>
            </a:r>
          </a:p>
          <a:p>
            <a:r>
              <a:rPr lang="cs-CZ" dirty="0"/>
              <a:t>p</a:t>
            </a:r>
            <a:r>
              <a:rPr lang="cs-CZ" dirty="0" smtClean="0"/>
              <a:t>omeranč</a:t>
            </a:r>
          </a:p>
          <a:p>
            <a:r>
              <a:rPr lang="cs-CZ" dirty="0" smtClean="0"/>
              <a:t>citron </a:t>
            </a:r>
          </a:p>
          <a:p>
            <a:r>
              <a:rPr lang="cs-CZ" dirty="0"/>
              <a:t>b</a:t>
            </a:r>
            <a:r>
              <a:rPr lang="cs-CZ" dirty="0" smtClean="0"/>
              <a:t>ezinky </a:t>
            </a:r>
          </a:p>
          <a:p>
            <a:r>
              <a:rPr lang="cs-CZ" dirty="0"/>
              <a:t>č</a:t>
            </a:r>
            <a:r>
              <a:rPr lang="cs-CZ" dirty="0" smtClean="0"/>
              <a:t>ervený rybíz </a:t>
            </a:r>
          </a:p>
          <a:p>
            <a:r>
              <a:rPr lang="cs-CZ" dirty="0" err="1" smtClean="0"/>
              <a:t>arónie</a:t>
            </a:r>
            <a:endParaRPr lang="cs-CZ" dirty="0" smtClean="0"/>
          </a:p>
          <a:p>
            <a:r>
              <a:rPr lang="cs-CZ" dirty="0" smtClean="0"/>
              <a:t>hroznové víno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2457" y="2564904"/>
            <a:ext cx="4041775" cy="3561259"/>
          </a:xfrm>
        </p:spPr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epa</a:t>
            </a:r>
          </a:p>
          <a:p>
            <a:r>
              <a:rPr lang="cs-CZ" dirty="0" smtClean="0"/>
              <a:t>paprika</a:t>
            </a:r>
          </a:p>
          <a:p>
            <a:r>
              <a:rPr lang="cs-CZ" dirty="0"/>
              <a:t>m</a:t>
            </a:r>
            <a:r>
              <a:rPr lang="cs-CZ" dirty="0" smtClean="0"/>
              <a:t>rkev</a:t>
            </a:r>
          </a:p>
          <a:p>
            <a:r>
              <a:rPr lang="cs-CZ" dirty="0"/>
              <a:t>k</a:t>
            </a:r>
            <a:r>
              <a:rPr lang="cs-CZ" dirty="0" smtClean="0"/>
              <a:t>opřiva </a:t>
            </a:r>
          </a:p>
          <a:p>
            <a:r>
              <a:rPr lang="cs-CZ" dirty="0" smtClean="0"/>
              <a:t>špenát</a:t>
            </a:r>
          </a:p>
          <a:p>
            <a:r>
              <a:rPr lang="cs-CZ" dirty="0"/>
              <a:t>s</a:t>
            </a:r>
            <a:r>
              <a:rPr lang="cs-CZ" dirty="0" smtClean="0"/>
              <a:t>větlice barvířská </a:t>
            </a:r>
          </a:p>
        </p:txBody>
      </p:sp>
      <p:pic>
        <p:nvPicPr>
          <p:cNvPr id="4098" name="Picture 2" descr="C:\Users\Uzivatel\Desktop\zelen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3581" y="1994999"/>
            <a:ext cx="2885665" cy="1828790"/>
          </a:xfrm>
          <a:prstGeom prst="rect">
            <a:avLst/>
          </a:prstGeom>
          <a:noFill/>
        </p:spPr>
      </p:pic>
      <p:pic>
        <p:nvPicPr>
          <p:cNvPr id="4099" name="Picture 3" descr="C:\Users\Uzivatel\Desktop\svetlice-barvir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3954" y="4149169"/>
            <a:ext cx="1919038" cy="157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80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allAtOnce"/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Alternativy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Některé druhy bez vepřové želatiny</a:t>
            </a:r>
          </a:p>
          <a:p>
            <a:r>
              <a:rPr lang="cs-CZ" dirty="0"/>
              <a:t>Š</a:t>
            </a:r>
            <a:r>
              <a:rPr lang="cs-CZ" dirty="0" smtClean="0"/>
              <a:t>krob či agar</a:t>
            </a:r>
          </a:p>
          <a:p>
            <a:r>
              <a:rPr lang="cs-CZ" dirty="0" smtClean="0"/>
              <a:t>Vhodné pro vegetariány i jiné</a:t>
            </a:r>
          </a:p>
          <a:p>
            <a:endParaRPr lang="cs-CZ" dirty="0"/>
          </a:p>
          <a:p>
            <a:r>
              <a:rPr lang="cs-CZ" dirty="0" smtClean="0"/>
              <a:t>Všechny výrobky bez obsahu lepku a laktózy</a:t>
            </a:r>
            <a:endParaRPr lang="cs-CZ" dirty="0"/>
          </a:p>
        </p:txBody>
      </p:sp>
      <p:pic>
        <p:nvPicPr>
          <p:cNvPr id="5123" name="Picture 3" descr="C:\Users\Uzivatel\Desktop\bez lep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761" y="4137434"/>
            <a:ext cx="1439502" cy="1435887"/>
          </a:xfrm>
          <a:prstGeom prst="rect">
            <a:avLst/>
          </a:prstGeom>
          <a:noFill/>
        </p:spPr>
      </p:pic>
      <p:pic>
        <p:nvPicPr>
          <p:cNvPr id="5124" name="Picture 4" descr="C:\Users\Uzivatel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7392" y="4137435"/>
            <a:ext cx="1424090" cy="1430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34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Zrod nového tvaru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Nápad</a:t>
            </a:r>
          </a:p>
          <a:p>
            <a:r>
              <a:rPr lang="cs-CZ" dirty="0" smtClean="0"/>
              <a:t>Ruční nákres</a:t>
            </a:r>
          </a:p>
          <a:p>
            <a:r>
              <a:rPr lang="cs-CZ" dirty="0" smtClean="0"/>
              <a:t>Počítačový trojrozměrný vzorový výkres</a:t>
            </a:r>
          </a:p>
          <a:p>
            <a:r>
              <a:rPr lang="cs-CZ" dirty="0" smtClean="0"/>
              <a:t>Přenesení údajů do frézy</a:t>
            </a:r>
          </a:p>
          <a:p>
            <a:r>
              <a:rPr lang="cs-CZ" dirty="0" smtClean="0"/>
              <a:t>Razítka různých tvarů</a:t>
            </a:r>
          </a:p>
          <a:p>
            <a:r>
              <a:rPr lang="cs-CZ" dirty="0" smtClean="0"/>
              <a:t>Formy z kukuřičného škrobu= </a:t>
            </a:r>
            <a:r>
              <a:rPr lang="cs-CZ" dirty="0" err="1" smtClean="0"/>
              <a:t>kárátka</a:t>
            </a:r>
            <a:endParaRPr lang="cs-CZ" dirty="0" smtClean="0"/>
          </a:p>
          <a:p>
            <a:pPr lvl="1"/>
            <a:r>
              <a:rPr lang="cs-CZ" dirty="0" smtClean="0"/>
              <a:t>Negativní otisk daného tvaru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72" y="1408670"/>
            <a:ext cx="3155273" cy="44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ovocného gumového želé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hlavní suroviny: </a:t>
            </a:r>
          </a:p>
          <a:p>
            <a:pPr lvl="1"/>
            <a:r>
              <a:rPr lang="cs-CZ" dirty="0" smtClean="0"/>
              <a:t>želatina</a:t>
            </a:r>
          </a:p>
          <a:p>
            <a:pPr lvl="1"/>
            <a:r>
              <a:rPr lang="cs-CZ" dirty="0" smtClean="0"/>
              <a:t>cukr</a:t>
            </a:r>
          </a:p>
          <a:p>
            <a:pPr lvl="1"/>
            <a:r>
              <a:rPr lang="cs-CZ" dirty="0" smtClean="0"/>
              <a:t>glukózový sirup</a:t>
            </a:r>
          </a:p>
          <a:p>
            <a:r>
              <a:rPr lang="cs-CZ" dirty="0" smtClean="0"/>
              <a:t>Další suroviny a látky:</a:t>
            </a:r>
          </a:p>
          <a:p>
            <a:pPr lvl="1"/>
            <a:r>
              <a:rPr lang="cs-CZ" dirty="0" smtClean="0"/>
              <a:t>Barviva</a:t>
            </a:r>
          </a:p>
          <a:p>
            <a:pPr lvl="1"/>
            <a:r>
              <a:rPr lang="cs-CZ" dirty="0" smtClean="0"/>
              <a:t>Ochucovadla</a:t>
            </a:r>
          </a:p>
          <a:p>
            <a:pPr lvl="1"/>
            <a:r>
              <a:rPr lang="cs-CZ" dirty="0" smtClean="0"/>
              <a:t>Leštící vosky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69" y="1482810"/>
            <a:ext cx="2323585" cy="18588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50" y="1848870"/>
            <a:ext cx="1935119" cy="23269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61" y="4175811"/>
            <a:ext cx="2253228" cy="22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hmota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Rozpuštění želatiny při 80 °C</a:t>
            </a:r>
          </a:p>
          <a:p>
            <a:r>
              <a:rPr lang="cs-CZ" dirty="0" smtClean="0"/>
              <a:t>Smíchání hlavních surovin</a:t>
            </a:r>
          </a:p>
          <a:p>
            <a:r>
              <a:rPr lang="cs-CZ" dirty="0" smtClean="0"/>
              <a:t>Vaření při 130 °C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3141869"/>
            <a:ext cx="5057518" cy="30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Barvící</a:t>
            </a:r>
            <a:r>
              <a:rPr lang="cs-CZ" dirty="0"/>
              <a:t> </a:t>
            </a:r>
            <a:r>
              <a:rPr lang="cs-CZ" dirty="0" smtClean="0"/>
              <a:t>a dochucovací stanice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Barvení ve 4 nádobách</a:t>
            </a:r>
          </a:p>
          <a:p>
            <a:r>
              <a:rPr lang="cs-CZ" dirty="0" smtClean="0"/>
              <a:t>Barviva: řepa, světlice barvířská, špenát, kopřiva, paprika, kiwi</a:t>
            </a:r>
          </a:p>
          <a:p>
            <a:r>
              <a:rPr lang="cs-CZ" dirty="0" smtClean="0"/>
              <a:t>Ochucovadla: jablečná šťáva, kyselina vinná, jablečná a citrónová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38" y="3572669"/>
            <a:ext cx="2160543" cy="24739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4" y="3886715"/>
            <a:ext cx="2879811" cy="2159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47" y="3481131"/>
            <a:ext cx="2021874" cy="26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Plnění do formiček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Zařízení Mogul</a:t>
            </a:r>
          </a:p>
          <a:p>
            <a:pPr lvl="1"/>
            <a:r>
              <a:rPr lang="cs-CZ" dirty="0" smtClean="0"/>
              <a:t>Raznice</a:t>
            </a:r>
          </a:p>
          <a:p>
            <a:pPr lvl="1"/>
            <a:r>
              <a:rPr lang="cs-CZ" dirty="0" smtClean="0"/>
              <a:t>Posuvný pás</a:t>
            </a:r>
          </a:p>
          <a:p>
            <a:pPr lvl="1"/>
            <a:r>
              <a:rPr lang="cs-CZ" dirty="0" smtClean="0"/>
              <a:t>Plnící zařízení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66" y="3802744"/>
            <a:ext cx="3791465" cy="26128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3802744"/>
            <a:ext cx="3927274" cy="26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1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Chladnutí a konečné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Chladnutí v chladícím skladu na 24 hod</a:t>
            </a:r>
          </a:p>
          <a:p>
            <a:r>
              <a:rPr lang="cs-CZ" dirty="0" smtClean="0"/>
              <a:t>Mechanické oddělení medvídků od škrobu</a:t>
            </a:r>
          </a:p>
          <a:p>
            <a:r>
              <a:rPr lang="cs-CZ" dirty="0" err="1" smtClean="0"/>
              <a:t>Olejovací</a:t>
            </a:r>
            <a:r>
              <a:rPr lang="cs-CZ" dirty="0" smtClean="0"/>
              <a:t> buben - lesk a nelepivost</a:t>
            </a:r>
          </a:p>
          <a:p>
            <a:pPr lvl="1"/>
            <a:r>
              <a:rPr lang="cs-CZ" dirty="0" smtClean="0"/>
              <a:t>Směs oleje s karnaubským voskem</a:t>
            </a:r>
          </a:p>
          <a:p>
            <a:endParaRPr lang="cs-CZ" dirty="0" smtClean="0"/>
          </a:p>
          <a:p>
            <a:r>
              <a:rPr lang="cs-CZ" dirty="0" smtClean="0"/>
              <a:t>Linka plní medvídky rovnou do pytlíků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060253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6683" y="660537"/>
            <a:ext cx="6278635" cy="988155"/>
          </a:xfrm>
        </p:spPr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46" y="2444403"/>
            <a:ext cx="5297508" cy="35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firmy Sfinx (</a:t>
            </a:r>
            <a:r>
              <a:rPr lang="cs-CZ" dirty="0" err="1" smtClean="0"/>
              <a:t>Kneisl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Založeno roku 30.11.1863 v Holešově</a:t>
            </a:r>
          </a:p>
          <a:p>
            <a:r>
              <a:rPr lang="cs-CZ" dirty="0" smtClean="0"/>
              <a:t>Majitel Philipp </a:t>
            </a:r>
            <a:r>
              <a:rPr lang="cs-CZ" dirty="0" err="1" smtClean="0"/>
              <a:t>Kneisl</a:t>
            </a:r>
            <a:endParaRPr lang="cs-CZ" dirty="0" smtClean="0"/>
          </a:p>
          <a:p>
            <a:r>
              <a:rPr lang="cs-CZ" dirty="0" smtClean="0"/>
              <a:t>Nejrozšířenější nečokoládové cukrovinky v ČR</a:t>
            </a:r>
          </a:p>
          <a:p>
            <a:r>
              <a:rPr lang="cs-CZ" dirty="0" smtClean="0"/>
              <a:t>Výroba </a:t>
            </a:r>
            <a:r>
              <a:rPr lang="cs-CZ" dirty="0" err="1" smtClean="0"/>
              <a:t>kandytů</a:t>
            </a:r>
            <a:endParaRPr lang="cs-CZ" dirty="0" smtClean="0"/>
          </a:p>
          <a:p>
            <a:r>
              <a:rPr lang="it-IT" dirty="0" err="1" smtClean="0"/>
              <a:t>Jojo</a:t>
            </a:r>
            <a:r>
              <a:rPr lang="it-IT" dirty="0" smtClean="0"/>
              <a:t>, Bon Pari, </a:t>
            </a:r>
            <a:r>
              <a:rPr lang="it-IT" dirty="0" err="1" smtClean="0"/>
              <a:t>Hašlerky</a:t>
            </a:r>
            <a:r>
              <a:rPr lang="it-IT" dirty="0" smtClean="0"/>
              <a:t>, </a:t>
            </a:r>
            <a:r>
              <a:rPr lang="it-IT" dirty="0" err="1" smtClean="0"/>
              <a:t>Anticol</a:t>
            </a:r>
            <a:r>
              <a:rPr lang="it-IT" dirty="0" smtClean="0"/>
              <a:t> a </a:t>
            </a:r>
            <a:r>
              <a:rPr lang="it-IT" dirty="0" err="1" smtClean="0"/>
              <a:t>Toffo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www.zholesova.cz/wp-content/uploads/2012/01/Pohl_Holes_Vv_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99" y="3575365"/>
            <a:ext cx="4625430" cy="29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1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1906:	- první čokoládové výrobky, karamely,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bonbony proti nachlazení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počátek lentilek</a:t>
            </a:r>
          </a:p>
          <a:p>
            <a:r>
              <a:rPr lang="cs-CZ" dirty="0" smtClean="0"/>
              <a:t>1912:	- vystavěn závod na oplatky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registrace ochranné známky se sfingou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k 50. výročí titul </a:t>
            </a:r>
            <a:r>
              <a:rPr lang="cs-CZ" i="1" dirty="0" smtClean="0"/>
              <a:t>Císařsko-královská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 privilegovaná továrna</a:t>
            </a:r>
          </a:p>
          <a:p>
            <a:r>
              <a:rPr lang="cs-CZ" dirty="0" smtClean="0"/>
              <a:t>1935:	- heslo „Vždy bezvadné zboží“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endParaRPr lang="cs-CZ" dirty="0"/>
          </a:p>
        </p:txBody>
      </p:sp>
      <p:pic>
        <p:nvPicPr>
          <p:cNvPr id="7" name="Picture 2" descr="http://img18.rajce.idnes.cz/d1803/3/3335/3335940_6dcd1bd6d2610aeed88e5a2943b7f56c/images/porcela_fig_plechy_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8615"/>
          <a:stretch/>
        </p:blipFill>
        <p:spPr bwMode="auto">
          <a:xfrm>
            <a:off x="8835007" y="1490065"/>
            <a:ext cx="2429691" cy="28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chiv.cdc-deerhound.cz/images/articles/klubova-vystava-cdc-7-9-2013-kamenice/d---lentil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90" y="4654956"/>
            <a:ext cx="2845434" cy="1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9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Válečné a poválečné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 války v provozu – část pro Wehrmacht</a:t>
            </a:r>
          </a:p>
          <a:p>
            <a:endParaRPr lang="cs-CZ" dirty="0" smtClean="0"/>
          </a:p>
          <a:p>
            <a:r>
              <a:rPr lang="cs-CZ" dirty="0" smtClean="0"/>
              <a:t>1947:	- do USA, Velké Británie, zemí Beneluxu	</a:t>
            </a:r>
          </a:p>
          <a:p>
            <a:r>
              <a:rPr lang="cs-CZ" dirty="0" smtClean="0"/>
              <a:t>1948: 	- konfiskace a znárodnění</a:t>
            </a:r>
          </a:p>
          <a:p>
            <a:r>
              <a:rPr lang="cs-CZ" dirty="0" smtClean="0"/>
              <a:t>1949:	- vytvořen národní podnik Sfinx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(Jihomoravské čokoládovny Rohatec - 1953)</a:t>
            </a:r>
          </a:p>
          <a:p>
            <a:r>
              <a:rPr lang="cs-CZ" dirty="0" smtClean="0"/>
              <a:t>1963:	- Největší závod nečokoládových cukrovinek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Československa</a:t>
            </a:r>
          </a:p>
          <a:p>
            <a:r>
              <a:rPr lang="cs-CZ" dirty="0" smtClean="0"/>
              <a:t>1982:	- linka na lité </a:t>
            </a:r>
            <a:r>
              <a:rPr lang="cs-CZ" dirty="0" err="1" smtClean="0"/>
              <a:t>kandyty</a:t>
            </a:r>
            <a:r>
              <a:rPr lang="cs-CZ" dirty="0" smtClean="0"/>
              <a:t> (Bon Pari)</a:t>
            </a:r>
          </a:p>
          <a:p>
            <a:r>
              <a:rPr lang="cs-CZ" dirty="0" smtClean="0"/>
              <a:t>1992:	- součást Nestlé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cukrovinky.info/wp-content/uploads/2012/01/sfinx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46" y="16906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nijobs.cz/index.php/assets/images/16aa3f76f0a26d77070b1b97b23e3320/37-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71" y="3923211"/>
            <a:ext cx="2857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31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gumový medvídek r. 1922 ve městě Bonn (</a:t>
            </a:r>
            <a:r>
              <a:rPr lang="cs-CZ" dirty="0" err="1" smtClean="0"/>
              <a:t>Haribo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Disney</a:t>
            </a:r>
            <a:r>
              <a:rPr lang="cs-CZ" dirty="0" smtClean="0"/>
              <a:t>: „Dobrodružství gumových medvídků“</a:t>
            </a:r>
          </a:p>
          <a:p>
            <a:r>
              <a:rPr lang="cs-CZ" dirty="0" smtClean="0"/>
              <a:t>Nejoblíbenější barva?</a:t>
            </a:r>
          </a:p>
          <a:p>
            <a:r>
              <a:rPr lang="cs-CZ" dirty="0" smtClean="0"/>
              <a:t>Mezinárodní den 15.7.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070" y="2947399"/>
            <a:ext cx="4486002" cy="33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cheating.com/wp-content/uploads/2013/11/BYHV__xIAAElMD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21" y="1124630"/>
            <a:ext cx="6204206" cy="45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suroviny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Želatina</a:t>
            </a:r>
          </a:p>
          <a:p>
            <a:r>
              <a:rPr lang="cs-CZ" dirty="0" smtClean="0"/>
              <a:t>Glukózový sirup</a:t>
            </a:r>
          </a:p>
          <a:p>
            <a:r>
              <a:rPr lang="cs-CZ" dirty="0" smtClean="0"/>
              <a:t>Cukr</a:t>
            </a:r>
          </a:p>
          <a:p>
            <a:r>
              <a:rPr lang="cs-CZ" dirty="0" smtClean="0"/>
              <a:t>Dextróza </a:t>
            </a:r>
          </a:p>
          <a:p>
            <a:r>
              <a:rPr lang="cs-CZ" dirty="0" smtClean="0"/>
              <a:t>Ovocné a rostlinné koncentráty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212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Želatina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254313"/>
            <a:ext cx="8946541" cy="3994086"/>
          </a:xfrm>
        </p:spPr>
        <p:txBody>
          <a:bodyPr/>
          <a:lstStyle/>
          <a:p>
            <a:r>
              <a:rPr lang="cs-CZ" dirty="0" smtClean="0"/>
              <a:t>Gumový charakter výrobku</a:t>
            </a:r>
          </a:p>
          <a:p>
            <a:r>
              <a:rPr lang="cs-CZ" dirty="0" smtClean="0"/>
              <a:t>Vepřová želatina</a:t>
            </a:r>
          </a:p>
          <a:p>
            <a:r>
              <a:rPr lang="cs-CZ" dirty="0" smtClean="0"/>
              <a:t>Granulovaná hmota</a:t>
            </a:r>
          </a:p>
          <a:p>
            <a:r>
              <a:rPr lang="cs-CZ" dirty="0" smtClean="0"/>
              <a:t>Bez obsahu tuků a sacharidů</a:t>
            </a:r>
          </a:p>
        </p:txBody>
      </p:sp>
      <p:pic>
        <p:nvPicPr>
          <p:cNvPr id="2050" name="Picture 2" descr="C:\Users\Uzivatel\Desktop\Pra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547" y="1883200"/>
            <a:ext cx="3810000" cy="2143125"/>
          </a:xfrm>
          <a:prstGeom prst="rect">
            <a:avLst/>
          </a:prstGeom>
          <a:noFill/>
        </p:spPr>
      </p:pic>
      <p:pic>
        <p:nvPicPr>
          <p:cNvPr id="2051" name="Picture 3" descr="C:\Users\Uzivatel\Desktop\Vepřová žela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241" y="4372136"/>
            <a:ext cx="2429598" cy="2232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80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Cukr a dextróza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2382857"/>
            <a:ext cx="8946541" cy="4195481"/>
          </a:xfrm>
        </p:spPr>
        <p:txBody>
          <a:bodyPr/>
          <a:lstStyle/>
          <a:p>
            <a:r>
              <a:rPr lang="cs-CZ" dirty="0" smtClean="0"/>
              <a:t>Sladkost výrobku</a:t>
            </a:r>
          </a:p>
          <a:p>
            <a:r>
              <a:rPr lang="cs-CZ" dirty="0" smtClean="0"/>
              <a:t>Specifická granulace</a:t>
            </a:r>
          </a:p>
          <a:p>
            <a:r>
              <a:rPr lang="cs-CZ" dirty="0" smtClean="0"/>
              <a:t>Společně s glukózovým sirupem - 75 % výrobku</a:t>
            </a:r>
            <a:endParaRPr lang="cs-CZ" dirty="0"/>
          </a:p>
        </p:txBody>
      </p:sp>
      <p:pic>
        <p:nvPicPr>
          <p:cNvPr id="3074" name="Picture 2" descr="C:\Users\Uzivatel\Desktop\full.2818046328_dc189519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213" y="3662973"/>
            <a:ext cx="3243543" cy="2173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11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</TotalTime>
  <Words>381</Words>
  <Application>Microsoft Office PowerPoint</Application>
  <PresentationFormat>Vlastní</PresentationFormat>
  <Paragraphs>125</Paragraphs>
  <Slides>18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Ion</vt:lpstr>
      <vt:lpstr>Gumoví medvídci Haribo</vt:lpstr>
      <vt:lpstr>Počátky firmy Sfinx (Kneisl)</vt:lpstr>
      <vt:lpstr>Počátek století</vt:lpstr>
      <vt:lpstr>Válečné a poválečné období</vt:lpstr>
      <vt:lpstr>Současnost</vt:lpstr>
      <vt:lpstr>Prezentace aplikace PowerPoint</vt:lpstr>
      <vt:lpstr>Základní suroviny</vt:lpstr>
      <vt:lpstr>Želatina</vt:lpstr>
      <vt:lpstr>Cukr a dextróza</vt:lpstr>
      <vt:lpstr>Barva a chuť</vt:lpstr>
      <vt:lpstr>Alternativy</vt:lpstr>
      <vt:lpstr>Zrod nového tvaru</vt:lpstr>
      <vt:lpstr>Výroba ovocného gumového želé</vt:lpstr>
      <vt:lpstr>Základní hmota</vt:lpstr>
      <vt:lpstr>Barvící a dochucovací stanice</vt:lpstr>
      <vt:lpstr>Plnění do formiček</vt:lpstr>
      <vt:lpstr>Chladnutí a konečné úpravy</vt:lpstr>
      <vt:lpstr>Děkujeme za pozornost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firmy Sfinx (Kneisl)</dc:title>
  <dc:creator>Petra Nosková</dc:creator>
  <cp:lastModifiedBy>Lenka</cp:lastModifiedBy>
  <cp:revision>40</cp:revision>
  <dcterms:created xsi:type="dcterms:W3CDTF">2015-11-18T11:11:24Z</dcterms:created>
  <dcterms:modified xsi:type="dcterms:W3CDTF">2015-11-21T07:25:32Z</dcterms:modified>
</cp:coreProperties>
</file>