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71" r:id="rId17"/>
    <p:sldId id="275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311"/>
    <a:srgbClr val="BC0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>
        <p:scale>
          <a:sx n="77" d="100"/>
          <a:sy n="77" d="100"/>
        </p:scale>
        <p:origin x="-2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AAB0D-E7E6-46D5-829A-822D8C33C596}" type="datetimeFigureOut">
              <a:rPr lang="cs-CZ" smtClean="0"/>
              <a:t>22.11.2015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9AA8-F041-403B-BB52-9FA9B77CF3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87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79AA8-F041-403B-BB52-9FA9B77CF39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95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79AA8-F041-403B-BB52-9FA9B77CF392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2873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3" name="Rectangle 10"/>
          <p:cNvSpPr/>
          <p:nvPr userDrawn="1"/>
        </p:nvSpPr>
        <p:spPr>
          <a:xfrm>
            <a:off x="96116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0"/>
          <p:cNvSpPr/>
          <p:nvPr userDrawn="1"/>
        </p:nvSpPr>
        <p:spPr>
          <a:xfrm>
            <a:off x="878550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29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77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79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39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172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13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59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3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6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75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11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68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26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3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10156884" y="9847"/>
            <a:ext cx="1231179" cy="13560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54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34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59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589932" flipH="1">
              <a:off x="420491" y="1650375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61107" y="173019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10164281" y="9847"/>
            <a:ext cx="1231179" cy="13560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606" y="6408464"/>
            <a:ext cx="3859795" cy="30480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3C19412-518E-465B-AA0C-6C5B3D5A4307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73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457181"/>
            <a:ext cx="8825658" cy="2677648"/>
          </a:xfrm>
        </p:spPr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4134829"/>
            <a:ext cx="8825658" cy="16069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cs-CZ" dirty="0" smtClean="0"/>
              <a:t>Sabina Sedlářová</a:t>
            </a:r>
          </a:p>
          <a:p>
            <a:pPr algn="r"/>
            <a:r>
              <a:rPr lang="cs-CZ" dirty="0" smtClean="0"/>
              <a:t>Edita Blažková</a:t>
            </a:r>
          </a:p>
          <a:p>
            <a:pPr algn="r"/>
            <a:r>
              <a:rPr lang="cs-CZ" dirty="0" smtClean="0"/>
              <a:t>Kamila kiliánová</a:t>
            </a:r>
          </a:p>
          <a:p>
            <a:pPr algn="r"/>
            <a:r>
              <a:rPr lang="cs-CZ" dirty="0" smtClean="0"/>
              <a:t>Lucie komínková</a:t>
            </a:r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1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336398"/>
            <a:ext cx="8825659" cy="3416300"/>
          </a:xfrm>
        </p:spPr>
        <p:txBody>
          <a:bodyPr/>
          <a:lstStyle/>
          <a:p>
            <a:r>
              <a:rPr lang="cs-CZ" dirty="0" smtClean="0"/>
              <a:t>EKG = elektrokardiografie, na elektrokardiogram</a:t>
            </a:r>
            <a:r>
              <a:rPr lang="cs-CZ" dirty="0"/>
              <a:t>u</a:t>
            </a:r>
            <a:r>
              <a:rPr lang="cs-CZ" dirty="0" smtClean="0"/>
              <a:t> typické změny v křivce srdečního rytmu; patologie na Q vlně a v ST elevaci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pfyziollfup.upol.cz/castwiki2/wp-content/uploads/2011/12/VyvojQ_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83" y="3154871"/>
            <a:ext cx="6066034" cy="30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8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Krevní testy</a:t>
            </a:r>
          </a:p>
          <a:p>
            <a:pPr lvl="1"/>
            <a:r>
              <a:rPr lang="cs-CZ" dirty="0" smtClean="0"/>
              <a:t>Troponin – se uvolňuje do krve při poškození srdečního svalu</a:t>
            </a:r>
          </a:p>
          <a:p>
            <a:pPr lvl="1"/>
            <a:r>
              <a:rPr lang="cs-CZ" dirty="0" smtClean="0"/>
              <a:t>k nárůstu dochází za 3-12 hodin od IM</a:t>
            </a:r>
          </a:p>
          <a:p>
            <a:pPr lvl="1"/>
            <a:r>
              <a:rPr lang="cs-CZ" dirty="0" smtClean="0"/>
              <a:t>CK-MB</a:t>
            </a:r>
            <a:endParaRPr lang="cs-CZ" dirty="0"/>
          </a:p>
          <a:p>
            <a:pPr lvl="1"/>
            <a:r>
              <a:rPr lang="cs-CZ" dirty="0" smtClean="0"/>
              <a:t>Myoglobin</a:t>
            </a:r>
            <a:endParaRPr lang="cs-CZ" dirty="0"/>
          </a:p>
          <a:p>
            <a:pPr lvl="1"/>
            <a:r>
              <a:rPr lang="cs-CZ" dirty="0"/>
              <a:t>N</a:t>
            </a:r>
            <a:r>
              <a:rPr lang="cs-CZ" dirty="0" smtClean="0"/>
              <a:t>atriuretické peptidy</a:t>
            </a:r>
            <a:endParaRPr lang="cs-CZ" dirty="0"/>
          </a:p>
        </p:txBody>
      </p:sp>
      <p:pic>
        <p:nvPicPr>
          <p:cNvPr id="4" name="Picture 4" descr="http://i.huffpost.com/gen/1402083/images/o-BLOOD-TEST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198" y="3573880"/>
            <a:ext cx="4179930" cy="2089965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6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Medikace</a:t>
            </a:r>
          </a:p>
          <a:p>
            <a:pPr lvl="1"/>
            <a:r>
              <a:rPr lang="cs-CZ" dirty="0" smtClean="0"/>
              <a:t>analgetika (Morphium, </a:t>
            </a:r>
            <a:r>
              <a:rPr lang="cs-CZ" dirty="0"/>
              <a:t>D</a:t>
            </a:r>
            <a:r>
              <a:rPr lang="cs-CZ" dirty="0" smtClean="0"/>
              <a:t>iazepam)</a:t>
            </a:r>
          </a:p>
          <a:p>
            <a:pPr lvl="1"/>
            <a:r>
              <a:rPr lang="cs-CZ" dirty="0" smtClean="0"/>
              <a:t>antikoagulancia a antiagregancia </a:t>
            </a:r>
            <a:r>
              <a:rPr lang="cs-CZ" dirty="0"/>
              <a:t>(Heparin, Anopyrin, </a:t>
            </a:r>
            <a:r>
              <a:rPr lang="cs-CZ" dirty="0" smtClean="0"/>
              <a:t>Aspirin)</a:t>
            </a:r>
          </a:p>
          <a:p>
            <a:pPr lvl="1"/>
            <a:r>
              <a:rPr lang="cs-CZ" dirty="0" smtClean="0"/>
              <a:t>beta-blokátory</a:t>
            </a:r>
            <a:endParaRPr lang="cs-CZ" dirty="0"/>
          </a:p>
          <a:p>
            <a:pPr lvl="1"/>
            <a:r>
              <a:rPr lang="cs-CZ" dirty="0" smtClean="0"/>
              <a:t>kyslíková maska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5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Chirurgická léčba</a:t>
            </a:r>
          </a:p>
          <a:p>
            <a:pPr lvl="1"/>
            <a:r>
              <a:rPr lang="cs-CZ" dirty="0" smtClean="0"/>
              <a:t>angioplastika – drátek, zakončený balonkem je zaveden do blokované části věnčité tepny, následné nafouknutí balonku vede k obnovení průtoku krve</a:t>
            </a:r>
            <a:endParaRPr lang="cs-CZ" dirty="0"/>
          </a:p>
          <a:p>
            <a:pPr lvl="1"/>
            <a:r>
              <a:rPr lang="cs-CZ" dirty="0" smtClean="0"/>
              <a:t>stent – trvale zavedená trubicovitá konstrukce , podpora tepny</a:t>
            </a:r>
          </a:p>
          <a:p>
            <a:pPr lvl="1"/>
            <a:r>
              <a:rPr lang="cs-CZ" dirty="0" smtClean="0"/>
              <a:t>by </a:t>
            </a:r>
            <a:r>
              <a:rPr lang="cs-CZ" dirty="0"/>
              <a:t>pass </a:t>
            </a:r>
            <a:r>
              <a:rPr lang="cs-CZ" dirty="0" smtClean="0"/>
              <a:t>– umělé vytvořený cévní obchvat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6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76313" y="532042"/>
            <a:ext cx="7956223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ANGIOPLASTIKA, STENT</a:t>
            </a:r>
            <a:endParaRPr lang="cs-CZ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88" y="1265363"/>
            <a:ext cx="4530020" cy="233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38" y="1265364"/>
            <a:ext cx="4340011" cy="22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9" y="3691821"/>
            <a:ext cx="4492595" cy="244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88" y="3727806"/>
            <a:ext cx="4453710" cy="23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5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A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cs-CZ" b="1" dirty="0" smtClean="0"/>
              <a:t>Rizikové faktory</a:t>
            </a:r>
          </a:p>
          <a:p>
            <a:r>
              <a:rPr lang="cs-CZ" dirty="0"/>
              <a:t>o</a:t>
            </a:r>
            <a:r>
              <a:rPr lang="cs-CZ" dirty="0" smtClean="0"/>
              <a:t>vlivnitelné </a:t>
            </a:r>
            <a:r>
              <a:rPr lang="cs-CZ" dirty="0"/>
              <a:t>- vysoký cholesterol, obezita, kouření, alkohol, stres, sedavý způsob </a:t>
            </a:r>
            <a:r>
              <a:rPr lang="cs-CZ" dirty="0" smtClean="0"/>
              <a:t>života</a:t>
            </a:r>
          </a:p>
          <a:p>
            <a:r>
              <a:rPr lang="cs-CZ" dirty="0"/>
              <a:t>n</a:t>
            </a:r>
            <a:r>
              <a:rPr lang="cs-CZ" dirty="0" smtClean="0"/>
              <a:t>eovlivnitelné </a:t>
            </a:r>
            <a:r>
              <a:rPr lang="cs-CZ" dirty="0"/>
              <a:t>– věk, pohlaví, etnický původ, rodinné </a:t>
            </a:r>
            <a:r>
              <a:rPr lang="cs-CZ" dirty="0" smtClean="0"/>
              <a:t>dispozice</a:t>
            </a:r>
          </a:p>
          <a:p>
            <a:r>
              <a:rPr lang="cs-CZ" dirty="0"/>
              <a:t>p</a:t>
            </a:r>
            <a:r>
              <a:rPr lang="cs-CZ" dirty="0" smtClean="0"/>
              <a:t>rodělaná </a:t>
            </a:r>
            <a:r>
              <a:rPr lang="cs-CZ" dirty="0"/>
              <a:t>a stávající onemocnění – diabetes </a:t>
            </a:r>
            <a:r>
              <a:rPr lang="cs-CZ" dirty="0" err="1"/>
              <a:t>mellitus</a:t>
            </a:r>
            <a:r>
              <a:rPr lang="cs-CZ" dirty="0"/>
              <a:t>, angina pectoris, vysoký krevní </a:t>
            </a:r>
            <a:r>
              <a:rPr lang="cs-CZ" dirty="0" smtClean="0"/>
              <a:t>tlak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Infarkt myokardu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13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A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cs-CZ" b="1" dirty="0" smtClean="0"/>
              <a:t>Prevence</a:t>
            </a: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6" name="Picture 4" descr="http://cdn2.hubspot.net/hub/382848/file-680146520-jpg/173588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67" y="2421650"/>
            <a:ext cx="4326979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dn2.hubspot.net/hub/382848/file-680146520-jpg/173588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67" y="2421650"/>
            <a:ext cx="4326979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0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1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http://www.patient.co.uk/health/myocardial-infarction-heart-attack</a:t>
            </a:r>
          </a:p>
          <a:p>
            <a:r>
              <a:rPr lang="cs-CZ" dirty="0" smtClean="0"/>
              <a:t>http://nemoci.vitalion.cz/infarkt-myokardu/</a:t>
            </a:r>
          </a:p>
          <a:p>
            <a:r>
              <a:rPr lang="cs-CZ" dirty="0" smtClean="0"/>
              <a:t>http://emedicine.medscape.com/article/155919-overview</a:t>
            </a:r>
          </a:p>
          <a:p>
            <a:r>
              <a:rPr lang="cs-CZ" dirty="0" smtClean="0"/>
              <a:t>http://en.wikipedia.org/wiki/Myocardial_infarction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4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OBSAH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857843"/>
            <a:ext cx="8825659" cy="3416300"/>
          </a:xfrm>
        </p:spPr>
        <p:txBody>
          <a:bodyPr>
            <a:normAutofit/>
          </a:bodyPr>
          <a:lstStyle/>
          <a:p>
            <a:r>
              <a:rPr lang="cs-CZ" sz="2200" dirty="0"/>
              <a:t>k</a:t>
            </a:r>
            <a:r>
              <a:rPr lang="cs-CZ" sz="2200" dirty="0" smtClean="0"/>
              <a:t>linická část</a:t>
            </a:r>
          </a:p>
          <a:p>
            <a:r>
              <a:rPr lang="cs-CZ" sz="2200" dirty="0"/>
              <a:t>p</a:t>
            </a:r>
            <a:r>
              <a:rPr lang="cs-CZ" sz="2200" dirty="0" smtClean="0"/>
              <a:t>rvní pomoc</a:t>
            </a:r>
          </a:p>
          <a:p>
            <a:r>
              <a:rPr lang="cs-CZ" sz="2200" dirty="0" smtClean="0"/>
              <a:t>diagnostika</a:t>
            </a:r>
          </a:p>
          <a:p>
            <a:r>
              <a:rPr lang="cs-CZ" sz="2200" dirty="0" smtClean="0"/>
              <a:t>léčba</a:t>
            </a:r>
          </a:p>
          <a:p>
            <a:r>
              <a:rPr lang="cs-CZ" sz="2200" dirty="0"/>
              <a:t>r</a:t>
            </a:r>
            <a:r>
              <a:rPr lang="cs-CZ" sz="2200" dirty="0" smtClean="0"/>
              <a:t>izikové faktory a prevence</a:t>
            </a: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6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KLINICKÁ ČÁST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0708" y="2488280"/>
            <a:ext cx="8825659" cy="1943100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1.  </a:t>
            </a:r>
            <a:r>
              <a:rPr lang="cs-CZ" sz="2600" b="1" dirty="0" smtClean="0"/>
              <a:t>Co je infarkt myokardu?</a:t>
            </a:r>
          </a:p>
          <a:p>
            <a:pPr marL="0" indent="0" algn="just">
              <a:buNone/>
            </a:pPr>
            <a:r>
              <a:rPr lang="cs-CZ" sz="2000" dirty="0" smtClean="0"/>
              <a:t>Infarkt myokardu (IM, ischemická choroba srdeční) = ireverzibilní nekróza srdečního svalu, zapříčiněná krevní sraženinou, která brání přítoku krve do srdce</a:t>
            </a:r>
            <a:endParaRPr lang="cs-CZ" sz="2000" dirty="0"/>
          </a:p>
        </p:txBody>
      </p:sp>
      <p:pic>
        <p:nvPicPr>
          <p:cNvPr id="1026" name="Picture 2" descr="http://orthosurg.ucsf.edu/wp-content/uploads/2011/09/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3843749"/>
            <a:ext cx="4365625" cy="23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rdce 3"/>
          <p:cNvSpPr/>
          <p:nvPr/>
        </p:nvSpPr>
        <p:spPr>
          <a:xfrm>
            <a:off x="6835792" y="4105447"/>
            <a:ext cx="1272618" cy="1197205"/>
          </a:xfrm>
          <a:prstGeom prst="heart">
            <a:avLst/>
          </a:prstGeom>
          <a:gradFill flip="none" rotWithShape="1">
            <a:gsLst>
              <a:gs pos="0">
                <a:srgbClr val="9B0311">
                  <a:shade val="30000"/>
                  <a:satMod val="115000"/>
                </a:srgbClr>
              </a:gs>
              <a:gs pos="50000">
                <a:srgbClr val="9B0311">
                  <a:shade val="67500"/>
                  <a:satMod val="115000"/>
                </a:srgbClr>
              </a:gs>
              <a:gs pos="100000">
                <a:srgbClr val="9B031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B03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6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mph" presetSubtype="0" fill="remove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KLINICKÁ ČÁST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cs-CZ" sz="2600" b="1" dirty="0" smtClean="0"/>
              <a:t>Fyziologie myokardu</a:t>
            </a:r>
          </a:p>
          <a:p>
            <a:r>
              <a:rPr lang="cs-CZ" sz="2000" dirty="0" smtClean="0"/>
              <a:t>myokard je srdeční svalovina</a:t>
            </a:r>
          </a:p>
          <a:p>
            <a:r>
              <a:rPr lang="cs-CZ" sz="2000" dirty="0" smtClean="0"/>
              <a:t>pumpuje krev do celého těla</a:t>
            </a:r>
          </a:p>
          <a:p>
            <a:r>
              <a:rPr lang="cs-CZ" sz="2000" dirty="0" smtClean="0"/>
              <a:t>jeho funkce je závislá na dodávce kyslíku</a:t>
            </a:r>
          </a:p>
          <a:p>
            <a:r>
              <a:rPr lang="cs-CZ" sz="2000" dirty="0" smtClean="0"/>
              <a:t>je zásobován krví za pomoci věnčitých tepen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omocell.com/fileadmin/promocell/Kapitelbilder/Human_Coronary_Artery_Smooth_Muscle_Cell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79" y="0"/>
            <a:ext cx="7952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183225" y="1395167"/>
            <a:ext cx="2102177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079531" y="1521585"/>
            <a:ext cx="204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Levá věnčitá tepna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31551" y="3227836"/>
            <a:ext cx="2102177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450970" y="5425853"/>
            <a:ext cx="2180734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95571" y="5339324"/>
            <a:ext cx="204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Pravá věnčitá tepna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17709" y="6048022"/>
            <a:ext cx="2392657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87483" y="3288760"/>
            <a:ext cx="204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Zadní věnčitá tepna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78895" y="5765102"/>
            <a:ext cx="24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Přední věnčitá tepna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5</a:t>
            </a:fld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0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s.flatworldknowledge.com/white/white-fig15_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91" y="2807380"/>
            <a:ext cx="1753435" cy="30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KLINICKÁ ČÁST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cs-CZ" sz="2600" b="1" dirty="0" smtClean="0"/>
              <a:t>Patofyziologie</a:t>
            </a:r>
            <a:endParaRPr lang="cs-CZ" sz="2600" b="1" dirty="0"/>
          </a:p>
          <a:p>
            <a:r>
              <a:rPr lang="cs-CZ" sz="2000" dirty="0" smtClean="0"/>
              <a:t>infarkt myokardu nastává při ucpání věnčité tepny</a:t>
            </a:r>
          </a:p>
          <a:p>
            <a:r>
              <a:rPr lang="cs-CZ" sz="2000" dirty="0" smtClean="0"/>
              <a:t>průtok krve musí být rychle obnoven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</a:p>
          <a:p>
            <a:r>
              <a:rPr lang="cs-CZ" sz="2000" dirty="0" smtClean="0"/>
              <a:t>pokud není, sval odumírá a dochází k IM</a:t>
            </a:r>
          </a:p>
          <a:p>
            <a:r>
              <a:rPr lang="cs-CZ" sz="2000" dirty="0" smtClean="0"/>
              <a:t>odumřelá část svalu je zhojena jizvou</a:t>
            </a:r>
            <a:endParaRPr lang="cs-CZ" sz="2000" dirty="0"/>
          </a:p>
        </p:txBody>
      </p:sp>
      <p:pic>
        <p:nvPicPr>
          <p:cNvPr id="4098" name="Picture 2" descr="http://images.flatworldknowledge.com/white/white-fig15_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513"/>
          <a:stretch/>
        </p:blipFill>
        <p:spPr bwMode="auto">
          <a:xfrm>
            <a:off x="9267491" y="2807380"/>
            <a:ext cx="1753435" cy="200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6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cs-CZ" b="1" dirty="0" smtClean="0"/>
              <a:t>Příčiny</a:t>
            </a:r>
          </a:p>
          <a:p>
            <a:r>
              <a:rPr lang="cs-CZ" dirty="0" smtClean="0"/>
              <a:t>v 95 % ateroskleróza</a:t>
            </a:r>
            <a:r>
              <a:rPr lang="cs-CZ" dirty="0"/>
              <a:t>	</a:t>
            </a:r>
            <a:r>
              <a:rPr lang="cs-CZ" dirty="0" smtClean="0"/>
              <a:t>	</a:t>
            </a:r>
          </a:p>
          <a:p>
            <a:r>
              <a:rPr lang="cs-CZ" dirty="0" smtClean="0"/>
              <a:t>krevní sraženina, vzniklá kdekoliv v těle</a:t>
            </a:r>
          </a:p>
          <a:p>
            <a:r>
              <a:rPr lang="cs-CZ" dirty="0" smtClean="0"/>
              <a:t>jako komplikace operace srdce</a:t>
            </a:r>
          </a:p>
          <a:p>
            <a:r>
              <a:rPr lang="cs-CZ" dirty="0" smtClean="0"/>
              <a:t>vzduchová bublina, způsobená potápěním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2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cs-CZ" b="1" dirty="0" smtClean="0"/>
              <a:t>Příznaky</a:t>
            </a:r>
            <a:r>
              <a:rPr lang="cs-CZ" dirty="0"/>
              <a:t>	</a:t>
            </a:r>
            <a:r>
              <a:rPr lang="cs-CZ" dirty="0" smtClean="0"/>
              <a:t>	</a:t>
            </a:r>
          </a:p>
          <a:p>
            <a:r>
              <a:rPr lang="cs-CZ" dirty="0" smtClean="0"/>
              <a:t>bolest na prsou, pocity tlaku na hrudi</a:t>
            </a:r>
          </a:p>
          <a:p>
            <a:r>
              <a:rPr lang="cs-CZ" dirty="0" smtClean="0"/>
              <a:t>bolest vystřelující do levé paže</a:t>
            </a:r>
          </a:p>
          <a:p>
            <a:r>
              <a:rPr lang="cs-CZ" dirty="0" smtClean="0"/>
              <a:t>pocení</a:t>
            </a:r>
          </a:p>
          <a:p>
            <a:r>
              <a:rPr lang="cs-CZ" dirty="0" smtClean="0"/>
              <a:t>nevolnost, mdloby</a:t>
            </a:r>
          </a:p>
          <a:p>
            <a:r>
              <a:rPr lang="cs-CZ" dirty="0" smtClean="0"/>
              <a:t>zrychlený dech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8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přivolání záchranné služby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užití aspirinu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klidový režim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kontrola pravidelného dýchání a pulsu,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pokud dojde k zástavě srdce, začít s resuscitací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http://www.miracleshihtzu.com/images/First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464" y="2144536"/>
            <a:ext cx="2543175" cy="381000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9412-518E-465B-AA0C-6C5B3D5A4307}" type="slidenum">
              <a:rPr lang="cs-CZ" smtClean="0"/>
              <a:t>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Infarkt myokardu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3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tový efekt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tový efekt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émní stín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284</TotalTime>
  <Words>375</Words>
  <Application>Microsoft Office PowerPoint</Application>
  <PresentationFormat>Vlastní</PresentationFormat>
  <Paragraphs>118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Iontový efekt</vt:lpstr>
      <vt:lpstr>INFARKT MYOKARDU</vt:lpstr>
      <vt:lpstr>OBSAH</vt:lpstr>
      <vt:lpstr>KLINICKÁ ČÁST</vt:lpstr>
      <vt:lpstr>KLINICKÁ ČÁST</vt:lpstr>
      <vt:lpstr>Prezentace aplikace PowerPoint</vt:lpstr>
      <vt:lpstr>KLINICKÁ ČÁST</vt:lpstr>
      <vt:lpstr>KLINICKÁ ČÁST</vt:lpstr>
      <vt:lpstr>KLINICKÁ ČÁST</vt:lpstr>
      <vt:lpstr>PRVNÍ POMOC</vt:lpstr>
      <vt:lpstr>DIAGNOSTIKA</vt:lpstr>
      <vt:lpstr>DIAGNOSTIKA</vt:lpstr>
      <vt:lpstr>LÉČBA</vt:lpstr>
      <vt:lpstr>LÉČBA</vt:lpstr>
      <vt:lpstr>Prezentace aplikace PowerPoint</vt:lpstr>
      <vt:lpstr>RIZIKOVÉ FAKTORY A PREVENCE</vt:lpstr>
      <vt:lpstr>RIZIKOVÉ FAKTORY A PREVENCE</vt:lpstr>
      <vt:lpstr>DĚKUJEME ZA POZORNOST</vt:lpstr>
      <vt:lpstr>ZDROJE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MYOCARDIAL INFARCTION</dc:title>
  <dc:creator>Edita Blažková</dc:creator>
  <cp:lastModifiedBy>Editka</cp:lastModifiedBy>
  <cp:revision>50</cp:revision>
  <dcterms:created xsi:type="dcterms:W3CDTF">2015-04-09T10:42:47Z</dcterms:created>
  <dcterms:modified xsi:type="dcterms:W3CDTF">2015-11-22T21:49:03Z</dcterms:modified>
</cp:coreProperties>
</file>