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1" r:id="rId18"/>
    <p:sldId id="274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>
      <p:cViewPr>
        <p:scale>
          <a:sx n="80" d="100"/>
          <a:sy n="80" d="100"/>
        </p:scale>
        <p:origin x="-834" y="10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11/22/2015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255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11/22/2015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1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dirty="0" smtClean="0"/>
              <a:t>Klepnutím lze upravit styl předlohy podnadpisů.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Baskerville Old Face" pitchFamily="18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6BF9-1A51-40CA-A9F7-42952B0C0C3A}" type="datetime1">
              <a:rPr lang="cs-CZ" smtClean="0"/>
              <a:t>22.11.2015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400"/>
            </a:lvl1pPr>
          </a:lstStyle>
          <a:p>
            <a:pPr algn="l"/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690-3BBE-44B0-8A57-C914BAE9F605}" type="datetime1">
              <a:rPr lang="cs-CZ" smtClean="0"/>
              <a:t>22.11.2015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6086-6DEA-487E-81F8-05214B409B60}" type="datetime1">
              <a:rPr lang="cs-CZ" smtClean="0"/>
              <a:t>22.11.2015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2BEC-3145-43D2-BB9B-3003021DAAE2}" type="datetime1">
              <a:rPr lang="cs-CZ" smtClean="0"/>
              <a:t>22.11.2015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A043-659D-4AC9-8F04-73BBA907EE28}" type="datetime1">
              <a:rPr lang="cs-CZ" smtClean="0"/>
              <a:t>22.11.2015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BA5F-BE61-402E-B202-8E8E2A91850C}" type="datetime1">
              <a:rPr lang="cs-CZ" smtClean="0"/>
              <a:t>22.11.2015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84A-2B50-4359-95A8-42ED098594CD}" type="datetime1">
              <a:rPr lang="cs-CZ" smtClean="0"/>
              <a:t>22.11.2015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023F33B4-4A8D-41C7-8A57-60D85FCE267F}" type="datetime1">
              <a:rPr lang="cs-CZ" smtClean="0"/>
              <a:t>22.11.2015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Baskerville Old Face" pitchFamily="18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Baskerville Old Face" pitchFamily="18" charset="0"/>
        </a:defRPr>
      </a:lvl1pPr>
      <a:lvl2pPr marL="742950" indent="-285750" eaLnBrk="1" hangingPunct="1">
        <a:buFont typeface="Wingdings" pitchFamily="2" charset="2"/>
        <a:buChar char="§"/>
        <a:defRPr sz="2400">
          <a:latin typeface="Baskerville Old Face" pitchFamily="18" charset="0"/>
        </a:defRPr>
      </a:lvl2pPr>
      <a:lvl3pPr marL="1143000" indent="-228600" eaLnBrk="1" hangingPunct="1">
        <a:buChar char="•"/>
        <a:defRPr sz="2400">
          <a:latin typeface="Baskerville Old Face" pitchFamily="18" charset="0"/>
        </a:defRPr>
      </a:lvl3pPr>
      <a:lvl4pPr marL="1600200" indent="-228600" eaLnBrk="1" hangingPunct="1">
        <a:buChar char="–"/>
        <a:defRPr sz="2000">
          <a:latin typeface="Baskerville Old Face" pitchFamily="18" charset="0"/>
        </a:defRPr>
      </a:lvl4pPr>
      <a:lvl5pPr marL="2057400" indent="-228600" eaLnBrk="1" hangingPunct="1">
        <a:buChar char="»"/>
        <a:defRPr sz="2000">
          <a:latin typeface="Baskerville Old Face" pitchFamily="18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Klinefelter%C5%AFv_syndrom" TargetMode="External"/><Relationship Id="rId2" Type="http://schemas.openxmlformats.org/officeDocument/2006/relationships/hyperlink" Target="http://www.wikiskripta.eu/index.php/Soubor:Human_chromosomesXXY0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iznaky-projevy.cz/geneticke-nemoci/xyy-syndrom-syndrom-supermuze-priznaky-projevy-symptomy" TargetMode="External"/><Relationship Id="rId5" Type="http://schemas.openxmlformats.org/officeDocument/2006/relationships/hyperlink" Target="https://cs.wikipedia.org/wiki/XXX_syndrom" TargetMode="External"/><Relationship Id="rId4" Type="http://schemas.openxmlformats.org/officeDocument/2006/relationships/hyperlink" Target="https://www.google.cz/url?sa=t&amp;rct=j&amp;q=&amp;esrc=s&amp;source=web&amp;cd=2&amp;ved=0ahUKEwju0YC-hKXJAhXC0xoKHU5aBbgQFggqMAE&amp;url=http%3A%2F%2Fwww.wikiskripta.eu%2Findex.php%2FTurner%25C5%25AFv_syndrom&amp;usg=AFQjCNGHbK_iVzghnPzXqYVTgArURA-Mj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Martina Kubíková, Tereza Pavlíková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Prenatální diagnostika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u="sng" dirty="0" smtClean="0"/>
          </a:p>
          <a:p>
            <a:r>
              <a:rPr lang="cs-CZ" u="sng" dirty="0" smtClean="0"/>
              <a:t>Genetické příčiny</a:t>
            </a:r>
          </a:p>
          <a:p>
            <a:pPr lvl="1"/>
            <a:r>
              <a:rPr lang="cs-CZ" dirty="0" smtClean="0"/>
              <a:t>Chromozomální aberace</a:t>
            </a:r>
          </a:p>
          <a:p>
            <a:pPr lvl="1"/>
            <a:r>
              <a:rPr lang="cs-CZ" dirty="0" err="1" smtClean="0"/>
              <a:t>Monogenně</a:t>
            </a:r>
            <a:r>
              <a:rPr lang="cs-CZ" dirty="0" smtClean="0"/>
              <a:t> podmíněné vrozené vady</a:t>
            </a:r>
          </a:p>
          <a:p>
            <a:pPr lvl="1"/>
            <a:r>
              <a:rPr lang="cs-CZ" dirty="0" smtClean="0"/>
              <a:t>Multifaktoriálně podmíněné vrozené vady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u="sng" dirty="0" smtClean="0"/>
              <a:t>Vnější faktory</a:t>
            </a:r>
          </a:p>
          <a:p>
            <a:pPr lvl="1"/>
            <a:r>
              <a:rPr lang="cs-CZ" dirty="0" smtClean="0"/>
              <a:t>Teratogeny biologické povahy</a:t>
            </a:r>
          </a:p>
          <a:p>
            <a:pPr lvl="1"/>
            <a:r>
              <a:rPr lang="cs-CZ" dirty="0" smtClean="0"/>
              <a:t>Teratogeny chemické povahy</a:t>
            </a:r>
          </a:p>
          <a:p>
            <a:pPr lvl="1"/>
            <a:r>
              <a:rPr lang="cs-CZ" dirty="0" smtClean="0"/>
              <a:t>Teratogeny fyzikální povahy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vrozených vad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3D48-256A-4983-B358-939ED6A0411D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10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Geneticky podmíněné onemocnění zapříčiněné genomovou mutací, jejímž výsledkem je </a:t>
            </a:r>
            <a:r>
              <a:rPr lang="cs-CZ" dirty="0" err="1" smtClean="0"/>
              <a:t>trisomie</a:t>
            </a:r>
            <a:r>
              <a:rPr lang="cs-CZ" dirty="0" smtClean="0"/>
              <a:t> 21.chromozomu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Downův syndrom</a:t>
            </a:r>
            <a:endParaRPr lang="cs-CZ" dirty="0"/>
          </a:p>
        </p:txBody>
      </p:sp>
      <p:pic>
        <p:nvPicPr>
          <p:cNvPr id="6" name="Obrázek 5" descr="68721-top_foto2-umd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645024"/>
            <a:ext cx="3968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Downův syndrom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330465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C2C-0861-4C5D-9910-914526C3263C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11</a:t>
            </a:fld>
            <a:endParaRPr lang="en-US" sz="1200" dirty="0"/>
          </a:p>
        </p:txBody>
      </p:sp>
      <p:pic>
        <p:nvPicPr>
          <p:cNvPr id="10" name="Obrázek 9" descr="Downův syndrom.jp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209" t="84944" r="47786"/>
          <a:stretch/>
        </p:blipFill>
        <p:spPr>
          <a:xfrm>
            <a:off x="1979712" y="5641826"/>
            <a:ext cx="561975" cy="379462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Trisomie</a:t>
            </a:r>
            <a:r>
              <a:rPr lang="cs-CZ" dirty="0" smtClean="0"/>
              <a:t> 18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Edwardsův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B069-8F8C-4ABB-B768-5BCCDBADA052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12</a:t>
            </a:fld>
            <a:endParaRPr lang="en-US" sz="1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5040560" cy="39440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6" t="55439" r="9939" b="31520"/>
          <a:stretch/>
        </p:blipFill>
        <p:spPr>
          <a:xfrm>
            <a:off x="5895974" y="4743450"/>
            <a:ext cx="695325" cy="51435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Genetické onemocnění vyvolané přítomností třetího chromozomu 13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Patauův</a:t>
            </a:r>
            <a:r>
              <a:rPr lang="cs-CZ" dirty="0" smtClean="0"/>
              <a:t> syndrom</a:t>
            </a:r>
            <a:endParaRPr lang="cs-CZ" dirty="0"/>
          </a:p>
        </p:txBody>
      </p:sp>
      <p:pic>
        <p:nvPicPr>
          <p:cNvPr id="4" name="Obrázek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996952"/>
            <a:ext cx="2777480" cy="299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3068960"/>
            <a:ext cx="374924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9D78-38F5-4A6F-B5B3-0DA00AEBE1D8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13</a:t>
            </a:fld>
            <a:endParaRPr lang="en-US" sz="1200" dirty="0"/>
          </a:p>
        </p:txBody>
      </p:sp>
      <p:pic>
        <p:nvPicPr>
          <p:cNvPr id="8" name="Obrázek 7" descr="images.jp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0305" r="84077" b="22398"/>
          <a:stretch/>
        </p:blipFill>
        <p:spPr>
          <a:xfrm>
            <a:off x="755577" y="4762500"/>
            <a:ext cx="596974" cy="48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X0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Turnerův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E09E-FDDC-4D09-B6EE-E5411F4E9559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14</a:t>
            </a:fld>
            <a:endParaRPr lang="en-US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47" y="2348880"/>
            <a:ext cx="5934507" cy="37239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15" t="72253" r="13981" b="3829"/>
          <a:stretch/>
        </p:blipFill>
        <p:spPr>
          <a:xfrm>
            <a:off x="6210795" y="5058889"/>
            <a:ext cx="498763" cy="8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XXY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Klinefelterův</a:t>
            </a:r>
            <a:r>
              <a:rPr lang="cs-CZ" dirty="0" smtClean="0"/>
              <a:t> syndrom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690-3BBE-44B0-8A57-C914BAE9F605}" type="datetime1">
              <a:rPr lang="cs-CZ" smtClean="0"/>
              <a:t>22.11.2015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2646" r="2044" b="5696"/>
          <a:stretch/>
        </p:blipFill>
        <p:spPr>
          <a:xfrm>
            <a:off x="1977242" y="2101932"/>
            <a:ext cx="5189517" cy="3918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3" t="68282" r="2044" b="12553"/>
          <a:stretch/>
        </p:blipFill>
        <p:spPr>
          <a:xfrm>
            <a:off x="5676405" y="4904509"/>
            <a:ext cx="1490354" cy="8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XYY a XXX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Supermale</a:t>
            </a:r>
            <a:r>
              <a:rPr lang="cs-CZ" dirty="0" smtClean="0"/>
              <a:t> a </a:t>
            </a:r>
            <a:r>
              <a:rPr lang="cs-CZ" dirty="0" err="1" smtClean="0"/>
              <a:t>superfemale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690-3BBE-44B0-8A57-C914BAE9F605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16</a:t>
            </a:fld>
            <a:endParaRPr lang="en-US" sz="1200" dirty="0"/>
          </a:p>
        </p:txBody>
      </p:sp>
      <p:pic>
        <p:nvPicPr>
          <p:cNvPr id="6" name="Obrázek 5" descr="Superfem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63240"/>
            <a:ext cx="3976842" cy="280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63240"/>
            <a:ext cx="3600400" cy="27003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5" t="83510" r="8977"/>
          <a:stretch/>
        </p:blipFill>
        <p:spPr>
          <a:xfrm>
            <a:off x="3051958" y="5118264"/>
            <a:ext cx="843148" cy="445275"/>
          </a:xfrm>
          <a:prstGeom prst="rect">
            <a:avLst/>
          </a:prstGeom>
        </p:spPr>
      </p:pic>
      <p:pic>
        <p:nvPicPr>
          <p:cNvPr id="11" name="Obrázek 10" descr="Superfemale.pn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8382" t="75383" r="15809"/>
          <a:stretch/>
        </p:blipFill>
        <p:spPr>
          <a:xfrm>
            <a:off x="7291449" y="4975761"/>
            <a:ext cx="628696" cy="68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http://www.wikiskripta.eu/index.php/Prenat%C3%A1ln%C3%AD_diagnostika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www.wikiskripta.eu/index.php/Soubor:Human_chromosomesXXY01.png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www.wikiskripta.eu/index.php/Klinefelter%C5%AFv_syndrom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https://www.google.cz/url?sa=t&amp;rct=j&amp;q=&amp;</a:t>
            </a:r>
            <a:r>
              <a:rPr lang="cs-CZ" dirty="0" smtClean="0">
                <a:hlinkClick r:id="rId4"/>
              </a:rPr>
              <a:t>esrc=s&amp;source=web&amp;cd=2&amp;ved=0ahUKEwju0YC-hKXJAhXC0xoKHU5aBbgQFggqMAE&amp;url=http%3A%2F%2Fwww.wikiskripta.eu%2Findex.php%2FTurner%25C5%25AFv_syndrom&amp;usg=AFQjCNGHbK_iVzghnPzXqYVTgArURA-Mjw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cs.wikipedia.org/wiki/XXX_syndrom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www.priznaky-projevy.cz/geneticke-nemoci/xyy-syndrom-syndrom-supermuze-priznaky-projevy-symptomy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690-3BBE-44B0-8A57-C914BAE9F605}" type="datetime1">
              <a:rPr lang="cs-CZ" smtClean="0"/>
              <a:t>22.11.2015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Děkujeme za pozornost</a:t>
            </a:r>
            <a:endParaRPr lang="cs-CZ" sz="4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A50-B368-4BC5-A05C-D9D8A6270624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18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je prenatální diagnostika a čím se zabývá.</a:t>
            </a:r>
          </a:p>
          <a:p>
            <a:r>
              <a:rPr lang="cs-CZ" dirty="0" smtClean="0"/>
              <a:t>Úkoly prenatální diagnostiky.</a:t>
            </a:r>
          </a:p>
          <a:p>
            <a:r>
              <a:rPr lang="cs-CZ" dirty="0" smtClean="0"/>
              <a:t>Metody vyšetření:</a:t>
            </a:r>
          </a:p>
          <a:p>
            <a:pPr lvl="1"/>
            <a:r>
              <a:rPr lang="cs-CZ" dirty="0" err="1"/>
              <a:t>Neivazivní</a:t>
            </a:r>
            <a:endParaRPr lang="cs-CZ" dirty="0"/>
          </a:p>
          <a:p>
            <a:pPr lvl="1"/>
            <a:r>
              <a:rPr lang="cs-CZ" dirty="0"/>
              <a:t>Invazivní</a:t>
            </a:r>
          </a:p>
          <a:p>
            <a:r>
              <a:rPr lang="cs-CZ" dirty="0" smtClean="0"/>
              <a:t>Vrozené vývojové vady.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budeme mluvit?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690-3BBE-44B0-8A57-C914BAE9F605}" type="datetime1">
              <a:rPr lang="cs-CZ" smtClean="0"/>
              <a:t>22.11.2015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soubor metod a postupů využívaných k diagnostice u ještě nenarozeného jedince</a:t>
            </a:r>
          </a:p>
          <a:p>
            <a:endParaRPr lang="cs-CZ" dirty="0" smtClean="0"/>
          </a:p>
          <a:p>
            <a:r>
              <a:rPr lang="cs-CZ" dirty="0" smtClean="0"/>
              <a:t>zahrnuje nejen diagnostiku ale i léčbu (prenatální terapie)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diagnostika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A17DE-FCF5-46C4-AEAC-FBC3F872C924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Diagnóza, prognóza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Specifická opatření pro další průběh těhotenství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Prenatální terapie plodu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Ukončení těhotenství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prenatální diagnostiky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6DFC-6D9E-40EC-A44A-BAFB670FEB41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Neinvazivní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Invazivní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prenatální diagnostiky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35FA-D367-45FC-98BD-62FE66DFD254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Vyšetření biochemických </a:t>
            </a:r>
            <a:r>
              <a:rPr lang="cs-CZ" dirty="0" err="1" smtClean="0"/>
              <a:t>markerů</a:t>
            </a:r>
            <a:endParaRPr lang="cs-CZ" dirty="0" smtClean="0"/>
          </a:p>
          <a:p>
            <a:pPr lvl="1"/>
            <a:r>
              <a:rPr lang="cs-CZ" dirty="0" smtClean="0"/>
              <a:t>Alfa-</a:t>
            </a:r>
            <a:r>
              <a:rPr lang="cs-CZ" dirty="0" err="1" smtClean="0"/>
              <a:t>fetoprotein</a:t>
            </a:r>
            <a:r>
              <a:rPr lang="cs-CZ" dirty="0" smtClean="0"/>
              <a:t> (AFP)</a:t>
            </a:r>
          </a:p>
          <a:p>
            <a:pPr lvl="1"/>
            <a:r>
              <a:rPr lang="cs-CZ" dirty="0" smtClean="0"/>
              <a:t>Choriový gonadotropin (</a:t>
            </a:r>
            <a:r>
              <a:rPr lang="cs-CZ" dirty="0" err="1" smtClean="0"/>
              <a:t>hCG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Nekonjugovaný estriol (</a:t>
            </a:r>
            <a:r>
              <a:rPr lang="cs-CZ" dirty="0" err="1" smtClean="0"/>
              <a:t>uE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Ultrazvukové vyšetření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Neinvazivní prenatální diagnostika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099-4DF6-4BE7-B96B-CFB6F8B23BA7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Amniocentéza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Odběr choriových klků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Kordocentéza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Fetoskopie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Invazivní prenatální diagnostika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40FB-6FE3-4961-8AD2-CE46F7A42A25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Odchylky od normálního prenatálního vývoje lidského jedince</a:t>
            </a:r>
          </a:p>
          <a:p>
            <a:endParaRPr lang="cs-CZ" dirty="0" smtClean="0"/>
          </a:p>
          <a:p>
            <a:r>
              <a:rPr lang="cs-CZ" dirty="0" smtClean="0"/>
              <a:t>Zapříčiněného genetickými faktory, </a:t>
            </a:r>
            <a:r>
              <a:rPr lang="cs-CZ" dirty="0" err="1" smtClean="0"/>
              <a:t>faktory</a:t>
            </a:r>
            <a:r>
              <a:rPr lang="cs-CZ" dirty="0" smtClean="0"/>
              <a:t> vnějšího prostředí či oběma skupinami faktorů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Vrozené vývojové vady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0174-E519-479A-8990-98296F5522E3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u="sng" dirty="0" smtClean="0"/>
          </a:p>
          <a:p>
            <a:r>
              <a:rPr lang="cs-CZ" u="sng" dirty="0" smtClean="0"/>
              <a:t>Podle mechanismu:</a:t>
            </a:r>
          </a:p>
          <a:p>
            <a:pPr lvl="1"/>
            <a:r>
              <a:rPr lang="cs-CZ" dirty="0" smtClean="0"/>
              <a:t>Malformace</a:t>
            </a:r>
          </a:p>
          <a:p>
            <a:pPr lvl="1"/>
            <a:r>
              <a:rPr lang="cs-CZ" dirty="0" err="1" smtClean="0"/>
              <a:t>Disrupce</a:t>
            </a:r>
            <a:endParaRPr lang="cs-CZ" dirty="0" smtClean="0"/>
          </a:p>
          <a:p>
            <a:pPr lvl="1"/>
            <a:r>
              <a:rPr lang="cs-CZ" dirty="0" smtClean="0"/>
              <a:t>Deformace</a:t>
            </a:r>
          </a:p>
          <a:p>
            <a:pPr lvl="1"/>
            <a:r>
              <a:rPr lang="cs-CZ" dirty="0" err="1" smtClean="0"/>
              <a:t>Dysplasie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u="sng" dirty="0" smtClean="0"/>
              <a:t>Podle četnosti a komplexnosti:</a:t>
            </a:r>
          </a:p>
          <a:p>
            <a:pPr lvl="1"/>
            <a:r>
              <a:rPr lang="cs-CZ" dirty="0" smtClean="0"/>
              <a:t>Isolované vady</a:t>
            </a:r>
          </a:p>
          <a:p>
            <a:pPr lvl="1"/>
            <a:r>
              <a:rPr lang="cs-CZ" dirty="0" smtClean="0"/>
              <a:t>Sekvence</a:t>
            </a:r>
          </a:p>
          <a:p>
            <a:pPr lvl="1"/>
            <a:r>
              <a:rPr lang="cs-CZ" dirty="0" smtClean="0"/>
              <a:t>Asociace</a:t>
            </a:r>
          </a:p>
          <a:p>
            <a:pPr lvl="1"/>
            <a:r>
              <a:rPr lang="cs-CZ" dirty="0" smtClean="0"/>
              <a:t>Syndrom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vrozených vad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C10-51C3-49F5-BFA8-10379E620A4B}" type="datetime1">
              <a:rPr lang="cs-CZ" sz="1200" smtClean="0"/>
              <a:t>22.11.2015</a:t>
            </a:fld>
            <a:endParaRPr lang="en-US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200" smtClean="0"/>
              <a:pPr algn="r"/>
              <a:t>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329A1A-65F1-45C2-8F63-031A9D9342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0</TotalTime>
  <Words>275</Words>
  <Application>Microsoft Office PowerPoint</Application>
  <PresentationFormat>Předvádění na obrazovce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DesignTemplate</vt:lpstr>
      <vt:lpstr>Prenatální diagnostika</vt:lpstr>
      <vt:lpstr>O čem budeme mluvit?</vt:lpstr>
      <vt:lpstr>Prenatální diagnostika</vt:lpstr>
      <vt:lpstr>Úkoly prenatální diagnostiky</vt:lpstr>
      <vt:lpstr>Dělení prenatální diagnostiky</vt:lpstr>
      <vt:lpstr>Neinvazivní prenatální diagnostika</vt:lpstr>
      <vt:lpstr>Invazivní prenatální diagnostika</vt:lpstr>
      <vt:lpstr>Vrozené vývojové vady</vt:lpstr>
      <vt:lpstr>Rozdělení vrozených vad</vt:lpstr>
      <vt:lpstr>Příčiny vrozených vad</vt:lpstr>
      <vt:lpstr>Downův syndrom</vt:lpstr>
      <vt:lpstr>Edwardsův syndrom</vt:lpstr>
      <vt:lpstr>Patauův syndrom</vt:lpstr>
      <vt:lpstr>Turnerův syndrom</vt:lpstr>
      <vt:lpstr>Klinefelterův syndrom</vt:lpstr>
      <vt:lpstr>Supermale a superfemale</vt:lpstr>
      <vt:lpstr>Zdroje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2015-11-21T20:44:18Z</dcterms:created>
  <dcterms:modified xsi:type="dcterms:W3CDTF">2015-11-22T22:14:04Z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