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  <p:sldMasterId id="2147483680" r:id="rId4"/>
    <p:sldMasterId id="2147483685" r:id="rId5"/>
  </p:sldMasterIdLst>
  <p:notesMasterIdLst>
    <p:notesMasterId r:id="rId12"/>
  </p:notesMasterIdLst>
  <p:sldIdLst>
    <p:sldId id="256" r:id="rId6"/>
    <p:sldId id="288" r:id="rId7"/>
    <p:sldId id="261" r:id="rId8"/>
    <p:sldId id="259" r:id="rId9"/>
    <p:sldId id="260" r:id="rId10"/>
    <p:sldId id="27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B172C-4551-4FBE-9782-4A80E9785B54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A5B86-F922-464C-878D-A44D0A6E06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81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FE7E482-5564-454A-9C15-2A79B35BB4BF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602EE1A6-B0C2-4153-9650-FD2BB1F0C3F5}" type="datetimeFigureOut">
              <a:rPr lang="cs-CZ" smtClean="0">
                <a:solidFill>
                  <a:prstClr val="black"/>
                </a:solidFill>
              </a:rPr>
              <a:pPr/>
              <a:t>9.11.2015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zapati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>
          <a:xfrm>
            <a:off x="0" y="357157"/>
            <a:ext cx="2971800" cy="457200"/>
          </a:xfrm>
          <a:prstGeom prst="rect">
            <a:avLst/>
          </a:prstGeom>
        </p:spPr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text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15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rtl="0" eaLnBrk="1" fontAlgn="ctr" latinLnBrk="0" hangingPunct="1"/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4-D hodnocení</a:t>
            </a:r>
            <a:r>
              <a:rPr lang="cs-CZ" sz="2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kontrolní a klasifikační mechanismus publikovaných elektronických děl se vzdělávacím obsahem </a:t>
            </a:r>
          </a:p>
          <a:p>
            <a:endParaRPr lang="cs-CZ" dirty="0" smtClean="0"/>
          </a:p>
          <a:p>
            <a:pPr rtl="0" eaLnBrk="1" fontAlgn="ctr" latinLnBrk="0" hangingPunct="1"/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Garanční formulář-</a:t>
            </a:r>
            <a:r>
              <a:rPr lang="cs-CZ" sz="2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elektronický</a:t>
            </a:r>
            <a:r>
              <a:rPr lang="cs-CZ" sz="2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formulář pro realizaci kontrolních a klasifikačních procesů</a:t>
            </a:r>
            <a:endParaRPr lang="cs-CZ" sz="2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 smtClean="0"/>
          </a:p>
          <a:p>
            <a:pPr rtl="0" eaLnBrk="1" fontAlgn="ctr" latinLnBrk="0" hangingPunct="1"/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provedená garantem</a:t>
            </a:r>
            <a:r>
              <a:rPr lang="cs-CZ" sz="2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proces, kdy garant před publikací nového příspěvku kontroluje jeho obsah</a:t>
            </a:r>
          </a:p>
          <a:p>
            <a:pPr rtl="0" eaLnBrk="1" fontAlgn="ctr" latinLnBrk="0" hangingPunct="1"/>
            <a:endParaRPr lang="cs-CZ" sz="2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Recenzní řízení</a:t>
            </a:r>
            <a:r>
              <a:rPr lang="cs-CZ" sz="2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 uznávání pedagogických výukových děl podle pravidel lokálně stanovených na</a:t>
            </a:r>
            <a:r>
              <a:rPr lang="cs-CZ" sz="2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dané fakultě</a:t>
            </a:r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rtl="0" eaLnBrk="1" fontAlgn="ctr" latinLnBrk="0" hangingPunct="1"/>
            <a:endParaRPr lang="cs-CZ" sz="2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Recenze</a:t>
            </a:r>
            <a:r>
              <a:rPr lang="cs-CZ" sz="2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2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odborný posudek pedagogického výukového díla provedený expertem z dané oblasti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9FB69-33B6-4BB9-ACF5-7274B5D6299B}" type="slidenum">
              <a:rPr smtClean="0">
                <a:solidFill>
                  <a:prstClr val="black"/>
                </a:solidFill>
              </a:rPr>
              <a:pPr/>
              <a:t>5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3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2.gif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2.gif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79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69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9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alphaModFix amt="33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196753"/>
            <a:ext cx="752088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852937"/>
            <a:ext cx="7488832" cy="374441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pic>
        <p:nvPicPr>
          <p:cNvPr id="7" name="Obrázek 2" descr="logo-IBA-transparent.gif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36753" y="6093297"/>
            <a:ext cx="562841" cy="53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056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99792" y="8612"/>
            <a:ext cx="6444208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9"/>
            <a:ext cx="8498177" cy="4824536"/>
          </a:xfrm>
        </p:spPr>
        <p:txBody>
          <a:bodyPr/>
          <a:lstStyle>
            <a:lvl1pPr marL="342900" indent="-342900">
              <a:buClr>
                <a:srgbClr val="B05C08"/>
              </a:buClr>
              <a:buFont typeface="Courier New" pitchFamily="49" charset="0"/>
              <a:buChar char="▫"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3" name="Obrázek 12" descr="logo_barevn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9512" y="6427515"/>
            <a:ext cx="2263299" cy="385861"/>
          </a:xfrm>
          <a:prstGeom prst="rect">
            <a:avLst/>
          </a:prstGeom>
        </p:spPr>
      </p:pic>
      <p:sp>
        <p:nvSpPr>
          <p:cNvPr id="15" name="Rectangle 10"/>
          <p:cNvSpPr/>
          <p:nvPr userDrawn="1"/>
        </p:nvSpPr>
        <p:spPr>
          <a:xfrm rot="5400000">
            <a:off x="4049937" y="-4041323"/>
            <a:ext cx="1044124" cy="9144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rnd" cmpd="sng" algn="ctr">
            <a:noFill/>
            <a:prstDash val="solid"/>
          </a:ln>
          <a:effectLst>
            <a:reflection blurRad="6350" stA="50000" endA="300" endPos="55000" dir="5400000" sy="-100000" algn="bl" rotWithShape="0"/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cs-CZ">
              <a:solidFill>
                <a:srgbClr val="262626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012" y="260648"/>
            <a:ext cx="8147412" cy="562074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05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2331475" y="1305107"/>
            <a:ext cx="3212976" cy="78928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05064"/>
            <a:ext cx="8280920" cy="665626"/>
          </a:xfrm>
        </p:spPr>
        <p:txBody>
          <a:bodyPr anchor="ctr" anchorCtr="0">
            <a:normAutofit/>
          </a:bodyPr>
          <a:lstStyle>
            <a:lvl1pPr marL="0" indent="0" algn="l" eaLnBrk="1" latinLnBrk="0" hangingPunct="1">
              <a:defRPr kumimoji="0" lang="cs-CZ" sz="3600" b="1" kern="1200" baseline="0">
                <a:solidFill>
                  <a:srgbClr val="C00000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cs-CZ" dirty="0" smtClean="0"/>
              <a:t>Kliknutím lze upravit styl.</a:t>
            </a:r>
            <a:endParaRPr dirty="0"/>
          </a:p>
        </p:txBody>
      </p:sp>
      <p:sp>
        <p:nvSpPr>
          <p:cNvPr id="14" name="Rectangle 10"/>
          <p:cNvSpPr/>
          <p:nvPr userDrawn="1"/>
        </p:nvSpPr>
        <p:spPr>
          <a:xfrm>
            <a:off x="72744" y="1268760"/>
            <a:ext cx="8099655" cy="18722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rnd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cs-CZ" kern="0">
              <a:solidFill>
                <a:srgbClr val="C00000"/>
              </a:solidFill>
              <a:latin typeface="Calibri"/>
            </a:endParaRPr>
          </a:p>
        </p:txBody>
      </p:sp>
      <p:pic>
        <p:nvPicPr>
          <p:cNvPr id="10" name="Picture 10" descr="logo_lf_mu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72" y="2564904"/>
            <a:ext cx="432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638" y="4797152"/>
            <a:ext cx="22098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1"/>
          <p:cNvSpPr/>
          <p:nvPr userDrawn="1"/>
        </p:nvSpPr>
        <p:spPr>
          <a:xfrm>
            <a:off x="755576" y="4670690"/>
            <a:ext cx="8388424" cy="1264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rnd" cmpd="sng" algn="ctr">
            <a:noFill/>
            <a:prstDash val="solid"/>
          </a:ln>
          <a:effectLst/>
        </p:spPr>
        <p:txBody>
          <a:bodyPr anchor="ctr"/>
          <a:lstStyle>
            <a:extLst/>
          </a:lstStyle>
          <a:p>
            <a:pPr algn="ctr">
              <a:defRPr/>
            </a:pPr>
            <a:endParaRPr lang="cs-CZ" ker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0" name="Obrázek 19" descr="logo_barevne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2745" y="97595"/>
            <a:ext cx="5188475" cy="884563"/>
          </a:xfrm>
          <a:prstGeom prst="rect">
            <a:avLst/>
          </a:prstGeom>
        </p:spPr>
      </p:pic>
      <p:sp>
        <p:nvSpPr>
          <p:cNvPr id="2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37" y="1268760"/>
            <a:ext cx="8171663" cy="1872208"/>
          </a:xfr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cs-CZ" dirty="0" smtClean="0"/>
              <a:t>projekt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1988840"/>
            <a:ext cx="418955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8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99792" y="8612"/>
            <a:ext cx="6444208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9"/>
            <a:ext cx="8498177" cy="4824536"/>
          </a:xfrm>
        </p:spPr>
        <p:txBody>
          <a:bodyPr/>
          <a:lstStyle>
            <a:lvl1pPr marL="342900" indent="-342900">
              <a:buClr>
                <a:srgbClr val="B05C08"/>
              </a:buClr>
              <a:buFont typeface="Courier New" pitchFamily="49" charset="0"/>
              <a:buChar char="▫"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5" name="Rectangle 10"/>
          <p:cNvSpPr/>
          <p:nvPr userDrawn="1"/>
        </p:nvSpPr>
        <p:spPr>
          <a:xfrm rot="5400000">
            <a:off x="4049937" y="-4041323"/>
            <a:ext cx="1044124" cy="9144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rnd" cmpd="sng" algn="ctr">
            <a:noFill/>
            <a:prstDash val="solid"/>
          </a:ln>
          <a:effectLst>
            <a:reflection blurRad="6350" stA="50000" endA="300" endPos="55000" dir="5400000" sy="-100000" algn="bl" rotWithShape="0"/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cs-CZ">
              <a:solidFill>
                <a:srgbClr val="262626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012" y="260648"/>
            <a:ext cx="8147412" cy="562074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6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1160" y="8612"/>
            <a:ext cx="7832839" cy="6858000"/>
          </a:xfrm>
          <a:prstGeom prst="rect">
            <a:avLst/>
          </a:prstGeom>
        </p:spPr>
      </p:pic>
      <p:pic>
        <p:nvPicPr>
          <p:cNvPr id="13" name="Obrázek 12" descr="logo_barevn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9512" y="6427515"/>
            <a:ext cx="2263299" cy="38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5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77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2339916" y="1305107"/>
            <a:ext cx="3212976" cy="78928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05064"/>
            <a:ext cx="8280920" cy="665626"/>
          </a:xfrm>
        </p:spPr>
        <p:txBody>
          <a:bodyPr anchor="ctr" anchorCtr="0">
            <a:normAutofit/>
          </a:bodyPr>
          <a:lstStyle>
            <a:lvl1pPr marL="0" indent="0" algn="l" eaLnBrk="1" latinLnBrk="0" hangingPunct="1">
              <a:defRPr kumimoji="0" lang="cs-CZ" sz="3600" b="1" kern="1200" baseline="0">
                <a:solidFill>
                  <a:srgbClr val="7E0000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cs-CZ" dirty="0" smtClean="0"/>
              <a:t>Kliknutím lze upravit styl.</a:t>
            </a:r>
            <a:endParaRPr dirty="0"/>
          </a:p>
        </p:txBody>
      </p:sp>
      <p:sp>
        <p:nvSpPr>
          <p:cNvPr id="14" name="Rectangle 10"/>
          <p:cNvSpPr/>
          <p:nvPr userDrawn="1"/>
        </p:nvSpPr>
        <p:spPr>
          <a:xfrm>
            <a:off x="-252536" y="1268760"/>
            <a:ext cx="8424936" cy="2376264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 w="57150" cap="rnd" cmpd="sng" algn="ctr">
            <a:solidFill>
              <a:srgbClr val="7E0000"/>
            </a:solidFill>
            <a:prstDash val="solid"/>
          </a:ln>
          <a:effectLst/>
        </p:spPr>
        <p:txBody>
          <a:bodyPr anchor="ctr"/>
          <a:lstStyle>
            <a:extLst/>
          </a:lstStyle>
          <a:p>
            <a:pPr algn="ctr">
              <a:defRPr/>
            </a:pPr>
            <a:endParaRPr lang="cs-CZ" ker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10" name="Picture 10" descr="logo_lf_mu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72" y="2564904"/>
            <a:ext cx="432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638" y="4797152"/>
            <a:ext cx="22098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1"/>
          <p:cNvSpPr/>
          <p:nvPr userDrawn="1"/>
        </p:nvSpPr>
        <p:spPr>
          <a:xfrm>
            <a:off x="755576" y="4670690"/>
            <a:ext cx="8388424" cy="126462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rnd" cmpd="sng" algn="ctr">
            <a:noFill/>
            <a:prstDash val="solid"/>
          </a:ln>
          <a:effectLst/>
        </p:spPr>
        <p:txBody>
          <a:bodyPr anchor="ctr"/>
          <a:lstStyle>
            <a:extLst/>
          </a:lstStyle>
          <a:p>
            <a:pPr algn="ctr">
              <a:defRPr/>
            </a:pPr>
            <a:endParaRPr lang="cs-CZ" ker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0" name="Obrázek 19" descr="logo_barevne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2745" y="97595"/>
            <a:ext cx="5188475" cy="884563"/>
          </a:xfrm>
          <a:prstGeom prst="rect">
            <a:avLst/>
          </a:prstGeom>
        </p:spPr>
      </p:pic>
      <p:sp>
        <p:nvSpPr>
          <p:cNvPr id="2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37" y="1268760"/>
            <a:ext cx="8171663" cy="2376264"/>
          </a:xfr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cs-CZ" dirty="0" smtClean="0"/>
              <a:t>projekt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1988840"/>
            <a:ext cx="418955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0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42811" y="8612"/>
            <a:ext cx="6701189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39341"/>
            <a:ext cx="8498177" cy="4525963"/>
          </a:xfrm>
        </p:spPr>
        <p:txBody>
          <a:bodyPr/>
          <a:lstStyle>
            <a:lvl1pPr marL="342900" indent="-342900">
              <a:buClr>
                <a:srgbClr val="B05C08"/>
              </a:buClr>
              <a:buFont typeface="Courier New" pitchFamily="49" charset="0"/>
              <a:buChar char="▫"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012" y="447801"/>
            <a:ext cx="6851268" cy="562074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7E00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Dělení 3"/>
          <p:cNvSpPr/>
          <p:nvPr userDrawn="1"/>
        </p:nvSpPr>
        <p:spPr>
          <a:xfrm>
            <a:off x="-1692696" y="-243408"/>
            <a:ext cx="12529392" cy="672080"/>
          </a:xfrm>
          <a:prstGeom prst="mathDivide">
            <a:avLst/>
          </a:prstGeom>
          <a:solidFill>
            <a:srgbClr val="7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7" name="Obrázek 2" descr="logo-IBA-transparent.gif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3093" y="6232283"/>
            <a:ext cx="562841" cy="53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7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947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67744" y="8612"/>
            <a:ext cx="6876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5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460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normal">
    <p:bg>
      <p:bgPr>
        <a:gradFill flip="none" rotWithShape="1">
          <a:gsLst>
            <a:gs pos="35000">
              <a:schemeClr val="bg1"/>
            </a:gs>
            <a:gs pos="1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99592" y="1412777"/>
            <a:ext cx="7992888" cy="4680520"/>
          </a:xfrm>
        </p:spPr>
        <p:txBody>
          <a:bodyPr/>
          <a:lstStyle>
            <a:lvl1pPr marL="363538" marR="0" indent="-3635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styly předlohy textu.</a:t>
            </a:r>
          </a:p>
          <a:p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899592" y="260648"/>
            <a:ext cx="7992888" cy="64807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28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ičení">
    <p:bg>
      <p:bgPr>
        <a:gradFill flip="none" rotWithShape="1">
          <a:gsLst>
            <a:gs pos="35000">
              <a:schemeClr val="bg1"/>
            </a:gs>
            <a:gs pos="1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99592" y="1412777"/>
            <a:ext cx="7992888" cy="4680520"/>
          </a:xfrm>
        </p:spPr>
        <p:txBody>
          <a:bodyPr/>
          <a:lstStyle>
            <a:lvl1pPr marL="363538" marR="0" indent="-3635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styly předlohy textu.</a:t>
            </a:r>
          </a:p>
          <a:p>
            <a:endParaRPr lang="cs-CZ" dirty="0"/>
          </a:p>
        </p:txBody>
      </p:sp>
      <p:sp>
        <p:nvSpPr>
          <p:cNvPr id="4" name="Nadpis 13"/>
          <p:cNvSpPr>
            <a:spLocks noGrp="1"/>
          </p:cNvSpPr>
          <p:nvPr>
            <p:ph type="title"/>
          </p:nvPr>
        </p:nvSpPr>
        <p:spPr>
          <a:xfrm>
            <a:off x="899592" y="260648"/>
            <a:ext cx="7992888" cy="64807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034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bg>
      <p:bgPr>
        <a:blipFill dpi="0" rotWithShape="1">
          <a:blip r:embed="rId2" cstate="print">
            <a:alphaModFix amt="33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196753"/>
            <a:ext cx="752088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852937"/>
            <a:ext cx="7488832" cy="374441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pic>
        <p:nvPicPr>
          <p:cNvPr id="7" name="Obrázek 2" descr="logo-IBA-transparent.gif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36753" y="6093297"/>
            <a:ext cx="562841" cy="53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27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7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4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21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94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52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79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2.gif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623A-FA6A-4BA0-B049-E2BBFE0D7C0F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7092F-9CD3-45CF-9CFA-BC9AD2EA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61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reeform 3"/>
          <p:cNvSpPr>
            <a:spLocks/>
          </p:cNvSpPr>
          <p:nvPr userDrawn="1"/>
        </p:nvSpPr>
        <p:spPr bwMode="auto">
          <a:xfrm>
            <a:off x="1115616" y="188641"/>
            <a:ext cx="7848872" cy="7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93"/>
              </a:cxn>
              <a:cxn ang="0">
                <a:pos x="1944" y="417"/>
              </a:cxn>
              <a:cxn ang="0">
                <a:pos x="1944" y="0"/>
              </a:cxn>
              <a:cxn ang="0">
                <a:pos x="0" y="0"/>
              </a:cxn>
            </a:cxnLst>
            <a:rect l="0" t="0" r="r" b="b"/>
            <a:pathLst>
              <a:path w="1944" h="493">
                <a:moveTo>
                  <a:pt x="0" y="0"/>
                </a:moveTo>
                <a:cubicBezTo>
                  <a:pt x="0" y="493"/>
                  <a:pt x="0" y="493"/>
                  <a:pt x="0" y="493"/>
                </a:cubicBezTo>
                <a:cubicBezTo>
                  <a:pt x="736" y="359"/>
                  <a:pt x="1422" y="369"/>
                  <a:pt x="1944" y="417"/>
                </a:cubicBezTo>
                <a:cubicBezTo>
                  <a:pt x="1944" y="0"/>
                  <a:pt x="1944" y="0"/>
                  <a:pt x="1944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E43B2F"/>
              </a:gs>
              <a:gs pos="100000">
                <a:srgbClr val="EF792F"/>
              </a:gs>
            </a:gsLst>
            <a:lin ang="135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23728" y="2348880"/>
            <a:ext cx="6347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23728" y="3789041"/>
            <a:ext cx="6347048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107504" y="188641"/>
            <a:ext cx="1008112" cy="655272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algn="in">
            <a:noFill/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28" name="Freeform 4"/>
          <p:cNvSpPr>
            <a:spLocks/>
          </p:cNvSpPr>
          <p:nvPr userDrawn="1"/>
        </p:nvSpPr>
        <p:spPr bwMode="auto">
          <a:xfrm>
            <a:off x="107504" y="332657"/>
            <a:ext cx="8856984" cy="808037"/>
          </a:xfrm>
          <a:custGeom>
            <a:avLst/>
            <a:gdLst/>
            <a:ahLst/>
            <a:cxnLst>
              <a:cxn ang="0">
                <a:pos x="0" y="269"/>
              </a:cxn>
              <a:cxn ang="0">
                <a:pos x="2448" y="47"/>
              </a:cxn>
            </a:cxnLst>
            <a:rect l="0" t="0" r="r" b="b"/>
            <a:pathLst>
              <a:path w="2448" h="269">
                <a:moveTo>
                  <a:pt x="0" y="269"/>
                </a:moveTo>
                <a:cubicBezTo>
                  <a:pt x="927" y="9"/>
                  <a:pt x="1821" y="0"/>
                  <a:pt x="2448" y="47"/>
                </a:cubicBezTo>
              </a:path>
            </a:pathLst>
          </a:custGeom>
          <a:noFill/>
          <a:ln w="6350">
            <a:solidFill>
              <a:srgbClr val="FFFFFE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29" name="Freeform 5"/>
          <p:cNvSpPr>
            <a:spLocks/>
          </p:cNvSpPr>
          <p:nvPr userDrawn="1"/>
        </p:nvSpPr>
        <p:spPr bwMode="auto">
          <a:xfrm>
            <a:off x="179512" y="308200"/>
            <a:ext cx="8784976" cy="744537"/>
          </a:xfrm>
          <a:custGeom>
            <a:avLst/>
            <a:gdLst/>
            <a:ahLst/>
            <a:cxnLst>
              <a:cxn ang="0">
                <a:pos x="2448" y="56"/>
              </a:cxn>
              <a:cxn ang="0">
                <a:pos x="0" y="248"/>
              </a:cxn>
            </a:cxnLst>
            <a:rect l="0" t="0" r="r" b="b"/>
            <a:pathLst>
              <a:path w="2448" h="248">
                <a:moveTo>
                  <a:pt x="2448" y="56"/>
                </a:moveTo>
                <a:cubicBezTo>
                  <a:pt x="1822" y="1"/>
                  <a:pt x="929" y="0"/>
                  <a:pt x="0" y="248"/>
                </a:cubicBezTo>
              </a:path>
            </a:pathLst>
          </a:custGeom>
          <a:noFill/>
          <a:ln w="6350">
            <a:solidFill>
              <a:srgbClr val="EFB32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30" name="Freeform 6"/>
          <p:cNvSpPr>
            <a:spLocks/>
          </p:cNvSpPr>
          <p:nvPr userDrawn="1"/>
        </p:nvSpPr>
        <p:spPr bwMode="auto">
          <a:xfrm>
            <a:off x="107504" y="452216"/>
            <a:ext cx="8856984" cy="744537"/>
          </a:xfrm>
          <a:custGeom>
            <a:avLst/>
            <a:gdLst/>
            <a:ahLst/>
            <a:cxnLst>
              <a:cxn ang="0">
                <a:pos x="2448" y="56"/>
              </a:cxn>
              <a:cxn ang="0">
                <a:pos x="0" y="248"/>
              </a:cxn>
            </a:cxnLst>
            <a:rect l="0" t="0" r="r" b="b"/>
            <a:pathLst>
              <a:path w="2448" h="248">
                <a:moveTo>
                  <a:pt x="2448" y="56"/>
                </a:moveTo>
                <a:cubicBezTo>
                  <a:pt x="1822" y="1"/>
                  <a:pt x="929" y="0"/>
                  <a:pt x="0" y="248"/>
                </a:cubicBezTo>
              </a:path>
            </a:pathLst>
          </a:custGeom>
          <a:noFill/>
          <a:ln w="6350">
            <a:solidFill>
              <a:srgbClr val="EFB32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31" name="Freeform 7"/>
          <p:cNvSpPr>
            <a:spLocks/>
          </p:cNvSpPr>
          <p:nvPr userDrawn="1"/>
        </p:nvSpPr>
        <p:spPr bwMode="auto">
          <a:xfrm>
            <a:off x="107504" y="260649"/>
            <a:ext cx="8856984" cy="808037"/>
          </a:xfrm>
          <a:custGeom>
            <a:avLst/>
            <a:gdLst/>
            <a:ahLst/>
            <a:cxnLst>
              <a:cxn ang="0">
                <a:pos x="0" y="269"/>
              </a:cxn>
              <a:cxn ang="0">
                <a:pos x="2448" y="47"/>
              </a:cxn>
            </a:cxnLst>
            <a:rect l="0" t="0" r="r" b="b"/>
            <a:pathLst>
              <a:path w="2448" h="269">
                <a:moveTo>
                  <a:pt x="0" y="269"/>
                </a:moveTo>
                <a:cubicBezTo>
                  <a:pt x="927" y="9"/>
                  <a:pt x="1821" y="0"/>
                  <a:pt x="2448" y="47"/>
                </a:cubicBezTo>
              </a:path>
            </a:pathLst>
          </a:custGeom>
          <a:noFill/>
          <a:ln w="6350">
            <a:solidFill>
              <a:srgbClr val="FFFFFE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6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cs-CZ">
                <a:solidFill>
                  <a:srgbClr val="262626">
                    <a:tint val="75000"/>
                  </a:srgbClr>
                </a:solidFill>
              </a:rPr>
              <a:pPr/>
              <a:t>9.11.2015</a:t>
            </a:fld>
            <a:endParaRPr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dirty="0" smtClean="0"/>
              <a:t>Kliknutím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07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cs-CZ">
                <a:solidFill>
                  <a:srgbClr val="262626">
                    <a:tint val="75000"/>
                  </a:srgbClr>
                </a:solidFill>
              </a:rPr>
              <a:pPr/>
              <a:t>9.11.2015</a:t>
            </a:fld>
            <a:endParaRPr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dirty="0" smtClean="0"/>
              <a:t>Kliknutím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96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/>
          <p:cNvGrpSpPr/>
          <p:nvPr userDrawn="1"/>
        </p:nvGrpSpPr>
        <p:grpSpPr>
          <a:xfrm>
            <a:off x="179512" y="260649"/>
            <a:ext cx="577208" cy="6336704"/>
            <a:chOff x="394392" y="3860269"/>
            <a:chExt cx="74296" cy="2196475"/>
          </a:xfr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grpSpPr>
        <p:sp>
          <p:nvSpPr>
            <p:cNvPr id="6" name="Rectangle 7"/>
            <p:cNvSpPr/>
            <p:nvPr userDrawn="1"/>
          </p:nvSpPr>
          <p:spPr>
            <a:xfrm>
              <a:off x="395536" y="4509228"/>
              <a:ext cx="73152" cy="15475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cs-CZ" dirty="0">
                <a:solidFill>
                  <a:srgbClr val="5F5F5F"/>
                </a:solidFill>
              </a:endParaRPr>
            </a:p>
          </p:txBody>
        </p:sp>
        <p:sp>
          <p:nvSpPr>
            <p:cNvPr id="7" name="Rectangle 8"/>
            <p:cNvSpPr/>
            <p:nvPr userDrawn="1"/>
          </p:nvSpPr>
          <p:spPr>
            <a:xfrm>
              <a:off x="394392" y="4134828"/>
              <a:ext cx="73152" cy="34943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cs-CZ" dirty="0">
                <a:solidFill>
                  <a:srgbClr val="969696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94392" y="3955395"/>
              <a:ext cx="73152" cy="15447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cs-CZ" dirty="0">
                <a:solidFill>
                  <a:srgbClr val="B2B2B2"/>
                </a:solidFill>
              </a:endParaRPr>
            </a:p>
          </p:txBody>
        </p:sp>
        <p:sp>
          <p:nvSpPr>
            <p:cNvPr id="12" name="Rectangle 10"/>
            <p:cNvSpPr/>
            <p:nvPr userDrawn="1"/>
          </p:nvSpPr>
          <p:spPr>
            <a:xfrm>
              <a:off x="394392" y="3860269"/>
              <a:ext cx="73152" cy="73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cs-CZ" dirty="0">
                <a:solidFill>
                  <a:srgbClr val="1F497D"/>
                </a:solidFill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91680" y="1196752"/>
            <a:ext cx="72008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1" name="Obrázek 2" descr="logo-IBA-transparent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72413" y="6134972"/>
            <a:ext cx="411156" cy="390372"/>
          </a:xfrm>
          <a:prstGeom prst="rect">
            <a:avLst/>
          </a:prstGeom>
        </p:spPr>
      </p:pic>
      <p:sp>
        <p:nvSpPr>
          <p:cNvPr id="19" name="Freeform 3"/>
          <p:cNvSpPr>
            <a:spLocks/>
          </p:cNvSpPr>
          <p:nvPr userDrawn="1"/>
        </p:nvSpPr>
        <p:spPr bwMode="auto">
          <a:xfrm>
            <a:off x="791072" y="260649"/>
            <a:ext cx="8101408" cy="72008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93"/>
              </a:cxn>
              <a:cxn ang="0">
                <a:pos x="1944" y="417"/>
              </a:cxn>
              <a:cxn ang="0">
                <a:pos x="1944" y="0"/>
              </a:cxn>
              <a:cxn ang="0">
                <a:pos x="0" y="0"/>
              </a:cxn>
            </a:cxnLst>
            <a:rect l="0" t="0" r="r" b="b"/>
            <a:pathLst>
              <a:path w="1944" h="493">
                <a:moveTo>
                  <a:pt x="0" y="0"/>
                </a:moveTo>
                <a:cubicBezTo>
                  <a:pt x="0" y="493"/>
                  <a:pt x="0" y="493"/>
                  <a:pt x="0" y="493"/>
                </a:cubicBezTo>
                <a:cubicBezTo>
                  <a:pt x="736" y="359"/>
                  <a:pt x="1422" y="369"/>
                  <a:pt x="1944" y="417"/>
                </a:cubicBezTo>
                <a:cubicBezTo>
                  <a:pt x="1944" y="0"/>
                  <a:pt x="1944" y="0"/>
                  <a:pt x="1944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E43B2F"/>
              </a:gs>
              <a:gs pos="100000">
                <a:srgbClr val="EF792F"/>
              </a:gs>
            </a:gsLst>
            <a:lin ang="13500000" scaled="1"/>
            <a:tileRect/>
          </a:gra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0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5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file:///D:\work\mefanet\KR\kveten-2011\review.jpg" TargetMode="External"/><Relationship Id="rId5" Type="http://schemas.openxmlformats.org/officeDocument/2006/relationships/hyperlink" Target="file:///D:\work\mefanet\KR\kveten-2011\garancni-kontrola+review.jpg" TargetMode="External"/><Relationship Id="rId4" Type="http://schemas.openxmlformats.org/officeDocument/2006/relationships/hyperlink" Target="file:///D:\work\mefanet\KR\kveten-2011\garancni-kontrola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187624" y="3029644"/>
            <a:ext cx="7776864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cs-CZ" sz="4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MS PowerPoint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cs-CZ" sz="3600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Mulimédia</a:t>
            </a:r>
            <a:r>
              <a:rPr lang="cs-CZ" sz="3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Příklad</a:t>
            </a:r>
            <a:endParaRPr lang="cs-CZ" sz="36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Obrázek 13" descr="dsads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6" y="1124745"/>
            <a:ext cx="1959463" cy="156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1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Autentizační / autorizační rámec </a:t>
            </a:r>
            <a:endParaRPr lang="cs-CZ" dirty="0"/>
          </a:p>
        </p:txBody>
      </p:sp>
      <p:pic>
        <p:nvPicPr>
          <p:cNvPr id="7" name="Obrázek 6" descr="eduID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95537" y="1602324"/>
            <a:ext cx="4219891" cy="2258724"/>
          </a:xfrm>
          <a:prstGeom prst="rect">
            <a:avLst/>
          </a:prstGeom>
        </p:spPr>
      </p:pic>
      <p:pic>
        <p:nvPicPr>
          <p:cNvPr id="11" name="Obrázek 10" descr="eduID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395537" y="2888928"/>
            <a:ext cx="2402869" cy="25562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24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4D model garance kvality</a:t>
            </a:r>
            <a:endParaRPr lang="cs-CZ" dirty="0"/>
          </a:p>
        </p:txBody>
      </p:sp>
      <p:pic>
        <p:nvPicPr>
          <p:cNvPr id="5" name="Zástupný symbol pro obrázek 7" descr="temp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204864"/>
            <a:ext cx="6151016" cy="219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temp-2.jpg"/>
          <p:cNvPicPr>
            <a:picLocks noChangeAspect="1"/>
          </p:cNvPicPr>
          <p:nvPr/>
        </p:nvPicPr>
        <p:blipFill>
          <a:blip r:embed="rId3" cstate="print"/>
          <a:srcRect l="5060" r="4997"/>
          <a:stretch>
            <a:fillRect/>
          </a:stretch>
        </p:blipFill>
        <p:spPr>
          <a:xfrm>
            <a:off x="6487119" y="2348970"/>
            <a:ext cx="1037185" cy="805714"/>
          </a:xfrm>
          <a:prstGeom prst="rect">
            <a:avLst/>
          </a:prstGeom>
        </p:spPr>
      </p:pic>
      <p:pic>
        <p:nvPicPr>
          <p:cNvPr id="7" name="Obrázek 6" descr="temp-2.jpg"/>
          <p:cNvPicPr>
            <a:picLocks/>
          </p:cNvPicPr>
          <p:nvPr/>
        </p:nvPicPr>
        <p:blipFill>
          <a:blip r:embed="rId4" cstate="print"/>
          <a:srcRect l="17714" t="8404" r="56857" b="52936"/>
          <a:stretch>
            <a:fillRect/>
          </a:stretch>
        </p:blipFill>
        <p:spPr>
          <a:xfrm>
            <a:off x="2591827" y="2400316"/>
            <a:ext cx="1572746" cy="737225"/>
          </a:xfrm>
          <a:prstGeom prst="rect">
            <a:avLst/>
          </a:prstGeom>
        </p:spPr>
      </p:pic>
      <p:pic>
        <p:nvPicPr>
          <p:cNvPr id="8" name="Obrázek 7" descr="temp-2.jpg"/>
          <p:cNvPicPr>
            <a:picLocks/>
          </p:cNvPicPr>
          <p:nvPr/>
        </p:nvPicPr>
        <p:blipFill>
          <a:blip r:embed="rId4" cstate="print"/>
          <a:srcRect l="31428" t="52107" r="47143" b="5872"/>
          <a:stretch>
            <a:fillRect/>
          </a:stretch>
        </p:blipFill>
        <p:spPr>
          <a:xfrm>
            <a:off x="3451353" y="3377566"/>
            <a:ext cx="1353293" cy="771514"/>
          </a:xfrm>
          <a:prstGeom prst="rect">
            <a:avLst/>
          </a:prstGeom>
        </p:spPr>
      </p:pic>
      <p:pic>
        <p:nvPicPr>
          <p:cNvPr id="9" name="Obrázek 8" descr="temp-2.jpg"/>
          <p:cNvPicPr>
            <a:picLocks/>
          </p:cNvPicPr>
          <p:nvPr/>
        </p:nvPicPr>
        <p:blipFill>
          <a:blip r:embed="rId4" cstate="print"/>
          <a:srcRect l="42791" t="6515" r="22638" b="51464"/>
          <a:stretch>
            <a:fillRect/>
          </a:stretch>
        </p:blipFill>
        <p:spPr>
          <a:xfrm>
            <a:off x="4183101" y="2331736"/>
            <a:ext cx="2157714" cy="805714"/>
          </a:xfrm>
          <a:prstGeom prst="rect">
            <a:avLst/>
          </a:prstGeom>
        </p:spPr>
      </p:pic>
      <p:pic>
        <p:nvPicPr>
          <p:cNvPr id="10" name="Obrázek 9" descr="temp-2.jpg"/>
          <p:cNvPicPr>
            <a:picLocks/>
          </p:cNvPicPr>
          <p:nvPr/>
        </p:nvPicPr>
        <p:blipFill>
          <a:blip r:embed="rId4" cstate="print"/>
          <a:srcRect l="19143" t="52947" r="68000" b="6712"/>
          <a:stretch>
            <a:fillRect/>
          </a:stretch>
        </p:blipFill>
        <p:spPr>
          <a:xfrm>
            <a:off x="2683267" y="3360421"/>
            <a:ext cx="822949" cy="754370"/>
          </a:xfrm>
          <a:prstGeom prst="rect">
            <a:avLst/>
          </a:prstGeom>
        </p:spPr>
      </p:pic>
      <p:pic>
        <p:nvPicPr>
          <p:cNvPr id="11" name="Obrázek 10" descr="temp-2.jpg"/>
          <p:cNvPicPr>
            <a:picLocks/>
          </p:cNvPicPr>
          <p:nvPr/>
        </p:nvPicPr>
        <p:blipFill>
          <a:blip r:embed="rId4" cstate="print"/>
          <a:srcRect l="78857" t="52107" r="2857" b="5031"/>
          <a:stretch>
            <a:fillRect/>
          </a:stretch>
        </p:blipFill>
        <p:spPr>
          <a:xfrm>
            <a:off x="6484120" y="3319274"/>
            <a:ext cx="1024000" cy="93610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5992" y="4253961"/>
            <a:ext cx="6066000" cy="57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2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94" y="-10144"/>
            <a:ext cx="9031812" cy="686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81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438973" y="673303"/>
            <a:ext cx="8394075" cy="529312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54" tIns="22677" rIns="45354" bIns="22677"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3851921" y="2011702"/>
            <a:ext cx="4824536" cy="2491705"/>
          </a:xfrm>
          <a:prstGeom prst="rect">
            <a:avLst/>
          </a:prstGeom>
          <a:ln w="571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endParaRPr lang="cs-CZ">
              <a:solidFill>
                <a:srgbClr val="262626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>
            <a:off x="4078234" y="764740"/>
            <a:ext cx="987701" cy="48768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900" b="1" dirty="0">
                <a:solidFill>
                  <a:srgbClr val="262626"/>
                </a:solidFill>
              </a:rPr>
              <a:t>Dokončený</a:t>
            </a:r>
          </a:p>
        </p:txBody>
      </p:sp>
      <p:sp>
        <p:nvSpPr>
          <p:cNvPr id="5" name="Elipsa 4"/>
          <p:cNvSpPr/>
          <p:nvPr/>
        </p:nvSpPr>
        <p:spPr>
          <a:xfrm>
            <a:off x="7304415" y="2126056"/>
            <a:ext cx="1240356" cy="52571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900" b="1" dirty="0">
                <a:solidFill>
                  <a:srgbClr val="262626"/>
                </a:solidFill>
              </a:rPr>
              <a:t>Neaktivovaný</a:t>
            </a:r>
          </a:p>
        </p:txBody>
      </p:sp>
      <p:sp>
        <p:nvSpPr>
          <p:cNvPr id="6" name="Elipsa 5"/>
          <p:cNvSpPr/>
          <p:nvPr/>
        </p:nvSpPr>
        <p:spPr>
          <a:xfrm>
            <a:off x="1298497" y="2103139"/>
            <a:ext cx="1206991" cy="49310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900" b="1" dirty="0">
                <a:solidFill>
                  <a:srgbClr val="262626"/>
                </a:solidFill>
              </a:rPr>
              <a:t>Aktivovaný</a:t>
            </a:r>
          </a:p>
        </p:txBody>
      </p:sp>
      <p:cxnSp>
        <p:nvCxnSpPr>
          <p:cNvPr id="7" name="Přímá spojovací šipka 6"/>
          <p:cNvCxnSpPr>
            <a:stCxn id="4" idx="6"/>
            <a:endCxn id="5" idx="0"/>
          </p:cNvCxnSpPr>
          <p:nvPr/>
        </p:nvCxnSpPr>
        <p:spPr>
          <a:xfrm>
            <a:off x="5065935" y="1008580"/>
            <a:ext cx="2858658" cy="11174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stCxn id="4" idx="2"/>
            <a:endCxn id="6" idx="0"/>
          </p:cNvCxnSpPr>
          <p:nvPr/>
        </p:nvCxnSpPr>
        <p:spPr>
          <a:xfrm rot="10800000" flipV="1">
            <a:off x="1901989" y="1008582"/>
            <a:ext cx="2176242" cy="109455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487200" y="1188752"/>
            <a:ext cx="1225279" cy="2920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45354" tIns="22677" rIns="45354" bIns="22677" rtlCol="0">
            <a:spAutoFit/>
          </a:bodyPr>
          <a:lstStyle/>
          <a:p>
            <a:pPr algn="ctr"/>
            <a:r>
              <a:rPr lang="cs-CZ" sz="800" b="1" dirty="0">
                <a:solidFill>
                  <a:prstClr val="white"/>
                </a:solidFill>
              </a:rPr>
              <a:t>export  na centrální bránu NE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504678" y="1183222"/>
            <a:ext cx="1280053" cy="29201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45354" tIns="22677" rIns="45354" bIns="22677" rtlCol="0">
            <a:spAutoFit/>
          </a:bodyPr>
          <a:lstStyle/>
          <a:p>
            <a:pPr algn="ctr"/>
            <a:r>
              <a:rPr lang="cs-CZ" sz="800" b="1" dirty="0">
                <a:solidFill>
                  <a:prstClr val="white"/>
                </a:solidFill>
              </a:rPr>
              <a:t>export  na centrální bránu ANO</a:t>
            </a:r>
          </a:p>
        </p:txBody>
      </p:sp>
      <p:sp>
        <p:nvSpPr>
          <p:cNvPr id="20" name="Elipsa 19"/>
          <p:cNvSpPr/>
          <p:nvPr/>
        </p:nvSpPr>
        <p:spPr>
          <a:xfrm>
            <a:off x="749861" y="3497647"/>
            <a:ext cx="2285968" cy="9829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900" dirty="0">
                <a:solidFill>
                  <a:srgbClr val="262626"/>
                </a:solidFill>
              </a:rPr>
              <a:t>Publikace na lokálním portále</a:t>
            </a:r>
          </a:p>
          <a:p>
            <a:pPr algn="ctr"/>
            <a:r>
              <a:rPr lang="cs-CZ" sz="900" dirty="0">
                <a:solidFill>
                  <a:srgbClr val="262626"/>
                </a:solidFill>
              </a:rPr>
              <a:t>+</a:t>
            </a:r>
          </a:p>
          <a:p>
            <a:pPr algn="ctr"/>
            <a:r>
              <a:rPr lang="cs-CZ" sz="900" b="1" dirty="0">
                <a:solidFill>
                  <a:srgbClr val="262626"/>
                </a:solidFill>
              </a:rPr>
              <a:t>Bez exportu </a:t>
            </a:r>
            <a:r>
              <a:rPr lang="cs-CZ" sz="900" dirty="0">
                <a:solidFill>
                  <a:srgbClr val="262626"/>
                </a:solidFill>
              </a:rPr>
              <a:t>na centrální bránu a aplikace 4D hodnocení</a:t>
            </a:r>
          </a:p>
        </p:txBody>
      </p:sp>
      <p:cxnSp>
        <p:nvCxnSpPr>
          <p:cNvPr id="21" name="Přímá spojovací šipka 20"/>
          <p:cNvCxnSpPr>
            <a:stCxn id="6" idx="4"/>
            <a:endCxn id="20" idx="0"/>
          </p:cNvCxnSpPr>
          <p:nvPr/>
        </p:nvCxnSpPr>
        <p:spPr>
          <a:xfrm rot="5400000">
            <a:off x="1446718" y="3042372"/>
            <a:ext cx="901403" cy="9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3851920" y="1714526"/>
            <a:ext cx="2427170" cy="230463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1200" b="1" dirty="0">
                <a:solidFill>
                  <a:srgbClr val="262626"/>
                </a:solidFill>
              </a:rPr>
              <a:t>Vícerozměrné hodnocení kvality</a:t>
            </a:r>
          </a:p>
        </p:txBody>
      </p:sp>
      <p:sp>
        <p:nvSpPr>
          <p:cNvPr id="49" name="Elipsa 48"/>
          <p:cNvSpPr/>
          <p:nvPr/>
        </p:nvSpPr>
        <p:spPr>
          <a:xfrm>
            <a:off x="4315971" y="4914879"/>
            <a:ext cx="2560102" cy="89152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900" dirty="0">
                <a:solidFill>
                  <a:srgbClr val="262626"/>
                </a:solidFill>
              </a:rPr>
              <a:t>Publikace na lokálním portále</a:t>
            </a:r>
          </a:p>
          <a:p>
            <a:pPr algn="ctr"/>
            <a:r>
              <a:rPr lang="cs-CZ" sz="900" dirty="0">
                <a:solidFill>
                  <a:srgbClr val="262626"/>
                </a:solidFill>
              </a:rPr>
              <a:t>+</a:t>
            </a:r>
          </a:p>
          <a:p>
            <a:pPr algn="ctr"/>
            <a:r>
              <a:rPr lang="cs-CZ" sz="900" dirty="0">
                <a:solidFill>
                  <a:srgbClr val="262626"/>
                </a:solidFill>
              </a:rPr>
              <a:t>export na centrální bránu </a:t>
            </a:r>
            <a:r>
              <a:rPr lang="cs-CZ" sz="900" b="1" dirty="0">
                <a:solidFill>
                  <a:srgbClr val="262626"/>
                </a:solidFill>
              </a:rPr>
              <a:t>včetně</a:t>
            </a:r>
            <a:r>
              <a:rPr lang="cs-CZ" sz="900" dirty="0">
                <a:solidFill>
                  <a:srgbClr val="262626"/>
                </a:solidFill>
              </a:rPr>
              <a:t> aplikace 4D hodnocení</a:t>
            </a:r>
          </a:p>
        </p:txBody>
      </p:sp>
      <p:cxnSp>
        <p:nvCxnSpPr>
          <p:cNvPr id="50" name="Přímá spojovací šipka 49"/>
          <p:cNvCxnSpPr>
            <a:stCxn id="46" idx="4"/>
            <a:endCxn id="49" idx="0"/>
          </p:cNvCxnSpPr>
          <p:nvPr/>
        </p:nvCxnSpPr>
        <p:spPr>
          <a:xfrm rot="5400000">
            <a:off x="5333223" y="4651908"/>
            <a:ext cx="525773" cy="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ravoúhlá spojovací čára 46"/>
          <p:cNvCxnSpPr>
            <a:stCxn id="5" idx="4"/>
            <a:endCxn id="46" idx="6"/>
          </p:cNvCxnSpPr>
          <p:nvPr/>
        </p:nvCxnSpPr>
        <p:spPr>
          <a:xfrm rot="5400000">
            <a:off x="6278859" y="2499533"/>
            <a:ext cx="1493496" cy="1797972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Obrázek 5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14" y="3937217"/>
            <a:ext cx="2198857" cy="411428"/>
          </a:xfrm>
          <a:prstGeom prst="rect">
            <a:avLst/>
          </a:prstGeom>
        </p:spPr>
      </p:pic>
      <p:sp>
        <p:nvSpPr>
          <p:cNvPr id="42" name="Obdélník 41"/>
          <p:cNvSpPr/>
          <p:nvPr/>
        </p:nvSpPr>
        <p:spPr>
          <a:xfrm>
            <a:off x="4169673" y="2423175"/>
            <a:ext cx="2962615" cy="1211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45354" tIns="22677" rIns="45354" bIns="22677"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3" name="Elipsa 42">
            <a:hlinkClick r:id="rId4" action="ppaction://hlinkfile"/>
          </p:cNvPr>
          <p:cNvSpPr/>
          <p:nvPr/>
        </p:nvSpPr>
        <p:spPr>
          <a:xfrm>
            <a:off x="5833855" y="2857508"/>
            <a:ext cx="1133840" cy="4876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800" b="1" dirty="0">
                <a:solidFill>
                  <a:srgbClr val="262626"/>
                </a:solidFill>
              </a:rPr>
              <a:t>Zkontrolováno garantem</a:t>
            </a:r>
          </a:p>
        </p:txBody>
      </p:sp>
      <p:sp>
        <p:nvSpPr>
          <p:cNvPr id="44" name="Elipsa 43">
            <a:hlinkClick r:id="rId5" action="ppaction://hlinkfile"/>
          </p:cNvPr>
          <p:cNvSpPr/>
          <p:nvPr/>
        </p:nvSpPr>
        <p:spPr>
          <a:xfrm>
            <a:off x="4279396" y="2857508"/>
            <a:ext cx="1163336" cy="4876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800" b="1" dirty="0">
                <a:solidFill>
                  <a:srgbClr val="262626"/>
                </a:solidFill>
              </a:rPr>
              <a:t>Založení recenzního řízení</a:t>
            </a:r>
          </a:p>
        </p:txBody>
      </p:sp>
      <p:cxnSp>
        <p:nvCxnSpPr>
          <p:cNvPr id="45" name="Přímá spojovací šipka 44"/>
          <p:cNvCxnSpPr>
            <a:stCxn id="43" idx="2"/>
            <a:endCxn id="44" idx="6"/>
          </p:cNvCxnSpPr>
          <p:nvPr/>
        </p:nvCxnSpPr>
        <p:spPr>
          <a:xfrm rot="10800000">
            <a:off x="5442732" y="3101348"/>
            <a:ext cx="391122" cy="1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a 45"/>
          <p:cNvSpPr/>
          <p:nvPr/>
        </p:nvSpPr>
        <p:spPr>
          <a:xfrm>
            <a:off x="5065769" y="3901427"/>
            <a:ext cx="1060852" cy="48768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900" b="1" dirty="0">
                <a:solidFill>
                  <a:srgbClr val="262626"/>
                </a:solidFill>
              </a:rPr>
              <a:t>Aktivovaný</a:t>
            </a:r>
          </a:p>
        </p:txBody>
      </p:sp>
      <p:cxnSp>
        <p:nvCxnSpPr>
          <p:cNvPr id="47" name="Přímá spojovací šipka 46"/>
          <p:cNvCxnSpPr>
            <a:stCxn id="44" idx="4"/>
            <a:endCxn id="46" idx="1"/>
          </p:cNvCxnSpPr>
          <p:nvPr/>
        </p:nvCxnSpPr>
        <p:spPr>
          <a:xfrm rot="16200000" flipH="1">
            <a:off x="4727270" y="3478987"/>
            <a:ext cx="627657" cy="3600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>
            <a:stCxn id="43" idx="4"/>
            <a:endCxn id="46" idx="7"/>
          </p:cNvCxnSpPr>
          <p:nvPr/>
        </p:nvCxnSpPr>
        <p:spPr>
          <a:xfrm rot="5400000">
            <a:off x="5872193" y="3444260"/>
            <a:ext cx="627657" cy="4295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>
            <a:hlinkClick r:id="rId6" action="ppaction://hlinkfile"/>
          </p:cNvPr>
          <p:cNvSpPr txBox="1"/>
          <p:nvPr/>
        </p:nvSpPr>
        <p:spPr>
          <a:xfrm>
            <a:off x="4474420" y="2619693"/>
            <a:ext cx="841799" cy="168908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800" b="1" dirty="0">
                <a:solidFill>
                  <a:srgbClr val="262626"/>
                </a:solidFill>
              </a:rPr>
              <a:t>Recenzní řízení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724541" y="2619693"/>
            <a:ext cx="1521472" cy="168908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800" b="1" dirty="0">
                <a:solidFill>
                  <a:srgbClr val="262626"/>
                </a:solidFill>
              </a:rPr>
              <a:t>Kontrola provedená garantem</a:t>
            </a:r>
          </a:p>
        </p:txBody>
      </p:sp>
      <p:cxnSp>
        <p:nvCxnSpPr>
          <p:cNvPr id="62" name="Přímá spojovací šipka 61"/>
          <p:cNvCxnSpPr>
            <a:stCxn id="5" idx="3"/>
            <a:endCxn id="43" idx="6"/>
          </p:cNvCxnSpPr>
          <p:nvPr/>
        </p:nvCxnSpPr>
        <p:spPr>
          <a:xfrm flipH="1">
            <a:off x="6967695" y="2574782"/>
            <a:ext cx="518366" cy="5265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4151385" y="2188677"/>
            <a:ext cx="1077441" cy="184296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900" b="1" dirty="0">
                <a:solidFill>
                  <a:srgbClr val="262626"/>
                </a:solidFill>
              </a:rPr>
              <a:t>Garanční formulář</a:t>
            </a:r>
          </a:p>
        </p:txBody>
      </p:sp>
      <p:sp>
        <p:nvSpPr>
          <p:cNvPr id="57" name="Rovnoramenný trojúhelník 56"/>
          <p:cNvSpPr/>
          <p:nvPr/>
        </p:nvSpPr>
        <p:spPr>
          <a:xfrm>
            <a:off x="4462274" y="525820"/>
            <a:ext cx="256028" cy="251456"/>
          </a:xfrm>
          <a:prstGeom prst="triangle">
            <a:avLst>
              <a:gd name="adj" fmla="val 4562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354" tIns="22677" rIns="45354" bIns="22677"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9" name="Zaoblený obdélník 58"/>
          <p:cNvSpPr/>
          <p:nvPr/>
        </p:nvSpPr>
        <p:spPr>
          <a:xfrm>
            <a:off x="3986795" y="228646"/>
            <a:ext cx="1225279" cy="27431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45354" tIns="22677" rIns="45354" bIns="22677" rtlCol="0" anchor="ctr"/>
          <a:lstStyle/>
          <a:p>
            <a:pPr algn="ctr"/>
            <a:r>
              <a:rPr lang="cs-CZ" sz="800" b="1" dirty="0">
                <a:solidFill>
                  <a:srgbClr val="262626"/>
                </a:solidFill>
              </a:rPr>
              <a:t>garant , master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3292861" y="6073348"/>
            <a:ext cx="420618" cy="52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98849" y="6073348"/>
            <a:ext cx="420618" cy="52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43897" y="6062652"/>
            <a:ext cx="420618" cy="52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3183135" y="6560779"/>
            <a:ext cx="679896" cy="230463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1200" dirty="0">
                <a:solidFill>
                  <a:srgbClr val="262626"/>
                </a:solidFill>
              </a:rPr>
              <a:t>redaktor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4443989" y="6537919"/>
            <a:ext cx="566083" cy="230463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1200" dirty="0">
                <a:solidFill>
                  <a:srgbClr val="262626"/>
                </a:solidFill>
              </a:rPr>
              <a:t>master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5609934" y="6537919"/>
            <a:ext cx="532420" cy="230463"/>
          </a:xfrm>
          <a:prstGeom prst="rect">
            <a:avLst/>
          </a:prstGeom>
          <a:noFill/>
        </p:spPr>
        <p:txBody>
          <a:bodyPr wrap="none" lIns="45354" tIns="22677" rIns="45354" bIns="22677" rtlCol="0">
            <a:spAutoFit/>
          </a:bodyPr>
          <a:lstStyle/>
          <a:p>
            <a:r>
              <a:rPr lang="cs-CZ" sz="1200" dirty="0">
                <a:solidFill>
                  <a:srgbClr val="262626"/>
                </a:solidFill>
              </a:rPr>
              <a:t>garant</a:t>
            </a:r>
          </a:p>
        </p:txBody>
      </p:sp>
    </p:spTree>
    <p:extLst>
      <p:ext uri="{BB962C8B-B14F-4D97-AF65-F5344CB8AC3E}">
        <p14:creationId xmlns:p14="http://schemas.microsoft.com/office/powerpoint/2010/main" val="188560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3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ntroducingPowerPoint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roducingPowerPoint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145</Words>
  <Application>Microsoft Office PowerPoint</Application>
  <PresentationFormat>Předvádění na obrazovce (4:3)</PresentationFormat>
  <Paragraphs>41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Trebuchet MS</vt:lpstr>
      <vt:lpstr>Motiv Office</vt:lpstr>
      <vt:lpstr>Motiv sady Office</vt:lpstr>
      <vt:lpstr>1_IntroducingPowerPoint2010</vt:lpstr>
      <vt:lpstr>IntroducingPowerPoint2010</vt:lpstr>
      <vt:lpstr>Vlastní návrh</vt:lpstr>
      <vt:lpstr>Prezentace aplikace PowerPoint</vt:lpstr>
      <vt:lpstr>Autentizační / autorizační rámec </vt:lpstr>
      <vt:lpstr>4D model garance kvality</vt:lpstr>
      <vt:lpstr>Prezentace aplikace PowerPoint</vt:lpstr>
      <vt:lpstr>Prezentace aplikace PowerPoint</vt:lpstr>
      <vt:lpstr>Video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Komenda</dc:creator>
  <cp:lastModifiedBy>Martin Komenda</cp:lastModifiedBy>
  <cp:revision>6</cp:revision>
  <dcterms:created xsi:type="dcterms:W3CDTF">2014-10-13T05:35:45Z</dcterms:created>
  <dcterms:modified xsi:type="dcterms:W3CDTF">2015-11-09T06:18:12Z</dcterms:modified>
</cp:coreProperties>
</file>