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31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88" r:id="rId12"/>
    <p:sldId id="276" r:id="rId13"/>
    <p:sldId id="264" r:id="rId14"/>
    <p:sldId id="265" r:id="rId15"/>
    <p:sldId id="266" r:id="rId16"/>
    <p:sldId id="277" r:id="rId17"/>
    <p:sldId id="305" r:id="rId18"/>
    <p:sldId id="307" r:id="rId19"/>
    <p:sldId id="308" r:id="rId20"/>
    <p:sldId id="269" r:id="rId21"/>
    <p:sldId id="270" r:id="rId22"/>
    <p:sldId id="279" r:id="rId23"/>
    <p:sldId id="271" r:id="rId24"/>
    <p:sldId id="272" r:id="rId25"/>
    <p:sldId id="273" r:id="rId26"/>
    <p:sldId id="274" r:id="rId27"/>
    <p:sldId id="293" r:id="rId28"/>
    <p:sldId id="290" r:id="rId29"/>
    <p:sldId id="280" r:id="rId30"/>
    <p:sldId id="292" r:id="rId31"/>
    <p:sldId id="286" r:id="rId32"/>
    <p:sldId id="294" r:id="rId33"/>
    <p:sldId id="291" r:id="rId34"/>
    <p:sldId id="281" r:id="rId35"/>
    <p:sldId id="284" r:id="rId36"/>
    <p:sldId id="282" r:id="rId37"/>
    <p:sldId id="283" r:id="rId38"/>
    <p:sldId id="289" r:id="rId39"/>
    <p:sldId id="309" r:id="rId40"/>
    <p:sldId id="295" r:id="rId41"/>
    <p:sldId id="296" r:id="rId42"/>
    <p:sldId id="297" r:id="rId43"/>
    <p:sldId id="310" r:id="rId44"/>
    <p:sldId id="298" r:id="rId45"/>
    <p:sldId id="301" r:id="rId46"/>
    <p:sldId id="303" r:id="rId47"/>
    <p:sldId id="299" r:id="rId48"/>
    <p:sldId id="300" r:id="rId49"/>
    <p:sldId id="302" r:id="rId50"/>
    <p:sldId id="304" r:id="rId5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7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5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A314D-7BC6-4456-90D5-B464920725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329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BF6-3D81-4D80-96B1-BEB93EDC53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396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BDE6-801D-48CE-B496-5F8E8DD30B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234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F8B5-4E7C-452C-9A5D-2447F4AAD7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047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AF5B-E997-4BBA-A614-95B878A669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12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BA6A-6E59-4B25-97DC-669E5DD854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33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27FF1-54F8-427A-8C30-CCB55C7608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9540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E65F-0AFA-4F59-B08C-3CD7663E42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484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5D12-ED8A-43FD-A676-63727BE1FD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18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8896-3F97-4732-8C9F-3BA306D2A4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50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A3BD-60B6-4B55-B22D-64C60DD521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03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3441-47F2-49D9-ADE0-FFB6375578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516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FD46-4A73-46BD-B967-AFAB34DD1C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089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694FBB-2B6C-4CA6-8478-80AB1F3B6B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1" r:id="rId4"/>
    <p:sldLayoutId id="2147483777" r:id="rId5"/>
    <p:sldLayoutId id="2147483772" r:id="rId6"/>
    <p:sldLayoutId id="2147483778" r:id="rId7"/>
    <p:sldLayoutId id="2147483779" r:id="rId8"/>
    <p:sldLayoutId id="2147483780" r:id="rId9"/>
    <p:sldLayoutId id="2147483773" r:id="rId10"/>
    <p:sldLayoutId id="2147483781" r:id="rId11"/>
    <p:sldLayoutId id="2147483782" r:id="rId12"/>
    <p:sldLayoutId id="214748378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paralen.cz/images/Paralen-500---10-tablets.jpg&amp;imgrefurl=http://www.paralen.cz/paralen500tbl.htm&amp;h=162&amp;w=320&amp;sz=16&amp;tbnid=Gf_mKLK6_H2yEM:&amp;tbnh=57&amp;tbnw=113&amp;hl=cs&amp;start=20&amp;prev=/images?q%3Dtablety%26svnum%3D10%26hl%3Dcs%26lr%3D%26sa%3D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www.vitar.cz/images/vyrobky_revital_eff.jpg&amp;imgrefurl=http://www.vitar.cz/vyrobky.html&amp;h=150&amp;w=142&amp;sz=4&amp;tbnid=zCYJzz4CVSCtyM:&amp;tbnh=90&amp;tbnw=85&amp;hl=cs&amp;start=2&amp;prev=/images?q%3D%C5%A1umiv%C3%A9%2Btablety%26svnum%3D10%26hl%3Dcs%26lr%3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bayer-leky.cz/vpois/aspirin_c/obr.jpg&amp;imgrefurl=http://www.bayer-leky.cz/vpois/info.asp?lek%3D4&amp;h=221&amp;w=250&amp;sz=30&amp;tbnid=-t_7s1kiY9o4lM:&amp;tbnh=93&amp;tbnw=106&amp;hl=cs&amp;start=5&amp;prev=/images?q%3D%C5%A1umiv%C3%A9%2Btablety%26svnum%3D10%26hl%3Dcs%26lr%3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ntiva.cz/Files/CZ/Product/76064/Acidum_folicum_drg_30x10_mg_CZ_SK_gr_m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diavega.sk/foto/cukriky/zvykacky2.jpg&amp;imgrefurl=http://www.diavega.sk/matches/sladka_reklama_3zl.htm&amp;h=160&amp;w=223&amp;sz=6&amp;tbnid=77azwroSdciQjM:&amp;tbnh=73&amp;tbnw=102&amp;hl=cs&amp;start=46&amp;prev=/images?q%3Ddra%C5%BE%C3%A9%26start%3D40%26svnum%3D10%26hl%3Dcs%26lr%3D%26sa%3D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/imgres?imgurl=http://www.prozdravi.cz/obrazky/Stozzon.jpg&amp;imgrefurl=http://www.prozdravi.cz/pro-krasu/&amp;h=113&amp;w=120&amp;sz=5&amp;tbnid=7TAI-q15yD6DjM:&amp;tbnh=78&amp;tbnw=83&amp;hl=cs&amp;start=85&amp;prev=/images?q%3Ddra%C5%BE%C3%A9%26start%3D80%26svnum%3D10%26hl%3Dcs%26lr%3D%26sa%3DN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0" Type="http://schemas.openxmlformats.org/officeDocument/2006/relationships/hyperlink" Target="http://images.google.com/imgres?imgurl=http://www.foremostmachine.com/images/pharmaceutical.jpg&amp;imgrefurl=http://www.foremostmachine.com/pharmaceutical.htm&amp;h=200&amp;w=250&amp;sz=11&amp;tbnid=JLou7lBHRJwdjM:&amp;tbnh=84&amp;tbnw=106&amp;hl=cs&amp;start=2&amp;prev=/images?q%3Dgranulae%26svnum%3D10%26hl%3Dcs%26lr%3D" TargetMode="External"/><Relationship Id="rId4" Type="http://schemas.openxmlformats.org/officeDocument/2006/relationships/hyperlink" Target="http://peon.mysteria.cz/data/antikoncepce/img/prod/logest/krabicky.jpg" TargetMode="External"/><Relationship Id="rId9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netra.felk.cvut.cz/BES/scenes/100_1k/kapsle/kapsle.jpg&amp;imgrefurl=http://netra.felk.cvut.cz/BES/scenes/www/n100.html&amp;h=256&amp;w=256&amp;sz=5&amp;tbnid=HdeJYbGc_9jZ8M:&amp;tbnh=107&amp;tbnw=107&amp;hl=cs&amp;start=17&amp;prev=/images?q%3Dkapsle%26svnum%3D10%26hl%3Dcs%26lr%3D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modele.sklep.pl/images/kapsle20A2.jpg&amp;imgrefurl=http://www.modele.sklep.pl/index.php?cPath%3D95_128&amp;h=180&amp;w=240&amp;sz=5&amp;tbnid=y3jp3847398wQM:&amp;tbnh=78&amp;tbnw=104&amp;hl=cs&amp;start=23&amp;prev=/images?q%3Dkapsle%26start%3D20%26svnum%3D10%26hl%3Dcs%26lr%3D%26sa%3D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rohnila.cela.cz/evca/oriflame/obrazky/tr_kapsle.gif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images.google.com/imgres?imgurl=http://www.levnalekarna.cz/catalog/images/Geladrink-%20kapsle.jpg&amp;imgrefurl=http://www.levnalekarna.cz/catalog/index.php?cPath%3D35&amp;h=200&amp;w=200&amp;sz=12&amp;tbnid=TAP6ymL-5hgxLM:&amp;tbnh=99&amp;tbnw=99&amp;hl=cs&amp;start=27&amp;prev=/images?q%3Dkapsle%26start%3D20%26svnum%3D10%26hl%3Dcs%26lr%3D%26sa%3DN" TargetMode="External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images.google.com/imgres?imgurl=http://www.prirodnileciva.cz/foto/Orig/suan.jpg&amp;imgrefurl=http://www.svet-nakupu.cz/detail.asp?floor%3D3%26database%3Dprirodnileciva%26shop%3D41%26id%3D37583&amp;h=188&amp;w=270&amp;sz=94&amp;tbnid=q9d7xyErcbeDjM:&amp;tbnh=75&amp;tbnw=108&amp;hl=cs&amp;start=30&amp;prev=/images?q%3Dgranule%26start%3D20%26svnum%3D10%26hl%3Dcs%26lr%3D%26sa%3D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/imgres?imgurl=http://www.savannah.fr/files/provider/turtle_zoomeda.jpg&amp;imgrefurl=http://www.savannah.fr/product.php?productid%3D16372&amp;h=220&amp;w=150&amp;sz=20&amp;tbnid=PupstcMKrq48-M:&amp;tbnh=102&amp;tbnw=69&amp;hl=cs&amp;start=105&amp;prev=/images?q%3Dgranule%26start%3D100%26svnum%3D10%26hl%3Dcs%26lr%3D%26sa%3DN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/imgres?imgurl=http://www.naturaplant.ro/prod/argactgraLG.jpg&amp;imgrefurl=http://www.naturaplant.ro/produse/1963/Argila_Activa_granule&amp;h=240&amp;w=140&amp;sz=8&amp;tbnid=7Uehz7hFjmJ5rM:&amp;tbnh=104&amp;tbnw=60&amp;hl=cs&amp;start=72&amp;prev=/images?q%3Dgranule%26start%3D60%26svnum%3D10%26hl%3Dcs%26lr%3D%26sa%3D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images.google.com/imgres?imgurl=http://obchod.portal.cz/cstat/images/ukazky/vtvarne_cinnosti/26c.jpg&amp;imgrefurl=http://obchod.portal.cz/scripts/detail.asp?id%3D3827%26tmplid%3D27&amp;h=172&amp;w=200&amp;sz=12&amp;tbnid=jV9eqzNHLebOVM:&amp;tbnh=85&amp;tbnw=99&amp;hl=cs&amp;start=31&amp;prev=/images?q%3Dpr%C3%A1%C5%A1ky%26start%3D20%26svnum%3D10%26hl%3Dcs%26lr%3D%26sa%3D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elasbrno.cz/img/prodimg131.jpg&amp;imgrefurl=http://www.elasbrno.cz/index_l%3Dcs_t%3D12_k%3D32_p%3D131.html&amp;h=399&amp;w=437&amp;sz=21&amp;tbnid=tVv5yMs6LT6plM:&amp;tbnh=112&amp;tbnw=123&amp;hl=cs&amp;start=3&amp;prev=/images?q%3Dpr%C3%A1%C5%A1ky%26svnum%3D10%26hl%3Dcs%26lr%3D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images.google.com/imgres?imgurl=http://dis.sananim.cz/images/data/903077.jpg&amp;imgrefurl=http://dis.sananim.cz/engine/texter.php3?txt%3D3077%C2%A7%3DTZP%26subs%3DALL%26prist%3D1&amp;h=175&amp;w=250&amp;sz=17&amp;tbnid=tX_4KzuPpO3RFM:&amp;tbnh=74&amp;tbnw=106&amp;hl=cs&amp;start=59&amp;prev=/images?q%3Dpr%C3%A1%C5%A1ky%26start%3D40%26svnum%3D10%26hl%3Dcs%26lr%3D%26sa%3D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hyperlink" Target="http://kidshealth.org/broadcast/article_images/article45432/1092235584775.1091563236995.nose250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mjp.id.au/nose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www.med-com.cz/pics/ryma_kasel_chripka/humexnosnikapky_n.jpg&amp;imgrefurl=http://www.avicena.cz/moduly/stranka.php3?id%3D207&amp;h=80&amp;w=51&amp;sz=2&amp;tbnid=1-NoKpioSjJuUM:&amp;tbnh=70&amp;tbnw=44&amp;hl=cs&amp;start=11&amp;prev=/images?q%3Dnosn%C3%AD%2Bkapky%26svnum%3D10%26hl%3Dcs%26lr%3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images.google.com/imgres?imgurl=http://www.zentiva.cz/product_images/S00900000238.jpg&amp;imgrefurl=http://www.zentiva.cz/default.aspx/en/product?ver%3Den%26ID_001%3D288%26coTpl%3D20&amp;h=299&amp;w=300&amp;sz=18&amp;tbnid=EbwXvRlgnveCtM:&amp;tbnh=110&amp;tbnw=111&amp;hl=cs&amp;start=11&amp;prev=/images?q%3Do%C4%8Dn%C3%AD%2Bkapky%26svnum%3D10%26hl%3Dcs%26lr%3D%26sa%3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png"/><Relationship Id="rId7" Type="http://schemas.openxmlformats.org/officeDocument/2006/relationships/hyperlink" Target="http://www.vpro.cz/mk/obrazky/zdravoveda/Zaklady_zdrav/Obrazek%2027.gi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hyperlink" Target="http://images.google.com/imgres?imgurl=http://www.vpro.cz/mk/obrazky/zdravoveda/Zaklady_zdrav/Obrazek%2026.gif&amp;imgrefurl=http://www.vpro.cz/mk/ucebni_texty/zdravoveda/zaklady_zdravovedy/texty/5.zakl_prv_pom.htm&amp;h=286&amp;w=236&amp;sz=18&amp;tbnid=rWLRZgE1rRbTBM:&amp;tbnh=110&amp;tbnw=90&amp;hl=cs&amp;start=1&amp;prev=/images?q%3Dobvaz%2Boka%26svnum%3D10%26hl%3Dcs%26lr%3D%26sa%3DG" TargetMode="Externa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edical-supplies-and-equipment.com/IMAGES/aeromax-yellow-feat.jpg&amp;imgrefurl=http://www.medical-supplies-and-equipment.com/monaghan.html&amp;h=196&amp;w=300&amp;sz=9&amp;tbnid=h6vLVbRiMjfJqM:&amp;tbnh=72&amp;tbnw=111&amp;hl=cs&amp;start=2&amp;prev=/images?q%3Daerochamber%26svnum%3D10%26hl%3Dcs%26lr%3D%26sa%3DN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images.google.com/imgres?imgurl=http://www.asthmastuff.com/images/spaceChamberMask.jpg&amp;imgrefurl=http://www.asthmastuff.com/&amp;h=210&amp;w=280&amp;sz=25&amp;tbnid=FaT-H0hIdRXV5M:&amp;tbnh=81&amp;tbnw=109&amp;hl=cs&amp;start=4&amp;prev=/images?q%3Daerochamber%26svnum%3D10%26hl%3Dcs%26lr%3D%26sa%3D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mages.google.com/imgres?imgurl=http://www.noyce.nl/multimedia/falcobabyboek/pics/1123FNmetinhalator.jpg&amp;imgrefurl=http://www.noyce.nl/familieverhalen/falcobabyboek/falcomaanddrietmzes.html&amp;h=250&amp;w=261&amp;sz=21&amp;tbnid=WqbhdG2gTTWYRM:&amp;tbnh=102&amp;tbnw=107&amp;hl=cs&amp;start=91&amp;prev=/images?q%3Dinhal%C3%A1tor%26start%3D80%26svnum%3D10%26hl%3Dcs%26lr%3D%26sa%3DN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www.rch.org.au/clinicalguide/asthmadevices/images/Aerochamber,%20small%20mask.jpg" TargetMode="External"/><Relationship Id="rId9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6.jpeg"/><Relationship Id="rId2" Type="http://schemas.openxmlformats.org/officeDocument/2006/relationships/hyperlink" Target="http://www.prirodnileciva.cz/foto/ultrazvukNBO8L-8405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img.telep.hu/p/hu/prd/88/n/592493.jpg&amp;imgrefurl=http://www.pontplaza.hu/WAO/e_1-c_0-b_0-r_592493/&amp;h=219&amp;w=300&amp;sz=6&amp;tbnid=LM0Ci3Xnbkk26M:&amp;tbnh=81&amp;tbnw=111&amp;hl=cs&amp;start=59&amp;prev=/images?q%3Dinhal%C3%A1tor%26start%3D40%26svnum%3D10%26hl%3Dcs%26lr%3D%26sa%3DN" TargetMode="External"/><Relationship Id="rId5" Type="http://schemas.openxmlformats.org/officeDocument/2006/relationships/image" Target="../media/image65.jpeg"/><Relationship Id="rId4" Type="http://schemas.openxmlformats.org/officeDocument/2006/relationships/hyperlink" Target="http://images.google.com/imgres?imgurl=http://www.medyczny.pl/sklep/images/F-205.jpg&amp;imgrefurl=http://www.medyczny.pl/sklep/product_info.php?products_id%3D2157&amp;h=300&amp;w=281&amp;sz=12&amp;tbnid=jPHuj2-DjqCAXM:&amp;tbnh=111&amp;tbnw=103&amp;hl=cs&amp;start=55&amp;prev=/images?q%3Dinhal%C3%A1tor%26start%3D40%26svnum%3D10%26hl%3Dcs%26lr%3D%26sa%3D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bioptron.hg.pl/vital%20system/pbg-832_small.jpg&amp;imgrefurl=http://www.bioptron.hg.pl/nebulizacja.htm&amp;h=151&amp;w=150&amp;sz=15&amp;tbnid=AGs9iwuWbE9ZOM:&amp;tbnh=90&amp;tbnw=89&amp;hl=cs&amp;start=9&amp;prev=/images?q%3Dnebuliz%C3%A1tor%26svnum%3D10%26hl%3Dcs%26lr%3D%26sa%3DN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hyperlink" Target="http://www.mediprax.cz/katalog/index.php?id=redukcni_ventily.html#MEDICONTROL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hyperlink" Target="http://www.hboxkladno.cz/foto_komora1/fpphoto_2072'%5d,'640','480','20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www.mmo.cz/php-ak/fot/f-bhKTGPv.jpg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96753"/>
            <a:ext cx="8458200" cy="396043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5400" dirty="0" smtClean="0"/>
              <a:t>podávání léků </a:t>
            </a:r>
            <a:br>
              <a:rPr lang="cs-CZ" altLang="cs-CZ" sz="5400" dirty="0" smtClean="0"/>
            </a:br>
            <a:r>
              <a:rPr lang="cs-CZ" altLang="cs-CZ" dirty="0"/>
              <a:t>Odborný </a:t>
            </a:r>
            <a:r>
              <a:rPr lang="cs-CZ" altLang="cs-CZ" dirty="0" smtClean="0"/>
              <a:t>úvod</a:t>
            </a:r>
            <a:br>
              <a:rPr lang="cs-CZ" altLang="cs-CZ" dirty="0" smtClean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cap="none" dirty="0" smtClean="0"/>
              <a:t>Aplikace léků do nosu, oka, ucha do DC</a:t>
            </a:r>
            <a:br>
              <a:rPr lang="cs-CZ" altLang="cs-CZ" cap="none" dirty="0" smtClean="0"/>
            </a:br>
            <a:r>
              <a:rPr lang="cs-CZ" altLang="cs-CZ" cap="none" dirty="0" smtClean="0"/>
              <a:t/>
            </a:r>
            <a:br>
              <a:rPr lang="cs-CZ" altLang="cs-CZ" cap="none" dirty="0" smtClean="0"/>
            </a:br>
            <a:endParaRPr lang="cs-CZ" altLang="cs-CZ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5157788"/>
            <a:ext cx="5616575" cy="719137"/>
          </a:xfrm>
        </p:spPr>
        <p:txBody>
          <a:bodyPr>
            <a:normAutofit fontScale="5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altLang="cs-CZ" sz="2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cs-CZ" altLang="cs-CZ" sz="2800" dirty="0" smtClean="0"/>
          </a:p>
          <a:p>
            <a:pPr algn="r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cs-CZ" altLang="cs-CZ" sz="4500" b="1" dirty="0" smtClean="0"/>
              <a:t>B. Trojanová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Exspirační doba</a:t>
            </a:r>
            <a:br>
              <a:rPr lang="cs-CZ" altLang="cs-CZ" u="sng" dirty="0" smtClean="0"/>
            </a:br>
            <a:endParaRPr lang="cs-CZ" altLang="cs-CZ" u="sng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24744"/>
            <a:ext cx="8686800" cy="53285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b="1" dirty="0" smtClean="0"/>
              <a:t>přímé uvedení doby použitelnosti </a:t>
            </a:r>
            <a:r>
              <a:rPr lang="cs-CZ" altLang="cs-CZ" sz="2800" dirty="0" smtClean="0"/>
              <a:t>(12/97, nebo 970501 – do 1.5.1997)</a:t>
            </a:r>
          </a:p>
          <a:p>
            <a:pPr>
              <a:lnSpc>
                <a:spcPct val="90000"/>
              </a:lnSpc>
            </a:pPr>
            <a:endParaRPr lang="cs-CZ" altLang="cs-CZ" sz="2800" b="1" dirty="0" smtClean="0"/>
          </a:p>
          <a:p>
            <a:pPr>
              <a:lnSpc>
                <a:spcPct val="90000"/>
              </a:lnSpc>
            </a:pPr>
            <a:r>
              <a:rPr lang="cs-CZ" altLang="cs-CZ" sz="2800" b="1" dirty="0" smtClean="0"/>
              <a:t>nepřímé uvedení exspirace – </a:t>
            </a:r>
            <a:endParaRPr lang="cs-CZ" altLang="cs-CZ" sz="2800" u="sng" dirty="0" smtClean="0"/>
          </a:p>
          <a:p>
            <a:pPr>
              <a:lnSpc>
                <a:spcPct val="90000"/>
              </a:lnSpc>
            </a:pPr>
            <a:r>
              <a:rPr lang="cs-CZ" altLang="cs-CZ" sz="2800" u="sng" dirty="0" smtClean="0"/>
              <a:t>3190986</a:t>
            </a: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první číslo – 3 – roky použitelnosti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dvojčíslí za 1. číslem – 19 – orientační označení výrobcem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předposlední dvojčíslí – měsíc výroby 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  </a:t>
            </a:r>
            <a:r>
              <a:rPr lang="cs-CZ" altLang="cs-CZ" sz="2800" u="sng" dirty="0" smtClean="0"/>
              <a:t>DOBA EXSPIRACE DO září 1989</a:t>
            </a:r>
            <a:endParaRPr lang="cs-CZ" altLang="cs-CZ" sz="2800" b="1" dirty="0" smtClean="0"/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Označení léčiva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Č. šarže/</a:t>
            </a:r>
            <a:r>
              <a:rPr lang="cs-CZ" altLang="cs-CZ" dirty="0" err="1" smtClean="0"/>
              <a:t>Batch</a:t>
            </a:r>
            <a:r>
              <a:rPr lang="cs-CZ" altLang="cs-CZ" dirty="0" smtClean="0"/>
              <a:t> No: 2051196</a:t>
            </a:r>
            <a:br>
              <a:rPr lang="cs-CZ" altLang="cs-CZ" dirty="0" smtClean="0"/>
            </a:br>
            <a:r>
              <a:rPr lang="cs-CZ" altLang="cs-CZ" dirty="0" smtClean="0"/>
              <a:t>50476 B</a:t>
            </a:r>
            <a:br>
              <a:rPr lang="cs-CZ" altLang="cs-CZ" dirty="0" smtClean="0"/>
            </a:br>
            <a:r>
              <a:rPr lang="cs-CZ" altLang="cs-CZ" dirty="0" smtClean="0"/>
              <a:t>Použitelné do/Exspir.:11/1998</a:t>
            </a:r>
          </a:p>
          <a:p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268413"/>
            <a:ext cx="756084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sz="3600" b="1" dirty="0" smtClean="0"/>
              <a:t>Účinek léku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terapeutický 				toxický</a:t>
            </a:r>
          </a:p>
          <a:p>
            <a:pPr>
              <a:buFont typeface="Wingdings" pitchFamily="2" charset="2"/>
              <a:buNone/>
            </a:pPr>
            <a:endParaRPr lang="cs-CZ" altLang="cs-CZ" dirty="0" smtClean="0"/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				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dirty="0" smtClean="0"/>
              <a:t>vedlejší </a:t>
            </a:r>
          </a:p>
          <a:p>
            <a:pPr algn="ctr">
              <a:buFont typeface="Wingdings" pitchFamily="2" charset="2"/>
              <a:buNone/>
            </a:pPr>
            <a:endParaRPr lang="cs-CZ" altLang="cs-CZ" dirty="0" smtClean="0"/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 flipH="1">
            <a:off x="3276600" y="1916113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5867400" y="1916113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4716463" y="25654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543800" cy="1431925"/>
          </a:xfrm>
        </p:spPr>
        <p:txBody>
          <a:bodyPr/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cs-CZ" altLang="cs-CZ" u="sng" smtClean="0"/>
              <a:t>Účinky léků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61928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2400" b="1" u="sng" smtClean="0"/>
          </a:p>
          <a:p>
            <a:pPr>
              <a:lnSpc>
                <a:spcPct val="90000"/>
              </a:lnSpc>
            </a:pPr>
            <a:r>
              <a:rPr lang="cs-CZ" altLang="cs-CZ" sz="2400" b="1" u="sng" smtClean="0"/>
              <a:t>TERAPEUTICKÝ ÚČINEK</a:t>
            </a:r>
            <a:endParaRPr lang="cs-CZ" altLang="cs-CZ" sz="2400" smtClean="0"/>
          </a:p>
          <a:p>
            <a:pPr>
              <a:lnSpc>
                <a:spcPct val="90000"/>
              </a:lnSpc>
            </a:pPr>
            <a:r>
              <a:rPr lang="cs-CZ" altLang="cs-CZ" sz="2400" smtClean="0"/>
              <a:t>žádoucí, primární, hlavní, který se od léku očekává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podle thp. účinku dělíme léky do několika skupin:</a:t>
            </a:r>
          </a:p>
          <a:p>
            <a:pPr>
              <a:lnSpc>
                <a:spcPct val="90000"/>
              </a:lnSpc>
            </a:pPr>
            <a:r>
              <a:rPr lang="cs-CZ" altLang="cs-CZ" sz="2400" u="sng" smtClean="0"/>
              <a:t>PALIATIVNÍ</a:t>
            </a:r>
            <a:r>
              <a:rPr lang="cs-CZ" altLang="cs-CZ" sz="2400" smtClean="0"/>
              <a:t> – zmírňují příznaky, nejdou k podstatě choroby (Valetol, Morphin)</a:t>
            </a:r>
          </a:p>
          <a:p>
            <a:pPr>
              <a:lnSpc>
                <a:spcPct val="90000"/>
              </a:lnSpc>
            </a:pPr>
            <a:r>
              <a:rPr lang="cs-CZ" altLang="cs-CZ" sz="2400" u="sng" smtClean="0"/>
              <a:t>KURATIVNÍ</a:t>
            </a:r>
            <a:r>
              <a:rPr lang="cs-CZ" altLang="cs-CZ" sz="2400" smtClean="0"/>
              <a:t> – ovlivňují příčinu nemoci</a:t>
            </a:r>
          </a:p>
          <a:p>
            <a:pPr>
              <a:lnSpc>
                <a:spcPct val="90000"/>
              </a:lnSpc>
            </a:pPr>
            <a:r>
              <a:rPr lang="cs-CZ" altLang="cs-CZ" sz="2400" u="sng" smtClean="0"/>
              <a:t>PODPŮRNÝ</a:t>
            </a:r>
            <a:r>
              <a:rPr lang="cs-CZ" altLang="cs-CZ" sz="2400" smtClean="0"/>
              <a:t> – podporují tělesné funkce (Acylpyrin)</a:t>
            </a:r>
          </a:p>
          <a:p>
            <a:pPr>
              <a:lnSpc>
                <a:spcPct val="90000"/>
              </a:lnSpc>
            </a:pPr>
            <a:r>
              <a:rPr lang="cs-CZ" altLang="cs-CZ" sz="2400" u="sng" smtClean="0"/>
              <a:t>SUBSTITUČNÍ</a:t>
            </a:r>
            <a:r>
              <a:rPr lang="cs-CZ" altLang="cs-CZ" sz="2400" smtClean="0"/>
              <a:t> – nahrazují tělu chybějící látky (inzulín, T3, T4)</a:t>
            </a:r>
          </a:p>
          <a:p>
            <a:pPr>
              <a:lnSpc>
                <a:spcPct val="90000"/>
              </a:lnSpc>
            </a:pPr>
            <a:r>
              <a:rPr lang="cs-CZ" altLang="cs-CZ" sz="2400" u="sng" smtClean="0"/>
              <a:t>POSILŇUJÍCÍ</a:t>
            </a:r>
            <a:r>
              <a:rPr lang="cs-CZ" altLang="cs-CZ" sz="2400" smtClean="0"/>
              <a:t> – posílení organismu (vitamíny, minerální látky)</a:t>
            </a:r>
            <a:endParaRPr lang="cs-CZ" altLang="cs-CZ" sz="2400" b="1" u="sng" smtClean="0"/>
          </a:p>
          <a:p>
            <a:pPr>
              <a:lnSpc>
                <a:spcPct val="90000"/>
              </a:lnSpc>
            </a:pPr>
            <a:r>
              <a:rPr lang="cs-CZ" altLang="cs-CZ" sz="2400" b="1" u="sng" smtClean="0"/>
              <a:t>VEDLEJŠÍ ÚČINEK – </a:t>
            </a:r>
            <a:r>
              <a:rPr lang="cs-CZ" altLang="cs-CZ" sz="2400" smtClean="0"/>
              <a:t>ten, který můžeme u určitého léku očekávat</a:t>
            </a:r>
            <a:endParaRPr lang="cs-CZ" altLang="cs-CZ" sz="2400" b="1" u="sng" smtClean="0"/>
          </a:p>
          <a:p>
            <a:pPr>
              <a:lnSpc>
                <a:spcPct val="90000"/>
              </a:lnSpc>
            </a:pPr>
            <a:r>
              <a:rPr lang="cs-CZ" altLang="cs-CZ" sz="2400" b="1" u="sng" smtClean="0"/>
              <a:t>TOXICKÝ ÚČINEK – </a:t>
            </a:r>
            <a:r>
              <a:rPr lang="cs-CZ" altLang="cs-CZ" sz="2400" smtClean="0"/>
              <a:t>škodlivý vliv léku na organismu, obvykle po překročení dávky léku (kumulativní a idiosynkratický účinek)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4000" u="sng" dirty="0" smtClean="0"/>
              <a:t>Faktory ovlivňující působení léku v organismu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84784"/>
            <a:ext cx="8077200" cy="511256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 altLang="cs-CZ" sz="2800" b="1" u="sng" dirty="0" smtClean="0"/>
              <a:t>Věk</a:t>
            </a:r>
          </a:p>
          <a:p>
            <a:pPr marL="609600" indent="-609600">
              <a:lnSpc>
                <a:spcPct val="80000"/>
              </a:lnSpc>
            </a:pPr>
            <a:endParaRPr lang="cs-CZ" altLang="cs-CZ" sz="2800" b="1" u="sng" dirty="0" smtClean="0"/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u="sng" dirty="0" smtClean="0"/>
              <a:t>Tělesná hmotnost</a:t>
            </a:r>
          </a:p>
          <a:p>
            <a:pPr marL="609600" indent="-609600">
              <a:lnSpc>
                <a:spcPct val="80000"/>
              </a:lnSpc>
            </a:pPr>
            <a:endParaRPr lang="cs-CZ" altLang="cs-CZ" sz="2800" b="1" u="sng" dirty="0" smtClean="0"/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u="sng" dirty="0" smtClean="0"/>
              <a:t>Pohlaví</a:t>
            </a:r>
            <a:r>
              <a:rPr lang="cs-CZ" altLang="cs-CZ" sz="2800" dirty="0" smtClean="0"/>
              <a:t> </a:t>
            </a:r>
            <a:r>
              <a:rPr lang="cs-CZ" altLang="cs-CZ" sz="2000" dirty="0" smtClean="0"/>
              <a:t>(muži lépe snášejí léky rozpustné ve vodě, ženy v tucích)</a:t>
            </a:r>
          </a:p>
          <a:p>
            <a:pPr marL="609600" indent="-609600">
              <a:lnSpc>
                <a:spcPct val="80000"/>
              </a:lnSpc>
            </a:pPr>
            <a:endParaRPr lang="cs-CZ" altLang="cs-CZ" sz="2000" b="1" u="sng" dirty="0" smtClean="0"/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u="sng" dirty="0" smtClean="0"/>
              <a:t>Psychologické faktory</a:t>
            </a:r>
            <a:r>
              <a:rPr lang="cs-CZ" altLang="cs-CZ" sz="2800" b="1" dirty="0" smtClean="0"/>
              <a:t> </a:t>
            </a:r>
            <a:r>
              <a:rPr lang="cs-CZ" altLang="cs-CZ" sz="2000" dirty="0" smtClean="0"/>
              <a:t>(víra v účinek léku, placebo efekt)</a:t>
            </a:r>
          </a:p>
          <a:p>
            <a:pPr marL="609600" indent="-609600">
              <a:lnSpc>
                <a:spcPct val="80000"/>
              </a:lnSpc>
            </a:pPr>
            <a:endParaRPr lang="cs-CZ" altLang="cs-CZ" sz="2000" b="1" u="sng" dirty="0" smtClean="0"/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u="sng" dirty="0" smtClean="0"/>
              <a:t>Nemoc</a:t>
            </a:r>
          </a:p>
          <a:p>
            <a:pPr marL="609600" indent="-609600">
              <a:lnSpc>
                <a:spcPct val="80000"/>
              </a:lnSpc>
            </a:pPr>
            <a:endParaRPr lang="cs-CZ" altLang="cs-CZ" sz="2800" b="1" u="sng" dirty="0" smtClean="0"/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u="sng" dirty="0" smtClean="0"/>
              <a:t>Doba podání léku </a:t>
            </a:r>
            <a:r>
              <a:rPr lang="cs-CZ" altLang="cs-CZ" sz="2000" dirty="0" smtClean="0"/>
              <a:t>(na lačno, po jídle)</a:t>
            </a:r>
          </a:p>
          <a:p>
            <a:pPr marL="609600" indent="-609600">
              <a:lnSpc>
                <a:spcPct val="80000"/>
              </a:lnSpc>
            </a:pPr>
            <a:endParaRPr lang="cs-CZ" altLang="cs-CZ" sz="2000" b="1" dirty="0" smtClean="0"/>
          </a:p>
          <a:p>
            <a:pPr marL="609600" indent="-609600">
              <a:lnSpc>
                <a:spcPct val="80000"/>
              </a:lnSpc>
            </a:pPr>
            <a:r>
              <a:rPr lang="cs-CZ" altLang="cs-CZ" sz="2800" b="1" u="sng" dirty="0" smtClean="0"/>
              <a:t>Prostředí</a:t>
            </a:r>
            <a:r>
              <a:rPr lang="cs-CZ" altLang="cs-CZ" sz="2800" dirty="0" smtClean="0"/>
              <a:t> </a:t>
            </a:r>
            <a:r>
              <a:rPr lang="cs-CZ" altLang="cs-CZ" sz="2000" dirty="0" smtClean="0"/>
              <a:t>(teplo, chlad)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Způsoby podávání léku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cs-CZ" altLang="cs-CZ" sz="4000" dirty="0" smtClean="0"/>
              <a:t>  určuje lékař, </a:t>
            </a:r>
          </a:p>
          <a:p>
            <a:pPr marL="609600" indent="-609600"/>
            <a:r>
              <a:rPr lang="cs-CZ" altLang="cs-CZ" sz="4000" dirty="0" smtClean="0"/>
              <a:t>	zohledňuje stav klienta, </a:t>
            </a:r>
          </a:p>
          <a:p>
            <a:pPr marL="609600" indent="-609600"/>
            <a:r>
              <a:rPr lang="cs-CZ" altLang="cs-CZ" sz="4000" dirty="0" smtClean="0"/>
              <a:t>	nutno dodržet správný </a:t>
            </a:r>
            <a:r>
              <a:rPr lang="cs-CZ" altLang="cs-CZ" sz="4000" dirty="0" smtClean="0"/>
              <a:t>postup</a:t>
            </a:r>
            <a:endParaRPr lang="cs-CZ" altLang="cs-CZ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Nástup účinku v závislosti na podání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999040" cy="54003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Per os 	             30 min.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Sublingválně</a:t>
            </a:r>
            <a:r>
              <a:rPr lang="cs-CZ" altLang="cs-CZ" sz="2800" dirty="0" smtClean="0"/>
              <a:t>	     1 – 2 min.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Sliznice nosu	     1- 2  min. (nasálně)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Dých</a:t>
            </a:r>
            <a:r>
              <a:rPr lang="cs-CZ" altLang="cs-CZ" sz="2800" dirty="0" smtClean="0"/>
              <a:t>. ústrojí	     2 – 3 min.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800" dirty="0" smtClean="0"/>
              <a:t>                                (bronchiálním stromem)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Rektálně		   15 min.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Vaginálně	             15 min.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Subcutánně</a:t>
            </a:r>
            <a:r>
              <a:rPr lang="cs-CZ" altLang="cs-CZ" sz="2800" dirty="0" smtClean="0"/>
              <a:t>	   15 min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Intramuskulárně       5 – 10 min.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Intravenózně	     1 min.</a:t>
            </a:r>
          </a:p>
          <a:p>
            <a:pPr>
              <a:lnSpc>
                <a:spcPct val="90000"/>
              </a:lnSpc>
            </a:pPr>
            <a:r>
              <a:rPr lang="cs-CZ" altLang="cs-CZ" sz="2800" dirty="0" err="1" smtClean="0"/>
              <a:t>Intraarteriálně</a:t>
            </a:r>
            <a:r>
              <a:rPr lang="cs-CZ" altLang="cs-CZ" sz="2800" dirty="0" smtClean="0"/>
              <a:t>          okamžitě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smtClean="0"/>
              <a:t>Reakce na lék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2060575"/>
            <a:ext cx="4367213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mtClean="0"/>
              <a:t>Očekávaná – normergická</a:t>
            </a:r>
          </a:p>
          <a:p>
            <a:endParaRPr lang="cs-CZ" altLang="cs-CZ" smtClean="0"/>
          </a:p>
          <a:p>
            <a:r>
              <a:rPr lang="cs-CZ" altLang="cs-CZ" smtClean="0"/>
              <a:t>Snížená –hypergická</a:t>
            </a:r>
          </a:p>
          <a:p>
            <a:endParaRPr lang="cs-CZ" altLang="cs-CZ" smtClean="0"/>
          </a:p>
          <a:p>
            <a:r>
              <a:rPr lang="cs-CZ" altLang="cs-CZ" smtClean="0"/>
              <a:t>Zvýšená – hyperergická</a:t>
            </a:r>
          </a:p>
          <a:p>
            <a:endParaRPr lang="cs-CZ" altLang="cs-CZ" smtClean="0"/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pPr>
              <a:buFont typeface="Wingdings" pitchFamily="2" charset="2"/>
              <a:buNone/>
            </a:pPr>
            <a:endParaRPr lang="cs-CZ" altLang="cs-CZ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9338" y="2060575"/>
            <a:ext cx="4284662" cy="4114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smtClean="0"/>
              <a:t>Nepřiměřená – alergická</a:t>
            </a:r>
          </a:p>
          <a:p>
            <a:endParaRPr lang="cs-CZ" altLang="cs-CZ" smtClean="0"/>
          </a:p>
          <a:p>
            <a:r>
              <a:rPr lang="cs-CZ" altLang="cs-CZ" smtClean="0"/>
              <a:t>Návyk</a:t>
            </a:r>
          </a:p>
          <a:p>
            <a:endParaRPr lang="cs-CZ" altLang="cs-CZ" smtClean="0"/>
          </a:p>
          <a:p>
            <a:r>
              <a:rPr lang="cs-CZ" altLang="cs-CZ" smtClean="0"/>
              <a:t>Kumulace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smtClean="0"/>
              <a:t>Účinek léku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Celkový x Místní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Hlavní x Vedlejší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Žádoucí x Nežádoucí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6672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Ordinace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dirty="0" smtClean="0"/>
              <a:t>Sine </a:t>
            </a:r>
            <a:r>
              <a:rPr lang="cs-CZ" altLang="cs-CZ" dirty="0" err="1" smtClean="0"/>
              <a:t>thp</a:t>
            </a:r>
            <a:r>
              <a:rPr lang="cs-CZ" altLang="cs-CZ" dirty="0" smtClean="0"/>
              <a:t>.</a:t>
            </a:r>
          </a:p>
          <a:p>
            <a:endParaRPr lang="cs-CZ" altLang="cs-CZ" dirty="0" smtClean="0"/>
          </a:p>
          <a:p>
            <a:r>
              <a:rPr lang="cs-CZ" altLang="cs-CZ" dirty="0" err="1" smtClean="0"/>
              <a:t>D.p</a:t>
            </a:r>
            <a:r>
              <a:rPr lang="cs-CZ" altLang="cs-CZ" dirty="0" smtClean="0"/>
              <a:t>. 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1/N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//ex</a:t>
            </a:r>
          </a:p>
          <a:p>
            <a:pPr lvl="1">
              <a:buFontTx/>
              <a:buNone/>
            </a:pPr>
            <a:r>
              <a:rPr lang="cs-CZ" altLang="cs-CZ" dirty="0" smtClean="0"/>
              <a:t>              </a:t>
            </a:r>
          </a:p>
          <a:p>
            <a:endParaRPr lang="cs-CZ" altLang="cs-CZ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059832" y="1600200"/>
            <a:ext cx="5931768" cy="4724400"/>
          </a:xfrm>
        </p:spPr>
        <p:txBody>
          <a:bodyPr/>
          <a:lstStyle/>
          <a:p>
            <a:r>
              <a:rPr lang="cs-CZ" altLang="cs-CZ" dirty="0" smtClean="0"/>
              <a:t>½ - 1 – 1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á 6 hod. </a:t>
            </a:r>
            <a:r>
              <a:rPr lang="cs-CZ" altLang="cs-CZ" sz="2000" dirty="0" smtClean="0"/>
              <a:t>(6 – 12 -18 – 24)</a:t>
            </a:r>
          </a:p>
          <a:p>
            <a:endParaRPr lang="cs-CZ" altLang="cs-CZ" sz="1400" dirty="0" smtClean="0"/>
          </a:p>
          <a:p>
            <a:endParaRPr lang="cs-CZ" altLang="cs-CZ" sz="1400" dirty="0" smtClean="0"/>
          </a:p>
          <a:p>
            <a:r>
              <a:rPr lang="cs-CZ" altLang="cs-CZ" dirty="0" smtClean="0"/>
              <a:t>á 8 hod. </a:t>
            </a:r>
            <a:r>
              <a:rPr lang="cs-CZ" altLang="cs-CZ" sz="2000" dirty="0" smtClean="0"/>
              <a:t>(8 -16 -24) </a:t>
            </a:r>
          </a:p>
          <a:p>
            <a:pPr>
              <a:buFont typeface="Wingdings" pitchFamily="2" charset="2"/>
              <a:buNone/>
            </a:pPr>
            <a:r>
              <a:rPr lang="cs-CZ" altLang="cs-CZ" sz="2000" dirty="0" smtClean="0"/>
              <a:t>                          (6 - 14 – 22)</a:t>
            </a:r>
          </a:p>
          <a:p>
            <a:pPr>
              <a:buFont typeface="Wingdings" pitchFamily="2" charset="2"/>
              <a:buNone/>
            </a:pPr>
            <a:endParaRPr lang="cs-CZ" altLang="cs-CZ" sz="1600" dirty="0" smtClean="0"/>
          </a:p>
          <a:p>
            <a:r>
              <a:rPr lang="cs-CZ" altLang="cs-CZ" dirty="0" smtClean="0"/>
              <a:t>á 12 </a:t>
            </a:r>
            <a:r>
              <a:rPr lang="cs-CZ" altLang="cs-CZ" dirty="0"/>
              <a:t>hod. </a:t>
            </a:r>
            <a:r>
              <a:rPr lang="cs-CZ" altLang="cs-CZ" sz="2400" dirty="0"/>
              <a:t>(6 - </a:t>
            </a:r>
            <a:r>
              <a:rPr lang="cs-CZ" altLang="cs-CZ" sz="2400" dirty="0" smtClean="0"/>
              <a:t>18)</a:t>
            </a:r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smtClean="0"/>
              <a:t>Jak pacienti užívají léky?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mtClean="0"/>
              <a:t>   Význam pacienta samotného v procesu léčby byl rozpoznán již Hippokratem, který napsal: </a:t>
            </a:r>
          </a:p>
          <a:p>
            <a:pPr>
              <a:buFont typeface="Wingdings" pitchFamily="2" charset="2"/>
              <a:buNone/>
            </a:pPr>
            <a:r>
              <a:rPr lang="cs-CZ" altLang="cs-CZ" smtClean="0"/>
              <a:t>   "Dejte pozor na omyly nemocných, neboť často nemluví pravdu o užívání léků, které mají předepsané.„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pPr algn="r">
              <a:buFont typeface="Wingdings" pitchFamily="2" charset="2"/>
              <a:buNone/>
            </a:pPr>
            <a:r>
              <a:rPr lang="cs-CZ" altLang="cs-CZ" sz="2800" smtClean="0"/>
              <a:t>Převzato: A. Pokorná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5 zásad pro správné podání léku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695700" cy="4616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smtClean="0"/>
              <a:t>Správný lék</a:t>
            </a:r>
          </a:p>
          <a:p>
            <a:pPr>
              <a:lnSpc>
                <a:spcPct val="90000"/>
              </a:lnSpc>
            </a:pPr>
            <a:endParaRPr lang="cs-CZ" altLang="cs-CZ" sz="2800" smtClean="0"/>
          </a:p>
          <a:p>
            <a:pPr>
              <a:lnSpc>
                <a:spcPct val="90000"/>
              </a:lnSpc>
            </a:pPr>
            <a:r>
              <a:rPr lang="cs-CZ" altLang="cs-CZ" sz="2800" smtClean="0"/>
              <a:t>Správný klient</a:t>
            </a:r>
          </a:p>
          <a:p>
            <a:pPr>
              <a:lnSpc>
                <a:spcPct val="90000"/>
              </a:lnSpc>
            </a:pPr>
            <a:endParaRPr lang="cs-CZ" altLang="cs-CZ" sz="2800" smtClean="0"/>
          </a:p>
          <a:p>
            <a:pPr>
              <a:lnSpc>
                <a:spcPct val="90000"/>
              </a:lnSpc>
            </a:pPr>
            <a:r>
              <a:rPr lang="cs-CZ" altLang="cs-CZ" sz="2800" smtClean="0"/>
              <a:t>Správný čas</a:t>
            </a:r>
          </a:p>
          <a:p>
            <a:pPr>
              <a:lnSpc>
                <a:spcPct val="90000"/>
              </a:lnSpc>
            </a:pPr>
            <a:endParaRPr lang="cs-CZ" altLang="cs-CZ" sz="2800" smtClean="0"/>
          </a:p>
          <a:p>
            <a:pPr>
              <a:lnSpc>
                <a:spcPct val="90000"/>
              </a:lnSpc>
            </a:pPr>
            <a:r>
              <a:rPr lang="cs-CZ" altLang="cs-CZ" sz="2800" smtClean="0"/>
              <a:t>Správný způsob</a:t>
            </a:r>
          </a:p>
          <a:p>
            <a:pPr>
              <a:lnSpc>
                <a:spcPct val="90000"/>
              </a:lnSpc>
            </a:pPr>
            <a:endParaRPr lang="cs-CZ" altLang="cs-CZ" sz="2800" smtClean="0"/>
          </a:p>
          <a:p>
            <a:pPr>
              <a:lnSpc>
                <a:spcPct val="90000"/>
              </a:lnSpc>
            </a:pPr>
            <a:r>
              <a:rPr lang="cs-CZ" altLang="cs-CZ" sz="2800" smtClean="0"/>
              <a:t>Správná dávka</a:t>
            </a:r>
          </a:p>
        </p:txBody>
      </p:sp>
      <p:pic>
        <p:nvPicPr>
          <p:cNvPr id="32772" name="Picture 5" descr="Biorytmus ovlivňuje účinek léků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141663"/>
            <a:ext cx="2881312" cy="16700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Tablety – tabulettae - tbl.</a:t>
            </a:r>
          </a:p>
        </p:txBody>
      </p:sp>
      <p:pic>
        <p:nvPicPr>
          <p:cNvPr id="33795" name="Picture 8" descr="tabletyp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0650" y="2978150"/>
            <a:ext cx="2019300" cy="1968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12" descr="tablety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30513"/>
            <a:ext cx="4343400" cy="2263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 descr="Paralen-500---10-table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520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smtClean="0"/>
              <a:t>Šumivé tablety – </a:t>
            </a:r>
            <a:r>
              <a:rPr lang="cs-CZ" altLang="cs-CZ" dirty="0" err="1" smtClean="0"/>
              <a:t>tbl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effervescens</a:t>
            </a:r>
            <a:r>
              <a:rPr lang="cs-CZ" altLang="cs-CZ" dirty="0" smtClean="0"/>
              <a:t> </a:t>
            </a:r>
          </a:p>
        </p:txBody>
      </p:sp>
      <p:pic>
        <p:nvPicPr>
          <p:cNvPr id="34819" name="Picture 5" descr="vyrobky_revital_ef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0938"/>
            <a:ext cx="18716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7" descr="ob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33825"/>
            <a:ext cx="144145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 descr="ob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381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Dražé – tabulattae obductae – drg.</a:t>
            </a:r>
          </a:p>
        </p:txBody>
      </p:sp>
      <p:pic>
        <p:nvPicPr>
          <p:cNvPr id="35843" name="Picture 8" descr="zvykacky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3284538"/>
            <a:ext cx="1584325" cy="10080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4" name="Picture 12" descr="krabicky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789363"/>
            <a:ext cx="1800225" cy="12239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16" descr="Stozzon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6838" y="4808538"/>
            <a:ext cx="631825" cy="5937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6" name="Picture 5" descr="Acidum_folicum_drg_30x10_mg_CZ_SK_gr_m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22320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9" descr="pharmaceutical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2376488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Kapsle – capsules – cps.</a:t>
            </a:r>
          </a:p>
        </p:txBody>
      </p:sp>
      <p:pic>
        <p:nvPicPr>
          <p:cNvPr id="36867" name="Picture 8" descr="kapsle20A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141663"/>
            <a:ext cx="1711325" cy="1295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12" descr="Geladrink-%2520kapsle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3068638"/>
            <a:ext cx="2016125" cy="1584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16" descr="tr_kapsle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4437063"/>
            <a:ext cx="2016125" cy="17287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5" descr="kapsl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6475"/>
            <a:ext cx="18716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Prášek – pulveres – plv.</a:t>
            </a:r>
          </a:p>
        </p:txBody>
      </p:sp>
      <p:pic>
        <p:nvPicPr>
          <p:cNvPr id="37891" name="Picture 8" descr="suan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420938"/>
            <a:ext cx="2374900" cy="16557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12" descr="argactgraLG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914775"/>
            <a:ext cx="1657350" cy="1528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16" descr="turtle_zoomeda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5387975"/>
            <a:ext cx="1512888" cy="1209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Prášek </a:t>
            </a:r>
          </a:p>
        </p:txBody>
      </p:sp>
      <p:pic>
        <p:nvPicPr>
          <p:cNvPr id="38915" name="Picture 8" descr="26c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2638" y="4292600"/>
            <a:ext cx="3281362" cy="16668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12" descr="903077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013" y="2708275"/>
            <a:ext cx="1296987" cy="11525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 descr="prodimg13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068638"/>
            <a:ext cx="1511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smtClean="0"/>
              <a:t>Aplikace léků do nosu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Účinek do 1-2 min.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Aplikace roztoků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Aplikace sprejů a aerosolů </a:t>
            </a:r>
            <a:r>
              <a:rPr lang="cs-CZ" altLang="cs-CZ" sz="1600" dirty="0" smtClean="0"/>
              <a:t>(nosní inhalátor)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16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Aplikace mastí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smtClean="0">
                <a:solidFill>
                  <a:srgbClr val="FF0000"/>
                </a:solidFill>
              </a:rPr>
              <a:t>POZOR na </a:t>
            </a:r>
            <a:r>
              <a:rPr lang="cs-CZ" altLang="cs-CZ" sz="2000" dirty="0" smtClean="0">
                <a:solidFill>
                  <a:srgbClr val="FF0000"/>
                </a:solidFill>
              </a:rPr>
              <a:t>možnost poškození </a:t>
            </a:r>
            <a:r>
              <a:rPr lang="cs-CZ" altLang="cs-CZ" sz="2000" dirty="0" smtClean="0">
                <a:solidFill>
                  <a:srgbClr val="FF0000"/>
                </a:solidFill>
              </a:rPr>
              <a:t>sliznice dolních cest dýchacích a  trávicího ústrojí!!!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Anatomie nosu</a:t>
            </a:r>
          </a:p>
        </p:txBody>
      </p:sp>
      <p:pic>
        <p:nvPicPr>
          <p:cNvPr id="40963" name="Picture 5" descr="109223558477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2232025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 descr="no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997200"/>
            <a:ext cx="19589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c019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1888"/>
            <a:ext cx="25527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n16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169386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3" descr="fgrx13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941888"/>
            <a:ext cx="18653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Nosní kapky </a:t>
            </a:r>
            <a:br>
              <a:rPr lang="cs-CZ" altLang="cs-CZ" smtClean="0"/>
            </a:br>
            <a:r>
              <a:rPr lang="cs-CZ" altLang="cs-CZ" sz="2000" smtClean="0"/>
              <a:t>(roztok, spray)</a:t>
            </a:r>
          </a:p>
        </p:txBody>
      </p:sp>
      <p:pic>
        <p:nvPicPr>
          <p:cNvPr id="41987" name="Picture 5" descr="humexnosnikapky_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1295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 descr="nasivin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9525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9" descr="nasivin05spray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76700"/>
            <a:ext cx="952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1" descr="0004n66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797425"/>
            <a:ext cx="838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cs-CZ" altLang="cs-CZ" u="sng" smtClean="0"/>
              <a:t>Podávání léků v práci sestry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při podávání léků sestra vykonává závislé a částečně závislé činnosti, plní ordinace lékaře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je to náplní práce sestry na kterémkoliv oddělení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sestra je s léky v denním styku, pečuje o jejich: uskladnění, objednávání, připravuje je a aplikuje nemocným, sleduje účinky, vede záznamy o účincích léku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sestra musí znát zásady pro práci s léky, ale také účinky léků, jejich interakce, příznaky, které mohou způsobit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images/70/41006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29000"/>
            <a:ext cx="19446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5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Postup při aplikaci léku nosním inhalátorem</a:t>
            </a:r>
          </a:p>
        </p:txBody>
      </p:sp>
      <p:pic>
        <p:nvPicPr>
          <p:cNvPr id="43012" name="Picture 8" descr="images/70/41006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3746500"/>
            <a:ext cx="457200" cy="431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12" descr="images/70/410068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060575"/>
            <a:ext cx="2160587" cy="1617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smtClean="0"/>
              <a:t>Aplikace léků do oka - </a:t>
            </a:r>
            <a:r>
              <a:rPr lang="cs-CZ" altLang="cs-CZ" dirty="0" err="1" smtClean="0"/>
              <a:t>oftalmika</a:t>
            </a:r>
            <a:endParaRPr lang="cs-CZ" altLang="cs-CZ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Způsob aplikace:</a:t>
            </a:r>
          </a:p>
          <a:p>
            <a:r>
              <a:rPr lang="cs-CZ" altLang="cs-CZ" sz="2800" dirty="0" smtClean="0"/>
              <a:t>Irigace - výplach oka undinou či vaničkou</a:t>
            </a:r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Instilace - vkapávání</a:t>
            </a:r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„</a:t>
            </a:r>
            <a:r>
              <a:rPr lang="cs-CZ" altLang="cs-CZ" sz="2800" dirty="0" err="1" smtClean="0"/>
              <a:t>rozkapávání</a:t>
            </a:r>
            <a:r>
              <a:rPr lang="en-US" altLang="cs-CZ" sz="2800" dirty="0" smtClean="0"/>
              <a:t>”</a:t>
            </a:r>
            <a:r>
              <a:rPr lang="cs-CZ" altLang="cs-CZ" sz="2800" dirty="0" smtClean="0"/>
              <a:t> očí</a:t>
            </a:r>
            <a:endParaRPr lang="en-US" altLang="cs-CZ" sz="2800" dirty="0" smtClean="0"/>
          </a:p>
          <a:p>
            <a:endParaRPr lang="cs-CZ" altLang="cs-CZ" sz="2800" dirty="0" smtClean="0"/>
          </a:p>
          <a:p>
            <a:r>
              <a:rPr lang="cs-CZ" altLang="cs-CZ" sz="2800" dirty="0" smtClean="0">
                <a:solidFill>
                  <a:srgbClr val="FF0000"/>
                </a:solidFill>
              </a:rPr>
              <a:t>Ordinace</a:t>
            </a:r>
            <a:r>
              <a:rPr lang="cs-CZ" altLang="cs-CZ" sz="2800" dirty="0" smtClean="0">
                <a:solidFill>
                  <a:srgbClr val="FF0000"/>
                </a:solidFill>
              </a:rPr>
              <a:t>: přesné </a:t>
            </a:r>
            <a:r>
              <a:rPr lang="cs-CZ" altLang="cs-CZ" sz="2800" dirty="0" smtClean="0">
                <a:solidFill>
                  <a:srgbClr val="FF0000"/>
                </a:solidFill>
              </a:rPr>
              <a:t>podání, vždy čerstvé!!!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Anatomie oka</a:t>
            </a:r>
          </a:p>
        </p:txBody>
      </p:sp>
      <p:pic>
        <p:nvPicPr>
          <p:cNvPr id="45059" name="Picture 3" descr="Lidské ok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2963863"/>
            <a:ext cx="1866900" cy="17065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Postup při instilaci (vkapávání) léků do oka</a:t>
            </a:r>
          </a:p>
        </p:txBody>
      </p:sp>
      <p:pic>
        <p:nvPicPr>
          <p:cNvPr id="46083" name="Picture 5" descr="images/40/58202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187325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images/40/58202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36838"/>
            <a:ext cx="17986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images/40/58202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1800225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altLang="cs-CZ" sz="1800">
                <a:solidFill>
                  <a:schemeClr val="tx1"/>
                </a:solidFill>
                <a:latin typeface="Arial" charset="0"/>
              </a:rPr>
            </a:br>
            <a:endParaRPr lang="cs-CZ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7" name="Rectangle 11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altLang="cs-CZ" sz="1800">
                <a:solidFill>
                  <a:schemeClr val="tx1"/>
                </a:solidFill>
                <a:latin typeface="Arial" charset="0"/>
              </a:rPr>
            </a:br>
            <a:endParaRPr lang="cs-CZ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8" name="Rectangle 12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altLang="cs-CZ" sz="1800">
                <a:solidFill>
                  <a:schemeClr val="tx1"/>
                </a:solidFill>
                <a:latin typeface="Arial" charset="0"/>
              </a:rPr>
            </a:br>
            <a:endParaRPr lang="cs-CZ" altLang="cs-CZ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9" name="Rectangle 13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" charset="0"/>
              </a:rPr>
              <a:t/>
            </a:r>
            <a:br>
              <a:rPr lang="cs-CZ" altLang="cs-CZ" sz="1800">
                <a:solidFill>
                  <a:schemeClr val="tx1"/>
                </a:solidFill>
                <a:latin typeface="Arial" charset="0"/>
              </a:rPr>
            </a:br>
            <a:endParaRPr lang="cs-CZ" altLang="cs-CZ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6090" name="Picture 15" descr="images/40/58202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1811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7" descr="images/40/58202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868863"/>
            <a:ext cx="1655763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Oční kapky</a:t>
            </a:r>
          </a:p>
        </p:txBody>
      </p:sp>
      <p:pic>
        <p:nvPicPr>
          <p:cNvPr id="47107" name="Picture 5" descr="S0090000023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17287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jaqueline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8004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9" descr="Indocollyre&lt;sup&gt;®&lt;/sup&gt; 0,1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0800"/>
            <a:ext cx="885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Cizí těleso v oku</a:t>
            </a:r>
          </a:p>
        </p:txBody>
      </p:sp>
      <p:pic>
        <p:nvPicPr>
          <p:cNvPr id="48131" name="Picture 8" descr="vale 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484313"/>
            <a:ext cx="4176713" cy="17287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6" descr="ok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1905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ok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73463"/>
            <a:ext cx="11906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 descr="ok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73463"/>
            <a:ext cx="12096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Ošetření oka</a:t>
            </a:r>
          </a:p>
        </p:txBody>
      </p:sp>
      <p:pic>
        <p:nvPicPr>
          <p:cNvPr id="49155" name="Picture 10" descr="očni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284538"/>
            <a:ext cx="1619250" cy="14763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6" name="Picture 13" descr="oční krytí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050" y="2381250"/>
            <a:ext cx="1295400" cy="1181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16" descr="oční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050" y="4514850"/>
            <a:ext cx="1295400" cy="1181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5" descr="Obrazek%25202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14414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9" descr="Obrazek%25202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57563"/>
            <a:ext cx="1512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smtClean="0"/>
              <a:t>Aplikace léků do ucha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Aplikace roztoků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400" smtClean="0"/>
          </a:p>
          <a:p>
            <a:pPr>
              <a:lnSpc>
                <a:spcPct val="90000"/>
              </a:lnSpc>
            </a:pPr>
            <a:r>
              <a:rPr lang="cs-CZ" altLang="cs-CZ" sz="2400" smtClean="0"/>
              <a:t>Aplikace mastí</a:t>
            </a:r>
          </a:p>
          <a:p>
            <a:pPr>
              <a:lnSpc>
                <a:spcPct val="90000"/>
              </a:lnSpc>
            </a:pPr>
            <a:endParaRPr lang="cs-CZ" altLang="cs-CZ" sz="2400" smtClean="0"/>
          </a:p>
          <a:p>
            <a:pPr>
              <a:lnSpc>
                <a:spcPct val="90000"/>
              </a:lnSpc>
            </a:pPr>
            <a:r>
              <a:rPr lang="cs-CZ" altLang="cs-CZ" sz="2400" smtClean="0"/>
              <a:t>Pozor na teplotu aplikovaných látek!!! - </a:t>
            </a:r>
            <a:r>
              <a:rPr lang="cs-CZ" altLang="cs-CZ" sz="2400" smtClean="0">
                <a:solidFill>
                  <a:srgbClr val="FF0000"/>
                </a:solidFill>
              </a:rPr>
              <a:t>vertigo</a:t>
            </a:r>
          </a:p>
          <a:p>
            <a:pPr>
              <a:lnSpc>
                <a:spcPct val="90000"/>
              </a:lnSpc>
            </a:pPr>
            <a:endParaRPr lang="cs-CZ" altLang="cs-CZ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cs-CZ" altLang="cs-CZ" sz="2400" smtClean="0"/>
          </a:p>
          <a:p>
            <a:pPr>
              <a:lnSpc>
                <a:spcPct val="90000"/>
              </a:lnSpc>
            </a:pPr>
            <a:endParaRPr lang="cs-CZ" altLang="cs-CZ" sz="2400" smtClean="0"/>
          </a:p>
          <a:p>
            <a:pPr>
              <a:lnSpc>
                <a:spcPct val="90000"/>
              </a:lnSpc>
            </a:pPr>
            <a:r>
              <a:rPr lang="cs-CZ" altLang="cs-CZ" sz="2400" smtClean="0">
                <a:solidFill>
                  <a:srgbClr val="FF0000"/>
                </a:solidFill>
              </a:rPr>
              <a:t>Ordinace: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smtClean="0">
                <a:solidFill>
                  <a:srgbClr val="FF0000"/>
                </a:solidFill>
              </a:rPr>
              <a:t>AS, AD (auris dexter, sinister)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Anatomie ucha</a:t>
            </a:r>
          </a:p>
        </p:txBody>
      </p:sp>
      <p:pic>
        <p:nvPicPr>
          <p:cNvPr id="51203" name="Picture 7" descr="u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67506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9" descr="u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89438"/>
            <a:ext cx="3059112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1" descr="schemazeichnung-ohr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29000"/>
            <a:ext cx="2195513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dirty="0" smtClean="0"/>
              <a:t>Aplikace léků do dýchacích cest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do DC se vpravují léky ve formě plynů a par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0000"/>
                </a:solidFill>
              </a:rPr>
              <a:t>INHALACE</a:t>
            </a:r>
            <a:r>
              <a:rPr lang="cs-CZ" altLang="cs-CZ" sz="2800" dirty="0" smtClean="0"/>
              <a:t> – účelné vpravování léčebných látek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Přirozená x umělá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err="1" smtClean="0">
                <a:solidFill>
                  <a:srgbClr val="FF0000"/>
                </a:solidFill>
              </a:rPr>
              <a:t>Oxygenoterapie</a:t>
            </a:r>
            <a:r>
              <a:rPr lang="cs-CZ" altLang="cs-CZ" sz="28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 dirty="0" smtClean="0"/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pojmosloví: Hypoxie – </a:t>
            </a:r>
            <a:r>
              <a:rPr lang="cs-CZ" altLang="cs-CZ" sz="2800" dirty="0" err="1" smtClean="0"/>
              <a:t>Hypoxemie</a:t>
            </a:r>
            <a:r>
              <a:rPr lang="cs-CZ" altLang="cs-CZ" sz="2800" dirty="0" smtClean="0"/>
              <a:t>; Anoxie - Anoxemie</a:t>
            </a:r>
          </a:p>
          <a:p>
            <a:pPr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Balení a označení léků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7999040" cy="55172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b="1" i="1" u="sng" dirty="0" smtClean="0"/>
              <a:t>LÉČIVO</a:t>
            </a:r>
            <a:r>
              <a:rPr lang="cs-CZ" altLang="cs-CZ" sz="2400" dirty="0" smtClean="0"/>
              <a:t> – jakákoliv látka, nebo směs látek, které se podávají s cílem diagnostiky, hojení, léčby, zmírnění a prevence nemocí</a:t>
            </a:r>
          </a:p>
          <a:p>
            <a:pPr>
              <a:lnSpc>
                <a:spcPct val="80000"/>
              </a:lnSpc>
            </a:pPr>
            <a:endParaRPr lang="cs-CZ" altLang="cs-CZ" sz="2400" u="sng" dirty="0" smtClean="0"/>
          </a:p>
          <a:p>
            <a:pPr>
              <a:lnSpc>
                <a:spcPct val="80000"/>
              </a:lnSpc>
            </a:pPr>
            <a:r>
              <a:rPr lang="cs-CZ" altLang="cs-CZ" sz="2400" u="sng" dirty="0" smtClean="0"/>
              <a:t>Mezi léčiva řadíme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LÉČIVÉ LÁTKY</a:t>
            </a:r>
            <a:r>
              <a:rPr lang="cs-CZ" altLang="cs-CZ" sz="2400" u="sng" dirty="0" smtClean="0"/>
              <a:t> </a:t>
            </a:r>
            <a:r>
              <a:rPr lang="cs-CZ" altLang="cs-CZ" sz="2400" dirty="0" smtClean="0"/>
              <a:t>– suroviny pro výrobu léčivých přípravků a léků (přirozené zdroje – </a:t>
            </a:r>
            <a:r>
              <a:rPr lang="cs-CZ" altLang="cs-CZ" sz="2400" dirty="0" err="1" smtClean="0"/>
              <a:t>digitalis</a:t>
            </a:r>
            <a:r>
              <a:rPr lang="cs-CZ" altLang="cs-CZ" sz="2400" dirty="0" smtClean="0"/>
              <a:t>, </a:t>
            </a:r>
            <a:r>
              <a:rPr lang="cs-CZ" altLang="cs-CZ" sz="2400" dirty="0" smtClean="0"/>
              <a:t>opium), </a:t>
            </a:r>
            <a:r>
              <a:rPr lang="cs-CZ" altLang="cs-CZ" sz="2400" dirty="0" smtClean="0"/>
              <a:t>uměle vyrobené, syntetizované v laboratoři – sulfonamidy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LÉČIVÉ PŘÍPRAVKY – upravení léčivých látek do určité lékové formy (čaje, prášky, tablety apod.)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LÉKY – léčivé látky a přípravky upravené do vhodné dispenzační formy, připravené k použití (ampule, lékovky, tuby, přesně označené s příbalovými informacemi)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Aerochamber</a:t>
            </a:r>
          </a:p>
        </p:txBody>
      </p:sp>
      <p:pic>
        <p:nvPicPr>
          <p:cNvPr id="53251" name="Picture 7" descr="spaceChamberMask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8725" y="3730625"/>
            <a:ext cx="831850" cy="615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10" descr="Aerochamber,%2520small%2520mask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8725" y="2632075"/>
            <a:ext cx="908050" cy="6794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13" descr="1123FNmetinhalator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221163"/>
            <a:ext cx="1800225" cy="151288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5" descr="aeromax-yellow-fea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1727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Inhalátory</a:t>
            </a:r>
          </a:p>
        </p:txBody>
      </p:sp>
      <p:pic>
        <p:nvPicPr>
          <p:cNvPr id="54275" name="Picture 5" descr="ultrazvukNBO8L-84052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1584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9" descr="F-20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068638"/>
            <a:ext cx="18732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11" descr="59249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208756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Nebulizační set</a:t>
            </a:r>
          </a:p>
        </p:txBody>
      </p:sp>
      <p:pic>
        <p:nvPicPr>
          <p:cNvPr id="55299" name="Picture 4" descr="Nebulizační set (komplet) - OMRON 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781300"/>
            <a:ext cx="3140075" cy="2022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8" descr="pbg-832_smal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175" y="3619500"/>
            <a:ext cx="67945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  <p:pic>
        <p:nvPicPr>
          <p:cNvPr id="56323" name="Picture 5" descr="medicontrol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565400"/>
            <a:ext cx="10318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7" descr="MC-46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2152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9" descr="Mediselect-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05038"/>
            <a:ext cx="2159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1" descr="Mediselect-15-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21717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3" descr="Reduk_ventil_okynkovy_s_rychlosojkou_zvlhcovacem2.jpg (10802 bytes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19240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2" name="Rectangle 14"/>
          <p:cNvSpPr>
            <a:spLocks noChangeArrowheads="1"/>
          </p:cNvSpPr>
          <p:nvPr/>
        </p:nvSpPr>
        <p:spPr bwMode="auto">
          <a:xfrm>
            <a:off x="179388" y="4149725"/>
            <a:ext cx="3808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průtokoměr s nebulizátorem</a:t>
            </a: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4284663" y="3284538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redukční ventily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Hyperbarická komora</a:t>
            </a:r>
          </a:p>
        </p:txBody>
      </p:sp>
      <p:pic>
        <p:nvPicPr>
          <p:cNvPr id="57347" name="Picture 5" descr="pohled do ko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85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Hyperbarická kom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73463"/>
            <a:ext cx="2519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9" descr="DSCN671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1584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1" descr="DSCN67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57563"/>
            <a:ext cx="18732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Pohled do hyperbarické komory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54721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o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Indikace hyperbaroxické terapie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2133600"/>
            <a:ext cx="3695700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200" b="1" smtClean="0"/>
              <a:t>Emergentní stavy, vyžadující případně intenzívní péči:</a:t>
            </a:r>
          </a:p>
          <a:p>
            <a:pPr>
              <a:lnSpc>
                <a:spcPct val="80000"/>
              </a:lnSpc>
            </a:pPr>
            <a:r>
              <a:rPr lang="cs-CZ" altLang="cs-CZ" sz="1200" smtClean="0"/>
              <a:t>1. vzduchová nebo plynová embolie</a:t>
            </a:r>
            <a:br>
              <a:rPr lang="cs-CZ" altLang="cs-CZ" sz="1200" smtClean="0"/>
            </a:br>
            <a:r>
              <a:rPr lang="cs-CZ" altLang="cs-CZ" sz="1200" smtClean="0"/>
              <a:t>2. dekompresní choroba</a:t>
            </a:r>
            <a:br>
              <a:rPr lang="cs-CZ" altLang="cs-CZ" sz="1200" smtClean="0"/>
            </a:br>
            <a:r>
              <a:rPr lang="cs-CZ" altLang="cs-CZ" sz="1200" smtClean="0"/>
              <a:t>3. otrava oxidem uhelnatým</a:t>
            </a:r>
            <a:br>
              <a:rPr lang="cs-CZ" altLang="cs-CZ" sz="1200" smtClean="0"/>
            </a:br>
            <a:r>
              <a:rPr lang="cs-CZ" altLang="cs-CZ" sz="1200" smtClean="0"/>
              <a:t>4. klostridiová myonekróza (plynatá sněť)</a:t>
            </a:r>
            <a:br>
              <a:rPr lang="cs-CZ" altLang="cs-CZ" sz="1200" smtClean="0"/>
            </a:br>
            <a:r>
              <a:rPr lang="cs-CZ" altLang="cs-CZ" sz="1200" smtClean="0"/>
              <a:t>5. ostatní agresívně se chovající infekce - zejména nekrotizující infekce měkkých tkání, nekrotizující fasciitidy vč. Fournierovy gangraeny</a:t>
            </a:r>
            <a:br>
              <a:rPr lang="cs-CZ" altLang="cs-CZ" sz="1200" smtClean="0"/>
            </a:br>
            <a:r>
              <a:rPr lang="cs-CZ" altLang="cs-CZ" sz="1200" smtClean="0"/>
              <a:t>6. drtivá poranění (crush injury), těžké akutní traumatické ischémie měkkých tkání, compartment syndrom</a:t>
            </a:r>
            <a:br>
              <a:rPr lang="cs-CZ" altLang="cs-CZ" sz="1200" smtClean="0"/>
            </a:br>
            <a:r>
              <a:rPr lang="cs-CZ" altLang="cs-CZ" sz="1200" smtClean="0"/>
              <a:t>7. popáleniny</a:t>
            </a:r>
            <a:br>
              <a:rPr lang="cs-CZ" altLang="cs-CZ" sz="1200" smtClean="0"/>
            </a:br>
            <a:r>
              <a:rPr lang="cs-CZ" altLang="cs-CZ" sz="1200" smtClean="0"/>
              <a:t>8. náhlá hluchota</a:t>
            </a:r>
            <a:br>
              <a:rPr lang="cs-CZ" altLang="cs-CZ" sz="1200" smtClean="0"/>
            </a:br>
            <a:r>
              <a:rPr lang="cs-CZ" altLang="cs-CZ" sz="1200" smtClean="0"/>
              <a:t>9. těžké anemie krvácivé etiologie</a:t>
            </a:r>
            <a:br>
              <a:rPr lang="cs-CZ" altLang="cs-CZ" sz="1200" smtClean="0"/>
            </a:br>
            <a:r>
              <a:rPr lang="cs-CZ" altLang="cs-CZ" sz="1200" smtClean="0"/>
              <a:t>10. časná fáze oběšení</a:t>
            </a:r>
            <a:br>
              <a:rPr lang="cs-CZ" altLang="cs-CZ" sz="1200" smtClean="0"/>
            </a:br>
            <a:r>
              <a:rPr lang="cs-CZ" altLang="cs-CZ" sz="1200" smtClean="0"/>
              <a:t/>
            </a:r>
            <a:br>
              <a:rPr lang="cs-CZ" altLang="cs-CZ" sz="1200" smtClean="0"/>
            </a:br>
            <a:r>
              <a:rPr lang="cs-CZ" altLang="cs-CZ" sz="1200" b="1" smtClean="0"/>
              <a:t>Chronické stavy:</a:t>
            </a:r>
          </a:p>
          <a:p>
            <a:pPr>
              <a:lnSpc>
                <a:spcPct val="80000"/>
              </a:lnSpc>
            </a:pPr>
            <a:r>
              <a:rPr lang="cs-CZ" altLang="cs-CZ" sz="1200" smtClean="0"/>
              <a:t>1. ischémické štěpy a laloky</a:t>
            </a:r>
            <a:br>
              <a:rPr lang="cs-CZ" altLang="cs-CZ" sz="1200" smtClean="0"/>
            </a:br>
            <a:r>
              <a:rPr lang="cs-CZ" altLang="cs-CZ" sz="1200" smtClean="0"/>
              <a:t>2. refrakterní osteomyelitida</a:t>
            </a:r>
            <a:br>
              <a:rPr lang="cs-CZ" altLang="cs-CZ" sz="1200" smtClean="0"/>
            </a:br>
            <a:r>
              <a:rPr lang="cs-CZ" altLang="cs-CZ" sz="1200" smtClean="0"/>
              <a:t>3. radiační poškození kostí a měkkých tkání</a:t>
            </a:r>
            <a:br>
              <a:rPr lang="cs-CZ" altLang="cs-CZ" sz="1200" smtClean="0"/>
            </a:br>
            <a:r>
              <a:rPr lang="cs-CZ" altLang="cs-CZ" sz="1200" smtClean="0"/>
              <a:t>4. problematické a obtížně se hojící rány</a:t>
            </a:r>
            <a:br>
              <a:rPr lang="cs-CZ" altLang="cs-CZ" sz="1200" smtClean="0"/>
            </a:br>
            <a:r>
              <a:rPr lang="cs-CZ" altLang="cs-CZ" sz="1200" smtClean="0"/>
              <a:t/>
            </a:r>
            <a:br>
              <a:rPr lang="cs-CZ" altLang="cs-CZ" sz="1200" smtClean="0"/>
            </a:br>
            <a:r>
              <a:rPr lang="cs-CZ" altLang="cs-CZ" sz="1200" smtClean="0"/>
              <a:t/>
            </a:r>
            <a:br>
              <a:rPr lang="cs-CZ" altLang="cs-CZ" sz="1200" smtClean="0"/>
            </a:br>
            <a:r>
              <a:rPr lang="cs-CZ" altLang="cs-CZ" sz="800" smtClean="0"/>
              <a:t/>
            </a:r>
            <a:br>
              <a:rPr lang="cs-CZ" altLang="cs-CZ" sz="800" smtClean="0"/>
            </a:br>
            <a:endParaRPr lang="cs-CZ" altLang="cs-CZ" sz="800" smtClean="0"/>
          </a:p>
        </p:txBody>
      </p:sp>
      <p:sp>
        <p:nvSpPr>
          <p:cNvPr id="6042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914900" y="1981200"/>
            <a:ext cx="3695700" cy="5480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b="1" smtClean="0"/>
              <a:t>UHMS (Undersea and Hyperbaric Medical Society)</a:t>
            </a:r>
            <a:r>
              <a:rPr lang="cs-CZ" altLang="cs-CZ" sz="1400" smtClean="0"/>
              <a:t> řadí mezi schválené indikace:</a:t>
            </a:r>
            <a:br>
              <a:rPr lang="cs-CZ" altLang="cs-CZ" sz="1400" smtClean="0"/>
            </a:br>
            <a:r>
              <a:rPr lang="cs-CZ" altLang="cs-CZ" sz="1400" smtClean="0"/>
              <a:t/>
            </a:r>
            <a:br>
              <a:rPr lang="cs-CZ" altLang="cs-CZ" sz="1400" smtClean="0"/>
            </a:br>
            <a:r>
              <a:rPr lang="cs-CZ" altLang="cs-CZ" sz="1400" smtClean="0"/>
              <a:t>1. vzduchová a plynová embolie</a:t>
            </a:r>
            <a:br>
              <a:rPr lang="cs-CZ" altLang="cs-CZ" sz="1400" smtClean="0"/>
            </a:br>
            <a:r>
              <a:rPr lang="cs-CZ" altLang="cs-CZ" sz="1400" smtClean="0"/>
              <a:t>2. intoxikace oxidem uhelnatým a intoxikace CO, intoxikace kyanidy</a:t>
            </a:r>
            <a:br>
              <a:rPr lang="cs-CZ" altLang="cs-CZ" sz="1400" smtClean="0"/>
            </a:br>
            <a:r>
              <a:rPr lang="cs-CZ" altLang="cs-CZ" sz="1400" smtClean="0"/>
              <a:t>3. klostridiová myozitida a myonekróza</a:t>
            </a:r>
            <a:br>
              <a:rPr lang="cs-CZ" altLang="cs-CZ" sz="1400" smtClean="0"/>
            </a:br>
            <a:r>
              <a:rPr lang="cs-CZ" altLang="cs-CZ" sz="1400" smtClean="0"/>
              <a:t>4. poranění s rozdrcením tkáně (crush injury), kompartmentový syndrom, těžké akutní traumatické ischémie měkkých tkání</a:t>
            </a:r>
            <a:br>
              <a:rPr lang="cs-CZ" altLang="cs-CZ" sz="1400" smtClean="0"/>
            </a:br>
            <a:r>
              <a:rPr lang="cs-CZ" altLang="cs-CZ" sz="1400" smtClean="0"/>
              <a:t>5. dekompresní choroba</a:t>
            </a:r>
            <a:br>
              <a:rPr lang="cs-CZ" altLang="cs-CZ" sz="1400" smtClean="0"/>
            </a:br>
            <a:r>
              <a:rPr lang="cs-CZ" altLang="cs-CZ" sz="1400" smtClean="0"/>
              <a:t>6. urychlení hojení vybraných "problémových" ran</a:t>
            </a:r>
            <a:br>
              <a:rPr lang="cs-CZ" altLang="cs-CZ" sz="1400" smtClean="0"/>
            </a:br>
            <a:r>
              <a:rPr lang="cs-CZ" altLang="cs-CZ" sz="1400" smtClean="0"/>
              <a:t>7. výjimečné krevní ztráty</a:t>
            </a:r>
            <a:br>
              <a:rPr lang="cs-CZ" altLang="cs-CZ" sz="1400" smtClean="0"/>
            </a:br>
            <a:r>
              <a:rPr lang="cs-CZ" altLang="cs-CZ" sz="1400" smtClean="0"/>
              <a:t>8. intrakraniální absces</a:t>
            </a:r>
            <a:br>
              <a:rPr lang="cs-CZ" altLang="cs-CZ" sz="1400" smtClean="0"/>
            </a:br>
            <a:r>
              <a:rPr lang="cs-CZ" altLang="cs-CZ" sz="1400" smtClean="0"/>
              <a:t>9. nekrotizující infekce měkkých tkání</a:t>
            </a:r>
            <a:br>
              <a:rPr lang="cs-CZ" altLang="cs-CZ" sz="1400" smtClean="0"/>
            </a:br>
            <a:r>
              <a:rPr lang="cs-CZ" altLang="cs-CZ" sz="1400" smtClean="0"/>
              <a:t>10. refrakterní osteomyelitida</a:t>
            </a:r>
            <a:br>
              <a:rPr lang="cs-CZ" altLang="cs-CZ" sz="1400" smtClean="0"/>
            </a:br>
            <a:r>
              <a:rPr lang="cs-CZ" altLang="cs-CZ" sz="1400" smtClean="0"/>
              <a:t>11. radionekróza kostí i měkkých tkání</a:t>
            </a:r>
            <a:br>
              <a:rPr lang="cs-CZ" altLang="cs-CZ" sz="1400" smtClean="0"/>
            </a:br>
            <a:r>
              <a:rPr lang="cs-CZ" altLang="cs-CZ" sz="1400" smtClean="0"/>
              <a:t>12. ohrožené hojení přenosů kůže a měkkých tkání</a:t>
            </a:r>
            <a:br>
              <a:rPr lang="cs-CZ" altLang="cs-CZ" sz="1400" smtClean="0"/>
            </a:br>
            <a:r>
              <a:rPr lang="cs-CZ" altLang="cs-CZ" sz="1400" smtClean="0"/>
              <a:t>13. popáleniny</a:t>
            </a:r>
            <a:br>
              <a:rPr lang="cs-CZ" altLang="cs-CZ" sz="1400" smtClean="0"/>
            </a:br>
            <a:r>
              <a:rPr lang="cs-CZ" altLang="cs-CZ" sz="1400" smtClean="0"/>
              <a:t>14. aktinomykóza </a:t>
            </a:r>
            <a:br>
              <a:rPr lang="cs-CZ" altLang="cs-CZ" sz="1400" smtClean="0"/>
            </a:br>
            <a:endParaRPr lang="cs-CZ" altLang="cs-CZ" sz="14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Indikace hyperbaroxické terapie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543800" cy="5695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400" b="1" smtClean="0"/>
              <a:t>Indikace z hlediska naléhavosti</a:t>
            </a:r>
          </a:p>
          <a:p>
            <a:pPr>
              <a:lnSpc>
                <a:spcPct val="80000"/>
              </a:lnSpc>
            </a:pPr>
            <a:r>
              <a:rPr lang="cs-CZ" altLang="cs-CZ" sz="1400" b="1" smtClean="0"/>
              <a:t>I.stupeň</a:t>
            </a:r>
            <a:r>
              <a:rPr lang="cs-CZ" altLang="cs-CZ" sz="1400" smtClean="0"/>
              <a:t> - léčba HBO je absolutně indikována, ovlivňuje prognózu přežití</a:t>
            </a:r>
            <a:br>
              <a:rPr lang="cs-CZ" altLang="cs-CZ" sz="1400" smtClean="0"/>
            </a:br>
            <a:r>
              <a:rPr lang="cs-CZ" altLang="cs-CZ" sz="1400" smtClean="0"/>
              <a:t>· vzduchová embolie</a:t>
            </a:r>
            <a:br>
              <a:rPr lang="cs-CZ" altLang="cs-CZ" sz="1400" smtClean="0"/>
            </a:br>
            <a:r>
              <a:rPr lang="cs-CZ" altLang="cs-CZ" sz="1400" smtClean="0"/>
              <a:t>· dekompresní nemoc</a:t>
            </a:r>
            <a:br>
              <a:rPr lang="cs-CZ" altLang="cs-CZ" sz="1400" smtClean="0"/>
            </a:br>
            <a:r>
              <a:rPr lang="cs-CZ" altLang="cs-CZ" sz="1400" smtClean="0"/>
              <a:t>· otrava oxidem uhelnatým a kouřovými plyny</a:t>
            </a:r>
            <a:br>
              <a:rPr lang="cs-CZ" altLang="cs-CZ" sz="1400" smtClean="0"/>
            </a:br>
            <a:r>
              <a:rPr lang="cs-CZ" altLang="cs-CZ" sz="1400" smtClean="0"/>
              <a:t>· anoxie mozku a postanoxická encefalopatie</a:t>
            </a:r>
            <a:br>
              <a:rPr lang="cs-CZ" altLang="cs-CZ" sz="1400" smtClean="0"/>
            </a:br>
            <a:r>
              <a:rPr lang="cs-CZ" altLang="cs-CZ" sz="1400" smtClean="0"/>
              <a:t>· těžké anaerobní infekce</a:t>
            </a:r>
            <a:br>
              <a:rPr lang="cs-CZ" altLang="cs-CZ" sz="1400" smtClean="0"/>
            </a:br>
            <a:r>
              <a:rPr lang="cs-CZ" altLang="cs-CZ" sz="1400" smtClean="0"/>
              <a:t>· otrava kyanidy </a:t>
            </a:r>
            <a:br>
              <a:rPr lang="cs-CZ" altLang="cs-CZ" sz="1400" smtClean="0"/>
            </a:br>
            <a:r>
              <a:rPr lang="cs-CZ" altLang="cs-CZ" sz="1400" smtClean="0"/>
              <a:t>· Crush syndrom a kompartment syndrom</a:t>
            </a:r>
            <a:br>
              <a:rPr lang="cs-CZ" altLang="cs-CZ" sz="1400" smtClean="0"/>
            </a:br>
            <a:r>
              <a:rPr lang="cs-CZ" altLang="cs-CZ" sz="1400" smtClean="0"/>
              <a:t/>
            </a:r>
            <a:br>
              <a:rPr lang="cs-CZ" altLang="cs-CZ" sz="1400" smtClean="0"/>
            </a:br>
            <a:r>
              <a:rPr lang="cs-CZ" altLang="cs-CZ" sz="1400" b="1" smtClean="0"/>
              <a:t>II. stupeň</a:t>
            </a:r>
            <a:r>
              <a:rPr lang="cs-CZ" altLang="cs-CZ" sz="1400" smtClean="0"/>
              <a:t> - HBO je důležitou součástí terapie, ale neovlivňuje prognózu přežití, je metodou v prevenci vážných onemocnění</a:t>
            </a:r>
            <a:br>
              <a:rPr lang="cs-CZ" altLang="cs-CZ" sz="1400" smtClean="0"/>
            </a:br>
            <a:r>
              <a:rPr lang="cs-CZ" altLang="cs-CZ" sz="1400" smtClean="0"/>
              <a:t>· náhle vzniklé poruchy sluchu</a:t>
            </a:r>
            <a:br>
              <a:rPr lang="cs-CZ" altLang="cs-CZ" sz="1400" smtClean="0"/>
            </a:br>
            <a:r>
              <a:rPr lang="cs-CZ" altLang="cs-CZ" sz="1400" smtClean="0"/>
              <a:t>· replantace traumaticky amputovaných končetin</a:t>
            </a:r>
            <a:br>
              <a:rPr lang="cs-CZ" altLang="cs-CZ" sz="1400" smtClean="0"/>
            </a:br>
            <a:r>
              <a:rPr lang="cs-CZ" altLang="cs-CZ" sz="1400" smtClean="0"/>
              <a:t>· popápeniny</a:t>
            </a:r>
            <a:br>
              <a:rPr lang="cs-CZ" altLang="cs-CZ" sz="1400" smtClean="0"/>
            </a:br>
            <a:r>
              <a:rPr lang="cs-CZ" altLang="cs-CZ" sz="1400" smtClean="0"/>
              <a:t>· akutní traumatická ischemie</a:t>
            </a:r>
            <a:br>
              <a:rPr lang="cs-CZ" altLang="cs-CZ" sz="1400" smtClean="0"/>
            </a:br>
            <a:r>
              <a:rPr lang="cs-CZ" altLang="cs-CZ" sz="1400" smtClean="0"/>
              <a:t/>
            </a:r>
            <a:br>
              <a:rPr lang="cs-CZ" altLang="cs-CZ" sz="1400" smtClean="0"/>
            </a:br>
            <a:r>
              <a:rPr lang="cs-CZ" altLang="cs-CZ" sz="1400" b="1" smtClean="0"/>
              <a:t>III. stupeň</a:t>
            </a:r>
            <a:r>
              <a:rPr lang="cs-CZ" altLang="cs-CZ" sz="1400" smtClean="0"/>
              <a:t> - HBO je součástí komplexní terapie a významně zlepšuje klinické výsledky</a:t>
            </a:r>
            <a:br>
              <a:rPr lang="cs-CZ" altLang="cs-CZ" sz="1400" smtClean="0"/>
            </a:br>
            <a:r>
              <a:rPr lang="cs-CZ" altLang="cs-CZ" sz="1400" smtClean="0"/>
              <a:t>· ischemická choroba dolních končetin s tvorbou trofických defektů</a:t>
            </a:r>
            <a:br>
              <a:rPr lang="cs-CZ" altLang="cs-CZ" sz="1400" smtClean="0"/>
            </a:br>
            <a:r>
              <a:rPr lang="cs-CZ" altLang="cs-CZ" sz="1400" smtClean="0"/>
              <a:t>· bércový vřed žilního a smíšeného původu</a:t>
            </a:r>
            <a:br>
              <a:rPr lang="cs-CZ" altLang="cs-CZ" sz="1400" smtClean="0"/>
            </a:br>
            <a:r>
              <a:rPr lang="cs-CZ" altLang="cs-CZ" sz="1400" smtClean="0"/>
              <a:t>· přihojování kožních štěpů a laloků</a:t>
            </a:r>
            <a:br>
              <a:rPr lang="cs-CZ" altLang="cs-CZ" sz="1400" smtClean="0"/>
            </a:br>
            <a:r>
              <a:rPr lang="cs-CZ" altLang="cs-CZ" sz="1400" smtClean="0"/>
              <a:t>· diabetická noha, defekty a nehojící se rány</a:t>
            </a:r>
            <a:br>
              <a:rPr lang="cs-CZ" altLang="cs-CZ" sz="1400" smtClean="0"/>
            </a:br>
            <a:r>
              <a:rPr lang="cs-CZ" altLang="cs-CZ" sz="1400" smtClean="0"/>
              <a:t/>
            </a:r>
            <a:br>
              <a:rPr lang="cs-CZ" altLang="cs-CZ" sz="1400" smtClean="0"/>
            </a:br>
            <a:r>
              <a:rPr lang="cs-CZ" altLang="cs-CZ" sz="1400" smtClean="0"/>
              <a:t/>
            </a:r>
            <a:br>
              <a:rPr lang="cs-CZ" altLang="cs-CZ" sz="1400" smtClean="0"/>
            </a:br>
            <a:r>
              <a:rPr lang="cs-CZ" altLang="cs-CZ" sz="1400" smtClean="0"/>
              <a:t/>
            </a:r>
            <a:br>
              <a:rPr lang="cs-CZ" altLang="cs-CZ" sz="1400" smtClean="0"/>
            </a:br>
            <a:r>
              <a:rPr lang="cs-CZ" altLang="cs-CZ" sz="1400" smtClean="0"/>
              <a:t> </a:t>
            </a:r>
          </a:p>
          <a:p>
            <a:pPr>
              <a:lnSpc>
                <a:spcPct val="80000"/>
              </a:lnSpc>
            </a:pPr>
            <a:r>
              <a:rPr lang="cs-CZ" altLang="cs-CZ" sz="1400" smtClean="0"/>
              <a:t/>
            </a:r>
            <a:br>
              <a:rPr lang="cs-CZ" altLang="cs-CZ" sz="1400" smtClean="0"/>
            </a:br>
            <a:endParaRPr lang="cs-CZ" altLang="cs-CZ" sz="140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 smtClean="0"/>
              <a:t>Hyperbaroxická</a:t>
            </a:r>
            <a:r>
              <a:rPr lang="cs-CZ" altLang="cs-CZ" smtClean="0"/>
              <a:t> terapie 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>v </a:t>
            </a:r>
            <a:r>
              <a:rPr lang="cs-CZ" altLang="cs-CZ" smtClean="0"/>
              <a:t>urgentní medicíně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b="1" smtClean="0"/>
              <a:t>Hyperbarická komora: </a:t>
            </a:r>
            <a:br>
              <a:rPr lang="cs-CZ" altLang="cs-CZ" sz="2000" b="1" smtClean="0"/>
            </a:br>
            <a:endParaRPr lang="cs-CZ" altLang="cs-CZ" sz="20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smtClean="0"/>
              <a:t>     princip použití hyperbarického (přetlakového) nafukovacího záchranného pytle pro nejtěžší adaptační poruchy (VPO a VMP) je překvapivě jednoduchý a velmi účinný. Nemocný je uložen ve vaku, který se vzduchotěsně uzavře a ruční pumpičkou se zvýší tlak na výšku odpovídající až 2200 m.Slabinou může být relativně velká hmotnost (podle modelu 4-15 kg), nepohodlná manipulace a především značné nebezpečí poškození materiálu ve velkém chladu. Nemocného je totiž třeba v hyperbarickém vaku také transportovat, neboť samotný vak sestup nenahradí.</a:t>
            </a:r>
            <a:r>
              <a:rPr lang="cs-CZ" altLang="cs-CZ" sz="2000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Balení a označení léků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686800" cy="5043189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cs-CZ" altLang="cs-CZ" sz="2400" b="1" dirty="0" err="1" smtClean="0"/>
              <a:t>Magistrality</a:t>
            </a:r>
            <a:r>
              <a:rPr lang="cs-CZ" altLang="cs-CZ" sz="2400" dirty="0" smtClean="0"/>
              <a:t> – léky připravené lékárníkem</a:t>
            </a:r>
          </a:p>
          <a:p>
            <a:pPr marL="609600" indent="-609600">
              <a:lnSpc>
                <a:spcPct val="90000"/>
              </a:lnSpc>
            </a:pPr>
            <a:endParaRPr lang="cs-CZ" altLang="cs-CZ" sz="2400" b="1" dirty="0" smtClean="0"/>
          </a:p>
          <a:p>
            <a:pPr marL="609600" indent="-609600">
              <a:lnSpc>
                <a:spcPct val="90000"/>
              </a:lnSpc>
            </a:pPr>
            <a:r>
              <a:rPr lang="cs-CZ" altLang="cs-CZ" sz="2400" b="1" dirty="0" smtClean="0"/>
              <a:t>Speciality </a:t>
            </a:r>
            <a:r>
              <a:rPr lang="cs-CZ" altLang="cs-CZ" sz="2400" dirty="0" smtClean="0"/>
              <a:t>– léčiva hromadně vyráběná ve farmaceutických závodech</a:t>
            </a:r>
          </a:p>
          <a:p>
            <a:pPr marL="609600" indent="-609600">
              <a:lnSpc>
                <a:spcPct val="90000"/>
              </a:lnSpc>
            </a:pPr>
            <a:endParaRPr lang="cs-CZ" altLang="cs-CZ" sz="2400" b="1" dirty="0" smtClean="0"/>
          </a:p>
          <a:p>
            <a:pPr marL="609600" indent="-609600">
              <a:lnSpc>
                <a:spcPct val="90000"/>
              </a:lnSpc>
            </a:pPr>
            <a:r>
              <a:rPr lang="cs-CZ" altLang="cs-CZ" sz="2400" b="1" dirty="0" smtClean="0"/>
              <a:t>Alopatická léčiva </a:t>
            </a:r>
            <a:r>
              <a:rPr lang="cs-CZ" altLang="cs-CZ" sz="2400" dirty="0" smtClean="0"/>
              <a:t>– potlačují příznaky choroby, nebo ji léčí léčivy opačného účinku (křeč – spasmolytika – léky uvolňující křeč)</a:t>
            </a:r>
          </a:p>
          <a:p>
            <a:pPr marL="609600" indent="-609600">
              <a:lnSpc>
                <a:spcPct val="90000"/>
              </a:lnSpc>
            </a:pPr>
            <a:endParaRPr lang="cs-CZ" altLang="cs-CZ" sz="2400" b="1" dirty="0" smtClean="0"/>
          </a:p>
          <a:p>
            <a:pPr marL="609600" indent="-609600">
              <a:lnSpc>
                <a:spcPct val="90000"/>
              </a:lnSpc>
            </a:pPr>
            <a:r>
              <a:rPr lang="cs-CZ" altLang="cs-CZ" sz="2400" b="1" dirty="0" smtClean="0"/>
              <a:t>Homeopatická léčiva </a:t>
            </a:r>
            <a:r>
              <a:rPr lang="cs-CZ" altLang="cs-CZ" sz="2400" dirty="0" smtClean="0"/>
              <a:t>– homeopatie u nás uznána v roce 1991, léčiva potlačují a léčí příznaky chorob stejného účinku ve velmi slabé dávce (křeč – léky vyvolávající křeče, v první fázi léčby velmi často zhoršené stavu nemocného)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/>
              <a:t>LÉČENÍ AKUTNÍ HORSKÉ NEMOCI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smtClean="0"/>
              <a:t>Princip použití hyperbarického (přetlakového) nafukovacího záchranného pytle pro nejtěžší adaptační poruchy (VPO a VMO) je překvapivě jednoduchý a velmi účinný. Nemocný je uložen do vaku, který se vzduchotěsně uzavře a ruční pumpičkou se zvýší tlak na výšku odpovídající až 2200 m. Slabinou může být relativně velká hmotnost (podle modelu 4-15 kg), nepohodlná manipulace a především velké nebezpečí poškození materiálu ve velkém chladu. Nemocného je totiž třeba v hyperbarickém vaku také transportovat, neboť samotný vak sestup nenahradí.  V současné době je nejlepší model firmy CERTEC, Sourcieux Le Mines, F-69210 L ARBRESLE. Jde o odolný hyperbarický vak z polyamidu o délce 2,2 m a průměru 65 cm, vážící i s hustilkou 4,2 kg. Lze v něm dosáhnout tlaku 200 mb, tj. 2000 m. Umožňuje nezbytné sledování pacienta a podávání kyslíku i v průběhu transportu. 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Názvosloví léčiv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96752"/>
            <a:ext cx="7999040" cy="54723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400" dirty="0" smtClean="0"/>
              <a:t>jeden lék může mít 4 názvy</a:t>
            </a:r>
            <a:endParaRPr lang="cs-CZ" altLang="cs-CZ" sz="1400" b="1" dirty="0" smtClean="0"/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generický název –</a:t>
            </a:r>
            <a:r>
              <a:rPr lang="cs-CZ" altLang="cs-CZ" sz="2400" dirty="0" smtClean="0"/>
              <a:t> vytvořený podle pravidel WHO, umožňuje identifikaci jakéhokoliv léku kdekoliv na světě (vychází ze složení léku - </a:t>
            </a:r>
            <a:r>
              <a:rPr lang="cs-CZ" altLang="cs-CZ" sz="2400" b="1" i="1" dirty="0" err="1" smtClean="0"/>
              <a:t>Ibuprofenum</a:t>
            </a:r>
            <a:r>
              <a:rPr lang="cs-CZ" altLang="cs-CZ" sz="2400" dirty="0" smtClean="0"/>
              <a:t>)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lékopisný název</a:t>
            </a:r>
            <a:r>
              <a:rPr lang="cs-CZ" altLang="cs-CZ" sz="2400" dirty="0" smtClean="0"/>
              <a:t> – oficiální – uvedený v lékopise daného státu - </a:t>
            </a:r>
            <a:r>
              <a:rPr lang="cs-CZ" altLang="cs-CZ" sz="2400" b="1" i="1" dirty="0" smtClean="0"/>
              <a:t>Ibuprofen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chemický název </a:t>
            </a:r>
            <a:r>
              <a:rPr lang="cs-CZ" altLang="cs-CZ" sz="2400" dirty="0" smtClean="0"/>
              <a:t>– chemická struktura léku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obchodní název </a:t>
            </a:r>
            <a:r>
              <a:rPr lang="cs-CZ" altLang="cs-CZ" sz="2400" dirty="0" smtClean="0"/>
              <a:t>– výrobku jej dává výrobce pod ním se distribuuje – </a:t>
            </a:r>
            <a:r>
              <a:rPr lang="cs-CZ" altLang="cs-CZ" sz="2400" b="1" i="1" dirty="0" err="1" smtClean="0"/>
              <a:t>Ibalgin</a:t>
            </a:r>
            <a:r>
              <a:rPr lang="cs-CZ" altLang="cs-CZ" sz="2400" b="1" i="1" dirty="0" smtClean="0"/>
              <a:t>, </a:t>
            </a:r>
            <a:r>
              <a:rPr lang="cs-CZ" altLang="cs-CZ" sz="2400" b="1" i="1" dirty="0" err="1" smtClean="0"/>
              <a:t>Brufen</a:t>
            </a:r>
            <a:r>
              <a:rPr lang="cs-CZ" altLang="cs-CZ" sz="2400" b="1" i="1" dirty="0" smtClean="0"/>
              <a:t>, </a:t>
            </a:r>
            <a:r>
              <a:rPr lang="cs-CZ" altLang="cs-CZ" sz="2400" b="1" i="1" dirty="0" err="1" smtClean="0"/>
              <a:t>Ibufen</a:t>
            </a:r>
            <a:endParaRPr lang="cs-CZ" altLang="cs-CZ" sz="2400" b="1" i="1" dirty="0" smtClean="0"/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farmaceutické firmy vydávají seznamy jimi vyráběných léčiv a uvádějí v nich  i nejdůležitější údaje o léku tzv. </a:t>
            </a:r>
            <a:r>
              <a:rPr lang="cs-CZ" altLang="cs-CZ" sz="2400" b="1" dirty="0" smtClean="0"/>
              <a:t>VADEMECA</a:t>
            </a:r>
          </a:p>
          <a:p>
            <a:pPr>
              <a:lnSpc>
                <a:spcPct val="90000"/>
              </a:lnSpc>
            </a:pPr>
            <a:r>
              <a:rPr lang="cs-CZ" altLang="cs-CZ" sz="2000" b="1" dirty="0" smtClean="0"/>
              <a:t>u nás MZČR a SUKL (státní ústav kontroly léčiv) vydává </a:t>
            </a:r>
            <a:r>
              <a:rPr lang="cs-CZ" altLang="cs-CZ" sz="2000" b="1" u="sng" dirty="0" err="1" smtClean="0"/>
              <a:t>Vademecum</a:t>
            </a:r>
            <a:r>
              <a:rPr lang="cs-CZ" altLang="cs-CZ" sz="2000" b="1" u="sng" dirty="0" smtClean="0"/>
              <a:t> českých</a:t>
            </a:r>
            <a:r>
              <a:rPr lang="cs-CZ" altLang="cs-CZ" sz="2000" b="1" dirty="0" smtClean="0"/>
              <a:t> </a:t>
            </a:r>
            <a:r>
              <a:rPr lang="cs-CZ" altLang="cs-CZ" sz="2000" b="1" u="sng" dirty="0" smtClean="0"/>
              <a:t>farmaceutických přípravků</a:t>
            </a:r>
            <a:r>
              <a:rPr lang="cs-CZ" altLang="cs-CZ" sz="2000" b="1" dirty="0" smtClean="0"/>
              <a:t>  vyráběných u nás a </a:t>
            </a:r>
            <a:r>
              <a:rPr lang="cs-CZ" altLang="cs-CZ" sz="2000" b="1" u="sng" dirty="0" err="1" smtClean="0"/>
              <a:t>Vademecum</a:t>
            </a:r>
            <a:r>
              <a:rPr lang="cs-CZ" altLang="cs-CZ" sz="2000" b="1" u="sng" dirty="0" smtClean="0"/>
              <a:t> zahraničních farmaceutických přípravků registrovaných v ČR </a:t>
            </a:r>
            <a:r>
              <a:rPr lang="cs-CZ" altLang="cs-CZ" sz="2000" b="1" dirty="0" smtClean="0"/>
              <a:t>umožňují orientaci zdravotnických pracovníků v léčivech</a:t>
            </a:r>
            <a:r>
              <a:rPr lang="cs-CZ" altLang="cs-CZ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cs-CZ" altLang="cs-CZ" u="sng" smtClean="0"/>
              <a:t>Formy léků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Pevné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r>
              <a:rPr lang="cs-CZ" altLang="cs-CZ" smtClean="0"/>
              <a:t>Polopevné</a:t>
            </a:r>
          </a:p>
          <a:p>
            <a:pPr>
              <a:buFont typeface="Wingdings" pitchFamily="2" charset="2"/>
              <a:buNone/>
            </a:pPr>
            <a:endParaRPr lang="cs-CZ" altLang="cs-CZ" smtClean="0"/>
          </a:p>
          <a:p>
            <a:r>
              <a:rPr lang="cs-CZ" altLang="cs-CZ" smtClean="0"/>
              <a:t>Tekuté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540875" cy="1431925"/>
          </a:xfrm>
        </p:spPr>
        <p:txBody>
          <a:bodyPr/>
          <a:lstStyle/>
          <a:p>
            <a:pPr marL="838200" indent="-838200"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Označení léků - </a:t>
            </a:r>
            <a:r>
              <a:rPr lang="cs-CZ" altLang="cs-CZ" u="sng" dirty="0" err="1" smtClean="0"/>
              <a:t>magistraliter</a:t>
            </a:r>
            <a:endParaRPr lang="cs-CZ" altLang="cs-CZ" u="sng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b="1" dirty="0" smtClean="0"/>
              <a:t>způsob použití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barevně odlišené štítky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bílý štítek – určeno k vnitřnímu užití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červený štítek – určeno k zevnímu použití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černý štítek – jedy +bílý nápis (lebka s hnáty)</a:t>
            </a:r>
            <a:endParaRPr lang="cs-CZ" altLang="cs-CZ" sz="2400" b="1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název přípravku + forma </a:t>
            </a:r>
            <a:r>
              <a:rPr lang="cs-CZ" altLang="cs-CZ" sz="2400" dirty="0" smtClean="0"/>
              <a:t>(pudr, roztok, mast)</a:t>
            </a:r>
            <a:endParaRPr lang="cs-CZ" altLang="cs-CZ" sz="2400" b="1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datum přípravy léku</a:t>
            </a:r>
            <a:r>
              <a:rPr lang="cs-CZ" altLang="cs-CZ" sz="2400" dirty="0" smtClean="0"/>
              <a:t> – 22.7.2006</a:t>
            </a:r>
            <a:endParaRPr lang="cs-CZ" altLang="cs-CZ" sz="2400" b="1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označení lékárny </a:t>
            </a:r>
            <a:r>
              <a:rPr lang="cs-CZ" altLang="cs-CZ" sz="2400" dirty="0" smtClean="0"/>
              <a:t>– (název, číslo: 007, Sano, Salvator, lékárna Na Kolišti)</a:t>
            </a:r>
            <a:endParaRPr lang="cs-CZ" altLang="cs-CZ" sz="2400" b="1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exspirace </a:t>
            </a:r>
            <a:r>
              <a:rPr lang="cs-CZ" altLang="cs-CZ" sz="2400" dirty="0" smtClean="0"/>
              <a:t>– doba použitelnosti (</a:t>
            </a:r>
            <a:r>
              <a:rPr lang="cs-CZ" altLang="cs-CZ" sz="2400" dirty="0" err="1" smtClean="0"/>
              <a:t>exp</a:t>
            </a:r>
            <a:r>
              <a:rPr lang="cs-CZ" altLang="cs-CZ" sz="2400" dirty="0" smtClean="0"/>
              <a:t>. 22.8.2006)</a:t>
            </a:r>
            <a:endParaRPr lang="cs-CZ" altLang="cs-CZ" sz="2400" b="1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další informace </a:t>
            </a:r>
            <a:r>
              <a:rPr lang="cs-CZ" altLang="cs-CZ" sz="2400" dirty="0" smtClean="0"/>
              <a:t>– (např. pozor hořlavina apod.)</a:t>
            </a:r>
            <a:endParaRPr lang="cs-CZ" altLang="cs-CZ" sz="24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u="sng" dirty="0" smtClean="0"/>
              <a:t>Označení léků - specialit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143056" cy="55892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b="1" dirty="0" smtClean="0"/>
              <a:t>název léku a forma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chemické složení a síla </a:t>
            </a:r>
            <a:r>
              <a:rPr lang="cs-CZ" altLang="cs-CZ" sz="2400" dirty="0" smtClean="0"/>
              <a:t>(generický název)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označení síly léku – </a:t>
            </a:r>
            <a:r>
              <a:rPr lang="cs-CZ" altLang="cs-CZ" sz="2400" dirty="0" smtClean="0"/>
              <a:t>(forte – silný, </a:t>
            </a:r>
            <a:r>
              <a:rPr lang="cs-CZ" altLang="cs-CZ" sz="2400" dirty="0" err="1" smtClean="0"/>
              <a:t>biforte</a:t>
            </a:r>
            <a:r>
              <a:rPr lang="cs-CZ" altLang="cs-CZ" sz="2400" dirty="0" smtClean="0"/>
              <a:t> – dvakrát silný, </a:t>
            </a:r>
            <a:r>
              <a:rPr lang="cs-CZ" altLang="cs-CZ" sz="2400" dirty="0" err="1" smtClean="0"/>
              <a:t>mite</a:t>
            </a:r>
            <a:r>
              <a:rPr lang="cs-CZ" altLang="cs-CZ" sz="2400" dirty="0" smtClean="0"/>
              <a:t> – slabý, </a:t>
            </a:r>
            <a:r>
              <a:rPr lang="cs-CZ" altLang="cs-CZ" sz="2400" dirty="0" err="1" smtClean="0"/>
              <a:t>retard</a:t>
            </a:r>
            <a:r>
              <a:rPr lang="cs-CZ" altLang="cs-CZ" sz="2400" dirty="0" smtClean="0"/>
              <a:t> – s prodlouženým účinkem, duplex – s dvojitým účinkem)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exspirační doba </a:t>
            </a:r>
            <a:r>
              <a:rPr lang="cs-CZ" altLang="cs-CZ" sz="2400" dirty="0" smtClean="0"/>
              <a:t>(viz dále)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stručné informace – </a:t>
            </a:r>
            <a:r>
              <a:rPr lang="cs-CZ" altLang="cs-CZ" sz="2400" dirty="0" smtClean="0"/>
              <a:t>indikace, dávkování, aplikace, skladování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údaje o výrobci </a:t>
            </a:r>
            <a:r>
              <a:rPr lang="cs-CZ" altLang="cs-CZ" sz="2400" dirty="0" smtClean="0"/>
              <a:t>– Léčiva a.s., Dolní Měcholupy, 130 Praha 10 ČR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r>
              <a:rPr lang="cs-CZ" altLang="cs-CZ" sz="2400" b="1" dirty="0" smtClean="0"/>
              <a:t>další doplňující údaje – </a:t>
            </a:r>
            <a:r>
              <a:rPr lang="cs-CZ" altLang="cs-CZ" sz="2400" dirty="0" smtClean="0"/>
              <a:t>určení léků </a:t>
            </a:r>
            <a:r>
              <a:rPr lang="cs-CZ" altLang="cs-CZ" sz="2400" b="1" dirty="0" smtClean="0"/>
              <a:t>PRO ADULTIS</a:t>
            </a:r>
            <a:r>
              <a:rPr lang="cs-CZ" altLang="cs-CZ" sz="2400" dirty="0" smtClean="0"/>
              <a:t> (pro dospělé), </a:t>
            </a:r>
            <a:r>
              <a:rPr lang="cs-CZ" altLang="cs-CZ" sz="2400" b="1" dirty="0" smtClean="0"/>
              <a:t>PRO INFANTIBUS</a:t>
            </a:r>
            <a:r>
              <a:rPr lang="cs-CZ" altLang="cs-CZ" sz="2400" dirty="0" smtClean="0"/>
              <a:t> (pro děti)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420</TotalTime>
  <Words>826</Words>
  <Application>Microsoft Office PowerPoint</Application>
  <PresentationFormat>Předvádění na obrazovce (4:3)</PresentationFormat>
  <Paragraphs>255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Franklin Gothic Book</vt:lpstr>
      <vt:lpstr>Franklin Gothic Medium</vt:lpstr>
      <vt:lpstr>Tahoma</vt:lpstr>
      <vt:lpstr>Wingdings</vt:lpstr>
      <vt:lpstr>Wingdings 2</vt:lpstr>
      <vt:lpstr>Cesta</vt:lpstr>
      <vt:lpstr>podávání léků  Odborný úvod  Aplikace léků do nosu, oka, ucha do DC  </vt:lpstr>
      <vt:lpstr>Jak pacienti užívají léky? </vt:lpstr>
      <vt:lpstr>Podávání léků v práci sestry</vt:lpstr>
      <vt:lpstr>Balení a označení léků</vt:lpstr>
      <vt:lpstr>Balení a označení léků</vt:lpstr>
      <vt:lpstr>Názvosloví léčiv</vt:lpstr>
      <vt:lpstr>Formy léků</vt:lpstr>
      <vt:lpstr>Označení léků - magistraliter</vt:lpstr>
      <vt:lpstr>Označení léků - specialit</vt:lpstr>
      <vt:lpstr>Exspirační doba </vt:lpstr>
      <vt:lpstr>Označení léčiva</vt:lpstr>
      <vt:lpstr>Prezentace aplikace PowerPoint</vt:lpstr>
      <vt:lpstr>Účinky léků</vt:lpstr>
      <vt:lpstr>Faktory ovlivňující působení léku v organismu</vt:lpstr>
      <vt:lpstr>Způsoby podávání léku</vt:lpstr>
      <vt:lpstr>Nástup účinku v závislosti na podání</vt:lpstr>
      <vt:lpstr>Reakce na lék</vt:lpstr>
      <vt:lpstr>Účinek léku</vt:lpstr>
      <vt:lpstr>Ordinace </vt:lpstr>
      <vt:lpstr>5 zásad pro správné podání léku</vt:lpstr>
      <vt:lpstr>Tablety – tabulettae - tbl.</vt:lpstr>
      <vt:lpstr>Šumivé tablety – tbl. effervescens </vt:lpstr>
      <vt:lpstr>Dražé – tabulattae obductae – drg.</vt:lpstr>
      <vt:lpstr>Kapsle – capsules – cps.</vt:lpstr>
      <vt:lpstr>Prášek – pulveres – plv.</vt:lpstr>
      <vt:lpstr>Prášek </vt:lpstr>
      <vt:lpstr>Aplikace léků do nosu</vt:lpstr>
      <vt:lpstr>Anatomie nosu</vt:lpstr>
      <vt:lpstr>Nosní kapky  (roztok, spray)</vt:lpstr>
      <vt:lpstr>Postup při aplikaci léku nosním inhalátorem</vt:lpstr>
      <vt:lpstr>Aplikace léků do oka - oftalmika</vt:lpstr>
      <vt:lpstr>Anatomie oka</vt:lpstr>
      <vt:lpstr>Postup při instilaci (vkapávání) léků do oka</vt:lpstr>
      <vt:lpstr>Oční kapky</vt:lpstr>
      <vt:lpstr>Cizí těleso v oku</vt:lpstr>
      <vt:lpstr>Ošetření oka</vt:lpstr>
      <vt:lpstr>Aplikace léků do ucha</vt:lpstr>
      <vt:lpstr>Anatomie ucha</vt:lpstr>
      <vt:lpstr>Aplikace léků do dýchacích cest</vt:lpstr>
      <vt:lpstr>Aerochamber</vt:lpstr>
      <vt:lpstr>Inhalátory</vt:lpstr>
      <vt:lpstr>Nebulizační set</vt:lpstr>
      <vt:lpstr>Prezentace aplikace PowerPoint</vt:lpstr>
      <vt:lpstr>Hyperbarická komora</vt:lpstr>
      <vt:lpstr>Prezentace aplikace PowerPoint</vt:lpstr>
      <vt:lpstr>Prezentace aplikace PowerPoint</vt:lpstr>
      <vt:lpstr>Indikace hyperbaroxické terapie </vt:lpstr>
      <vt:lpstr>Indikace hyperbaroxické terapie</vt:lpstr>
      <vt:lpstr>Hyperbaroxická terapie  v urgentní medicíně</vt:lpstr>
      <vt:lpstr>LÉČENÍ AKUTNÍ HORSKÉ NEMOCI </vt:lpstr>
    </vt:vector>
  </TitlesOfParts>
  <Company>KIGOPL LF MU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Odborný úvod k podávání léků</dc:title>
  <dc:creator>Mgr. Pokorná</dc:creator>
  <cp:lastModifiedBy>Blanka Trojanová</cp:lastModifiedBy>
  <cp:revision>29</cp:revision>
  <dcterms:created xsi:type="dcterms:W3CDTF">2006-03-28T08:33:34Z</dcterms:created>
  <dcterms:modified xsi:type="dcterms:W3CDTF">2015-10-29T10:07:42Z</dcterms:modified>
</cp:coreProperties>
</file>