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98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9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865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C31BADA-538B-4AC5-BE3F-0553B335F2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886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45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62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81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7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65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11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60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95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7D032-F39F-4E01-A192-6AF6A1E12648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A8ABF-5112-4635-892A-E805A16596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39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7847012" cy="2954338"/>
          </a:xfrm>
        </p:spPr>
        <p:txBody>
          <a:bodyPr anchor="ctr"/>
          <a:lstStyle/>
          <a:p>
            <a:r>
              <a:rPr lang="cs-CZ" altLang="cs-CZ" sz="5400" b="1">
                <a:solidFill>
                  <a:srgbClr val="669900"/>
                </a:solidFill>
              </a:rPr>
              <a:t>Farmakoterapie onemocnění štítné žlázy</a:t>
            </a:r>
          </a:p>
        </p:txBody>
      </p:sp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9"/>
          <a:stretch>
            <a:fillRect/>
          </a:stretch>
        </p:blipFill>
        <p:spPr bwMode="auto">
          <a:xfrm>
            <a:off x="3348038" y="3500438"/>
            <a:ext cx="2260600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6392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u="sng"/>
              <a:t>Zástupci</a:t>
            </a:r>
          </a:p>
          <a:p>
            <a:pPr>
              <a:lnSpc>
                <a:spcPct val="90000"/>
              </a:lnSpc>
            </a:pPr>
            <a:endParaRPr lang="cs-CZ" altLang="cs-CZ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>
                <a:cs typeface="Arial" panose="020B0604020202020204" pitchFamily="34" charset="0"/>
              </a:rPr>
              <a:t>Karbimazol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>
                <a:cs typeface="Arial" panose="020B0604020202020204" pitchFamily="34" charset="0"/>
              </a:rPr>
              <a:t>Propylthiouracyl </a:t>
            </a:r>
            <a:r>
              <a:rPr lang="cs-CZ" altLang="cs-CZ">
                <a:cs typeface="Arial" panose="020B0604020202020204" pitchFamily="34" charset="0"/>
              </a:rPr>
              <a:t>– navíc tlumí dejodaci na periferii, rychlejší účinek (PROPYCIL TBL)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>
                <a:cs typeface="Arial" panose="020B0604020202020204" pitchFamily="34" charset="0"/>
              </a:rPr>
              <a:t>Thiamazol </a:t>
            </a:r>
            <a:r>
              <a:rPr lang="cs-CZ" altLang="cs-CZ">
                <a:cs typeface="Arial" panose="020B0604020202020204" pitchFamily="34" charset="0"/>
              </a:rPr>
              <a:t>THYROZOL </a:t>
            </a:r>
            <a:r>
              <a:rPr lang="cs-CZ" altLang="cs-CZ"/>
              <a:t>TBL</a:t>
            </a:r>
            <a:endParaRPr lang="cs-CZ" altLang="cs-CZ" b="1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altLang="cs-CZ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NÚ</a:t>
            </a:r>
          </a:p>
          <a:p>
            <a:pPr>
              <a:lnSpc>
                <a:spcPct val="90000"/>
              </a:lnSpc>
            </a:pPr>
            <a:r>
              <a:rPr lang="cs-CZ" altLang="cs-CZ"/>
              <a:t>agranulocytóza – prevence: aplikace hemopoetických růstových faktorů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alergické rce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cholestáza</a:t>
            </a:r>
          </a:p>
        </p:txBody>
      </p:sp>
    </p:spTree>
    <p:extLst>
      <p:ext uri="{BB962C8B-B14F-4D97-AF65-F5344CB8AC3E}">
        <p14:creationId xmlns:p14="http://schemas.microsoft.com/office/powerpoint/2010/main" val="2439656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2"/>
            <a:ext cx="8229600" cy="5649913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u="sng"/>
              <a:t>B.</a:t>
            </a:r>
            <a:r>
              <a:rPr lang="cs-CZ" altLang="cs-CZ" b="1" u="sng"/>
              <a:t> </a:t>
            </a:r>
            <a:r>
              <a:rPr lang="cs-CZ" altLang="cs-CZ" u="sng"/>
              <a:t>Jodidy</a:t>
            </a:r>
          </a:p>
          <a:p>
            <a:r>
              <a:rPr lang="cs-CZ" altLang="cs-CZ"/>
              <a:t>Inhibice syntézy tyroidálních hormonů</a:t>
            </a:r>
          </a:p>
          <a:p>
            <a:r>
              <a:rPr lang="cs-CZ" altLang="cs-CZ"/>
              <a:t>Účinek velmi rychlý, ale pouze dočasný</a:t>
            </a:r>
          </a:p>
          <a:p>
            <a:pPr>
              <a:buFontTx/>
              <a:buNone/>
            </a:pPr>
            <a:r>
              <a:rPr lang="cs-CZ" altLang="cs-CZ"/>
              <a:t>I: tyreotoxická krize (p.o., i.v.)</a:t>
            </a:r>
          </a:p>
          <a:p>
            <a:pPr>
              <a:buFontTx/>
              <a:buNone/>
            </a:pPr>
            <a:r>
              <a:rPr lang="cs-CZ" altLang="cs-CZ"/>
              <a:t>	příprava hypertyreózního pacienta před tyroidektomií</a:t>
            </a:r>
          </a:p>
          <a:p>
            <a:pPr>
              <a:buFontTx/>
              <a:buNone/>
            </a:pPr>
            <a:r>
              <a:rPr lang="cs-CZ" altLang="cs-CZ" b="1"/>
              <a:t>Kalii iodidum </a:t>
            </a:r>
            <a:r>
              <a:rPr lang="cs-CZ" altLang="cs-CZ"/>
              <a:t>JODID TBL</a:t>
            </a:r>
          </a:p>
          <a:p>
            <a:pPr>
              <a:buFontTx/>
              <a:buNone/>
            </a:pPr>
            <a:r>
              <a:rPr lang="cs-CZ" altLang="cs-CZ" b="1"/>
              <a:t>Lugolův roztok</a:t>
            </a:r>
            <a:r>
              <a:rPr lang="cs-CZ" altLang="cs-CZ"/>
              <a:t> (I + KI)</a:t>
            </a:r>
          </a:p>
          <a:p>
            <a:pPr>
              <a:buFontTx/>
              <a:buNone/>
            </a:pPr>
            <a:r>
              <a:rPr lang="cs-CZ" altLang="cs-CZ" b="1"/>
              <a:t>Jodové kontrastní přípravky</a:t>
            </a:r>
            <a:r>
              <a:rPr lang="cs-CZ" altLang="cs-CZ"/>
              <a:t> (kys. jopamová)</a:t>
            </a:r>
          </a:p>
        </p:txBody>
      </p:sp>
    </p:spTree>
    <p:extLst>
      <p:ext uri="{BB962C8B-B14F-4D97-AF65-F5344CB8AC3E}">
        <p14:creationId xmlns:p14="http://schemas.microsoft.com/office/powerpoint/2010/main" val="3519236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2.</a:t>
            </a:r>
            <a:r>
              <a:rPr lang="cs-CZ" altLang="cs-CZ" sz="4000"/>
              <a:t> </a:t>
            </a:r>
            <a:r>
              <a:rPr lang="cs-CZ" altLang="cs-CZ" sz="4000" b="1"/>
              <a:t>Radiojód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baseline="30000"/>
              <a:t>131 </a:t>
            </a:r>
            <a:r>
              <a:rPr lang="cs-CZ" altLang="cs-CZ" b="1"/>
              <a:t>I</a:t>
            </a:r>
            <a:r>
              <a:rPr lang="cs-CZ" altLang="cs-CZ"/>
              <a:t> – destrukce žlázového parenchymu (až hypotyreóza)</a:t>
            </a:r>
          </a:p>
          <a:p>
            <a:pPr>
              <a:lnSpc>
                <a:spcPct val="80000"/>
              </a:lnSpc>
            </a:pPr>
            <a:r>
              <a:rPr lang="cs-CZ" altLang="cs-CZ"/>
              <a:t>poločas rozpadu 8 dnů, úplná eliminace do 2 měsíců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po resekci tumoru ŠŽ</a:t>
            </a:r>
          </a:p>
          <a:p>
            <a:pPr>
              <a:lnSpc>
                <a:spcPct val="80000"/>
              </a:lnSpc>
            </a:pPr>
            <a:r>
              <a:rPr lang="cs-CZ" altLang="cs-CZ"/>
              <a:t>hypertyreóza nereagující na farmakoterapii</a:t>
            </a:r>
          </a:p>
          <a:p>
            <a:pPr>
              <a:lnSpc>
                <a:spcPct val="80000"/>
              </a:lnSpc>
            </a:pPr>
            <a:r>
              <a:rPr lang="cs-CZ" altLang="cs-CZ"/>
              <a:t>neoperabilní tumor pro zmenšení ŠŽ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speciální hygienický režim při hospitalizaci (povinný pobyt na pokoji, odpady) i doma (omezit kontakt s dětmi, MHD)</a:t>
            </a:r>
          </a:p>
        </p:txBody>
      </p:sp>
    </p:spTree>
    <p:extLst>
      <p:ext uri="{BB962C8B-B14F-4D97-AF65-F5344CB8AC3E}">
        <p14:creationId xmlns:p14="http://schemas.microsoft.com/office/powerpoint/2010/main" val="3949929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3. Tyroidektomie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I:</a:t>
            </a:r>
          </a:p>
          <a:p>
            <a:r>
              <a:rPr lang="cs-CZ" altLang="cs-CZ"/>
              <a:t>Maligní tumory</a:t>
            </a:r>
          </a:p>
          <a:p>
            <a:r>
              <a:rPr lang="cs-CZ" altLang="cs-CZ"/>
              <a:t>ŠŽ komprimuje tracheu</a:t>
            </a:r>
          </a:p>
          <a:p>
            <a:r>
              <a:rPr lang="cs-CZ" altLang="cs-CZ"/>
              <a:t>Nedostatečná odpověď na předchozí terapii</a:t>
            </a:r>
          </a:p>
          <a:p>
            <a:r>
              <a:rPr lang="cs-CZ" altLang="cs-CZ"/>
              <a:t>Intolerance tyreostatik</a:t>
            </a:r>
          </a:p>
          <a:p>
            <a:r>
              <a:rPr lang="cs-CZ" altLang="cs-CZ"/>
              <a:t>Pacienti s nutností terapie amiodaronem (obsahuje </a:t>
            </a:r>
            <a:r>
              <a:rPr lang="cs-CZ" altLang="cs-CZ">
                <a:cs typeface="Arial" panose="020B0604020202020204" pitchFamily="34" charset="0"/>
              </a:rPr>
              <a:t>↑ ↑ ↑ množství jódu)</a:t>
            </a:r>
          </a:p>
        </p:txBody>
      </p:sp>
    </p:spTree>
    <p:extLst>
      <p:ext uri="{BB962C8B-B14F-4D97-AF65-F5344CB8AC3E}">
        <p14:creationId xmlns:p14="http://schemas.microsoft.com/office/powerpoint/2010/main" val="10301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tx1"/>
                </a:solidFill>
              </a:rPr>
              <a:t>Tyreotoxická krize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42486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Život ohrožující stav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Horečka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Tachykardie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Arytmie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Srdeční selhání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Delirium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Křeče…</a:t>
            </a:r>
          </a:p>
          <a:p>
            <a:pPr>
              <a:lnSpc>
                <a:spcPct val="80000"/>
              </a:lnSpc>
            </a:pPr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2534266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Tyreotoxická krize - terapie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390" y="1557340"/>
            <a:ext cx="8518525" cy="4967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Thionamidy</a:t>
            </a:r>
            <a:r>
              <a:rPr lang="cs-CZ" altLang="cs-CZ"/>
              <a:t> do nasogastrické sondy (nebo individuálně dovezený thiamazol i.v.)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Lugolův roztok</a:t>
            </a:r>
            <a:r>
              <a:rPr lang="cs-CZ" altLang="cs-CZ"/>
              <a:t> po 3 hodinách (bez tyreostatik se stav ještě zhorší) nebo jodové kontrastní přípravky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Beta-blokátory</a:t>
            </a:r>
            <a:r>
              <a:rPr lang="cs-CZ" altLang="cs-CZ"/>
              <a:t> - útlum konverze T4 na T3 a účinku katecholaminů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Kortikoidy</a:t>
            </a:r>
            <a:r>
              <a:rPr lang="cs-CZ" altLang="cs-CZ"/>
              <a:t> - dexametazon (prevence šoku a útlum konverze T4 na T3)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Rehydratace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Prevence srdečního selhání (diuretika), hypertermie (chlazení), benzodiazepiny (zklidnění)</a:t>
            </a:r>
          </a:p>
        </p:txBody>
      </p:sp>
    </p:spTree>
    <p:extLst>
      <p:ext uri="{BB962C8B-B14F-4D97-AF65-F5344CB8AC3E}">
        <p14:creationId xmlns:p14="http://schemas.microsoft.com/office/powerpoint/2010/main" val="4262922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tx1"/>
                </a:solidFill>
              </a:rPr>
              <a:t>Hypotyreóza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2" y="1412877"/>
            <a:ext cx="8507413" cy="52562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E: Kongenitální, autoimunitní, nedostatek I v dietě, po terapii radiojódem, iatrogenní </a:t>
            </a:r>
          </a:p>
          <a:p>
            <a:pPr>
              <a:lnSpc>
                <a:spcPct val="90000"/>
              </a:lnSpc>
            </a:pPr>
            <a:r>
              <a:rPr lang="cs-CZ" altLang="cs-CZ"/>
              <a:t>Substituční léčba </a:t>
            </a:r>
          </a:p>
          <a:p>
            <a:pPr>
              <a:lnSpc>
                <a:spcPct val="90000"/>
              </a:lnSpc>
            </a:pPr>
            <a:r>
              <a:rPr lang="cs-CZ" altLang="cs-CZ"/>
              <a:t>Výhradně T4 (cílově buňky si dejodují T4 dle vlastních potřeb) </a:t>
            </a:r>
          </a:p>
          <a:p>
            <a:pPr>
              <a:lnSpc>
                <a:spcPct val="90000"/>
              </a:lnSpc>
            </a:pPr>
            <a:r>
              <a:rPr lang="cs-CZ" altLang="cs-CZ"/>
              <a:t>Při aplikaci T3 nekontrolovatelná stimulace bun. metabolismu </a:t>
            </a:r>
            <a:r>
              <a:rPr lang="cs-CZ" altLang="cs-CZ">
                <a:cs typeface="Arial" panose="020B0604020202020204" pitchFamily="34" charset="0"/>
              </a:rPr>
              <a:t>→ T3-toxikóza (platí i pro T3+T4 preparáty)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Levotyroxin - </a:t>
            </a:r>
            <a:r>
              <a:rPr lang="cs-CZ" altLang="cs-CZ"/>
              <a:t>syntetický T4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ELTROXIN, EUTHYROX, LETROX TBL</a:t>
            </a:r>
          </a:p>
        </p:txBody>
      </p:sp>
    </p:spTree>
    <p:extLst>
      <p:ext uri="{BB962C8B-B14F-4D97-AF65-F5344CB8AC3E}">
        <p14:creationId xmlns:p14="http://schemas.microsoft.com/office/powerpoint/2010/main" val="1487056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tx1"/>
                </a:solidFill>
              </a:rPr>
              <a:t>Léčba levotyroxinem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Nízká počáteční dávka (vyj. – gravidita)</a:t>
            </a:r>
          </a:p>
          <a:p>
            <a:pPr>
              <a:lnSpc>
                <a:spcPct val="90000"/>
              </a:lnSpc>
            </a:pPr>
            <a:r>
              <a:rPr lang="cs-CZ" altLang="cs-CZ"/>
              <a:t>Opatrně u pac. s ICHS</a:t>
            </a:r>
          </a:p>
          <a:p>
            <a:pPr>
              <a:lnSpc>
                <a:spcPct val="90000"/>
              </a:lnSpc>
            </a:pPr>
            <a:r>
              <a:rPr lang="cs-CZ" altLang="cs-CZ"/>
              <a:t>Účinek do 1 měsíce – kontrola, pak úprava dávky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 normalizaci hodnot TSH kontrola min. 1x ročně</a:t>
            </a:r>
          </a:p>
          <a:p>
            <a:pPr>
              <a:lnSpc>
                <a:spcPct val="90000"/>
              </a:lnSpc>
            </a:pPr>
            <a:r>
              <a:rPr lang="cs-CZ" altLang="cs-CZ"/>
              <a:t>Užití nalačno, 30 minut před snídaní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V graviditě </a:t>
            </a:r>
            <a:r>
              <a:rPr lang="cs-CZ" altLang="cs-CZ">
                <a:cs typeface="Arial" panose="020B0604020202020204" pitchFamily="34" charset="0"/>
              </a:rPr>
              <a:t>↑</a:t>
            </a:r>
            <a:r>
              <a:rPr lang="cs-CZ" altLang="cs-CZ"/>
              <a:t> dávka </a:t>
            </a:r>
            <a:r>
              <a:rPr lang="cs-CZ" altLang="cs-CZ">
                <a:cs typeface="Arial" panose="020B0604020202020204" pitchFamily="34" charset="0"/>
              </a:rPr>
              <a:t>o 25 – 50% - pravid. ko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345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Jódový deficit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 Evropě má nedostatečný přísunu jódu 50% obyvatel, ČR v pořádku</a:t>
            </a:r>
          </a:p>
          <a:p>
            <a:r>
              <a:rPr lang="cs-CZ" altLang="cs-CZ"/>
              <a:t>Doporučená dávka jódu 150 ug/osobu/den (v ČR plníme na 120%) </a:t>
            </a:r>
          </a:p>
          <a:p>
            <a:r>
              <a:rPr lang="cs-CZ" altLang="cs-CZ"/>
              <a:t>Jodace jedlé soli jodičnanem draselným (27 mg/kg soli)</a:t>
            </a:r>
          </a:p>
          <a:p>
            <a:r>
              <a:rPr lang="cs-CZ" altLang="cs-CZ"/>
              <a:t>Jodové tablety pro těhotné ženy a adolescenty (100 </a:t>
            </a:r>
            <a:r>
              <a:rPr lang="en-US" altLang="cs-CZ">
                <a:cs typeface="Arial" panose="020B0604020202020204" pitchFamily="34" charset="0"/>
              </a:rPr>
              <a:t>µ</a:t>
            </a:r>
            <a:r>
              <a:rPr lang="cs-CZ" altLang="cs-CZ">
                <a:cs typeface="Arial" panose="020B0604020202020204" pitchFamily="34" charset="0"/>
              </a:rPr>
              <a:t>g/tbl.)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538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5"/>
            <a:ext cx="8229600" cy="56165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T3 a T4</a:t>
            </a:r>
          </a:p>
          <a:p>
            <a:pPr>
              <a:lnSpc>
                <a:spcPct val="90000"/>
              </a:lnSpc>
            </a:pPr>
            <a:r>
              <a:rPr lang="cs-CZ" altLang="cs-CZ"/>
              <a:t>Skladovány v koloidu ve vazbě na tyreoglobulin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 krevním oběhu vazba na plazmatické bílkoviny (tyroxin vázající protein) 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T4 = tyroxin: prohormon – dejodován v játrech a ledvinách na T3 = trijodtyronin – aktivní hormon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Stimulace bazálního metabolismu cukrů, tuků, bílkovin pomocí stim. Na – K – ATPázy, Na pumpy a utilizace kyslíku v buňkách</a:t>
            </a:r>
          </a:p>
        </p:txBody>
      </p:sp>
    </p:spTree>
    <p:extLst>
      <p:ext uri="{BB962C8B-B14F-4D97-AF65-F5344CB8AC3E}">
        <p14:creationId xmlns:p14="http://schemas.microsoft.com/office/powerpoint/2010/main" val="3538473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tit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350"/>
            <a:ext cx="6840538" cy="677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7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GB" altLang="cs-CZ" b="1"/>
              <a:t>T3 a T4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>
          <a:xfrm>
            <a:off x="250827" y="1125538"/>
            <a:ext cx="8435975" cy="5543550"/>
          </a:xfrm>
        </p:spPr>
        <p:txBody>
          <a:bodyPr/>
          <a:lstStyle/>
          <a:p>
            <a:pPr>
              <a:spcBef>
                <a:spcPct val="45000"/>
              </a:spcBef>
            </a:pPr>
            <a:r>
              <a:rPr lang="cs-CZ" altLang="cs-CZ"/>
              <a:t>Od AMK thyroninu: organifikace jódu (tyrosylové zbytky + I) =) MIT, DIT</a:t>
            </a:r>
          </a:p>
          <a:p>
            <a:pPr>
              <a:spcBef>
                <a:spcPct val="45000"/>
              </a:spcBef>
            </a:pPr>
            <a:r>
              <a:rPr lang="cs-CZ" altLang="cs-CZ"/>
              <a:t>Skladovány v koloidu ve vazbě na tyreoglobulin</a:t>
            </a:r>
          </a:p>
          <a:p>
            <a:pPr>
              <a:spcBef>
                <a:spcPct val="45000"/>
              </a:spcBef>
            </a:pPr>
            <a:r>
              <a:rPr lang="cs-CZ" altLang="cs-CZ"/>
              <a:t>V krevním oběhu vazba na plazmatické bílkoviny (tyroxin vázající protein) </a:t>
            </a:r>
          </a:p>
          <a:p>
            <a:pPr>
              <a:spcBef>
                <a:spcPct val="45000"/>
              </a:spcBef>
            </a:pPr>
            <a:r>
              <a:rPr lang="cs-CZ" altLang="cs-CZ"/>
              <a:t>T4 = tyroxin: prohormon – dejodován v játrech a ledvinách na T3 = trijodtyronin – aktivní hormon</a:t>
            </a:r>
          </a:p>
          <a:p>
            <a:pPr>
              <a:spcBef>
                <a:spcPct val="45000"/>
              </a:spcBef>
            </a:pPr>
            <a:r>
              <a:rPr lang="cs-CZ" altLang="cs-CZ"/>
              <a:t>Stimulace bazálního metabolismu cukrů, tuků, bílkovin pomocí stim. Na/K–ATPázy, Na pumpy a utilizace kyslíku v buňkách</a:t>
            </a:r>
          </a:p>
        </p:txBody>
      </p:sp>
    </p:spTree>
    <p:extLst>
      <p:ext uri="{BB962C8B-B14F-4D97-AF65-F5344CB8AC3E}">
        <p14:creationId xmlns:p14="http://schemas.microsoft.com/office/powerpoint/2010/main" val="327489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4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4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4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tx1"/>
                </a:solidFill>
              </a:rPr>
              <a:t>Regulace sekrece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TRH, TSH</a:t>
            </a:r>
          </a:p>
          <a:p>
            <a:pPr>
              <a:buFontTx/>
              <a:buNone/>
            </a:pPr>
            <a:r>
              <a:rPr lang="cs-CZ" altLang="cs-CZ"/>
              <a:t>TSH (vychytávání jodidových aniontů, výdej T4 a T3)</a:t>
            </a:r>
          </a:p>
          <a:p>
            <a:pPr>
              <a:buFontTx/>
              <a:buNone/>
            </a:pPr>
            <a:endParaRPr lang="cs-CZ" altLang="cs-CZ"/>
          </a:p>
          <a:p>
            <a:r>
              <a:rPr lang="cs-CZ" altLang="cs-CZ"/>
              <a:t>Koncentrace jodidů v plazmě</a:t>
            </a:r>
          </a:p>
          <a:p>
            <a:pPr>
              <a:buFontTx/>
              <a:buNone/>
            </a:pPr>
            <a:r>
              <a:rPr lang="cs-CZ" altLang="cs-CZ">
                <a:cs typeface="Arial" panose="020B0604020202020204" pitchFamily="34" charset="0"/>
              </a:rPr>
              <a:t>↓ konc. → ↑ TSH → struma</a:t>
            </a:r>
          </a:p>
          <a:p>
            <a:endParaRPr lang="cs-CZ" altLang="cs-CZ"/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292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0"/>
            <a:ext cx="619918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981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2"/>
            <a:ext cx="8642350" cy="561975"/>
          </a:xfrm>
        </p:spPr>
        <p:txBody>
          <a:bodyPr>
            <a:normAutofit fontScale="90000"/>
          </a:bodyPr>
          <a:lstStyle/>
          <a:p>
            <a:r>
              <a:rPr lang="cs-CZ" altLang="cs-CZ" sz="4000" b="1"/>
              <a:t>Hypertyreóza</a:t>
            </a:r>
          </a:p>
        </p:txBody>
      </p:sp>
      <p:pic>
        <p:nvPicPr>
          <p:cNvPr id="76804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89138"/>
            <a:ext cx="4427538" cy="3541712"/>
          </a:xfrm>
          <a:noFill/>
          <a:ln/>
        </p:spPr>
      </p:pic>
      <p:pic>
        <p:nvPicPr>
          <p:cNvPr id="76805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45000" y="981077"/>
            <a:ext cx="4699000" cy="587692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35114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tx1"/>
                </a:solidFill>
              </a:rPr>
              <a:t>Hypertyreóza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cs-CZ" altLang="cs-CZ"/>
              <a:t>Etiologie: autoimunitní, tu s produkcí T4, iatrogenní</a:t>
            </a:r>
          </a:p>
          <a:p>
            <a:pPr marL="609600" indent="-609600">
              <a:buNone/>
            </a:pPr>
            <a:r>
              <a:rPr lang="cs-CZ" altLang="cs-CZ"/>
              <a:t>2 přístupy k terapii: titrační metoda (hledá se dávka pro eutyreózu) a metoda suprese + následné substituce</a:t>
            </a:r>
          </a:p>
          <a:p>
            <a:pPr marL="609600" indent="-609600">
              <a:buNone/>
            </a:pPr>
            <a:r>
              <a:rPr lang="cs-CZ" altLang="cs-CZ"/>
              <a:t>Terapie:</a:t>
            </a:r>
          </a:p>
          <a:p>
            <a:pPr marL="609600" indent="-609600">
              <a:buFontTx/>
              <a:buAutoNum type="arabicPeriod"/>
            </a:pPr>
            <a:r>
              <a:rPr lang="cs-CZ" altLang="cs-CZ"/>
              <a:t>Antityreoidální látky </a:t>
            </a:r>
          </a:p>
          <a:p>
            <a:pPr marL="990600" lvl="1" indent="-533400"/>
            <a:r>
              <a:rPr lang="cs-CZ" altLang="cs-CZ"/>
              <a:t>A. Thionamidy</a:t>
            </a:r>
          </a:p>
          <a:p>
            <a:pPr marL="990600" lvl="1" indent="-533400"/>
            <a:r>
              <a:rPr lang="cs-CZ" altLang="cs-CZ"/>
              <a:t>B. Jodidy</a:t>
            </a:r>
          </a:p>
          <a:p>
            <a:pPr marL="609600" indent="-609600">
              <a:buFontTx/>
              <a:buAutoNum type="arabicPeriod"/>
            </a:pPr>
            <a:r>
              <a:rPr lang="cs-CZ" altLang="cs-CZ"/>
              <a:t>Radioaktivní jód (destrukce buněk)</a:t>
            </a:r>
          </a:p>
          <a:p>
            <a:pPr marL="609600" indent="-609600">
              <a:buFontTx/>
              <a:buAutoNum type="arabicPeriod"/>
            </a:pPr>
            <a:r>
              <a:rPr lang="cs-CZ" altLang="cs-CZ"/>
              <a:t>Totální tyroidektomie</a:t>
            </a:r>
          </a:p>
        </p:txBody>
      </p:sp>
    </p:spTree>
    <p:extLst>
      <p:ext uri="{BB962C8B-B14F-4D97-AF65-F5344CB8AC3E}">
        <p14:creationId xmlns:p14="http://schemas.microsoft.com/office/powerpoint/2010/main" val="1451027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1. Antityroidální látky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u="sng"/>
              <a:t>A. Thionamidy</a:t>
            </a:r>
          </a:p>
          <a:p>
            <a:r>
              <a:rPr lang="cs-CZ" altLang="cs-CZ"/>
              <a:t>Deriváty thiomočoviny (S-C-N skupina)</a:t>
            </a:r>
          </a:p>
          <a:p>
            <a:r>
              <a:rPr lang="cs-CZ" altLang="cs-CZ"/>
              <a:t>Inhibice  tyreoperoxidázy (zastavení jodace tyreoglobulinu)</a:t>
            </a:r>
          </a:p>
          <a:p>
            <a:pPr>
              <a:buFontTx/>
              <a:buNone/>
            </a:pPr>
            <a:r>
              <a:rPr lang="cs-CZ" altLang="cs-CZ">
                <a:cs typeface="Arial" panose="020B0604020202020204" pitchFamily="34" charset="0"/>
              </a:rPr>
              <a:t>	→ inhibice tvorby T3 a T4</a:t>
            </a:r>
          </a:p>
          <a:p>
            <a:r>
              <a:rPr lang="cs-CZ" altLang="cs-CZ"/>
              <a:t>Pouze v p.o. formě</a:t>
            </a:r>
          </a:p>
          <a:p>
            <a:r>
              <a:rPr lang="cs-CZ" altLang="cs-CZ">
                <a:cs typeface="Arial" panose="020B0604020202020204" pitchFamily="34" charset="0"/>
              </a:rPr>
              <a:t>Účinek až po x týdnech, délka užívání asi 1 rok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1813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585</Words>
  <Application>Microsoft Office PowerPoint</Application>
  <PresentationFormat>Předvádění na obrazovce 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Farmakoterapie onemocnění štítné žlázy</vt:lpstr>
      <vt:lpstr>Prezentace aplikace PowerPoint</vt:lpstr>
      <vt:lpstr>Prezentace aplikace PowerPoint</vt:lpstr>
      <vt:lpstr>T3 a T4</vt:lpstr>
      <vt:lpstr>Regulace sekrece</vt:lpstr>
      <vt:lpstr>Prezentace aplikace PowerPoint</vt:lpstr>
      <vt:lpstr>Hypertyreóza</vt:lpstr>
      <vt:lpstr>Hypertyreóza</vt:lpstr>
      <vt:lpstr>1. Antityroidální látky</vt:lpstr>
      <vt:lpstr>Prezentace aplikace PowerPoint</vt:lpstr>
      <vt:lpstr>Prezentace aplikace PowerPoint</vt:lpstr>
      <vt:lpstr>2. Radiojód</vt:lpstr>
      <vt:lpstr>3. Tyroidektomie</vt:lpstr>
      <vt:lpstr>Tyreotoxická krize</vt:lpstr>
      <vt:lpstr>Tyreotoxická krize - terapie</vt:lpstr>
      <vt:lpstr>Hypotyreóza</vt:lpstr>
      <vt:lpstr>Léčba levotyroxinem</vt:lpstr>
      <vt:lpstr>Jódový deficit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jkucer</dc:creator>
  <cp:lastModifiedBy>jkucer</cp:lastModifiedBy>
  <cp:revision>2</cp:revision>
  <dcterms:created xsi:type="dcterms:W3CDTF">2015-11-13T14:18:34Z</dcterms:created>
  <dcterms:modified xsi:type="dcterms:W3CDTF">2015-11-13T14:19:32Z</dcterms:modified>
</cp:coreProperties>
</file>