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63" r:id="rId24"/>
    <p:sldId id="264" r:id="rId25"/>
    <p:sldId id="265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66" r:id="rId35"/>
    <p:sldId id="267" r:id="rId36"/>
    <p:sldId id="268" r:id="rId37"/>
    <p:sldId id="269" r:id="rId38"/>
    <p:sldId id="270" r:id="rId39"/>
    <p:sldId id="271" r:id="rId40"/>
    <p:sldId id="272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08FF7-CE4D-4B54-9F9B-6267E1FA4784}" type="datetimeFigureOut">
              <a:rPr lang="cs-CZ" smtClean="0"/>
              <a:t>16.12.2015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C1911-D7B4-488E-B978-FE95CECDAC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82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C1911-D7B4-488E-B978-FE95CECDAC93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25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F4031-F2BE-4098-A053-89A91FB724F3}" type="datetimeFigureOut">
              <a:rPr lang="cs-CZ" smtClean="0"/>
              <a:t>16.12.2015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27DC1-9D00-4031-902A-5574E9A82FC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F4031-F2BE-4098-A053-89A91FB724F3}" type="datetimeFigureOut">
              <a:rPr lang="cs-CZ" smtClean="0"/>
              <a:t>16.12.2015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27DC1-9D00-4031-902A-5574E9A82F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F4031-F2BE-4098-A053-89A91FB724F3}" type="datetimeFigureOut">
              <a:rPr lang="cs-CZ" smtClean="0"/>
              <a:t>16.12.2015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27DC1-9D00-4031-902A-5574E9A82F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F4031-F2BE-4098-A053-89A91FB724F3}" type="datetimeFigureOut">
              <a:rPr lang="cs-CZ" smtClean="0"/>
              <a:t>16.12.2015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27DC1-9D00-4031-902A-5574E9A82F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F4031-F2BE-4098-A053-89A91FB724F3}" type="datetimeFigureOut">
              <a:rPr lang="cs-CZ" smtClean="0"/>
              <a:t>16.12.2015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27DC1-9D00-4031-902A-5574E9A82FC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F4031-F2BE-4098-A053-89A91FB724F3}" type="datetimeFigureOut">
              <a:rPr lang="cs-CZ" smtClean="0"/>
              <a:t>16.12.2015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27DC1-9D00-4031-902A-5574E9A82F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F4031-F2BE-4098-A053-89A91FB724F3}" type="datetimeFigureOut">
              <a:rPr lang="cs-CZ" smtClean="0"/>
              <a:t>16.12.2015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27DC1-9D00-4031-902A-5574E9A82F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F4031-F2BE-4098-A053-89A91FB724F3}" type="datetimeFigureOut">
              <a:rPr lang="cs-CZ" smtClean="0"/>
              <a:t>16.12.2015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27DC1-9D00-4031-902A-5574E9A82F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F4031-F2BE-4098-A053-89A91FB724F3}" type="datetimeFigureOut">
              <a:rPr lang="cs-CZ" smtClean="0"/>
              <a:t>16.12.2015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27DC1-9D00-4031-902A-5574E9A82FCA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F4031-F2BE-4098-A053-89A91FB724F3}" type="datetimeFigureOut">
              <a:rPr lang="cs-CZ" smtClean="0"/>
              <a:t>16.12.2015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27DC1-9D00-4031-902A-5574E9A82FC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7F4031-F2BE-4098-A053-89A91FB724F3}" type="datetimeFigureOut">
              <a:rPr lang="cs-CZ" smtClean="0"/>
              <a:t>16.12.2015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A27DC1-9D00-4031-902A-5574E9A82FC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57F4031-F2BE-4098-A053-89A91FB724F3}" type="datetimeFigureOut">
              <a:rPr lang="cs-CZ" smtClean="0"/>
              <a:t>16.12.2015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BA27DC1-9D00-4031-902A-5574E9A82FCA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behar@med.muni.cz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f3.cuni.cz/cs/pracoviste/anesteziologie/vyuka/studijni-materialy/prvni-pomoc/pp-01-transfuze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4032448" cy="2592288"/>
          </a:xfrm>
        </p:spPr>
        <p:txBody>
          <a:bodyPr/>
          <a:lstStyle/>
          <a:p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Obecné </a:t>
            </a:r>
            <a:r>
              <a:rPr lang="cs-CZ" sz="4000" dirty="0"/>
              <a:t>výkony prováděné </a:t>
            </a:r>
            <a:br>
              <a:rPr lang="cs-CZ" sz="4000" dirty="0"/>
            </a:br>
            <a:r>
              <a:rPr lang="cs-CZ" sz="4000" dirty="0"/>
              <a:t>v chirurgii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PhDr. </a:t>
            </a:r>
            <a:r>
              <a:rPr lang="cs-CZ" dirty="0" err="1" smtClean="0"/>
              <a:t>Natália</a:t>
            </a:r>
            <a:r>
              <a:rPr lang="cs-CZ" dirty="0" smtClean="0"/>
              <a:t> </a:t>
            </a:r>
            <a:r>
              <a:rPr lang="cs-CZ" dirty="0" err="1" smtClean="0"/>
              <a:t>Beharková</a:t>
            </a:r>
            <a:r>
              <a:rPr lang="cs-CZ" dirty="0" smtClean="0"/>
              <a:t>, Ph.D.</a:t>
            </a:r>
          </a:p>
          <a:p>
            <a:r>
              <a:rPr lang="cs-CZ" dirty="0" smtClean="0"/>
              <a:t>Katedra ošetřovatelství LF MU</a:t>
            </a:r>
          </a:p>
          <a:p>
            <a:r>
              <a:rPr lang="cs-CZ" dirty="0" smtClean="0">
                <a:hlinkClick r:id="rId2"/>
              </a:rPr>
              <a:t>nbehar@med.muni.cz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035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Úchop cévky pro jednorázové cévkování ženy</a:t>
            </a:r>
            <a:endParaRPr lang="cs-CZ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113" y="1995488"/>
            <a:ext cx="5819775" cy="3495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12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nbehar\Dokumenty\foto postupy\P10100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133600"/>
            <a:ext cx="6034088" cy="4525963"/>
          </a:xfr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Pomůcky pro zavedení permanentního močového katetru u ženy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0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01216" y="343817"/>
            <a:ext cx="598700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Označení katetrů</a:t>
            </a:r>
            <a:endParaRPr lang="cs-CZ" dirty="0"/>
          </a:p>
        </p:txBody>
      </p:sp>
      <p:pic>
        <p:nvPicPr>
          <p:cNvPr id="14339" name="Picture 2" descr="C:\Documents and Settings\nbehar\Dokumenty\foto postupy\P101006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9761" y="2487317"/>
            <a:ext cx="5064125" cy="3797300"/>
          </a:xfrm>
          <a:noFill/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59" y="2271348"/>
            <a:ext cx="29019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bdélník 6"/>
          <p:cNvSpPr>
            <a:spLocks noChangeArrowheads="1"/>
          </p:cNvSpPr>
          <p:nvPr/>
        </p:nvSpPr>
        <p:spPr bwMode="auto">
          <a:xfrm>
            <a:off x="323528" y="1736043"/>
            <a:ext cx="1527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 err="1"/>
              <a:t>Charier</a:t>
            </a:r>
            <a:r>
              <a:rPr lang="cs-CZ" altLang="cs-CZ" sz="1800" dirty="0"/>
              <a:t> (Ch)</a:t>
            </a:r>
          </a:p>
        </p:txBody>
      </p:sp>
      <p:sp>
        <p:nvSpPr>
          <p:cNvPr id="14342" name="Obdélník 7"/>
          <p:cNvSpPr>
            <a:spLocks noChangeArrowheads="1"/>
          </p:cNvSpPr>
          <p:nvPr/>
        </p:nvSpPr>
        <p:spPr bwMode="auto">
          <a:xfrm>
            <a:off x="3851275" y="4724400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French (Fr)</a:t>
            </a:r>
          </a:p>
        </p:txBody>
      </p:sp>
      <p:sp>
        <p:nvSpPr>
          <p:cNvPr id="9" name="Prstenec 8"/>
          <p:cNvSpPr/>
          <p:nvPr/>
        </p:nvSpPr>
        <p:spPr>
          <a:xfrm>
            <a:off x="511894" y="2605358"/>
            <a:ext cx="720725" cy="369888"/>
          </a:xfrm>
          <a:prstGeom prst="donut">
            <a:avLst>
              <a:gd name="adj" fmla="val 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Prstenec 13"/>
          <p:cNvSpPr/>
          <p:nvPr/>
        </p:nvSpPr>
        <p:spPr>
          <a:xfrm>
            <a:off x="7009586" y="5588167"/>
            <a:ext cx="431800" cy="287338"/>
          </a:xfrm>
          <a:prstGeom prst="donut">
            <a:avLst>
              <a:gd name="adj" fmla="val 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Čárový popisek 1 9"/>
          <p:cNvSpPr/>
          <p:nvPr/>
        </p:nvSpPr>
        <p:spPr>
          <a:xfrm>
            <a:off x="7308304" y="975056"/>
            <a:ext cx="1512888" cy="1446213"/>
          </a:xfrm>
          <a:prstGeom prst="borderCallout1">
            <a:avLst>
              <a:gd name="adj1" fmla="val 26737"/>
              <a:gd name="adj2" fmla="val -4516"/>
              <a:gd name="adj3" fmla="val 167746"/>
              <a:gd name="adj4" fmla="val -3528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00" dirty="0">
                <a:solidFill>
                  <a:schemeClr val="tx1"/>
                </a:solidFill>
              </a:rPr>
              <a:t>Množství fyziologického roztoku nebo </a:t>
            </a:r>
            <a:r>
              <a:rPr lang="cs-CZ" sz="1000" dirty="0" err="1">
                <a:solidFill>
                  <a:schemeClr val="tx1"/>
                </a:solidFill>
              </a:rPr>
              <a:t>agua</a:t>
            </a:r>
            <a:r>
              <a:rPr lang="cs-CZ" sz="1000" dirty="0">
                <a:solidFill>
                  <a:schemeClr val="tx1"/>
                </a:solidFill>
              </a:rPr>
              <a:t> pro </a:t>
            </a:r>
            <a:r>
              <a:rPr lang="cs-CZ" sz="1000" dirty="0" err="1">
                <a:solidFill>
                  <a:schemeClr val="tx1"/>
                </a:solidFill>
              </a:rPr>
              <a:t>injectione</a:t>
            </a:r>
            <a:r>
              <a:rPr lang="cs-CZ" sz="1000" dirty="0">
                <a:solidFill>
                  <a:schemeClr val="tx1"/>
                </a:solidFill>
              </a:rPr>
              <a:t>, které se stříkačkou vpraví do ústí katetru (označené </a:t>
            </a:r>
            <a:r>
              <a:rPr lang="cs-CZ" sz="1000" dirty="0" err="1">
                <a:solidFill>
                  <a:schemeClr val="tx1"/>
                </a:solidFill>
              </a:rPr>
              <a:t>barevne</a:t>
            </a:r>
            <a:r>
              <a:rPr lang="cs-CZ" sz="1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6" name="Prstenec 15"/>
          <p:cNvSpPr/>
          <p:nvPr/>
        </p:nvSpPr>
        <p:spPr>
          <a:xfrm>
            <a:off x="6588224" y="3600420"/>
            <a:ext cx="431800" cy="287337"/>
          </a:xfrm>
          <a:prstGeom prst="donut">
            <a:avLst>
              <a:gd name="adj" fmla="val 0"/>
            </a:avLst>
          </a:prstGeom>
          <a:solidFill>
            <a:schemeClr val="accent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ahnutá šipka doleva 10"/>
          <p:cNvSpPr/>
          <p:nvPr/>
        </p:nvSpPr>
        <p:spPr>
          <a:xfrm rot="987767">
            <a:off x="7991322" y="2554292"/>
            <a:ext cx="719137" cy="790575"/>
          </a:xfrm>
          <a:prstGeom prst="curvedLeftArrow">
            <a:avLst>
              <a:gd name="adj1" fmla="val 9749"/>
              <a:gd name="adj2" fmla="val 50000"/>
              <a:gd name="adj3" fmla="val 20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3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Dodržení aseptických podmínek</a:t>
            </a:r>
            <a:endParaRPr lang="cs-CZ" dirty="0"/>
          </a:p>
        </p:txBody>
      </p:sp>
      <p:pic>
        <p:nvPicPr>
          <p:cNvPr id="15363" name="Picture 2" descr="C:\Documents and Settings\nbehar\Dokumenty\foto postupy\20141110_14151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052736"/>
            <a:ext cx="2955925" cy="3941762"/>
          </a:xfrm>
          <a:noFill/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4499992" y="1135655"/>
            <a:ext cx="4041775" cy="39417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/>
              <a:t>Vytažení sterilních tamponů z </a:t>
            </a:r>
            <a:r>
              <a:rPr lang="cs-CZ" dirty="0" err="1"/>
              <a:t>lukasteriku</a:t>
            </a:r>
            <a:endParaRPr lang="cs-CZ" dirty="0"/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19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55419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Dodržení aseptických podmínek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60829" y="4869160"/>
            <a:ext cx="4040187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cs-CZ" dirty="0"/>
              <a:t>Vytažení </a:t>
            </a:r>
            <a:r>
              <a:rPr lang="cs-CZ" dirty="0" smtClean="0"/>
              <a:t>sterilního močového katetru</a:t>
            </a:r>
            <a:endParaRPr lang="cs-CZ" dirty="0"/>
          </a:p>
        </p:txBody>
      </p:sp>
      <p:pic>
        <p:nvPicPr>
          <p:cNvPr id="16388" name="Picture 2" descr="C:\Documents and Settings\nbehar\Dokumenty\foto postupy\20141110_1414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32656"/>
            <a:ext cx="3167062" cy="4224337"/>
          </a:xfrm>
          <a:noFill/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C:\Documents and Settings\nbehar\Dokumenty\foto postupy\20141110_141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92" y="332656"/>
            <a:ext cx="3313113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9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/>
              <a:t>Zavedení permanentního močového katetru (PMK) do </a:t>
            </a:r>
            <a:r>
              <a:rPr lang="cs-CZ" sz="3600" dirty="0" err="1" smtClean="0"/>
              <a:t>uretry</a:t>
            </a:r>
            <a:endParaRPr lang="cs-CZ" sz="3600" dirty="0"/>
          </a:p>
        </p:txBody>
      </p:sp>
      <p:sp>
        <p:nvSpPr>
          <p:cNvPr id="17411" name="Zástupný symbol pro text 4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2955925" cy="640080"/>
          </a:xfrm>
          <a:ln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mtClean="0"/>
              <a:t>Uchopení katetru</a:t>
            </a:r>
          </a:p>
        </p:txBody>
      </p:sp>
      <p:sp>
        <p:nvSpPr>
          <p:cNvPr id="17412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5079653" y="4301606"/>
            <a:ext cx="2952328" cy="762000"/>
          </a:xfrm>
          <a:ln>
            <a:headEnd/>
            <a:tailEnd/>
          </a:ln>
        </p:spPr>
        <p:txBody>
          <a:bodyPr/>
          <a:lstStyle/>
          <a:p>
            <a:pPr eaLnBrk="1" hangingPunct="1"/>
            <a:r>
              <a:rPr lang="cs-CZ" altLang="cs-CZ" smtClean="0"/>
              <a:t>Zavedení katetru</a:t>
            </a:r>
          </a:p>
        </p:txBody>
      </p:sp>
      <p:pic>
        <p:nvPicPr>
          <p:cNvPr id="17413" name="Picture 5" descr="C:\Documents and Settings\nbehar\Dokumenty\foto postupy\20141105_0957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290118"/>
            <a:ext cx="2955925" cy="3941763"/>
          </a:xfrm>
          <a:noFill/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C:\Documents and Settings\nbehar\Dokumenty\foto postupy\20141105_0955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980728"/>
            <a:ext cx="2955925" cy="3941763"/>
          </a:xfrm>
          <a:noFill/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7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nbehar\Dokumenty\foto postupy\20141110_1117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557338"/>
            <a:ext cx="3278187" cy="4370387"/>
          </a:xfr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Naplnění balonku PMK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1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Cévkování muže</a:t>
            </a:r>
            <a:endParaRPr lang="cs-CZ" dirty="0"/>
          </a:p>
        </p:txBody>
      </p:sp>
      <p:sp>
        <p:nvSpPr>
          <p:cNvPr id="19459" name="Podnadpis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612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nbehar\Dokumenty\foto postupy\P10100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5608" y="1556792"/>
            <a:ext cx="6465887" cy="4849813"/>
          </a:xfr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Pomůcky pro jednorázové </a:t>
            </a:r>
            <a:r>
              <a:rPr lang="cs-CZ" dirty="0" smtClean="0"/>
              <a:t>cévkování muže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43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nbehar\Dokumenty\foto postupy\P10100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9624" y="2060848"/>
            <a:ext cx="6121400" cy="4589462"/>
          </a:xfr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9624" y="404664"/>
            <a:ext cx="749808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Pomůcky pro zavedení permanentního močového katetru </a:t>
            </a:r>
            <a:r>
              <a:rPr lang="cs-CZ" dirty="0" smtClean="0"/>
              <a:t>          u </a:t>
            </a:r>
            <a:r>
              <a:rPr lang="cs-CZ" dirty="0" smtClean="0"/>
              <a:t>muže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61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latin typeface="Bookman Old Style" pitchFamily="18" charset="0"/>
              </a:rPr>
              <a:t>Osnova</a:t>
            </a:r>
            <a:r>
              <a:rPr lang="cs-CZ" sz="4400" dirty="0" smtClean="0">
                <a:latin typeface="Bookman Old Style" pitchFamily="18" charset="0"/>
              </a:rPr>
              <a:t>: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Punkce</a:t>
            </a:r>
          </a:p>
          <a:p>
            <a:r>
              <a:rPr lang="cs-CZ" dirty="0" smtClean="0"/>
              <a:t>Tracheotomie</a:t>
            </a:r>
          </a:p>
          <a:p>
            <a:r>
              <a:rPr lang="cs-CZ" dirty="0" smtClean="0"/>
              <a:t>Katetrizace močového měchýře</a:t>
            </a:r>
          </a:p>
          <a:p>
            <a:r>
              <a:rPr lang="cs-CZ" dirty="0" smtClean="0"/>
              <a:t>Injekce</a:t>
            </a:r>
          </a:p>
          <a:p>
            <a:r>
              <a:rPr lang="cs-CZ" dirty="0" smtClean="0"/>
              <a:t>Infuze</a:t>
            </a:r>
          </a:p>
          <a:p>
            <a:r>
              <a:rPr lang="cs-CZ" dirty="0" smtClean="0"/>
              <a:t>Transfuze</a:t>
            </a:r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97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Aplikace </a:t>
            </a:r>
            <a:r>
              <a:rPr lang="cs-CZ" dirty="0" err="1"/>
              <a:t>M</a:t>
            </a:r>
            <a:r>
              <a:rPr lang="cs-CZ" dirty="0" err="1" smtClean="0"/>
              <a:t>esocain</a:t>
            </a:r>
            <a:r>
              <a:rPr lang="cs-CZ" dirty="0" smtClean="0"/>
              <a:t> gelu na katetr</a:t>
            </a:r>
            <a:endParaRPr lang="cs-CZ" dirty="0"/>
          </a:p>
        </p:txBody>
      </p:sp>
      <p:pic>
        <p:nvPicPr>
          <p:cNvPr id="22531" name="Picture 2" descr="C:\Documents and Settings\nbehar\Dokumenty\foto postupy\20141110_1416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1700808"/>
            <a:ext cx="3240088" cy="4321175"/>
          </a:xfrm>
          <a:noFill/>
        </p:spPr>
      </p:pic>
    </p:spTree>
    <p:extLst>
      <p:ext uri="{BB962C8B-B14F-4D97-AF65-F5344CB8AC3E}">
        <p14:creationId xmlns:p14="http://schemas.microsoft.com/office/powerpoint/2010/main" val="30310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nbehar\Dokumenty\foto postupy\P10100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481138"/>
            <a:ext cx="6834261" cy="5124796"/>
          </a:xfr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Typy sběrných sáčků na moč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78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2492896"/>
            <a:ext cx="4191000" cy="311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Pomůcky pro měření specifické váhy moče</a:t>
            </a:r>
            <a:endParaRPr lang="cs-CZ" dirty="0"/>
          </a:p>
        </p:txBody>
      </p:sp>
      <p:pic>
        <p:nvPicPr>
          <p:cNvPr id="24580" name="Picture 3" descr="C:\Documents and Settings\nbehar\Dokumenty\foto postupy\P101003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2492896"/>
            <a:ext cx="2955925" cy="3941763"/>
          </a:xfrm>
          <a:noFill/>
        </p:spPr>
      </p:pic>
    </p:spTree>
    <p:extLst>
      <p:ext uri="{BB962C8B-B14F-4D97-AF65-F5344CB8AC3E}">
        <p14:creationId xmlns:p14="http://schemas.microsoft.com/office/powerpoint/2010/main" val="20435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Urostomie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077544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Vyústění močových cest před stěnu břišní,</a:t>
            </a:r>
          </a:p>
          <a:p>
            <a:pPr marL="82296" indent="0">
              <a:buNone/>
            </a:pPr>
            <a:r>
              <a:rPr lang="cs-CZ" sz="2400" dirty="0" smtClean="0"/>
              <a:t>    moč z ní vytéká permanentně- </a:t>
            </a:r>
          </a:p>
          <a:p>
            <a:pPr marL="82296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shromažďování do </a:t>
            </a:r>
            <a:r>
              <a:rPr lang="cs-CZ" sz="2400" dirty="0" err="1" smtClean="0"/>
              <a:t>urostomického</a:t>
            </a:r>
            <a:r>
              <a:rPr lang="cs-CZ" sz="2400" dirty="0" smtClean="0"/>
              <a:t> sáčku, který má </a:t>
            </a:r>
          </a:p>
          <a:p>
            <a:pPr marL="82296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drenážní systém</a:t>
            </a:r>
          </a:p>
          <a:p>
            <a:pPr marL="82296" indent="0">
              <a:buNone/>
            </a:pPr>
            <a:endParaRPr lang="cs-CZ" sz="2400" dirty="0" smtClean="0"/>
          </a:p>
          <a:p>
            <a:pPr marL="82296" indent="0">
              <a:buNone/>
            </a:pPr>
            <a:r>
              <a:rPr lang="cs-CZ" sz="2400" dirty="0" smtClean="0"/>
              <a:t>Indikace:</a:t>
            </a:r>
          </a:p>
          <a:p>
            <a:r>
              <a:rPr lang="cs-CZ" sz="2400" dirty="0"/>
              <a:t>c</a:t>
            </a:r>
            <a:r>
              <a:rPr lang="cs-CZ" sz="2400" dirty="0" smtClean="0"/>
              <a:t>a MM</a:t>
            </a:r>
          </a:p>
          <a:p>
            <a:r>
              <a:rPr lang="cs-CZ" sz="2400" dirty="0"/>
              <a:t>k</a:t>
            </a:r>
            <a:r>
              <a:rPr lang="cs-CZ" sz="2400" dirty="0" smtClean="0"/>
              <a:t>ongenitální anomálie</a:t>
            </a:r>
          </a:p>
          <a:p>
            <a:r>
              <a:rPr lang="cs-CZ" sz="2400" dirty="0"/>
              <a:t>i</a:t>
            </a:r>
            <a:r>
              <a:rPr lang="cs-CZ" sz="2400" dirty="0" smtClean="0"/>
              <a:t>nkontinence</a:t>
            </a:r>
          </a:p>
          <a:p>
            <a:r>
              <a:rPr lang="cs-CZ" sz="2400" dirty="0"/>
              <a:t>r</a:t>
            </a:r>
            <a:r>
              <a:rPr lang="cs-CZ" sz="2400" dirty="0" smtClean="0"/>
              <a:t>adioterapie- jejím následkem může dojít </a:t>
            </a:r>
          </a:p>
          <a:p>
            <a:pPr marL="82296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k vytvoření píštěle V těžkému poškození MM</a:t>
            </a:r>
          </a:p>
          <a:p>
            <a:r>
              <a:rPr lang="cs-CZ" sz="2400" dirty="0"/>
              <a:t>ú</a:t>
            </a:r>
            <a:r>
              <a:rPr lang="cs-CZ" sz="2400" dirty="0" smtClean="0"/>
              <a:t>razy </a:t>
            </a:r>
            <a:endParaRPr lang="cs-CZ" sz="2400" dirty="0"/>
          </a:p>
        </p:txBody>
      </p:sp>
      <p:pic>
        <p:nvPicPr>
          <p:cNvPr id="3076" name="Picture 4" descr="https://encrypted-tbn2.gstatic.com/images?q=tbn:ANd9GcSPuKyUWW9xr37EK-Z9rZs1swZcdRsSeR-UWDebJLDW9N-T0Mz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1"/>
            <a:ext cx="2015262" cy="200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ansacimage.com/files/webbilleder%20515x341/marketing_pictures/products/nova1_urosto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396" y="2758951"/>
            <a:ext cx="2987824" cy="19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695273" y="4705601"/>
            <a:ext cx="2268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/>
              <a:t>Dansac</a:t>
            </a:r>
            <a:r>
              <a:rPr lang="cs-CZ" sz="1200" dirty="0"/>
              <a:t> </a:t>
            </a:r>
            <a:r>
              <a:rPr lang="cs-CZ" sz="1200" dirty="0" smtClean="0"/>
              <a:t>Nova </a:t>
            </a:r>
            <a:r>
              <a:rPr lang="cs-CZ" sz="1200" dirty="0" err="1" smtClean="0"/>
              <a:t>Urostomické</a:t>
            </a:r>
            <a:r>
              <a:rPr lang="cs-CZ" sz="1200" dirty="0" smtClean="0"/>
              <a:t> </a:t>
            </a:r>
            <a:r>
              <a:rPr lang="cs-CZ" sz="1200" dirty="0"/>
              <a:t>sáčky</a:t>
            </a:r>
          </a:p>
        </p:txBody>
      </p:sp>
    </p:spTree>
    <p:extLst>
      <p:ext uri="{BB962C8B-B14F-4D97-AF65-F5344CB8AC3E}">
        <p14:creationId xmlns:p14="http://schemas.microsoft.com/office/powerpoint/2010/main" val="926120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výměny sáčku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www.ja-zdravotnickepotreby.cz/media/image/dvoudilny-system-uro-nav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58" y="1475090"/>
            <a:ext cx="66519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617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Infuze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123728" y="3789040"/>
            <a:ext cx="3009528" cy="267835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400" dirty="0" smtClean="0"/>
              <a:t>Centrální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. </a:t>
            </a:r>
            <a:r>
              <a:rPr lang="cs-CZ" sz="2400" dirty="0" err="1" smtClean="0"/>
              <a:t>juguláris</a:t>
            </a:r>
            <a:r>
              <a:rPr lang="cs-CZ" sz="2400" dirty="0" smtClean="0"/>
              <a:t> </a:t>
            </a:r>
            <a:r>
              <a:rPr lang="cs-CZ" sz="2400" dirty="0" err="1" smtClean="0"/>
              <a:t>externa</a:t>
            </a:r>
            <a:endParaRPr lang="cs-CZ" sz="2400" dirty="0" smtClean="0"/>
          </a:p>
          <a:p>
            <a:r>
              <a:rPr lang="cs-CZ" sz="2400" dirty="0"/>
              <a:t>v</a:t>
            </a:r>
            <a:r>
              <a:rPr lang="cs-CZ" sz="2400" dirty="0" smtClean="0"/>
              <a:t>. </a:t>
            </a:r>
            <a:r>
              <a:rPr lang="cs-CZ" sz="2400" dirty="0" err="1" smtClean="0"/>
              <a:t>subclavia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3789040"/>
            <a:ext cx="3657600" cy="23984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400" dirty="0" smtClean="0"/>
              <a:t>Periferní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. </a:t>
            </a:r>
            <a:r>
              <a:rPr lang="cs-CZ" sz="2400" dirty="0" err="1" smtClean="0"/>
              <a:t>basilica</a:t>
            </a:r>
            <a:r>
              <a:rPr lang="cs-CZ" sz="2400" dirty="0" smtClean="0"/>
              <a:t>, </a:t>
            </a:r>
          </a:p>
          <a:p>
            <a:r>
              <a:rPr lang="cs-CZ" sz="2400" dirty="0" smtClean="0"/>
              <a:t>v. </a:t>
            </a:r>
            <a:r>
              <a:rPr lang="cs-CZ" sz="2400" dirty="0" err="1" smtClean="0"/>
              <a:t>cephalica</a:t>
            </a:r>
            <a:r>
              <a:rPr lang="cs-CZ" sz="2400" dirty="0" smtClean="0"/>
              <a:t>,</a:t>
            </a:r>
          </a:p>
          <a:p>
            <a:r>
              <a:rPr lang="cs-CZ" sz="2400" dirty="0" smtClean="0"/>
              <a:t>v. </a:t>
            </a:r>
            <a:r>
              <a:rPr lang="cs-CZ" sz="2400" dirty="0" err="1" smtClean="0"/>
              <a:t>mediana</a:t>
            </a:r>
            <a:r>
              <a:rPr lang="cs-CZ" sz="2400" dirty="0" smtClean="0"/>
              <a:t> </a:t>
            </a:r>
            <a:r>
              <a:rPr lang="cs-CZ" sz="2400" dirty="0" err="1" smtClean="0"/>
              <a:t>cubiti</a:t>
            </a:r>
            <a:endParaRPr lang="cs-CZ" sz="2400" dirty="0" smtClean="0"/>
          </a:p>
          <a:p>
            <a:r>
              <a:rPr lang="cs-CZ" sz="2400" dirty="0" smtClean="0"/>
              <a:t>PORT a-CATH „PORT“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1475656" y="1340768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Vpravení většího množství tekutin parenterální cestou (tzn. aplikace mimo GIT) do organizmu.</a:t>
            </a:r>
          </a:p>
          <a:p>
            <a:endParaRPr lang="cs-CZ" sz="2400" dirty="0"/>
          </a:p>
          <a:p>
            <a:r>
              <a:rPr lang="cs-CZ" sz="2400" dirty="0" smtClean="0"/>
              <a:t>Účel- dg. i </a:t>
            </a:r>
            <a:r>
              <a:rPr lang="cs-CZ" sz="2400" dirty="0" err="1" smtClean="0"/>
              <a:t>th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 </a:t>
            </a:r>
          </a:p>
          <a:p>
            <a:r>
              <a:rPr lang="cs-CZ" sz="2400" dirty="0" smtClean="0"/>
              <a:t>Nejčastější aplikace </a:t>
            </a:r>
            <a:r>
              <a:rPr lang="cs-CZ" sz="2400" dirty="0" err="1" smtClean="0"/>
              <a:t>i.v</a:t>
            </a:r>
            <a:r>
              <a:rPr lang="cs-CZ" sz="2400" dirty="0" smtClean="0"/>
              <a:t>.:</a:t>
            </a:r>
          </a:p>
          <a:p>
            <a:pPr marL="82296" indent="0">
              <a:buNone/>
            </a:pPr>
            <a:r>
              <a:rPr lang="cs-CZ" sz="2400" dirty="0" smtClean="0"/>
              <a:t>                                </a:t>
            </a:r>
            <a:endParaRPr lang="cs-CZ" sz="2400" dirty="0"/>
          </a:p>
        </p:txBody>
      </p:sp>
      <p:pic>
        <p:nvPicPr>
          <p:cNvPr id="5122" name="Picture 2" descr="http://ose.zshk.cz/media/F1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483768" y="6279703"/>
            <a:ext cx="4230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/>
              <a:t>Kanylace</a:t>
            </a:r>
            <a:r>
              <a:rPr lang="cs-CZ" sz="1200" dirty="0"/>
              <a:t> </a:t>
            </a:r>
            <a:r>
              <a:rPr lang="cs-CZ" sz="1200" dirty="0" smtClean="0"/>
              <a:t>v. </a:t>
            </a:r>
            <a:r>
              <a:rPr lang="cs-CZ" sz="1200" dirty="0" err="1"/>
              <a:t>subclavia</a:t>
            </a:r>
            <a:r>
              <a:rPr lang="cs-CZ" sz="1200" dirty="0"/>
              <a:t> pro sledování a měření centrálního žilního tlaku.</a:t>
            </a:r>
          </a:p>
        </p:txBody>
      </p:sp>
    </p:spTree>
    <p:extLst>
      <p:ext uri="{BB962C8B-B14F-4D97-AF65-F5344CB8AC3E}">
        <p14:creationId xmlns:p14="http://schemas.microsoft.com/office/powerpoint/2010/main" val="1508972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Účel infuzí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diagnostický</a:t>
            </a:r>
          </a:p>
          <a:p>
            <a:r>
              <a:rPr lang="cs-CZ" dirty="0"/>
              <a:t>terapeutický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/>
              <a:t>udržení nebo vyrovnání vodní a elektrolytové rovnováhy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/>
              <a:t>dodání minerálů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/>
              <a:t>zabezpečení energetické potřeby organismu (dodání glukózy)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/>
              <a:t>úprava acidobazické rovnováhy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/>
              <a:t>zajištění dostatečného objemu cirkulující tekutiny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/>
              <a:t>zabezpečení dodávky vitamínů a léků rozpustných ve vodě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900" dirty="0"/>
              <a:t>vytvoření způsobu na rychlé podání léků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805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Indikace infuzí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/>
              <a:t>nadměrná ztráta tekutin</a:t>
            </a:r>
          </a:p>
          <a:p>
            <a:r>
              <a:rPr lang="cs-CZ" sz="2000" dirty="0"/>
              <a:t>omezený příjem potravy </a:t>
            </a:r>
            <a:r>
              <a:rPr lang="cs-CZ" sz="1500" dirty="0"/>
              <a:t>(bezvědomí, obstrukce GIT /jícen/, atrézie aj.)</a:t>
            </a:r>
          </a:p>
          <a:p>
            <a:r>
              <a:rPr lang="cs-CZ" sz="2000" dirty="0"/>
              <a:t>ztráta krve </a:t>
            </a:r>
            <a:r>
              <a:rPr lang="cs-CZ" sz="1500" dirty="0"/>
              <a:t>(operace, úraz, profylaxe šoku)</a:t>
            </a:r>
          </a:p>
          <a:p>
            <a:r>
              <a:rPr lang="cs-CZ" sz="2000" dirty="0"/>
              <a:t>popáleniny</a:t>
            </a:r>
          </a:p>
          <a:p>
            <a:r>
              <a:rPr lang="cs-CZ" sz="2000" dirty="0"/>
              <a:t>nutnost udržení hladiny určitého </a:t>
            </a:r>
            <a:r>
              <a:rPr lang="cs-CZ" sz="2000" dirty="0" smtClean="0"/>
              <a:t>léku</a:t>
            </a:r>
          </a:p>
          <a:p>
            <a:endParaRPr lang="cs-CZ" sz="2000" dirty="0" smtClean="0"/>
          </a:p>
          <a:p>
            <a:r>
              <a:rPr lang="cs-CZ" sz="2000" dirty="0"/>
              <a:t>celkový stav nemocného</a:t>
            </a:r>
          </a:p>
          <a:p>
            <a:r>
              <a:rPr lang="cs-CZ" sz="2000" dirty="0"/>
              <a:t>subjektivní a objektivní potíže </a:t>
            </a:r>
            <a:r>
              <a:rPr lang="cs-CZ" sz="1500" dirty="0"/>
              <a:t>(nauzea, bolest aj.)</a:t>
            </a:r>
          </a:p>
          <a:p>
            <a:r>
              <a:rPr lang="cs-CZ" sz="2000" dirty="0"/>
              <a:t>výsledky laboratorních vyšetření – </a:t>
            </a:r>
            <a:r>
              <a:rPr lang="cs-CZ" sz="1500" dirty="0"/>
              <a:t>(</a:t>
            </a:r>
            <a:r>
              <a:rPr lang="cs-CZ" sz="1500" dirty="0" err="1"/>
              <a:t>dysbalance</a:t>
            </a:r>
            <a:r>
              <a:rPr lang="cs-CZ" sz="1500" dirty="0"/>
              <a:t> a neuspokojivé výsledky)</a:t>
            </a:r>
          </a:p>
          <a:p>
            <a:r>
              <a:rPr lang="cs-CZ" sz="2000" dirty="0"/>
              <a:t>informace z anamnézy</a:t>
            </a:r>
          </a:p>
          <a:p>
            <a:r>
              <a:rPr lang="cs-CZ" sz="2000" dirty="0"/>
              <a:t>bolest hlavy</a:t>
            </a:r>
          </a:p>
          <a:p>
            <a:r>
              <a:rPr lang="cs-CZ" sz="2000" dirty="0"/>
              <a:t>závratě</a:t>
            </a:r>
          </a:p>
          <a:p>
            <a:r>
              <a:rPr lang="cs-CZ" sz="2000" dirty="0"/>
              <a:t>celkové vyčerpání</a:t>
            </a:r>
          </a:p>
          <a:p>
            <a:r>
              <a:rPr lang="cs-CZ" sz="2000" dirty="0"/>
              <a:t>dechové a oběhové potíže</a:t>
            </a:r>
          </a:p>
          <a:p>
            <a:endParaRPr lang="cs-CZ" sz="2000" dirty="0"/>
          </a:p>
          <a:p>
            <a:pPr marL="82296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12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infuzních roztoků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cs-CZ" b="1" dirty="0"/>
              <a:t>Krystaloidy</a:t>
            </a:r>
          </a:p>
          <a:p>
            <a:r>
              <a:rPr lang="cs-CZ" sz="1800" dirty="0"/>
              <a:t>m</a:t>
            </a:r>
            <a:r>
              <a:rPr lang="cs-CZ" sz="1800" dirty="0" smtClean="0"/>
              <a:t>ají </a:t>
            </a:r>
            <a:r>
              <a:rPr lang="cs-CZ" sz="1800" dirty="0"/>
              <a:t>malé </a:t>
            </a:r>
            <a:r>
              <a:rPr lang="cs-CZ" sz="1800" dirty="0" smtClean="0"/>
              <a:t>molekuly,</a:t>
            </a:r>
          </a:p>
          <a:p>
            <a:r>
              <a:rPr lang="cs-CZ" sz="1800" dirty="0" smtClean="0"/>
              <a:t>rychle </a:t>
            </a:r>
            <a:r>
              <a:rPr lang="cs-CZ" sz="1800" dirty="0"/>
              <a:t>zásobují organismus vodou a elektrolyty, ale rychle odchází z krevního oběhu, </a:t>
            </a:r>
            <a:endParaRPr lang="cs-CZ" sz="1800" dirty="0" smtClean="0"/>
          </a:p>
          <a:p>
            <a:r>
              <a:rPr lang="cs-CZ" sz="1800" dirty="0" smtClean="0"/>
              <a:t>jsou </a:t>
            </a:r>
            <a:r>
              <a:rPr lang="cs-CZ" sz="1800" dirty="0"/>
              <a:t>snadno vstřebatelné, </a:t>
            </a:r>
            <a:endParaRPr lang="cs-CZ" sz="1800" dirty="0" smtClean="0"/>
          </a:p>
          <a:p>
            <a:r>
              <a:rPr lang="cs-CZ" sz="1800" dirty="0" smtClean="0"/>
              <a:t>udržují </a:t>
            </a:r>
            <a:r>
              <a:rPr lang="cs-CZ" sz="1800" dirty="0"/>
              <a:t>acidobazickou rovnováhu, </a:t>
            </a:r>
            <a:endParaRPr lang="cs-CZ" sz="1800" dirty="0" smtClean="0"/>
          </a:p>
          <a:p>
            <a:r>
              <a:rPr lang="cs-CZ" sz="1800" dirty="0" smtClean="0"/>
              <a:t>upravují </a:t>
            </a:r>
            <a:r>
              <a:rPr lang="cs-CZ" sz="1800" dirty="0"/>
              <a:t>vodní a minerální hospodářství </a:t>
            </a:r>
            <a:endParaRPr lang="cs-CZ" sz="1800" dirty="0" smtClean="0"/>
          </a:p>
          <a:p>
            <a:r>
              <a:rPr lang="cs-CZ" sz="1800" dirty="0" smtClean="0"/>
              <a:t>Fyziologický </a:t>
            </a:r>
            <a:r>
              <a:rPr lang="cs-CZ" sz="1800" dirty="0"/>
              <a:t>roztok - F1/1, </a:t>
            </a:r>
            <a:r>
              <a:rPr lang="cs-CZ" sz="1800" dirty="0" err="1"/>
              <a:t>Darowův</a:t>
            </a:r>
            <a:r>
              <a:rPr lang="cs-CZ" sz="1800" dirty="0"/>
              <a:t> roztok, </a:t>
            </a:r>
            <a:endParaRPr lang="cs-CZ" sz="1800" dirty="0" smtClean="0"/>
          </a:p>
          <a:p>
            <a:pPr marL="82296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</a:t>
            </a:r>
            <a:r>
              <a:rPr lang="cs-CZ" sz="1800" dirty="0" err="1" smtClean="0"/>
              <a:t>Ringerův</a:t>
            </a:r>
            <a:r>
              <a:rPr lang="cs-CZ" sz="1800" dirty="0" smtClean="0"/>
              <a:t> </a:t>
            </a:r>
            <a:r>
              <a:rPr lang="cs-CZ" sz="1800" dirty="0"/>
              <a:t>roztok a </a:t>
            </a:r>
            <a:r>
              <a:rPr lang="cs-CZ" sz="1800" dirty="0" smtClean="0"/>
              <a:t>jiné</a:t>
            </a:r>
            <a:endParaRPr lang="cs-CZ" sz="1800" dirty="0"/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cs-CZ" b="1" dirty="0"/>
              <a:t>Koloidy</a:t>
            </a:r>
          </a:p>
          <a:p>
            <a:r>
              <a:rPr lang="cs-CZ" sz="1900" dirty="0"/>
              <a:t>m</a:t>
            </a:r>
            <a:r>
              <a:rPr lang="cs-CZ" sz="1900" dirty="0" smtClean="0"/>
              <a:t>ají </a:t>
            </a:r>
            <a:r>
              <a:rPr lang="cs-CZ" sz="1900" dirty="0"/>
              <a:t>velké </a:t>
            </a:r>
            <a:r>
              <a:rPr lang="cs-CZ" sz="1900" dirty="0" smtClean="0"/>
              <a:t>molekuly (vysokomolekulární) </a:t>
            </a:r>
            <a:r>
              <a:rPr lang="cs-CZ" sz="1900" dirty="0" smtClean="0">
                <a:latin typeface="Century Gothic"/>
              </a:rPr>
              <a:t>→ </a:t>
            </a:r>
            <a:r>
              <a:rPr lang="cs-CZ" sz="1900" dirty="0" smtClean="0"/>
              <a:t>udrží </a:t>
            </a:r>
            <a:r>
              <a:rPr lang="cs-CZ" sz="1900" dirty="0"/>
              <a:t>tekutinu v krevním řečišti déle než krystaloidy, </a:t>
            </a:r>
            <a:endParaRPr lang="cs-CZ" sz="1900" dirty="0" smtClean="0"/>
          </a:p>
          <a:p>
            <a:r>
              <a:rPr lang="cs-CZ" sz="1900" dirty="0" smtClean="0"/>
              <a:t>použití </a:t>
            </a:r>
            <a:r>
              <a:rPr lang="cs-CZ" sz="1900" dirty="0"/>
              <a:t>u </a:t>
            </a:r>
            <a:r>
              <a:rPr lang="cs-CZ" sz="1900" dirty="0" smtClean="0"/>
              <a:t>P/K v</a:t>
            </a:r>
            <a:r>
              <a:rPr lang="cs-CZ" sz="1900" dirty="0"/>
              <a:t> šokovém stavu, při těžkých </a:t>
            </a:r>
            <a:r>
              <a:rPr lang="cs-CZ" sz="1900" dirty="0" smtClean="0"/>
              <a:t>dehydratacích</a:t>
            </a:r>
          </a:p>
          <a:p>
            <a:r>
              <a:rPr lang="cs-CZ" sz="1900" dirty="0" err="1" smtClean="0"/>
              <a:t>Gelifundol</a:t>
            </a:r>
            <a:r>
              <a:rPr lang="cs-CZ" sz="1900" dirty="0"/>
              <a:t>, </a:t>
            </a:r>
            <a:endParaRPr lang="cs-CZ" sz="1900" dirty="0" smtClean="0"/>
          </a:p>
          <a:p>
            <a:pPr marL="82296" indent="0">
              <a:buNone/>
            </a:pPr>
            <a:r>
              <a:rPr lang="cs-CZ" sz="1900" dirty="0"/>
              <a:t> </a:t>
            </a:r>
            <a:r>
              <a:rPr lang="cs-CZ" sz="1900" dirty="0" smtClean="0"/>
              <a:t>    </a:t>
            </a:r>
            <a:r>
              <a:rPr lang="cs-CZ" sz="1900" dirty="0" err="1" smtClean="0"/>
              <a:t>Haemacel</a:t>
            </a:r>
            <a:r>
              <a:rPr lang="cs-CZ" sz="1900" dirty="0" smtClean="0"/>
              <a:t> </a:t>
            </a:r>
            <a:r>
              <a:rPr lang="cs-CZ" sz="1900" dirty="0"/>
              <a:t>– preparáty  </a:t>
            </a:r>
            <a:endParaRPr lang="cs-CZ" sz="1900" dirty="0" smtClean="0"/>
          </a:p>
          <a:p>
            <a:pPr marL="82296" indent="0">
              <a:buNone/>
            </a:pPr>
            <a:r>
              <a:rPr lang="cs-CZ" sz="1900" dirty="0"/>
              <a:t> </a:t>
            </a:r>
            <a:r>
              <a:rPr lang="cs-CZ" sz="1900" dirty="0" smtClean="0"/>
              <a:t>                     upravené </a:t>
            </a:r>
            <a:r>
              <a:rPr lang="cs-CZ" sz="1900" dirty="0"/>
              <a:t>želatinou; </a:t>
            </a:r>
            <a:endParaRPr lang="cs-CZ" sz="1900" dirty="0" smtClean="0"/>
          </a:p>
          <a:p>
            <a:pPr marL="82296" indent="0">
              <a:buNone/>
            </a:pPr>
            <a:r>
              <a:rPr lang="cs-CZ" sz="1900" dirty="0"/>
              <a:t> </a:t>
            </a:r>
            <a:r>
              <a:rPr lang="cs-CZ" sz="1900" dirty="0" smtClean="0"/>
              <a:t>     Dextran</a:t>
            </a:r>
            <a:r>
              <a:rPr lang="cs-CZ" sz="1900" dirty="0"/>
              <a:t>, </a:t>
            </a:r>
            <a:r>
              <a:rPr lang="cs-CZ" sz="1900" dirty="0" err="1"/>
              <a:t>Rheodextran</a:t>
            </a:r>
            <a:r>
              <a:rPr lang="cs-CZ" sz="1900" dirty="0"/>
              <a:t>)</a:t>
            </a:r>
          </a:p>
          <a:p>
            <a:r>
              <a:rPr lang="cs-CZ" sz="1900" dirty="0" smtClean="0"/>
              <a:t>Tuky </a:t>
            </a:r>
            <a:r>
              <a:rPr lang="cs-CZ" sz="1200" dirty="0" err="1" smtClean="0"/>
              <a:t>Intralipid</a:t>
            </a:r>
            <a:r>
              <a:rPr lang="cs-CZ" sz="1200" dirty="0" smtClean="0"/>
              <a:t> 20% a </a:t>
            </a:r>
            <a:r>
              <a:rPr lang="cs-CZ" sz="1200" dirty="0" err="1" smtClean="0"/>
              <a:t>Lipofundin</a:t>
            </a:r>
            <a:r>
              <a:rPr lang="cs-CZ" sz="1200" dirty="0" smtClean="0"/>
              <a:t> 10 a 20 %</a:t>
            </a:r>
          </a:p>
          <a:p>
            <a:r>
              <a:rPr lang="cs-CZ" sz="1800" dirty="0" smtClean="0"/>
              <a:t>AMK </a:t>
            </a:r>
            <a:r>
              <a:rPr lang="cs-CZ" sz="1200" dirty="0" err="1" smtClean="0"/>
              <a:t>Nutramin</a:t>
            </a:r>
            <a:r>
              <a:rPr lang="cs-CZ" sz="1200" dirty="0" smtClean="0"/>
              <a:t>, C, U, VLI …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22319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Roztoky podle osmotického </a:t>
            </a:r>
            <a:r>
              <a:rPr lang="cs-CZ" b="1" dirty="0" smtClean="0"/>
              <a:t>tlaku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/>
          <a:lstStyle/>
          <a:p>
            <a:r>
              <a:rPr lang="cs-CZ" sz="2000" b="1" dirty="0" smtClean="0"/>
              <a:t>hypotonické</a:t>
            </a:r>
            <a:r>
              <a:rPr lang="cs-CZ" sz="2000" dirty="0"/>
              <a:t> – nižší osmotický tlak než je v krevním </a:t>
            </a:r>
            <a:r>
              <a:rPr lang="cs-CZ" sz="2000" dirty="0" smtClean="0"/>
              <a:t>řečišti</a:t>
            </a:r>
          </a:p>
          <a:p>
            <a:pPr marL="82296" indent="0">
              <a:buNone/>
            </a:pPr>
            <a:r>
              <a:rPr lang="cs-CZ" sz="1400" i="1" dirty="0" smtClean="0"/>
              <a:t>F1/2 – </a:t>
            </a:r>
            <a:r>
              <a:rPr lang="cs-CZ" sz="1400" i="1" dirty="0" smtClean="0"/>
              <a:t>dehydratace</a:t>
            </a:r>
            <a:r>
              <a:rPr lang="cs-CZ" sz="1400" i="1" dirty="0" smtClean="0"/>
              <a:t>, lehká metabolická acidóza</a:t>
            </a:r>
            <a:endParaRPr lang="cs-CZ" sz="1400" i="1" dirty="0"/>
          </a:p>
          <a:p>
            <a:r>
              <a:rPr lang="cs-CZ" sz="2000" b="1" dirty="0"/>
              <a:t>izotonické</a:t>
            </a:r>
            <a:r>
              <a:rPr lang="cs-CZ" sz="2000" dirty="0"/>
              <a:t> – stejný osmotický tlak jako v krevním </a:t>
            </a:r>
            <a:r>
              <a:rPr lang="cs-CZ" sz="2000" dirty="0" smtClean="0"/>
              <a:t>řečišti</a:t>
            </a:r>
          </a:p>
          <a:p>
            <a:pPr marL="82296" indent="0">
              <a:buNone/>
            </a:pPr>
            <a:r>
              <a:rPr lang="cs-CZ" sz="1400" i="1" dirty="0" smtClean="0"/>
              <a:t>Dehydratace - F1/1, G 5 (nosič léku, dehydratace), G10 (dodání energie), R1/1, H1/1</a:t>
            </a:r>
            <a:endParaRPr lang="cs-CZ" sz="1400" i="1" dirty="0"/>
          </a:p>
          <a:p>
            <a:r>
              <a:rPr lang="cs-CZ" sz="2000" b="1" dirty="0"/>
              <a:t>hypertonické</a:t>
            </a:r>
            <a:r>
              <a:rPr lang="cs-CZ" sz="2000" dirty="0"/>
              <a:t> – vyšší osmotický tlak než je v krevním řečišti</a:t>
            </a:r>
          </a:p>
          <a:p>
            <a:pPr marL="82296" indent="0">
              <a:buNone/>
            </a:pPr>
            <a:r>
              <a:rPr lang="cs-CZ" sz="1400" i="1" dirty="0" smtClean="0"/>
              <a:t>D1/1 – </a:t>
            </a:r>
            <a:r>
              <a:rPr lang="cs-CZ" sz="1400" i="1" dirty="0" err="1" smtClean="0"/>
              <a:t>hypokalémie</a:t>
            </a:r>
            <a:r>
              <a:rPr lang="cs-CZ" sz="1400" i="1" dirty="0" smtClean="0"/>
              <a:t>, G20 a 40 do CVC</a:t>
            </a:r>
            <a:endParaRPr lang="cs-CZ" sz="1400" i="1" dirty="0"/>
          </a:p>
        </p:txBody>
      </p:sp>
    </p:spTree>
    <p:extLst>
      <p:ext uri="{BB962C8B-B14F-4D97-AF65-F5344CB8AC3E}">
        <p14:creationId xmlns:p14="http://schemas.microsoft.com/office/powerpoint/2010/main" val="171855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Punkce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Cílené nabodnutí tělní dutiny V orgánu speciální punkční jehlou (možné dle typu i klasická </a:t>
            </a:r>
            <a:r>
              <a:rPr lang="cs-CZ" dirty="0" err="1" smtClean="0"/>
              <a:t>jednoraz</a:t>
            </a:r>
            <a:r>
              <a:rPr lang="cs-CZ" dirty="0" smtClean="0"/>
              <a:t>. </a:t>
            </a:r>
            <a:r>
              <a:rPr lang="cs-CZ" dirty="0" smtClean="0"/>
              <a:t>jehla</a:t>
            </a:r>
            <a:r>
              <a:rPr lang="cs-CZ" dirty="0" smtClean="0"/>
              <a:t>)</a:t>
            </a:r>
          </a:p>
          <a:p>
            <a:pPr marL="82296" indent="0">
              <a:buNone/>
            </a:pPr>
            <a:endParaRPr lang="cs-CZ" dirty="0" smtClean="0"/>
          </a:p>
          <a:p>
            <a:pPr marL="82296" indent="0">
              <a:buNone/>
            </a:pPr>
            <a:r>
              <a:rPr lang="cs-CZ" dirty="0" smtClean="0"/>
              <a:t>Punktují se: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přirozené dutiny </a:t>
            </a:r>
            <a:r>
              <a:rPr lang="cs-CZ" sz="1200" dirty="0" smtClean="0"/>
              <a:t>(MM, </a:t>
            </a:r>
            <a:r>
              <a:rPr lang="cs-CZ" sz="1200" dirty="0" err="1" smtClean="0"/>
              <a:t>Douglasův</a:t>
            </a:r>
            <a:r>
              <a:rPr lang="cs-CZ" sz="1200" dirty="0" smtClean="0"/>
              <a:t> prostor, břišní dutina, pohrudniční, míšní kanál …)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 patologicky vzniklé dutiny </a:t>
            </a:r>
            <a:r>
              <a:rPr lang="cs-CZ" sz="1200" dirty="0" smtClean="0"/>
              <a:t>(cysty, abscesy)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o</a:t>
            </a:r>
            <a:r>
              <a:rPr lang="cs-CZ" dirty="0" smtClean="0"/>
              <a:t>rgány </a:t>
            </a:r>
            <a:r>
              <a:rPr lang="cs-CZ" sz="1200" dirty="0" smtClean="0"/>
              <a:t>(ledviny, játra, prostata, lymfatické uzliny)</a:t>
            </a:r>
          </a:p>
          <a:p>
            <a:pPr>
              <a:buFont typeface="Wingdings" pitchFamily="2" charset="2"/>
              <a:buChar char="Ø"/>
            </a:pPr>
            <a:endParaRPr lang="cs-CZ" sz="1200" dirty="0"/>
          </a:p>
          <a:p>
            <a:pPr marL="82296" indent="0">
              <a:buNone/>
            </a:pPr>
            <a:r>
              <a:rPr lang="cs-CZ" dirty="0" smtClean="0"/>
              <a:t>Důvod: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/>
              <a:t>diagnostický- odběr tkáně V tekutého obsahu, vyš.  mikroskopické, mikrobiologické, histologické, biochemické, genetické 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dirty="0"/>
              <a:t>t</a:t>
            </a:r>
            <a:r>
              <a:rPr lang="cs-CZ" dirty="0" smtClean="0"/>
              <a:t>erapeutický- provedení z důvodu evakuačního (odlehčení od </a:t>
            </a:r>
            <a:r>
              <a:rPr lang="cs-CZ" dirty="0" err="1" smtClean="0"/>
              <a:t>nahromadené</a:t>
            </a:r>
            <a:r>
              <a:rPr lang="cs-CZ" dirty="0" smtClean="0"/>
              <a:t> tekutiny), výplachu a aplikace léčiv</a:t>
            </a:r>
          </a:p>
        </p:txBody>
      </p:sp>
    </p:spTree>
    <p:extLst>
      <p:ext uri="{BB962C8B-B14F-4D97-AF65-F5344CB8AC3E}">
        <p14:creationId xmlns:p14="http://schemas.microsoft.com/office/powerpoint/2010/main" val="4219051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Pomůcky </a:t>
            </a:r>
            <a:endParaRPr lang="cs-CZ" b="1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Příprava nemocného a péče o něj v průběhu </a:t>
            </a:r>
            <a:r>
              <a:rPr lang="cs-CZ" b="1" dirty="0" smtClean="0"/>
              <a:t>infuze</a:t>
            </a:r>
            <a:endParaRPr lang="cs-CZ" b="1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sz="1500" dirty="0"/>
              <a:t>pomůcky k </a:t>
            </a:r>
            <a:r>
              <a:rPr lang="cs-CZ" sz="1500" dirty="0" err="1"/>
              <a:t>i.v</a:t>
            </a:r>
            <a:r>
              <a:rPr lang="cs-CZ" sz="1500" dirty="0"/>
              <a:t>. injekci</a:t>
            </a:r>
          </a:p>
          <a:p>
            <a:r>
              <a:rPr lang="cs-CZ" sz="1500" dirty="0"/>
              <a:t>sterilně zabalená kanyla (při předpokládané opakované aplikaci léčiva </a:t>
            </a:r>
            <a:r>
              <a:rPr lang="cs-CZ" sz="1500" dirty="0" err="1"/>
              <a:t>i.v</a:t>
            </a:r>
            <a:r>
              <a:rPr lang="cs-CZ" sz="1500" dirty="0"/>
              <a:t>.)</a:t>
            </a:r>
          </a:p>
          <a:p>
            <a:r>
              <a:rPr lang="cs-CZ" sz="1500" dirty="0"/>
              <a:t>láhev (vak) s </a:t>
            </a:r>
            <a:r>
              <a:rPr lang="cs-CZ" sz="1500" dirty="0" smtClean="0"/>
              <a:t>infuzním </a:t>
            </a:r>
            <a:r>
              <a:rPr lang="cs-CZ" sz="1500" dirty="0"/>
              <a:t>roztokem</a:t>
            </a:r>
          </a:p>
          <a:p>
            <a:r>
              <a:rPr lang="cs-CZ" sz="1500" dirty="0"/>
              <a:t>převodová souprava a spojovací hadička</a:t>
            </a:r>
          </a:p>
          <a:p>
            <a:r>
              <a:rPr lang="cs-CZ" sz="1500" dirty="0"/>
              <a:t>pomůcka k částečné imobilizaci končetiny</a:t>
            </a:r>
          </a:p>
          <a:p>
            <a:r>
              <a:rPr lang="cs-CZ" sz="1500" dirty="0"/>
              <a:t>převazové nůžky, mulové obinadlo</a:t>
            </a:r>
          </a:p>
          <a:p>
            <a:r>
              <a:rPr lang="cs-CZ" sz="1500" dirty="0"/>
              <a:t>infuzní </a:t>
            </a:r>
            <a:r>
              <a:rPr lang="cs-CZ" sz="1500" dirty="0" smtClean="0"/>
              <a:t>stojan</a:t>
            </a:r>
          </a:p>
          <a:p>
            <a:endParaRPr lang="cs-CZ" sz="1500" dirty="0"/>
          </a:p>
          <a:p>
            <a:r>
              <a:rPr lang="cs-CZ" sz="1600" dirty="0"/>
              <a:t>infuzní pumpy</a:t>
            </a:r>
          </a:p>
          <a:p>
            <a:r>
              <a:rPr lang="cs-CZ" sz="1600" dirty="0"/>
              <a:t>dávkovače – </a:t>
            </a:r>
            <a:r>
              <a:rPr lang="cs-CZ" sz="1600" dirty="0" err="1"/>
              <a:t>injektomaty</a:t>
            </a:r>
            <a:endParaRPr lang="cs-CZ" sz="1600" dirty="0"/>
          </a:p>
          <a:p>
            <a:r>
              <a:rPr lang="cs-CZ" sz="1600" dirty="0"/>
              <a:t>přetlaková </a:t>
            </a:r>
            <a:r>
              <a:rPr lang="cs-CZ" sz="1600" dirty="0" smtClean="0"/>
              <a:t>infuze</a:t>
            </a:r>
            <a:endParaRPr lang="cs-CZ" sz="1500" dirty="0"/>
          </a:p>
          <a:p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100" dirty="0" smtClean="0"/>
              <a:t>psychická </a:t>
            </a:r>
            <a:r>
              <a:rPr lang="cs-CZ" sz="2100" dirty="0"/>
              <a:t>příprava - vysvětlení výkonu a zodpovězení dotazů </a:t>
            </a:r>
            <a:r>
              <a:rPr lang="cs-CZ" sz="2100" dirty="0" smtClean="0"/>
              <a:t>nemocného</a:t>
            </a:r>
          </a:p>
          <a:p>
            <a:endParaRPr lang="cs-CZ" sz="2100" dirty="0"/>
          </a:p>
          <a:p>
            <a:r>
              <a:rPr lang="cs-CZ" sz="2100" dirty="0"/>
              <a:t>fyzická příprava – kontrola cévního řečiště (volba vhodného průsvitu jehly či kanyly</a:t>
            </a:r>
            <a:r>
              <a:rPr lang="cs-CZ" sz="2100" dirty="0" smtClean="0"/>
              <a:t>)</a:t>
            </a:r>
          </a:p>
          <a:p>
            <a:endParaRPr lang="cs-CZ" sz="2100" dirty="0"/>
          </a:p>
          <a:p>
            <a:r>
              <a:rPr lang="cs-CZ" sz="2100" dirty="0"/>
              <a:t>úprava polohy, zajištění komfortu, zajištění signalizačního zařízení, umožnění </a:t>
            </a:r>
            <a:r>
              <a:rPr lang="cs-CZ" sz="2100" dirty="0" smtClean="0"/>
              <a:t>vyprázdnění</a:t>
            </a:r>
          </a:p>
          <a:p>
            <a:endParaRPr lang="cs-CZ" sz="2100" dirty="0"/>
          </a:p>
          <a:p>
            <a:r>
              <a:rPr lang="cs-CZ" sz="2100" dirty="0"/>
              <a:t>před výkonem a v jeho průběhu, zajištění podnětů a přiměřené aktivity v průběhu výkonu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1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Aplikace a komplikace při </a:t>
            </a:r>
            <a:r>
              <a:rPr lang="cs-CZ" b="1" dirty="0" smtClean="0"/>
              <a:t>infúzi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3826768" cy="640080"/>
          </a:xfrm>
        </p:spPr>
        <p:txBody>
          <a:bodyPr/>
          <a:lstStyle/>
          <a:p>
            <a:r>
              <a:rPr lang="cs-CZ" b="1" dirty="0" smtClean="0"/>
              <a:t>Aplikace infuze</a:t>
            </a:r>
            <a:endParaRPr lang="cs-CZ" b="1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half" idx="3"/>
          </p:nvPr>
        </p:nvSpPr>
        <p:spPr>
          <a:xfrm>
            <a:off x="4572000" y="328278"/>
            <a:ext cx="4114800" cy="652450"/>
          </a:xfrm>
        </p:spPr>
        <p:txBody>
          <a:bodyPr>
            <a:normAutofit fontScale="55000" lnSpcReduction="20000"/>
          </a:bodyPr>
          <a:lstStyle/>
          <a:p>
            <a:r>
              <a:rPr lang="cs-CZ" sz="2900" b="1" dirty="0" smtClean="0"/>
              <a:t>Komplikace infuze </a:t>
            </a:r>
          </a:p>
          <a:p>
            <a:endParaRPr lang="cs-CZ" b="1" dirty="0" smtClean="0"/>
          </a:p>
          <a:p>
            <a:r>
              <a:rPr lang="cs-CZ" dirty="0" smtClean="0"/>
              <a:t>- </a:t>
            </a:r>
            <a:r>
              <a:rPr lang="cs-CZ" sz="2000" dirty="0" smtClean="0"/>
              <a:t>zastavit </a:t>
            </a:r>
            <a:r>
              <a:rPr lang="cs-CZ" sz="2000" dirty="0"/>
              <a:t>přívod a dle charakteru komplikací přivolat lékaře</a:t>
            </a:r>
          </a:p>
          <a:p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3826768" cy="4114800"/>
          </a:xfrm>
        </p:spPr>
        <p:txBody>
          <a:bodyPr>
            <a:normAutofit/>
          </a:bodyPr>
          <a:lstStyle/>
          <a:p>
            <a:r>
              <a:rPr lang="cs-CZ" sz="1400" dirty="0" smtClean="0"/>
              <a:t>infuzní </a:t>
            </a:r>
            <a:r>
              <a:rPr lang="cs-CZ" sz="1400" dirty="0"/>
              <a:t>soupravu zavést těsně před </a:t>
            </a:r>
            <a:r>
              <a:rPr lang="cs-CZ" sz="1400" dirty="0" smtClean="0"/>
              <a:t>podáním</a:t>
            </a:r>
          </a:p>
          <a:p>
            <a:endParaRPr lang="cs-CZ" sz="1400" dirty="0"/>
          </a:p>
          <a:p>
            <a:r>
              <a:rPr lang="cs-CZ" sz="1400" dirty="0"/>
              <a:t>aplikované léky pečlivě kontrolovat a všechny uvést – popsat na láhev či </a:t>
            </a:r>
            <a:r>
              <a:rPr lang="cs-CZ" sz="1400" dirty="0" smtClean="0"/>
              <a:t>vak</a:t>
            </a:r>
          </a:p>
          <a:p>
            <a:endParaRPr lang="cs-CZ" sz="1400" dirty="0"/>
          </a:p>
          <a:p>
            <a:r>
              <a:rPr lang="cs-CZ" sz="1400" dirty="0"/>
              <a:t>po dobu infuze kontinuálně sledovat nemocného, rychlost převodu</a:t>
            </a:r>
            <a:r>
              <a:rPr lang="cs-CZ" sz="1400" dirty="0" smtClean="0"/>
              <a:t>)</a:t>
            </a:r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270916"/>
              </p:ext>
            </p:extLst>
          </p:nvPr>
        </p:nvGraphicFramePr>
        <p:xfrm>
          <a:off x="4355976" y="1052736"/>
          <a:ext cx="4536504" cy="4734605"/>
        </p:xfrm>
        <a:graphic>
          <a:graphicData uri="http://schemas.openxmlformats.org/drawingml/2006/table">
            <a:tbl>
              <a:tblPr/>
              <a:tblGrid>
                <a:gridCol w="1152128"/>
                <a:gridCol w="1584176"/>
                <a:gridCol w="1800200"/>
              </a:tblGrid>
              <a:tr h="179178"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>
                          <a:effectLst/>
                        </a:rPr>
                        <a:t>Problém</a:t>
                      </a:r>
                    </a:p>
                  </a:txBody>
                  <a:tcPr marL="42862" marR="42862" marT="21431" marB="214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 smtClean="0">
                          <a:effectLst/>
                        </a:rPr>
                        <a:t>Příznaky</a:t>
                      </a:r>
                      <a:endParaRPr lang="cs-CZ" sz="800" b="1" dirty="0">
                        <a:effectLst/>
                      </a:endParaRPr>
                    </a:p>
                  </a:txBody>
                  <a:tcPr marL="42862" marR="42862" marT="21431" marB="214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1" dirty="0" smtClean="0">
                          <a:effectLst/>
                        </a:rPr>
                        <a:t>Péče o P/K</a:t>
                      </a:r>
                      <a:endParaRPr lang="cs-CZ" sz="800" b="1" dirty="0">
                        <a:effectLst/>
                      </a:endParaRPr>
                    </a:p>
                  </a:txBody>
                  <a:tcPr marL="42862" marR="42862" marT="21431" marB="21431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525723"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>
                          <a:effectLst/>
                        </a:rPr>
                        <a:t>propíchnutí cévy</a:t>
                      </a:r>
                    </a:p>
                  </a:txBody>
                  <a:tcPr marL="42862" marR="42862" marT="21431" marB="21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hematom v okolí místa vpichu</a:t>
                      </a:r>
                    </a:p>
                  </a:txBody>
                  <a:tcPr marL="42862" marR="42862" marT="21431" marB="21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>
                          <a:effectLst/>
                        </a:rPr>
                        <a:t>sterilní ošetření místa vpichu</a:t>
                      </a:r>
                    </a:p>
                    <a:p>
                      <a:pPr fontAlgn="t"/>
                      <a:r>
                        <a:rPr lang="cs-CZ" sz="1000">
                          <a:effectLst/>
                        </a:rPr>
                        <a:t>přiložení obkladu</a:t>
                      </a:r>
                    </a:p>
                    <a:p>
                      <a:pPr fontAlgn="t"/>
                      <a:r>
                        <a:rPr lang="cs-CZ" sz="1000">
                          <a:effectLst/>
                        </a:rPr>
                        <a:t>výběr jiného místa vpichu</a:t>
                      </a:r>
                    </a:p>
                  </a:txBody>
                  <a:tcPr marL="42862" marR="42862" marT="21431" marB="21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046"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>
                          <a:effectLst/>
                        </a:rPr>
                        <a:t>prasknutí stěny cévy (</a:t>
                      </a:r>
                      <a:r>
                        <a:rPr lang="cs-CZ" sz="1000" b="1" dirty="0" err="1">
                          <a:effectLst/>
                        </a:rPr>
                        <a:t>paravenozní</a:t>
                      </a:r>
                      <a:r>
                        <a:rPr lang="cs-CZ" sz="1000" b="1" dirty="0">
                          <a:effectLst/>
                        </a:rPr>
                        <a:t> podání sterilní</a:t>
                      </a:r>
                    </a:p>
                  </a:txBody>
                  <a:tcPr marL="42862" marR="42862" marT="21431" marB="21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zduření okolí místa vpichu</a:t>
                      </a:r>
                    </a:p>
                    <a:p>
                      <a:pPr fontAlgn="t"/>
                      <a:r>
                        <a:rPr lang="cs-CZ" sz="1000" dirty="0">
                          <a:effectLst/>
                        </a:rPr>
                        <a:t>místní známky zánětu (</a:t>
                      </a:r>
                      <a:r>
                        <a:rPr lang="cs-CZ" sz="1000" dirty="0" err="1">
                          <a:effectLst/>
                        </a:rPr>
                        <a:t>calor</a:t>
                      </a:r>
                      <a:r>
                        <a:rPr lang="cs-CZ" sz="1000" dirty="0">
                          <a:effectLst/>
                        </a:rPr>
                        <a:t>, </a:t>
                      </a:r>
                      <a:r>
                        <a:rPr lang="cs-CZ" sz="1000" dirty="0" err="1">
                          <a:effectLst/>
                        </a:rPr>
                        <a:t>rubor</a:t>
                      </a:r>
                      <a:r>
                        <a:rPr lang="cs-CZ" sz="1000" dirty="0">
                          <a:effectLst/>
                        </a:rPr>
                        <a:t>, tumor, </a:t>
                      </a:r>
                      <a:r>
                        <a:rPr lang="cs-CZ" sz="1000" dirty="0" err="1">
                          <a:effectLst/>
                        </a:rPr>
                        <a:t>dolor</a:t>
                      </a:r>
                      <a:r>
                        <a:rPr lang="cs-CZ" sz="1000" dirty="0">
                          <a:effectLst/>
                        </a:rPr>
                        <a:t>, </a:t>
                      </a:r>
                      <a:r>
                        <a:rPr lang="cs-CZ" sz="1000" dirty="0" err="1">
                          <a:effectLst/>
                        </a:rPr>
                        <a:t>functio</a:t>
                      </a:r>
                      <a:r>
                        <a:rPr lang="cs-CZ" sz="1000" dirty="0">
                          <a:effectLst/>
                        </a:rPr>
                        <a:t> </a:t>
                      </a:r>
                      <a:r>
                        <a:rPr lang="cs-CZ" sz="1000" dirty="0" err="1">
                          <a:effectLst/>
                        </a:rPr>
                        <a:t>laesae</a:t>
                      </a:r>
                      <a:r>
                        <a:rPr lang="cs-CZ" sz="1000" dirty="0">
                          <a:effectLst/>
                        </a:rPr>
                        <a:t>)</a:t>
                      </a:r>
                    </a:p>
                  </a:txBody>
                  <a:tcPr marL="42862" marR="42862" marT="21431" marB="21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sterilní ošetření místa vpichu</a:t>
                      </a:r>
                    </a:p>
                    <a:p>
                      <a:pPr fontAlgn="t"/>
                      <a:r>
                        <a:rPr lang="cs-CZ" sz="1000" dirty="0">
                          <a:effectLst/>
                        </a:rPr>
                        <a:t>přiložení obkladu</a:t>
                      </a:r>
                    </a:p>
                    <a:p>
                      <a:pPr fontAlgn="t"/>
                      <a:r>
                        <a:rPr lang="cs-CZ" sz="1000" dirty="0">
                          <a:effectLst/>
                        </a:rPr>
                        <a:t>výběr jiného místa vpichu</a:t>
                      </a:r>
                    </a:p>
                    <a:p>
                      <a:pPr fontAlgn="t"/>
                      <a:r>
                        <a:rPr lang="cs-CZ" sz="1000" dirty="0">
                          <a:effectLst/>
                        </a:rPr>
                        <a:t>dále dle ordinace lékaře</a:t>
                      </a:r>
                    </a:p>
                    <a:p>
                      <a:pPr fontAlgn="t"/>
                      <a:r>
                        <a:rPr lang="cs-CZ" sz="1000" dirty="0">
                          <a:effectLst/>
                        </a:rPr>
                        <a:t>závažnost se liší dle aplikovaného léku </a:t>
                      </a:r>
                      <a:r>
                        <a:rPr lang="cs-CZ" sz="1000" dirty="0" err="1">
                          <a:effectLst/>
                        </a:rPr>
                        <a:t>i.v</a:t>
                      </a:r>
                      <a:r>
                        <a:rPr lang="cs-CZ" sz="1000" dirty="0">
                          <a:effectLst/>
                        </a:rPr>
                        <a:t>.</a:t>
                      </a:r>
                    </a:p>
                  </a:txBody>
                  <a:tcPr marL="42862" marR="42862" marT="21431" marB="21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815"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>
                          <a:effectLst/>
                        </a:rPr>
                        <a:t>alergická reakce</a:t>
                      </a:r>
                    </a:p>
                  </a:txBody>
                  <a:tcPr marL="42862" marR="42862" marT="21431" marB="21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>
                          <a:effectLst/>
                        </a:rPr>
                        <a:t>dušnost, pruritus</a:t>
                      </a:r>
                    </a:p>
                    <a:p>
                      <a:pPr fontAlgn="t"/>
                      <a:r>
                        <a:rPr lang="cs-CZ" sz="1000">
                          <a:effectLst/>
                        </a:rPr>
                        <a:t>zvýšená tělesná teplota</a:t>
                      </a:r>
                    </a:p>
                  </a:txBody>
                  <a:tcPr marL="42862" marR="42862" marT="21431" marB="21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přerušení aplikace infúze</a:t>
                      </a:r>
                    </a:p>
                    <a:p>
                      <a:pPr fontAlgn="t"/>
                      <a:r>
                        <a:rPr lang="cs-CZ" sz="1000" dirty="0">
                          <a:effectLst/>
                        </a:rPr>
                        <a:t>lékař rozhodne o dalším postupu (antihistaminika)</a:t>
                      </a:r>
                    </a:p>
                  </a:txBody>
                  <a:tcPr marL="42862" marR="42862" marT="21431" marB="21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538"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>
                          <a:effectLst/>
                        </a:rPr>
                        <a:t>zanesení infekce</a:t>
                      </a:r>
                    </a:p>
                    <a:p>
                      <a:pPr fontAlgn="t"/>
                      <a:r>
                        <a:rPr lang="cs-CZ" sz="1000" b="1" dirty="0" err="1">
                          <a:effectLst/>
                        </a:rPr>
                        <a:t>pyretická</a:t>
                      </a:r>
                      <a:r>
                        <a:rPr lang="cs-CZ" sz="1000" b="1" dirty="0">
                          <a:effectLst/>
                        </a:rPr>
                        <a:t> reakce</a:t>
                      </a:r>
                    </a:p>
                  </a:txBody>
                  <a:tcPr marL="42862" marR="42862" marT="21431" marB="21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>
                          <a:effectLst/>
                        </a:rPr>
                        <a:t>zduření okolí místa vpichu</a:t>
                      </a:r>
                    </a:p>
                    <a:p>
                      <a:pPr fontAlgn="t"/>
                      <a:r>
                        <a:rPr lang="cs-CZ" sz="1000">
                          <a:effectLst/>
                        </a:rPr>
                        <a:t>místní známky zánětu (calor, rubor, tumor, dolor, functio laesae)</a:t>
                      </a:r>
                    </a:p>
                  </a:txBody>
                  <a:tcPr marL="42862" marR="42862" marT="21431" marB="21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přerušení aplikace infúze</a:t>
                      </a:r>
                    </a:p>
                    <a:p>
                      <a:pPr fontAlgn="t"/>
                      <a:r>
                        <a:rPr lang="cs-CZ" sz="1000" dirty="0">
                          <a:effectLst/>
                        </a:rPr>
                        <a:t>lékař rozhodne o dalším postupu (antipyretika, antibiotika)</a:t>
                      </a:r>
                    </a:p>
                  </a:txBody>
                  <a:tcPr marL="42862" marR="42862" marT="21431" marB="21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417"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>
                          <a:effectLst/>
                        </a:rPr>
                        <a:t>vzduchová, tuková embolie</a:t>
                      </a:r>
                    </a:p>
                  </a:txBody>
                  <a:tcPr marL="42862" marR="42862" marT="21431" marB="21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>
                          <a:effectLst/>
                        </a:rPr>
                        <a:t>dušnost, cyanóza</a:t>
                      </a:r>
                    </a:p>
                    <a:p>
                      <a:pPr fontAlgn="t"/>
                      <a:r>
                        <a:rPr lang="cs-CZ" sz="1000">
                          <a:effectLst/>
                        </a:rPr>
                        <a:t>příznaky šokového stavu</a:t>
                      </a:r>
                    </a:p>
                  </a:txBody>
                  <a:tcPr marL="42862" marR="42862" marT="21431" marB="21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vitální indikace – ohrožení života</a:t>
                      </a:r>
                    </a:p>
                    <a:p>
                      <a:pPr fontAlgn="t"/>
                      <a:r>
                        <a:rPr lang="cs-CZ" sz="1000" dirty="0">
                          <a:effectLst/>
                        </a:rPr>
                        <a:t>zahájení KPCR dle stavu nemocného</a:t>
                      </a:r>
                    </a:p>
                    <a:p>
                      <a:pPr fontAlgn="t"/>
                      <a:r>
                        <a:rPr lang="cs-CZ" sz="1000" dirty="0">
                          <a:effectLst/>
                        </a:rPr>
                        <a:t>lékař rozhodne o dalším postupu</a:t>
                      </a:r>
                    </a:p>
                  </a:txBody>
                  <a:tcPr marL="42862" marR="42862" marT="21431" marB="21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888">
                <a:tc>
                  <a:txBody>
                    <a:bodyPr/>
                    <a:lstStyle/>
                    <a:p>
                      <a:pPr fontAlgn="t"/>
                      <a:r>
                        <a:rPr lang="cs-CZ" sz="1000" b="1" dirty="0">
                          <a:effectLst/>
                        </a:rPr>
                        <a:t>přetížení kardiovaskulárního systému</a:t>
                      </a:r>
                    </a:p>
                  </a:txBody>
                  <a:tcPr marL="42862" marR="42862" marT="21431" marB="21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dušnost, cyanóza</a:t>
                      </a:r>
                    </a:p>
                    <a:p>
                      <a:pPr fontAlgn="t"/>
                      <a:r>
                        <a:rPr lang="cs-CZ" sz="1000" dirty="0">
                          <a:effectLst/>
                        </a:rPr>
                        <a:t>příznaky šokového stavu</a:t>
                      </a:r>
                    </a:p>
                  </a:txBody>
                  <a:tcPr marL="42862" marR="42862" marT="21431" marB="21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000" dirty="0">
                          <a:effectLst/>
                        </a:rPr>
                        <a:t>vitální indikace – ohrožení života</a:t>
                      </a:r>
                    </a:p>
                    <a:p>
                      <a:pPr fontAlgn="t"/>
                      <a:r>
                        <a:rPr lang="cs-CZ" sz="1000" dirty="0">
                          <a:effectLst/>
                        </a:rPr>
                        <a:t>zahájení KPCR dle stavu nemocného</a:t>
                      </a:r>
                    </a:p>
                    <a:p>
                      <a:pPr fontAlgn="t"/>
                      <a:r>
                        <a:rPr lang="cs-CZ" sz="1000" dirty="0">
                          <a:effectLst/>
                        </a:rPr>
                        <a:t>lékař rozhodne o dalším postupu</a:t>
                      </a:r>
                    </a:p>
                  </a:txBody>
                  <a:tcPr marL="42862" marR="42862" marT="21431" marB="2143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427413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Příprava infuzí</a:t>
            </a:r>
          </a:p>
          <a:p>
            <a:r>
              <a:rPr lang="cs-CZ" dirty="0" err="1" smtClean="0"/>
              <a:t>Flexila</a:t>
            </a:r>
            <a:r>
              <a:rPr lang="cs-CZ" dirty="0" smtClean="0"/>
              <a:t> zavedení, odstranění</a:t>
            </a:r>
          </a:p>
          <a:p>
            <a:r>
              <a:rPr lang="cs-CZ" smtClean="0"/>
              <a:t>Péče o CVC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147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Transfuze video 3. lékařské fakulty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hlinkClick r:id="rId2"/>
            </a:endParaRPr>
          </a:p>
          <a:p>
            <a:r>
              <a:rPr lang="cs-CZ" dirty="0"/>
              <a:t>video 3. lékařské fakulty</a:t>
            </a:r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www.lf3.cuni.cz/cs/pracoviste/anesteziologie/vyuka/studijni-materialy/prvni-pomoc/pp-01-transfuze.html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598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Transfuze- </a:t>
            </a:r>
            <a:r>
              <a:rPr lang="cs-CZ" dirty="0"/>
              <a:t>Krevní </a:t>
            </a:r>
            <a:r>
              <a:rPr lang="cs-CZ" dirty="0" smtClean="0"/>
              <a:t>přípravky 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507116"/>
              </p:ext>
            </p:extLst>
          </p:nvPr>
        </p:nvGraphicFramePr>
        <p:xfrm>
          <a:off x="1115616" y="980728"/>
          <a:ext cx="7818834" cy="554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6090642"/>
              </a:tblGrid>
              <a:tr h="511486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Název krevního přípravku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Charakteristika krevního přípravku</a:t>
                      </a:r>
                      <a:endParaRPr lang="cs-CZ" sz="1400" dirty="0"/>
                    </a:p>
                  </a:txBody>
                  <a:tcPr/>
                </a:tc>
              </a:tr>
              <a:tr h="736329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Comic Sans MS" pitchFamily="66" charset="0"/>
                        </a:rPr>
                        <a:t>Plná krev</a:t>
                      </a:r>
                      <a:endParaRPr lang="cs-CZ" sz="1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Comic Sans MS" pitchFamily="66" charset="0"/>
                        </a:rPr>
                        <a:t>Tč. výjimečné</a:t>
                      </a:r>
                      <a:r>
                        <a:rPr lang="cs-CZ" sz="1200" baseline="0" dirty="0" smtClean="0">
                          <a:latin typeface="Comic Sans MS" pitchFamily="66" charset="0"/>
                        </a:rPr>
                        <a:t> používání, zejména při masivních krevních ztrátách</a:t>
                      </a:r>
                    </a:p>
                    <a:p>
                      <a:r>
                        <a:rPr lang="cs-CZ" sz="1200" baseline="0" dirty="0" smtClean="0">
                          <a:latin typeface="Comic Sans MS" pitchFamily="66" charset="0"/>
                        </a:rPr>
                        <a:t>1 vak = 1 transfuzní jednotka = 500 ml</a:t>
                      </a:r>
                      <a:endParaRPr lang="cs-CZ" sz="1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992885">
                <a:tc>
                  <a:txBody>
                    <a:bodyPr/>
                    <a:lstStyle/>
                    <a:p>
                      <a:r>
                        <a:rPr lang="cs-CZ" sz="1200" dirty="0" err="1" smtClean="0">
                          <a:latin typeface="Comic Sans MS" pitchFamily="66" charset="0"/>
                        </a:rPr>
                        <a:t>Erytrocytární</a:t>
                      </a:r>
                      <a:r>
                        <a:rPr lang="cs-CZ" sz="1200" dirty="0" smtClean="0">
                          <a:latin typeface="Comic Sans MS" pitchFamily="66" charset="0"/>
                        </a:rPr>
                        <a:t> masa (EM), </a:t>
                      </a:r>
                    </a:p>
                    <a:p>
                      <a:r>
                        <a:rPr lang="cs-CZ" sz="1200" dirty="0" smtClean="0">
                          <a:latin typeface="Comic Sans MS" pitchFamily="66" charset="0"/>
                        </a:rPr>
                        <a:t>označována</a:t>
                      </a:r>
                      <a:r>
                        <a:rPr lang="cs-CZ" sz="1200" baseline="0" dirty="0" smtClean="0">
                          <a:latin typeface="Comic Sans MS" pitchFamily="66" charset="0"/>
                        </a:rPr>
                        <a:t> i jako </a:t>
                      </a:r>
                    </a:p>
                    <a:p>
                      <a:r>
                        <a:rPr lang="cs-CZ" sz="1200" baseline="0" dirty="0" smtClean="0">
                          <a:latin typeface="Comic Sans MS" pitchFamily="66" charset="0"/>
                        </a:rPr>
                        <a:t>erytrocyty (E</a:t>
                      </a:r>
                      <a:r>
                        <a:rPr lang="cs-CZ" sz="1200" dirty="0" smtClean="0">
                          <a:latin typeface="Comic Sans MS" pitchFamily="66" charset="0"/>
                        </a:rPr>
                        <a:t>)</a:t>
                      </a:r>
                      <a:endParaRPr lang="cs-CZ" sz="1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Comic Sans MS" pitchFamily="66" charset="0"/>
                        </a:rPr>
                        <a:t>Krev, z níž byla stažena část plazmy; hematokrit je vysoký (0,65-0,75), </a:t>
                      </a:r>
                    </a:p>
                    <a:p>
                      <a:r>
                        <a:rPr lang="cs-CZ" sz="1200" dirty="0" smtClean="0">
                          <a:latin typeface="Comic Sans MS" pitchFamily="66" charset="0"/>
                        </a:rPr>
                        <a:t>1 TU = 250-300 ml</a:t>
                      </a:r>
                    </a:p>
                    <a:p>
                      <a:r>
                        <a:rPr lang="cs-CZ" sz="1200" dirty="0" smtClean="0">
                          <a:latin typeface="Comic Sans MS" pitchFamily="66" charset="0"/>
                        </a:rPr>
                        <a:t>Indikace- korekce anémie.</a:t>
                      </a:r>
                    </a:p>
                    <a:p>
                      <a:r>
                        <a:rPr lang="cs-CZ" sz="1200" dirty="0" smtClean="0">
                          <a:latin typeface="Comic Sans MS" pitchFamily="66" charset="0"/>
                        </a:rPr>
                        <a:t>Teče</a:t>
                      </a:r>
                      <a:r>
                        <a:rPr lang="cs-CZ" sz="1200" baseline="0" dirty="0" smtClean="0">
                          <a:latin typeface="Comic Sans MS" pitchFamily="66" charset="0"/>
                        </a:rPr>
                        <a:t> pomalu (je hustá), proto není vhodná k rychlé náhradě při prudkém krvácení</a:t>
                      </a:r>
                      <a:endParaRPr lang="cs-CZ" sz="1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812360">
                <a:tc>
                  <a:txBody>
                    <a:bodyPr/>
                    <a:lstStyle/>
                    <a:p>
                      <a:r>
                        <a:rPr lang="cs-CZ" sz="1200" dirty="0" err="1" smtClean="0">
                          <a:latin typeface="Comic Sans MS" pitchFamily="66" charset="0"/>
                        </a:rPr>
                        <a:t>Resuspenze</a:t>
                      </a:r>
                      <a:r>
                        <a:rPr lang="cs-CZ" sz="1200" dirty="0" smtClean="0">
                          <a:latin typeface="Comic Sans MS" pitchFamily="66" charset="0"/>
                        </a:rPr>
                        <a:t> (ER)</a:t>
                      </a:r>
                      <a:endParaRPr lang="cs-CZ" sz="1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Comic Sans MS" pitchFamily="66" charset="0"/>
                        </a:rPr>
                        <a:t>EM naředěná 100 ml </a:t>
                      </a:r>
                      <a:r>
                        <a:rPr lang="cs-CZ" sz="1200" dirty="0" err="1" smtClean="0">
                          <a:latin typeface="Comic Sans MS" pitchFamily="66" charset="0"/>
                        </a:rPr>
                        <a:t>resuspenzního</a:t>
                      </a:r>
                      <a:r>
                        <a:rPr lang="cs-CZ" sz="1200" dirty="0" smtClean="0">
                          <a:latin typeface="Comic Sans MS" pitchFamily="66" charset="0"/>
                        </a:rPr>
                        <a:t> roztoku.</a:t>
                      </a:r>
                    </a:p>
                    <a:p>
                      <a:r>
                        <a:rPr lang="cs-CZ" sz="1200" dirty="0" smtClean="0">
                          <a:latin typeface="Comic Sans MS" pitchFamily="66" charset="0"/>
                        </a:rPr>
                        <a:t>ER nahradí ztráty erytrocytů,</a:t>
                      </a:r>
                      <a:r>
                        <a:rPr lang="cs-CZ" sz="12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cs-CZ" sz="1200" dirty="0" err="1" smtClean="0">
                          <a:latin typeface="Comic Sans MS" pitchFamily="66" charset="0"/>
                        </a:rPr>
                        <a:t>hemoglobínu</a:t>
                      </a:r>
                      <a:r>
                        <a:rPr lang="cs-CZ" sz="1200" dirty="0" smtClean="0">
                          <a:latin typeface="Comic Sans MS" pitchFamily="66" charset="0"/>
                        </a:rPr>
                        <a:t>, i ztraceného </a:t>
                      </a:r>
                      <a:r>
                        <a:rPr lang="cs-CZ" sz="1200" dirty="0" err="1" smtClean="0">
                          <a:latin typeface="Comic Sans MS" pitchFamily="66" charset="0"/>
                        </a:rPr>
                        <a:t>volumu</a:t>
                      </a:r>
                      <a:r>
                        <a:rPr lang="cs-CZ" sz="1200" dirty="0" smtClean="0">
                          <a:latin typeface="Comic Sans MS" pitchFamily="66" charset="0"/>
                        </a:rPr>
                        <a:t>.</a:t>
                      </a:r>
                    </a:p>
                    <a:p>
                      <a:r>
                        <a:rPr lang="cs-CZ" sz="1200" dirty="0" smtClean="0">
                          <a:latin typeface="Comic Sans MS" pitchFamily="66" charset="0"/>
                        </a:rPr>
                        <a:t>Nejužívanější krevní derivát  v </a:t>
                      </a:r>
                      <a:r>
                        <a:rPr lang="cs-CZ" sz="1200" dirty="0" err="1" smtClean="0">
                          <a:latin typeface="Comic Sans MS" pitchFamily="66" charset="0"/>
                        </a:rPr>
                        <a:t>th</a:t>
                      </a:r>
                      <a:r>
                        <a:rPr lang="cs-CZ" sz="1200" dirty="0" smtClean="0">
                          <a:latin typeface="Comic Sans MS" pitchFamily="66" charset="0"/>
                        </a:rPr>
                        <a:t>. chirurgického krvácení</a:t>
                      </a:r>
                    </a:p>
                    <a:p>
                      <a:endParaRPr lang="cs-CZ" sz="1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36329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Comic Sans MS" pitchFamily="66" charset="0"/>
                        </a:rPr>
                        <a:t>Prané erytrocyty</a:t>
                      </a:r>
                      <a:endParaRPr lang="cs-CZ" sz="1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Comic Sans MS" pitchFamily="66" charset="0"/>
                        </a:rPr>
                        <a:t>Erytrocyty bez </a:t>
                      </a:r>
                      <a:r>
                        <a:rPr lang="cs-CZ" sz="1200" dirty="0" err="1" smtClean="0">
                          <a:latin typeface="Comic Sans MS" pitchFamily="66" charset="0"/>
                        </a:rPr>
                        <a:t>buffy</a:t>
                      </a:r>
                      <a:r>
                        <a:rPr lang="cs-CZ" sz="12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cs-CZ" sz="1200" dirty="0" err="1" smtClean="0">
                          <a:latin typeface="Comic Sans MS" pitchFamily="66" charset="0"/>
                        </a:rPr>
                        <a:t>coat</a:t>
                      </a:r>
                      <a:r>
                        <a:rPr lang="cs-CZ" sz="1200" dirty="0" smtClean="0">
                          <a:latin typeface="Comic Sans MS" pitchFamily="66" charset="0"/>
                        </a:rPr>
                        <a:t>- </a:t>
                      </a:r>
                      <a:r>
                        <a:rPr lang="cs-CZ" sz="1200" dirty="0" err="1" smtClean="0">
                          <a:latin typeface="Comic Sans MS" pitchFamily="66" charset="0"/>
                        </a:rPr>
                        <a:t>Ebh</a:t>
                      </a:r>
                      <a:r>
                        <a:rPr lang="cs-CZ" sz="1200" dirty="0" smtClean="0">
                          <a:latin typeface="Comic Sans MS" pitchFamily="66" charset="0"/>
                        </a:rPr>
                        <a:t>, korekce anémie u P/K, kde jsou obavy z imunologické reakce na součást plazmy</a:t>
                      </a:r>
                      <a:endParaRPr lang="cs-CZ" sz="1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36329">
                <a:tc>
                  <a:txBody>
                    <a:bodyPr/>
                    <a:lstStyle/>
                    <a:p>
                      <a:r>
                        <a:rPr lang="cs-CZ" sz="1200" dirty="0" err="1" smtClean="0">
                          <a:latin typeface="Comic Sans MS" pitchFamily="66" charset="0"/>
                        </a:rPr>
                        <a:t>Trombocytární</a:t>
                      </a:r>
                      <a:r>
                        <a:rPr lang="cs-CZ" sz="1200" dirty="0" smtClean="0">
                          <a:latin typeface="Comic Sans MS" pitchFamily="66" charset="0"/>
                        </a:rPr>
                        <a:t> nálev</a:t>
                      </a:r>
                      <a:endParaRPr lang="cs-CZ" sz="1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Comic Sans MS" pitchFamily="66" charset="0"/>
                        </a:rPr>
                        <a:t>Vždy čerstvě připraven a podáván těsně před OP, protože jsou transfundované destičky rychle destruovány</a:t>
                      </a:r>
                    </a:p>
                    <a:p>
                      <a:r>
                        <a:rPr lang="cs-CZ" sz="1200" dirty="0" smtClean="0">
                          <a:latin typeface="Comic Sans MS" pitchFamily="66" charset="0"/>
                        </a:rPr>
                        <a:t>U P/K s poklesem trombocytů pod 30-50 g/l</a:t>
                      </a:r>
                      <a:endParaRPr lang="cs-CZ" sz="1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992885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Comic Sans MS" pitchFamily="66" charset="0"/>
                        </a:rPr>
                        <a:t>Plazma</a:t>
                      </a:r>
                      <a:endParaRPr lang="cs-CZ" sz="12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Comic Sans MS" pitchFamily="66" charset="0"/>
                        </a:rPr>
                        <a:t>Čerstvá mražená plazmy (FFP- </a:t>
                      </a:r>
                      <a:r>
                        <a:rPr lang="cs-CZ" sz="1200" dirty="0" err="1" smtClean="0">
                          <a:latin typeface="Comic Sans MS" pitchFamily="66" charset="0"/>
                        </a:rPr>
                        <a:t>fresh</a:t>
                      </a:r>
                      <a:r>
                        <a:rPr lang="cs-CZ" sz="120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cs-CZ" sz="1200" dirty="0" err="1" smtClean="0">
                          <a:latin typeface="Comic Sans MS" pitchFamily="66" charset="0"/>
                        </a:rPr>
                        <a:t>frozen</a:t>
                      </a:r>
                      <a:r>
                        <a:rPr lang="cs-CZ" sz="1200" dirty="0" smtClean="0">
                          <a:latin typeface="Comic Sans MS" pitchFamily="66" charset="0"/>
                        </a:rPr>
                        <a:t> plasma) </a:t>
                      </a:r>
                      <a:r>
                        <a:rPr lang="cs-CZ" sz="1200" dirty="0" err="1" smtClean="0">
                          <a:latin typeface="Comic Sans MS" pitchFamily="66" charset="0"/>
                        </a:rPr>
                        <a:t>indokace</a:t>
                      </a:r>
                      <a:r>
                        <a:rPr lang="cs-CZ" sz="1200" dirty="0" smtClean="0">
                          <a:latin typeface="Comic Sans MS" pitchFamily="66" charset="0"/>
                        </a:rPr>
                        <a:t> k náhradě koagulačních faktorů.</a:t>
                      </a:r>
                      <a:r>
                        <a:rPr lang="cs-CZ" sz="12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cs-CZ" sz="1200" dirty="0" smtClean="0">
                          <a:latin typeface="Comic Sans MS" pitchFamily="66" charset="0"/>
                        </a:rPr>
                        <a:t>Součástí plazmy: </a:t>
                      </a:r>
                    </a:p>
                    <a:p>
                      <a:r>
                        <a:rPr lang="cs-CZ" sz="1200" dirty="0" smtClean="0">
                          <a:latin typeface="Comic Sans MS" pitchFamily="66" charset="0"/>
                        </a:rPr>
                        <a:t>albumin- volum expandér</a:t>
                      </a:r>
                      <a:r>
                        <a:rPr lang="cs-CZ" sz="1200" baseline="0" dirty="0" smtClean="0">
                          <a:latin typeface="Comic Sans MS" pitchFamily="66" charset="0"/>
                        </a:rPr>
                        <a:t> ke ↑ objemu cirkulující krve,</a:t>
                      </a:r>
                    </a:p>
                    <a:p>
                      <a:r>
                        <a:rPr lang="cs-CZ" sz="1200" baseline="0" dirty="0" smtClean="0">
                          <a:latin typeface="Comic Sans MS" pitchFamily="66" charset="0"/>
                        </a:rPr>
                        <a:t>Fibrinogen- </a:t>
                      </a:r>
                      <a:r>
                        <a:rPr lang="cs-CZ" sz="1200" baseline="0" dirty="0" err="1" smtClean="0">
                          <a:latin typeface="Comic Sans MS" pitchFamily="66" charset="0"/>
                        </a:rPr>
                        <a:t>indik</a:t>
                      </a:r>
                      <a:r>
                        <a:rPr lang="cs-CZ" sz="1200" baseline="0" dirty="0" smtClean="0">
                          <a:latin typeface="Comic Sans MS" pitchFamily="66" charset="0"/>
                        </a:rPr>
                        <a:t>. u krvácivých stavech se ztrátou nativního fibrinogenu,</a:t>
                      </a:r>
                    </a:p>
                    <a:p>
                      <a:r>
                        <a:rPr lang="cs-CZ" sz="1200" baseline="0" dirty="0" smtClean="0">
                          <a:latin typeface="Comic Sans MS" pitchFamily="66" charset="0"/>
                        </a:rPr>
                        <a:t>Specifické globuliny- používají se v imunoterapii</a:t>
                      </a:r>
                      <a:endParaRPr lang="cs-CZ" sz="12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6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a monitoring P/K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883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Potransfuzní</a:t>
            </a:r>
            <a:r>
              <a:rPr lang="cs-CZ" dirty="0" smtClean="0"/>
              <a:t> </a:t>
            </a:r>
            <a:r>
              <a:rPr lang="cs-CZ" dirty="0" smtClean="0"/>
              <a:t>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Hemolytická</a:t>
            </a:r>
          </a:p>
          <a:p>
            <a:r>
              <a:rPr lang="cs-CZ" dirty="0" err="1" smtClean="0"/>
              <a:t>inkombatibilita</a:t>
            </a:r>
            <a:r>
              <a:rPr lang="cs-CZ" dirty="0" smtClean="0"/>
              <a:t> mezi KS dárce a příjemce</a:t>
            </a:r>
          </a:p>
          <a:p>
            <a:r>
              <a:rPr lang="cs-CZ" dirty="0" smtClean="0"/>
              <a:t>nejzávažnější</a:t>
            </a:r>
          </a:p>
          <a:p>
            <a:endParaRPr lang="cs-CZ" dirty="0" smtClean="0"/>
          </a:p>
          <a:p>
            <a:r>
              <a:rPr lang="cs-CZ" dirty="0" smtClean="0"/>
              <a:t>Symptomy: zimnice, třesavka, bolest hlavy, bolest v bederní oblasti, nauzea, zvracení, oligurie, anurie, renální selhání, šokový stav</a:t>
            </a:r>
          </a:p>
          <a:p>
            <a:endParaRPr lang="cs-CZ" dirty="0" smtClean="0"/>
          </a:p>
          <a:p>
            <a:r>
              <a:rPr lang="cs-CZ" dirty="0" smtClean="0"/>
              <a:t>Silná reakce již u 10-50 ml objemu</a:t>
            </a:r>
          </a:p>
          <a:p>
            <a:r>
              <a:rPr lang="cs-CZ" dirty="0" smtClean="0"/>
              <a:t>Okamžitě </a:t>
            </a:r>
            <a:r>
              <a:rPr lang="cs-CZ" dirty="0" smtClean="0"/>
              <a:t>přerušit </a:t>
            </a:r>
            <a:r>
              <a:rPr lang="cs-CZ" dirty="0" smtClean="0"/>
              <a:t>aplikaci </a:t>
            </a:r>
            <a:r>
              <a:rPr lang="cs-CZ" dirty="0" err="1" smtClean="0"/>
              <a:t>tranf</a:t>
            </a:r>
            <a:r>
              <a:rPr lang="cs-CZ" dirty="0" smtClean="0"/>
              <a:t>. přípravku</a:t>
            </a:r>
          </a:p>
          <a:p>
            <a:endParaRPr lang="cs-CZ" dirty="0" smtClean="0"/>
          </a:p>
          <a:p>
            <a:r>
              <a:rPr lang="cs-CZ" dirty="0" smtClean="0"/>
              <a:t>! Vždy důkladně provedená biologická zkouška lékařem 10-15 ml transfuzního přípravku,            </a:t>
            </a:r>
          </a:p>
          <a:p>
            <a:r>
              <a:rPr lang="cs-CZ" dirty="0" smtClean="0"/>
              <a:t>po 2-3´postup opakuje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191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Potransfuzní</a:t>
            </a:r>
            <a:r>
              <a:rPr lang="cs-CZ" dirty="0"/>
              <a:t> reakce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Pyretická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Nejčastější</a:t>
            </a:r>
          </a:p>
          <a:p>
            <a:r>
              <a:rPr lang="cs-CZ" dirty="0" smtClean="0"/>
              <a:t>Symptomy- </a:t>
            </a:r>
            <a:r>
              <a:rPr lang="cs-CZ" dirty="0" smtClean="0">
                <a:latin typeface="Century Gothic"/>
              </a:rPr>
              <a:t>↑TT (již o 1º C),</a:t>
            </a:r>
            <a:r>
              <a:rPr lang="cs-CZ" dirty="0" smtClean="0"/>
              <a:t> </a:t>
            </a:r>
          </a:p>
          <a:p>
            <a:pPr marL="82296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- ½-6 hod po aplikaci</a:t>
            </a:r>
          </a:p>
          <a:p>
            <a:r>
              <a:rPr lang="cs-CZ" dirty="0" smtClean="0"/>
              <a:t>Etiologie- obsah pyrogenů v přípravku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2869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Potransfuzní</a:t>
            </a:r>
            <a:r>
              <a:rPr lang="cs-CZ" dirty="0"/>
              <a:t> reakce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Alergická</a:t>
            </a:r>
          </a:p>
          <a:p>
            <a:r>
              <a:rPr lang="cs-CZ" dirty="0" smtClean="0"/>
              <a:t>Symptomy- kopřivka, zvracení, bronchospazmy až anafylaktický šok</a:t>
            </a:r>
          </a:p>
          <a:p>
            <a:endParaRPr lang="cs-CZ" dirty="0"/>
          </a:p>
          <a:p>
            <a:r>
              <a:rPr lang="cs-CZ" dirty="0" smtClean="0"/>
              <a:t>Přerušení transfuze</a:t>
            </a:r>
          </a:p>
          <a:p>
            <a:r>
              <a:rPr lang="cs-CZ" dirty="0" smtClean="0"/>
              <a:t>Dle ordinací lékaře- antihistaminika, kortikosteroidy</a:t>
            </a:r>
          </a:p>
          <a:p>
            <a:endParaRPr lang="cs-CZ" dirty="0" smtClean="0"/>
          </a:p>
          <a:p>
            <a:pPr marL="82296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Anafylaktická</a:t>
            </a:r>
            <a:r>
              <a:rPr lang="cs-CZ" dirty="0" smtClean="0"/>
              <a:t>- symptomy několik minut po zahájení </a:t>
            </a:r>
            <a:r>
              <a:rPr lang="cs-CZ" dirty="0" err="1" smtClean="0"/>
              <a:t>trf</a:t>
            </a:r>
            <a:r>
              <a:rPr lang="cs-CZ" dirty="0" smtClean="0"/>
              <a:t>. (kardiovaskulární kolaps, respirační tíseň, absence horečky)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3183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Potransfuzní</a:t>
            </a:r>
            <a:r>
              <a:rPr lang="cs-CZ" dirty="0"/>
              <a:t> reakce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Přetížení tekutinami/oběhová</a:t>
            </a:r>
          </a:p>
          <a:p>
            <a:r>
              <a:rPr lang="cs-CZ" dirty="0" smtClean="0"/>
              <a:t>Následkem může být srdeční selhání a plicní edém</a:t>
            </a:r>
          </a:p>
          <a:p>
            <a:endParaRPr lang="cs-CZ" dirty="0"/>
          </a:p>
          <a:p>
            <a:pPr marL="82296" indent="0">
              <a:buNone/>
            </a:pPr>
            <a:r>
              <a:rPr lang="cs-CZ" dirty="0" smtClean="0"/>
              <a:t>Etiologie:</a:t>
            </a:r>
          </a:p>
          <a:p>
            <a:r>
              <a:rPr lang="cs-CZ" dirty="0" smtClean="0"/>
              <a:t>transfuzí se podá příliš mnoho tekutin,</a:t>
            </a:r>
          </a:p>
          <a:p>
            <a:r>
              <a:rPr lang="cs-CZ" dirty="0"/>
              <a:t>j</a:t>
            </a:r>
            <a:r>
              <a:rPr lang="cs-CZ" dirty="0" smtClean="0"/>
              <a:t>e příliš rychlá</a:t>
            </a:r>
          </a:p>
          <a:p>
            <a:r>
              <a:rPr lang="cs-CZ" dirty="0"/>
              <a:t>j</a:t>
            </a:r>
            <a:r>
              <a:rPr lang="cs-CZ" dirty="0" smtClean="0"/>
              <a:t>e narušená funkce ledvin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44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Punkce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447800"/>
            <a:ext cx="7602048" cy="514955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Lumbální- </a:t>
            </a:r>
            <a:r>
              <a:rPr lang="cs-CZ" sz="2300" dirty="0" smtClean="0"/>
              <a:t>nabodnutí prostoru mezi 4. a 5. bederním obratlem (získání mozkomíšního moku, důvod dg. i </a:t>
            </a:r>
            <a:r>
              <a:rPr lang="cs-CZ" sz="2300" dirty="0" err="1" smtClean="0"/>
              <a:t>th</a:t>
            </a:r>
            <a:r>
              <a:rPr lang="cs-CZ" sz="2300" dirty="0" smtClean="0"/>
              <a:t>)</a:t>
            </a:r>
          </a:p>
          <a:p>
            <a:endParaRPr lang="cs-CZ" sz="1800" dirty="0" smtClean="0"/>
          </a:p>
          <a:p>
            <a:r>
              <a:rPr lang="cs-CZ" dirty="0" err="1" smtClean="0"/>
              <a:t>Subokcipitální</a:t>
            </a:r>
            <a:r>
              <a:rPr lang="cs-CZ" dirty="0" smtClean="0"/>
              <a:t>- </a:t>
            </a:r>
            <a:r>
              <a:rPr lang="cs-CZ" sz="2300" dirty="0"/>
              <a:t>nabodnutí prostoru </a:t>
            </a:r>
            <a:r>
              <a:rPr lang="cs-CZ" sz="2300" dirty="0" smtClean="0"/>
              <a:t>při horním okraji trnu 2. krčního obratle           (</a:t>
            </a:r>
            <a:r>
              <a:rPr lang="cs-CZ" sz="2300" dirty="0" smtClean="0">
                <a:latin typeface="Arial"/>
                <a:cs typeface="Arial"/>
              </a:rPr>
              <a:t>↓ nitrolebního tlaku)</a:t>
            </a:r>
          </a:p>
          <a:p>
            <a:endParaRPr lang="cs-CZ" sz="1800" dirty="0" smtClean="0">
              <a:latin typeface="Arial"/>
              <a:cs typeface="Arial"/>
            </a:endParaRPr>
          </a:p>
          <a:p>
            <a:r>
              <a:rPr lang="cs-CZ" dirty="0" smtClean="0">
                <a:latin typeface="Arial"/>
                <a:cs typeface="Arial"/>
              </a:rPr>
              <a:t>Hrudní- </a:t>
            </a:r>
            <a:r>
              <a:rPr lang="cs-CZ" sz="2300" dirty="0"/>
              <a:t>nabodnutí prostoru mezi </a:t>
            </a:r>
            <a:r>
              <a:rPr lang="cs-CZ" sz="2300" dirty="0" smtClean="0"/>
              <a:t>7. </a:t>
            </a:r>
            <a:r>
              <a:rPr lang="cs-CZ" sz="2300" dirty="0"/>
              <a:t>a </a:t>
            </a:r>
            <a:r>
              <a:rPr lang="cs-CZ" sz="2300" dirty="0" smtClean="0"/>
              <a:t>8. žebrem v zadní axilární čáře za hlubokého vdechu (</a:t>
            </a:r>
            <a:r>
              <a:rPr lang="cs-CZ" sz="2300" dirty="0" err="1" smtClean="0"/>
              <a:t>th</a:t>
            </a:r>
            <a:r>
              <a:rPr lang="cs-CZ" sz="2300" dirty="0" smtClean="0"/>
              <a:t>. i dg. </a:t>
            </a:r>
            <a:r>
              <a:rPr lang="cs-CZ" sz="2300" dirty="0"/>
              <a:t>o</a:t>
            </a:r>
            <a:r>
              <a:rPr lang="cs-CZ" sz="2300" dirty="0" smtClean="0"/>
              <a:t>dsátí výpotku)</a:t>
            </a:r>
          </a:p>
          <a:p>
            <a:endParaRPr lang="cs-CZ" sz="1800" dirty="0" smtClean="0"/>
          </a:p>
          <a:p>
            <a:r>
              <a:rPr lang="cs-CZ" dirty="0" smtClean="0"/>
              <a:t>Sternální- </a:t>
            </a:r>
            <a:r>
              <a:rPr lang="cs-CZ" sz="2300" dirty="0" smtClean="0"/>
              <a:t>nabodnutí hrudní kosti ve výši 2</a:t>
            </a:r>
            <a:r>
              <a:rPr lang="cs-CZ" sz="2300" dirty="0" smtClean="0"/>
              <a:t>. a </a:t>
            </a:r>
            <a:r>
              <a:rPr lang="cs-CZ" sz="2300" dirty="0" smtClean="0"/>
              <a:t>3. mezižebří (odebrání kostní dřeně  z dg. důvodu)</a:t>
            </a:r>
          </a:p>
          <a:p>
            <a:endParaRPr lang="cs-CZ" sz="1800" dirty="0" smtClean="0"/>
          </a:p>
          <a:p>
            <a:r>
              <a:rPr lang="cs-CZ" dirty="0" smtClean="0"/>
              <a:t>Břišní-</a:t>
            </a:r>
            <a:r>
              <a:rPr lang="cs-CZ" sz="1800" dirty="0" smtClean="0"/>
              <a:t> </a:t>
            </a:r>
            <a:r>
              <a:rPr lang="cs-CZ" sz="2300" dirty="0" smtClean="0"/>
              <a:t>místo vpichu je ve střední čáře 3cm pod pupkem V na rozhraní vnitřní a střední třetiny čáry spojující přední trn kyčelní kosti a pupek (evakuační důvod)</a:t>
            </a:r>
          </a:p>
          <a:p>
            <a:pPr marL="82296" indent="0">
              <a:buNone/>
            </a:pPr>
            <a:endParaRPr lang="cs-CZ" sz="2300" dirty="0" smtClean="0"/>
          </a:p>
          <a:p>
            <a:r>
              <a:rPr lang="cs-CZ" dirty="0" smtClean="0"/>
              <a:t>Punkce močového měchýře- </a:t>
            </a:r>
            <a:r>
              <a:rPr lang="cs-CZ" sz="2300" dirty="0" smtClean="0"/>
              <a:t>místo vpichu těsně nad symfýzou ve střední čáře (retence moči)</a:t>
            </a:r>
          </a:p>
          <a:p>
            <a:pPr marL="82296" indent="0">
              <a:buNone/>
            </a:pPr>
            <a:endParaRPr lang="cs-CZ" sz="2300" dirty="0" smtClean="0"/>
          </a:p>
          <a:p>
            <a:r>
              <a:rPr lang="cs-CZ" dirty="0" smtClean="0"/>
              <a:t>Punkce kloubů- </a:t>
            </a:r>
            <a:r>
              <a:rPr lang="cs-CZ" sz="2600" dirty="0" smtClean="0">
                <a:latin typeface="Arial"/>
                <a:cs typeface="Arial"/>
              </a:rPr>
              <a:t>ā kloub má svůj </a:t>
            </a:r>
            <a:r>
              <a:rPr lang="cs-CZ" sz="2600" dirty="0" err="1" smtClean="0">
                <a:latin typeface="Arial"/>
                <a:cs typeface="Arial"/>
              </a:rPr>
              <a:t>specif</a:t>
            </a:r>
            <a:r>
              <a:rPr lang="cs-CZ" sz="2600" dirty="0" smtClean="0">
                <a:latin typeface="Arial"/>
                <a:cs typeface="Arial"/>
              </a:rPr>
              <a:t>. postup (dg. i </a:t>
            </a:r>
            <a:r>
              <a:rPr lang="cs-CZ" sz="2600" dirty="0" err="1" smtClean="0">
                <a:latin typeface="Arial"/>
                <a:cs typeface="Arial"/>
              </a:rPr>
              <a:t>th</a:t>
            </a:r>
            <a:r>
              <a:rPr lang="cs-CZ" sz="2600" dirty="0" smtClean="0">
                <a:latin typeface="Arial"/>
                <a:cs typeface="Arial"/>
              </a:rPr>
              <a:t>)</a:t>
            </a:r>
            <a:r>
              <a:rPr lang="cs-CZ" sz="2600" dirty="0" smtClean="0"/>
              <a:t> 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559223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Potransfuzní</a:t>
            </a:r>
            <a:r>
              <a:rPr lang="cs-CZ" dirty="0"/>
              <a:t> reakce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Bakteriální kontaminace a septický šok</a:t>
            </a:r>
          </a:p>
          <a:p>
            <a:pPr marL="82296" indent="0">
              <a:buNone/>
            </a:pPr>
            <a:r>
              <a:rPr lang="cs-CZ" dirty="0" smtClean="0"/>
              <a:t>Kontaminace trans. </a:t>
            </a:r>
            <a:r>
              <a:rPr lang="cs-CZ" dirty="0"/>
              <a:t>p</a:t>
            </a:r>
            <a:r>
              <a:rPr lang="cs-CZ" dirty="0" smtClean="0"/>
              <a:t>řípravku:</a:t>
            </a:r>
          </a:p>
          <a:p>
            <a:r>
              <a:rPr lang="cs-CZ" dirty="0" smtClean="0"/>
              <a:t>Bakterie z kůže dárce během odběru krve (kožní stafylokoky)</a:t>
            </a:r>
          </a:p>
          <a:p>
            <a:r>
              <a:rPr lang="cs-CZ" dirty="0" smtClean="0"/>
              <a:t>Bakterie přítomné v krvi dárce v době odběru (</a:t>
            </a:r>
            <a:r>
              <a:rPr lang="cs-CZ" dirty="0" err="1" smtClean="0"/>
              <a:t>Yersinia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Nesprávné zacházení při zpracování krve</a:t>
            </a:r>
          </a:p>
          <a:p>
            <a:r>
              <a:rPr lang="cs-CZ" dirty="0" smtClean="0"/>
              <a:t>Poškození plastového vaku TP</a:t>
            </a:r>
          </a:p>
          <a:p>
            <a:r>
              <a:rPr lang="cs-CZ" dirty="0" smtClean="0"/>
              <a:t>Kontaminace během zacházení před podáním </a:t>
            </a:r>
            <a:r>
              <a:rPr lang="cs-CZ" dirty="0" err="1" smtClean="0"/>
              <a:t>trf</a:t>
            </a:r>
            <a:r>
              <a:rPr lang="cs-CZ" dirty="0" smtClean="0"/>
              <a:t>.</a:t>
            </a:r>
          </a:p>
          <a:p>
            <a:pPr marL="82296" indent="0">
              <a:buNone/>
            </a:pPr>
            <a:r>
              <a:rPr lang="cs-CZ" dirty="0" smtClean="0">
                <a:latin typeface="+mj-lt"/>
              </a:rPr>
              <a:t>Symptomy: ↑TT, zimnice, hypotenze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678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sz="4400" dirty="0" smtClean="0"/>
              <a:t>Tracheotomie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568440" cy="2553072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Chirurgické otevření trachey přístupem zepředu ve výši 2. a 3. chrupavčitého prstence (při neprůchodnosti HDC)</a:t>
            </a:r>
          </a:p>
          <a:p>
            <a:endParaRPr lang="cs-CZ" dirty="0"/>
          </a:p>
          <a:p>
            <a:endParaRPr lang="cs-CZ" dirty="0" smtClean="0"/>
          </a:p>
          <a:p>
            <a:pPr marL="82296" indent="0">
              <a:buNone/>
            </a:pPr>
            <a:r>
              <a:rPr lang="cs-CZ" b="1" dirty="0" err="1" smtClean="0"/>
              <a:t>Koniotomie</a:t>
            </a:r>
            <a:endParaRPr lang="cs-CZ" b="1" dirty="0" smtClean="0"/>
          </a:p>
          <a:p>
            <a:pPr marL="82296" indent="0">
              <a:buNone/>
            </a:pPr>
            <a:r>
              <a:rPr lang="cs-CZ" dirty="0"/>
              <a:t>Protětí vazivové membrány hrtanu mezi štítnou a prstencovou chrupavkou</a:t>
            </a:r>
          </a:p>
          <a:p>
            <a:pPr marL="82296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cs-CZ" dirty="0"/>
          </a:p>
        </p:txBody>
      </p:sp>
      <p:pic>
        <p:nvPicPr>
          <p:cNvPr id="1026" name="Picture 2" descr="http://www.wikiskripta.eu/images/thumb/d/dc/Tracheostomie.png/225px-Tracheostom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57" y="440668"/>
            <a:ext cx="345284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mf.cz/789/935/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29" y="3592565"/>
            <a:ext cx="3618800" cy="32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arim-vfn.cz/editor/assets/pan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28586"/>
            <a:ext cx="1944216" cy="24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4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Katetrizace močového měchýře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ú</a:t>
            </a:r>
            <a:r>
              <a:rPr lang="cs-CZ" dirty="0" smtClean="0"/>
              <a:t>čel dg. i </a:t>
            </a:r>
            <a:r>
              <a:rPr lang="cs-CZ" dirty="0" err="1" smtClean="0"/>
              <a:t>th</a:t>
            </a:r>
            <a:r>
              <a:rPr lang="cs-CZ" dirty="0" smtClean="0"/>
              <a:t>.</a:t>
            </a:r>
          </a:p>
          <a:p>
            <a:r>
              <a:rPr lang="cs-CZ" dirty="0"/>
              <a:t>z</a:t>
            </a:r>
            <a:r>
              <a:rPr lang="cs-CZ" dirty="0" smtClean="0"/>
              <a:t>avedení- jednorázové V dlouhodobé</a:t>
            </a:r>
          </a:p>
          <a:p>
            <a:pPr marL="82296" indent="0">
              <a:buNone/>
            </a:pPr>
            <a:endParaRPr lang="cs-CZ" dirty="0" smtClean="0"/>
          </a:p>
          <a:p>
            <a:pPr marL="82296" indent="0">
              <a:buNone/>
            </a:pPr>
            <a:r>
              <a:rPr lang="cs-CZ" dirty="0"/>
              <a:t>C</a:t>
            </a:r>
            <a:r>
              <a:rPr lang="cs-CZ" dirty="0" smtClean="0"/>
              <a:t>évka </a:t>
            </a:r>
          </a:p>
          <a:p>
            <a:r>
              <a:rPr lang="cs-CZ" dirty="0"/>
              <a:t>p</a:t>
            </a:r>
            <a:r>
              <a:rPr lang="cs-CZ" dirty="0" smtClean="0"/>
              <a:t>růměr cévky- </a:t>
            </a:r>
            <a:r>
              <a:rPr lang="cs-CZ" dirty="0" err="1" smtClean="0"/>
              <a:t>Charrierova</a:t>
            </a:r>
            <a:r>
              <a:rPr lang="cs-CZ" dirty="0" smtClean="0"/>
              <a:t> stupnice V </a:t>
            </a:r>
            <a:r>
              <a:rPr lang="cs-CZ" dirty="0" err="1" smtClean="0"/>
              <a:t>French</a:t>
            </a:r>
            <a:endParaRPr lang="cs-CZ" dirty="0" smtClean="0"/>
          </a:p>
          <a:p>
            <a:r>
              <a:rPr lang="cs-CZ" dirty="0"/>
              <a:t>č</a:t>
            </a:r>
            <a:r>
              <a:rPr lang="cs-CZ" dirty="0" smtClean="0"/>
              <a:t>íslo na konci cévky značí obvod cévky v mm  (18 </a:t>
            </a:r>
            <a:r>
              <a:rPr lang="cs-CZ" dirty="0" err="1" smtClean="0"/>
              <a:t>charr</a:t>
            </a:r>
            <a:r>
              <a:rPr lang="cs-CZ" dirty="0" smtClean="0"/>
              <a:t> má průměr 6 mm), </a:t>
            </a:r>
          </a:p>
          <a:p>
            <a:r>
              <a:rPr lang="cs-CZ" dirty="0"/>
              <a:t>t</a:t>
            </a:r>
            <a:r>
              <a:rPr lang="cs-CZ" dirty="0" smtClean="0"/>
              <a:t>č. většinou plastové, </a:t>
            </a:r>
            <a:r>
              <a:rPr lang="cs-CZ" dirty="0" err="1" smtClean="0"/>
              <a:t>dřívě</a:t>
            </a:r>
            <a:r>
              <a:rPr lang="cs-CZ" dirty="0" smtClean="0"/>
              <a:t> z gumy, latexové gumy </a:t>
            </a:r>
          </a:p>
          <a:p>
            <a:r>
              <a:rPr lang="cs-CZ" dirty="0"/>
              <a:t>u</a:t>
            </a:r>
            <a:r>
              <a:rPr lang="cs-CZ" dirty="0" smtClean="0"/>
              <a:t> retence postupné vypuštění 200ml, po 20´úplné vyprázdnění MM, změna tlaku by porušila vény            s následným krvácením do MM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52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2992376" cy="1143000"/>
          </a:xfrm>
        </p:spPr>
        <p:txBody>
          <a:bodyPr/>
          <a:lstStyle/>
          <a:p>
            <a:r>
              <a:rPr lang="cs-CZ" dirty="0" smtClean="0"/>
              <a:t>Druhy cévek</a:t>
            </a:r>
            <a:endParaRPr lang="cs-CZ" dirty="0"/>
          </a:p>
        </p:txBody>
      </p:sp>
      <p:pic>
        <p:nvPicPr>
          <p:cNvPr id="2050" name="Picture 2" descr="http://upload.wikimedia.org/wikipedia/commons/thumb/f/f9/Urinary_catheters_numbered.svg/400px-Urinary_catheters_numbere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05" y="1124744"/>
            <a:ext cx="3233936" cy="314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se.zshk.cz/media/S8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431" y="188640"/>
            <a:ext cx="4072985" cy="305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ose.zshk.cz/media/S80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431" y="3573016"/>
            <a:ext cx="4056691" cy="307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100635" y="4180344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>
                <a:latin typeface="Comic Sans MS" pitchFamily="66" charset="0"/>
              </a:rPr>
              <a:t>A:Nelatonův </a:t>
            </a:r>
          </a:p>
          <a:p>
            <a:endParaRPr lang="cs-CZ" sz="1200" dirty="0" smtClean="0">
              <a:latin typeface="Comic Sans MS" pitchFamily="66" charset="0"/>
            </a:endParaRPr>
          </a:p>
          <a:p>
            <a:r>
              <a:rPr lang="cs-CZ" sz="1200" dirty="0" smtClean="0">
                <a:latin typeface="Comic Sans MS" pitchFamily="66" charset="0"/>
              </a:rPr>
              <a:t>B:Couvelaireův </a:t>
            </a:r>
          </a:p>
          <a:p>
            <a:endParaRPr lang="cs-CZ" sz="1200" dirty="0" smtClean="0">
              <a:latin typeface="Comic Sans MS" pitchFamily="66" charset="0"/>
            </a:endParaRPr>
          </a:p>
          <a:p>
            <a:r>
              <a:rPr lang="cs-CZ" sz="1200" dirty="0" smtClean="0">
                <a:latin typeface="Comic Sans MS" pitchFamily="66" charset="0"/>
              </a:rPr>
              <a:t>C:Thiemanův </a:t>
            </a:r>
          </a:p>
          <a:p>
            <a:endParaRPr lang="cs-CZ" sz="1200" dirty="0" smtClean="0">
              <a:latin typeface="Comic Sans MS" pitchFamily="66" charset="0"/>
            </a:endParaRPr>
          </a:p>
          <a:p>
            <a:r>
              <a:rPr lang="cs-CZ" sz="1200" dirty="0" smtClean="0">
                <a:latin typeface="Comic Sans MS" pitchFamily="66" charset="0"/>
              </a:rPr>
              <a:t>D:Malecotův </a:t>
            </a:r>
          </a:p>
          <a:p>
            <a:endParaRPr lang="cs-CZ" sz="1200" dirty="0" smtClean="0">
              <a:latin typeface="Comic Sans MS" pitchFamily="66" charset="0"/>
            </a:endParaRPr>
          </a:p>
          <a:p>
            <a:r>
              <a:rPr lang="cs-CZ" sz="1200" dirty="0" smtClean="0">
                <a:latin typeface="Comic Sans MS" pitchFamily="66" charset="0"/>
              </a:rPr>
              <a:t>E:Pezzerův </a:t>
            </a:r>
          </a:p>
          <a:p>
            <a:endParaRPr lang="cs-CZ" sz="1200" dirty="0" smtClean="0">
              <a:latin typeface="Comic Sans MS" pitchFamily="66" charset="0"/>
            </a:endParaRPr>
          </a:p>
          <a:p>
            <a:r>
              <a:rPr lang="cs-CZ" sz="1200" dirty="0" smtClean="0">
                <a:latin typeface="Comic Sans MS" pitchFamily="66" charset="0"/>
              </a:rPr>
              <a:t>F:Folleyův</a:t>
            </a:r>
            <a:r>
              <a:rPr lang="cs-CZ" sz="1200" dirty="0">
                <a:latin typeface="Comic Sans MS" pitchFamily="66" charset="0"/>
              </a:rPr>
              <a:t>; </a:t>
            </a:r>
            <a:endParaRPr lang="cs-CZ" sz="1200" dirty="0" smtClean="0">
              <a:latin typeface="Comic Sans MS" pitchFamily="66" charset="0"/>
            </a:endParaRPr>
          </a:p>
          <a:p>
            <a:endParaRPr lang="cs-CZ" sz="1200" dirty="0" smtClean="0">
              <a:latin typeface="Comic Sans MS" pitchFamily="66" charset="0"/>
            </a:endParaRPr>
          </a:p>
          <a:p>
            <a:r>
              <a:rPr lang="cs-CZ" sz="1200" dirty="0">
                <a:latin typeface="Comic Sans MS" pitchFamily="66" charset="0"/>
              </a:rPr>
              <a:t>1</a:t>
            </a:r>
            <a:r>
              <a:rPr lang="cs-CZ" sz="1200" dirty="0" smtClean="0">
                <a:latin typeface="Comic Sans MS" pitchFamily="66" charset="0"/>
              </a:rPr>
              <a:t>– </a:t>
            </a:r>
            <a:r>
              <a:rPr lang="cs-CZ" sz="1200" dirty="0">
                <a:latin typeface="Comic Sans MS" pitchFamily="66" charset="0"/>
              </a:rPr>
              <a:t>ústí a vedení moče </a:t>
            </a:r>
            <a:endParaRPr lang="cs-CZ" sz="1200" dirty="0" smtClean="0">
              <a:latin typeface="Comic Sans MS" pitchFamily="66" charset="0"/>
            </a:endParaRPr>
          </a:p>
          <a:p>
            <a:r>
              <a:rPr lang="cs-CZ" sz="1200" dirty="0" smtClean="0">
                <a:latin typeface="Comic Sans MS" pitchFamily="66" charset="0"/>
              </a:rPr>
              <a:t>2</a:t>
            </a:r>
            <a:r>
              <a:rPr lang="cs-CZ" sz="1200" dirty="0">
                <a:latin typeface="Comic Sans MS" pitchFamily="66" charset="0"/>
              </a:rPr>
              <a:t>– ústí a kanál pro naplnění balónku</a:t>
            </a:r>
          </a:p>
        </p:txBody>
      </p:sp>
    </p:spTree>
    <p:extLst>
      <p:ext uri="{BB962C8B-B14F-4D97-AF65-F5344CB8AC3E}">
        <p14:creationId xmlns:p14="http://schemas.microsoft.com/office/powerpoint/2010/main" val="342931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Cévkování ženy</a:t>
            </a:r>
            <a:endParaRPr lang="cs-CZ" dirty="0"/>
          </a:p>
        </p:txBody>
      </p:sp>
      <p:sp>
        <p:nvSpPr>
          <p:cNvPr id="10243" name="Podnadpis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078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nbehar\Dokumenty\foto postupy\P10100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481138"/>
            <a:ext cx="6035675" cy="4525962"/>
          </a:xfr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Pomůcky pro jednorázové cévkování ženy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1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367</TotalTime>
  <Words>1471</Words>
  <Application>Microsoft Office PowerPoint</Application>
  <PresentationFormat>Předvádění na obrazovce (4:3)</PresentationFormat>
  <Paragraphs>321</Paragraphs>
  <Slides>40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52" baseType="lpstr">
      <vt:lpstr>Arial</vt:lpstr>
      <vt:lpstr>Bookman Old Style</vt:lpstr>
      <vt:lpstr>Calibri</vt:lpstr>
      <vt:lpstr>Century Gothic</vt:lpstr>
      <vt:lpstr>Comic Sans MS</vt:lpstr>
      <vt:lpstr>Gill Sans MT</vt:lpstr>
      <vt:lpstr>Lucida Sans Unicode</vt:lpstr>
      <vt:lpstr>Verdana</vt:lpstr>
      <vt:lpstr>Wingdings</vt:lpstr>
      <vt:lpstr>Wingdings 2</vt:lpstr>
      <vt:lpstr>Wingdings 3</vt:lpstr>
      <vt:lpstr>Slunovrat</vt:lpstr>
      <vt:lpstr> Obecné výkony prováděné  v chirurgii</vt:lpstr>
      <vt:lpstr>Osnova:</vt:lpstr>
      <vt:lpstr>Punkce </vt:lpstr>
      <vt:lpstr>Punkce </vt:lpstr>
      <vt:lpstr> Tracheotomie</vt:lpstr>
      <vt:lpstr>Katetrizace močového měchýře</vt:lpstr>
      <vt:lpstr>Druhy cévek</vt:lpstr>
      <vt:lpstr>Cévkování ženy</vt:lpstr>
      <vt:lpstr>Pomůcky pro jednorázové cévkování ženy</vt:lpstr>
      <vt:lpstr>Úchop cévky pro jednorázové cévkování ženy</vt:lpstr>
      <vt:lpstr>Pomůcky pro zavedení permanentního močového katetru u ženy</vt:lpstr>
      <vt:lpstr>Označení katetrů</vt:lpstr>
      <vt:lpstr>Dodržení aseptických podmínek</vt:lpstr>
      <vt:lpstr>Dodržení aseptických podmínek</vt:lpstr>
      <vt:lpstr>Zavedení permanentního močového katetru (PMK) do uretry</vt:lpstr>
      <vt:lpstr>Naplnění balonku PMK </vt:lpstr>
      <vt:lpstr>Cévkování muže</vt:lpstr>
      <vt:lpstr>Pomůcky pro jednorázové cévkování muže</vt:lpstr>
      <vt:lpstr>Pomůcky pro zavedení permanentního močového katetru           u muže</vt:lpstr>
      <vt:lpstr>Aplikace Mesocain gelu na katetr</vt:lpstr>
      <vt:lpstr>Typy sběrných sáčků na moč</vt:lpstr>
      <vt:lpstr>Pomůcky pro měření specifické váhy moče</vt:lpstr>
      <vt:lpstr>Urostomie </vt:lpstr>
      <vt:lpstr>Postup výměny sáčku</vt:lpstr>
      <vt:lpstr>Infuze</vt:lpstr>
      <vt:lpstr>Účel infuzí</vt:lpstr>
      <vt:lpstr>Indikace infuzí</vt:lpstr>
      <vt:lpstr>Druhy infuzních roztoků</vt:lpstr>
      <vt:lpstr>Roztoky podle osmotického tlaku</vt:lpstr>
      <vt:lpstr>Prezentace aplikace PowerPoint</vt:lpstr>
      <vt:lpstr>Aplikace a komplikace při infúzi</vt:lpstr>
      <vt:lpstr>video</vt:lpstr>
      <vt:lpstr>Transfuze video 3. lékařské fakulty</vt:lpstr>
      <vt:lpstr>Transfuze- Krevní přípravky </vt:lpstr>
      <vt:lpstr>Postup a monitoring P/K </vt:lpstr>
      <vt:lpstr>Potransfuzní reakce</vt:lpstr>
      <vt:lpstr>Potransfuzní reakce</vt:lpstr>
      <vt:lpstr>Potransfuzní reakce</vt:lpstr>
      <vt:lpstr>Potransfuzní reakce</vt:lpstr>
      <vt:lpstr>Potransfuzní reakce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Obecné výkony prováděné  v chirurgii</dc:title>
  <dc:creator>Your User Name</dc:creator>
  <cp:lastModifiedBy>Natália Beharková</cp:lastModifiedBy>
  <cp:revision>28</cp:revision>
  <dcterms:created xsi:type="dcterms:W3CDTF">2013-08-16T07:15:55Z</dcterms:created>
  <dcterms:modified xsi:type="dcterms:W3CDTF">2015-12-16T07:07:23Z</dcterms:modified>
</cp:coreProperties>
</file>