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78" r:id="rId4"/>
    <p:sldId id="259" r:id="rId5"/>
    <p:sldId id="260" r:id="rId6"/>
    <p:sldId id="27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4" autoAdjust="0"/>
    <p:restoredTop sz="94660"/>
  </p:normalViewPr>
  <p:slideViewPr>
    <p:cSldViewPr snapToGrid="0">
      <p:cViewPr varScale="1">
        <p:scale>
          <a:sx n="81" d="100"/>
          <a:sy n="81" d="100"/>
        </p:scale>
        <p:origin x="114"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cs-CZ" smtClean="0"/>
              <a:t>Kliknutím lze upravit styl.</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cs-CZ" smtClean="0"/>
              <a:t>Kliknutím lze upravit styl předlohy.</a:t>
            </a:r>
            <a:endParaRPr lang="en-US" dirty="0"/>
          </a:p>
        </p:txBody>
      </p:sp>
      <p:sp>
        <p:nvSpPr>
          <p:cNvPr id="4" name="Date Placeholder 3"/>
          <p:cNvSpPr>
            <a:spLocks noGrp="1"/>
          </p:cNvSpPr>
          <p:nvPr>
            <p:ph type="dt" sz="half" idx="10"/>
          </p:nvPr>
        </p:nvSpPr>
        <p:spPr/>
        <p:txBody>
          <a:bodyPr/>
          <a:lstStyle>
            <a:lvl1pPr algn="l">
              <a:defRPr/>
            </a:lvl1pPr>
          </a:lstStyle>
          <a:p>
            <a:fld id="{B0B1C9D8-F024-4E50-8B9F-06DF45797934}" type="datetimeFigureOut">
              <a:rPr lang="cs-CZ" smtClean="0"/>
              <a:t>20.11.2015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DC28C88-C745-4356-974A-E4EDA2FBEB87}"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0246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B0B1C9D8-F024-4E50-8B9F-06DF45797934}" type="datetimeFigureOut">
              <a:rPr lang="cs-CZ" smtClean="0"/>
              <a:t>20.11.2015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DC28C88-C745-4356-974A-E4EDA2FBEB87}" type="slidenum">
              <a:rPr lang="cs-CZ" smtClean="0"/>
              <a:t>‹#›</a:t>
            </a:fld>
            <a:endParaRPr lang="cs-CZ"/>
          </a:p>
        </p:txBody>
      </p:sp>
    </p:spTree>
    <p:extLst>
      <p:ext uri="{BB962C8B-B14F-4D97-AF65-F5344CB8AC3E}">
        <p14:creationId xmlns:p14="http://schemas.microsoft.com/office/powerpoint/2010/main" val="1396693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cs-CZ" smtClean="0"/>
              <a:t>Kliknutím lze upravit styl.</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B0B1C9D8-F024-4E50-8B9F-06DF45797934}" type="datetimeFigureOut">
              <a:rPr lang="cs-CZ" smtClean="0"/>
              <a:t>20.11.2015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DC28C88-C745-4356-974A-E4EDA2FBEB87}" type="slidenum">
              <a:rPr lang="cs-CZ" smtClean="0"/>
              <a:t>‹#›</a:t>
            </a:fld>
            <a:endParaRPr lang="cs-CZ"/>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4499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B0B1C9D8-F024-4E50-8B9F-06DF45797934}" type="datetimeFigureOut">
              <a:rPr lang="cs-CZ" smtClean="0"/>
              <a:t>20.11.2015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DC28C88-C745-4356-974A-E4EDA2FBEB87}" type="slidenum">
              <a:rPr lang="cs-CZ" smtClean="0"/>
              <a:t>‹#›</a:t>
            </a:fld>
            <a:endParaRPr lang="cs-CZ"/>
          </a:p>
        </p:txBody>
      </p:sp>
    </p:spTree>
    <p:extLst>
      <p:ext uri="{BB962C8B-B14F-4D97-AF65-F5344CB8AC3E}">
        <p14:creationId xmlns:p14="http://schemas.microsoft.com/office/powerpoint/2010/main" val="3714826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cs-CZ" smtClean="0"/>
              <a:t>Kliknutím lze upravit styl.</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B0B1C9D8-F024-4E50-8B9F-06DF45797934}" type="datetimeFigureOut">
              <a:rPr lang="cs-CZ" smtClean="0"/>
              <a:t>20.11.2015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DC28C88-C745-4356-974A-E4EDA2FBEB87}"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9857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cs-CZ" smtClean="0"/>
              <a:t>Kliknutím lze upravit styl.</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fld id="{B0B1C9D8-F024-4E50-8B9F-06DF45797934}" type="datetimeFigureOut">
              <a:rPr lang="cs-CZ" smtClean="0"/>
              <a:t>20.11.2015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DC28C88-C745-4356-974A-E4EDA2FBEB87}" type="slidenum">
              <a:rPr lang="cs-CZ" smtClean="0"/>
              <a:t>‹#›</a:t>
            </a:fld>
            <a:endParaRPr lang="cs-CZ"/>
          </a:p>
        </p:txBody>
      </p:sp>
    </p:spTree>
    <p:extLst>
      <p:ext uri="{BB962C8B-B14F-4D97-AF65-F5344CB8AC3E}">
        <p14:creationId xmlns:p14="http://schemas.microsoft.com/office/powerpoint/2010/main" val="2149104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cs-CZ" smtClean="0"/>
              <a:t>Kliknutím lze upravit styl.</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1024128" y="2967788"/>
            <a:ext cx="4754880" cy="334157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cs-CZ" smtClean="0"/>
              <a:t>Kliknutím lze upravit styly předlohy textu.</a:t>
            </a:r>
          </a:p>
        </p:txBody>
      </p:sp>
      <p:sp>
        <p:nvSpPr>
          <p:cNvPr id="6" name="Content Placeholder 5"/>
          <p:cNvSpPr>
            <a:spLocks noGrp="1"/>
          </p:cNvSpPr>
          <p:nvPr>
            <p:ph sz="quarter" idx="4"/>
          </p:nvPr>
        </p:nvSpPr>
        <p:spPr>
          <a:xfrm>
            <a:off x="5990888" y="2967788"/>
            <a:ext cx="4754880" cy="334157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B0B1C9D8-F024-4E50-8B9F-06DF45797934}" type="datetimeFigureOut">
              <a:rPr lang="cs-CZ" smtClean="0"/>
              <a:t>20.11.2015</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8DC28C88-C745-4356-974A-E4EDA2FBEB87}" type="slidenum">
              <a:rPr lang="cs-CZ" smtClean="0"/>
              <a:t>‹#›</a:t>
            </a:fld>
            <a:endParaRPr lang="cs-CZ"/>
          </a:p>
        </p:txBody>
      </p:sp>
    </p:spTree>
    <p:extLst>
      <p:ext uri="{BB962C8B-B14F-4D97-AF65-F5344CB8AC3E}">
        <p14:creationId xmlns:p14="http://schemas.microsoft.com/office/powerpoint/2010/main" val="445785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fld id="{B0B1C9D8-F024-4E50-8B9F-06DF45797934}" type="datetimeFigureOut">
              <a:rPr lang="cs-CZ" smtClean="0"/>
              <a:t>20.11.2015</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8DC28C88-C745-4356-974A-E4EDA2FBEB87}" type="slidenum">
              <a:rPr lang="cs-CZ" smtClean="0"/>
              <a:t>‹#›</a:t>
            </a:fld>
            <a:endParaRPr lang="cs-CZ"/>
          </a:p>
        </p:txBody>
      </p:sp>
    </p:spTree>
    <p:extLst>
      <p:ext uri="{BB962C8B-B14F-4D97-AF65-F5344CB8AC3E}">
        <p14:creationId xmlns:p14="http://schemas.microsoft.com/office/powerpoint/2010/main" val="3566193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B1C9D8-F024-4E50-8B9F-06DF45797934}" type="datetimeFigureOut">
              <a:rPr lang="cs-CZ" smtClean="0"/>
              <a:t>20.11.2015</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8DC28C88-C745-4356-974A-E4EDA2FBEB87}" type="slidenum">
              <a:rPr lang="cs-CZ" smtClean="0"/>
              <a:t>‹#›</a:t>
            </a:fld>
            <a:endParaRPr lang="cs-CZ"/>
          </a:p>
        </p:txBody>
      </p:sp>
    </p:spTree>
    <p:extLst>
      <p:ext uri="{BB962C8B-B14F-4D97-AF65-F5344CB8AC3E}">
        <p14:creationId xmlns:p14="http://schemas.microsoft.com/office/powerpoint/2010/main" val="3458001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cs-CZ" smtClean="0"/>
              <a:t>Kliknutím lze upravit styl.</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B0B1C9D8-F024-4E50-8B9F-06DF45797934}" type="datetimeFigureOut">
              <a:rPr lang="cs-CZ" smtClean="0"/>
              <a:t>20.11.2015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DC28C88-C745-4356-974A-E4EDA2FBEB87}" type="slidenum">
              <a:rPr lang="cs-CZ" smtClean="0"/>
              <a:t>‹#›</a:t>
            </a:fld>
            <a:endParaRPr lang="cs-CZ"/>
          </a:p>
        </p:txBody>
      </p:sp>
    </p:spTree>
    <p:extLst>
      <p:ext uri="{BB962C8B-B14F-4D97-AF65-F5344CB8AC3E}">
        <p14:creationId xmlns:p14="http://schemas.microsoft.com/office/powerpoint/2010/main" val="1505089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B0B1C9D8-F024-4E50-8B9F-06DF45797934}" type="datetimeFigureOut">
              <a:rPr lang="cs-CZ" smtClean="0"/>
              <a:t>20.11.2015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DC28C88-C745-4356-974A-E4EDA2FBEB87}"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3767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cs-CZ" smtClean="0"/>
              <a:t>Kliknutím lze upravit styl.</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0B1C9D8-F024-4E50-8B9F-06DF45797934}" type="datetimeFigureOut">
              <a:rPr lang="cs-CZ" smtClean="0"/>
              <a:t>20.11.2015</a:t>
            </a:fld>
            <a:endParaRPr lang="cs-CZ"/>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cs-CZ"/>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DC28C88-C745-4356-974A-E4EDA2FBEB87}" type="slidenum">
              <a:rPr lang="cs-CZ" smtClean="0"/>
              <a:t>‹#›</a:t>
            </a:fld>
            <a:endParaRPr lang="cs-CZ"/>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68322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err="1" smtClean="0"/>
              <a:t>VzdĚlávání</a:t>
            </a:r>
            <a:r>
              <a:rPr lang="cs-CZ" dirty="0" smtClean="0"/>
              <a:t> pracovníků ve zdravotnictví</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713367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Specializační vzdělávání</a:t>
            </a:r>
            <a:endParaRPr lang="cs-CZ" dirty="0"/>
          </a:p>
        </p:txBody>
      </p:sp>
      <p:sp>
        <p:nvSpPr>
          <p:cNvPr id="3" name="Zástupný symbol pro obsah 2"/>
          <p:cNvSpPr>
            <a:spLocks noGrp="1"/>
          </p:cNvSpPr>
          <p:nvPr>
            <p:ph idx="1"/>
          </p:nvPr>
        </p:nvSpPr>
        <p:spPr/>
        <p:txBody>
          <a:bodyPr>
            <a:normAutofit/>
          </a:bodyPr>
          <a:lstStyle/>
          <a:p>
            <a:r>
              <a:rPr lang="cs-CZ" dirty="0" smtClean="0"/>
              <a:t>Skládá se z modulů</a:t>
            </a:r>
          </a:p>
          <a:p>
            <a:r>
              <a:rPr lang="cs-CZ" dirty="0"/>
              <a:t> Akreditované zařízení přidělí každému účastníkovi specializačního vzdělávání školitele, který je zaměstnancem akreditovaného zařízení. </a:t>
            </a:r>
            <a:endParaRPr lang="cs-CZ" dirty="0" smtClean="0"/>
          </a:p>
          <a:p>
            <a:r>
              <a:rPr lang="cs-CZ" dirty="0" smtClean="0"/>
              <a:t>Školitelem </a:t>
            </a:r>
            <a:r>
              <a:rPr lang="cs-CZ" dirty="0"/>
              <a:t>může být pouze zdravotnický pracovník se specializovanou způsobilostí v příslušném oboru, který je zapsán v Registru zdravotnických pracovníků </a:t>
            </a:r>
            <a:r>
              <a:rPr lang="cs-CZ" dirty="0" smtClean="0"/>
              <a:t>(§ </a:t>
            </a:r>
            <a:r>
              <a:rPr lang="cs-CZ" dirty="0"/>
              <a:t>72). </a:t>
            </a:r>
            <a:endParaRPr lang="cs-CZ" dirty="0" smtClean="0"/>
          </a:p>
          <a:p>
            <a:r>
              <a:rPr lang="cs-CZ" dirty="0"/>
              <a:t>Specializační vzdělávání se ukončuje atestační zkouškou </a:t>
            </a:r>
          </a:p>
        </p:txBody>
      </p:sp>
    </p:spTree>
    <p:extLst>
      <p:ext uri="{BB962C8B-B14F-4D97-AF65-F5344CB8AC3E}">
        <p14:creationId xmlns:p14="http://schemas.microsoft.com/office/powerpoint/2010/main" val="31858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Osvědčení k výkonu zdravotnického povolání bez odborného dohledu a podmínky jeho vydání</a:t>
            </a:r>
          </a:p>
        </p:txBody>
      </p:sp>
      <p:sp>
        <p:nvSpPr>
          <p:cNvPr id="3" name="Zástupný symbol pro obsah 2"/>
          <p:cNvSpPr>
            <a:spLocks noGrp="1"/>
          </p:cNvSpPr>
          <p:nvPr>
            <p:ph idx="1"/>
          </p:nvPr>
        </p:nvSpPr>
        <p:spPr/>
        <p:txBody>
          <a:bodyPr>
            <a:normAutofit/>
          </a:bodyPr>
          <a:lstStyle/>
          <a:p>
            <a:r>
              <a:rPr lang="cs-CZ" dirty="0"/>
              <a:t>Osvědčením k výkonu zdravotnického povolání bez odborného dohledu (dále jen "osvědčení") se získává oprávnění </a:t>
            </a:r>
            <a:endParaRPr lang="cs-CZ" dirty="0" smtClean="0"/>
          </a:p>
          <a:p>
            <a:r>
              <a:rPr lang="cs-CZ" dirty="0" smtClean="0"/>
              <a:t>a</a:t>
            </a:r>
            <a:r>
              <a:rPr lang="cs-CZ" dirty="0"/>
              <a:t>) k výkonu povolání bez odborného </a:t>
            </a:r>
            <a:r>
              <a:rPr lang="cs-CZ" dirty="0" smtClean="0"/>
              <a:t>dohledu, </a:t>
            </a:r>
          </a:p>
          <a:p>
            <a:r>
              <a:rPr lang="cs-CZ" dirty="0" smtClean="0"/>
              <a:t>b</a:t>
            </a:r>
            <a:r>
              <a:rPr lang="cs-CZ" dirty="0"/>
              <a:t>) k vedení praktického vyučování ve studijních oborech a v akreditovaných kvalifikačních kurzech, ve specializačním vzdělávání a v certifikovaných kurzech.</a:t>
            </a:r>
          </a:p>
        </p:txBody>
      </p:sp>
    </p:spTree>
    <p:extLst>
      <p:ext uri="{BB962C8B-B14F-4D97-AF65-F5344CB8AC3E}">
        <p14:creationId xmlns:p14="http://schemas.microsoft.com/office/powerpoint/2010/main" val="568200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Výkon bez </a:t>
            </a:r>
            <a:r>
              <a:rPr lang="cs-CZ" dirty="0" err="1"/>
              <a:t>odbornéhoho</a:t>
            </a:r>
            <a:r>
              <a:rPr lang="cs-CZ" dirty="0"/>
              <a:t> dohledu</a:t>
            </a:r>
          </a:p>
        </p:txBody>
      </p:sp>
      <p:sp>
        <p:nvSpPr>
          <p:cNvPr id="3" name="Zástupný symbol pro obsah 2"/>
          <p:cNvSpPr>
            <a:spLocks noGrp="1"/>
          </p:cNvSpPr>
          <p:nvPr>
            <p:ph idx="1"/>
          </p:nvPr>
        </p:nvSpPr>
        <p:spPr/>
        <p:txBody>
          <a:bodyPr>
            <a:normAutofit/>
          </a:bodyPr>
          <a:lstStyle/>
          <a:p>
            <a:r>
              <a:rPr lang="cs-CZ" dirty="0"/>
              <a:t>3) Za výkon povolání bez přímého vedení nebo odborného dohledu </a:t>
            </a:r>
            <a:r>
              <a:rPr lang="cs-CZ" dirty="0" smtClean="0"/>
              <a:t>se </a:t>
            </a:r>
            <a:r>
              <a:rPr lang="cs-CZ" dirty="0"/>
              <a:t>považuje výkon činností, ke kterým je zdravotnický pracovník způsobilý a ke kterým získal osvědčení k výkonu zdravotnického povolání bez odborného dohledu (hlava VI); </a:t>
            </a:r>
            <a:endParaRPr lang="cs-CZ" dirty="0" smtClean="0"/>
          </a:p>
          <a:p>
            <a:r>
              <a:rPr lang="cs-CZ" dirty="0" smtClean="0"/>
              <a:t>činnosti</a:t>
            </a:r>
            <a:r>
              <a:rPr lang="cs-CZ" dirty="0"/>
              <a:t>, které zdravotnický pracovník může vykonávat </a:t>
            </a:r>
            <a:endParaRPr lang="cs-CZ" dirty="0" smtClean="0"/>
          </a:p>
          <a:p>
            <a:pPr lvl="1"/>
            <a:r>
              <a:rPr lang="cs-CZ" dirty="0" smtClean="0"/>
              <a:t>bez </a:t>
            </a:r>
            <a:r>
              <a:rPr lang="cs-CZ" dirty="0"/>
              <a:t>indikace, </a:t>
            </a:r>
            <a:endParaRPr lang="cs-CZ" dirty="0" smtClean="0"/>
          </a:p>
          <a:p>
            <a:pPr lvl="1"/>
            <a:r>
              <a:rPr lang="cs-CZ" dirty="0" smtClean="0"/>
              <a:t>které </a:t>
            </a:r>
            <a:r>
              <a:rPr lang="cs-CZ" dirty="0"/>
              <a:t>vykonává na základě indikace </a:t>
            </a:r>
            <a:endParaRPr lang="cs-CZ" dirty="0" smtClean="0"/>
          </a:p>
          <a:p>
            <a:pPr lvl="1"/>
            <a:r>
              <a:rPr lang="cs-CZ" dirty="0" smtClean="0"/>
              <a:t>a </a:t>
            </a:r>
            <a:r>
              <a:rPr lang="cs-CZ" dirty="0"/>
              <a:t>které pod přímým vedením lékaře, zubního lékaře nebo farmaceuta. </a:t>
            </a:r>
          </a:p>
        </p:txBody>
      </p:sp>
    </p:spTree>
    <p:extLst>
      <p:ext uri="{BB962C8B-B14F-4D97-AF65-F5344CB8AC3E}">
        <p14:creationId xmlns:p14="http://schemas.microsoft.com/office/powerpoint/2010/main" val="3393266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Odborná způsobilost k výkonu povolání všeobecné sestry</a:t>
            </a:r>
            <a:br>
              <a:rPr lang="cs-CZ" dirty="0"/>
            </a:b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Odborná </a:t>
            </a:r>
            <a:r>
              <a:rPr lang="cs-CZ" dirty="0"/>
              <a:t>způsobilost k výkonu povolání všeobecné sestry se získává absolvováním</a:t>
            </a:r>
          </a:p>
          <a:p>
            <a:pPr marL="0" indent="0">
              <a:buNone/>
            </a:pPr>
            <a:r>
              <a:rPr lang="cs-CZ" dirty="0"/>
              <a:t> </a:t>
            </a:r>
          </a:p>
          <a:p>
            <a:pPr marL="0" indent="0">
              <a:buNone/>
            </a:pPr>
            <a:r>
              <a:rPr lang="cs-CZ" dirty="0"/>
              <a:t>a) nejméně tříletého akreditovaného zdravotnického bakalářského studijního oboru pro přípravu všeobecných sester,</a:t>
            </a:r>
          </a:p>
          <a:p>
            <a:pPr marL="0" indent="0">
              <a:buNone/>
            </a:pPr>
            <a:r>
              <a:rPr lang="cs-CZ" dirty="0" smtClean="0"/>
              <a:t>b</a:t>
            </a:r>
            <a:r>
              <a:rPr lang="cs-CZ" dirty="0"/>
              <a:t>) nejméně tříletého studia v oboru diplomovaná všeobecná sestra na vyšších zdravotnických školách</a:t>
            </a:r>
            <a:r>
              <a:rPr lang="cs-CZ" dirty="0" smtClean="0"/>
              <a:t>, </a:t>
            </a:r>
          </a:p>
          <a:p>
            <a:pPr marL="0" indent="0">
              <a:buNone/>
            </a:pPr>
            <a:endParaRPr lang="cs-CZ" dirty="0"/>
          </a:p>
        </p:txBody>
      </p:sp>
    </p:spTree>
    <p:extLst>
      <p:ext uri="{BB962C8B-B14F-4D97-AF65-F5344CB8AC3E}">
        <p14:creationId xmlns:p14="http://schemas.microsoft.com/office/powerpoint/2010/main" val="1631687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Všeobecná sestra – přechodná </a:t>
            </a:r>
            <a:r>
              <a:rPr lang="cs-CZ" dirty="0" err="1" smtClean="0"/>
              <a:t>ust</a:t>
            </a:r>
            <a:r>
              <a:rPr lang="cs-CZ" dirty="0" smtClean="0"/>
              <a:t>.</a:t>
            </a:r>
            <a:endParaRPr lang="cs-CZ" dirty="0"/>
          </a:p>
        </p:txBody>
      </p:sp>
      <p:sp>
        <p:nvSpPr>
          <p:cNvPr id="3" name="Zástupný symbol pro obsah 2"/>
          <p:cNvSpPr>
            <a:spLocks noGrp="1"/>
          </p:cNvSpPr>
          <p:nvPr>
            <p:ph idx="1"/>
          </p:nvPr>
        </p:nvSpPr>
        <p:spPr/>
        <p:txBody>
          <a:bodyPr>
            <a:normAutofit fontScale="85000" lnSpcReduction="20000"/>
          </a:bodyPr>
          <a:lstStyle/>
          <a:p>
            <a:pPr marL="0" indent="0">
              <a:buNone/>
            </a:pPr>
            <a:r>
              <a:rPr lang="cs-CZ" dirty="0"/>
              <a:t>c) vysokoškolského studia ve studijních programech a studijních oborech psychologie - péče o nemocné, pedagogika - ošetřovatelství, pedagogika - péče o nemocné, péče o nemocné nebo učitelství odborných předmětů pro střední zdravotnické školy, pokud bylo studium prvního ročníku zahájeno nejpozději v akademickém roce 2003/2004,</a:t>
            </a:r>
          </a:p>
          <a:p>
            <a:pPr marL="0" indent="0">
              <a:buNone/>
            </a:pPr>
            <a:r>
              <a:rPr lang="cs-CZ" dirty="0"/>
              <a:t>d) tříletého studia v oboru diplomovaná dětská sestra nebo diplomovaná sestra pro psychiatrii na vyšších zdravotnických školách, pokud bylo studium prvního ročníku zahájeno nejpozději ve školním roce 2003/2004,</a:t>
            </a:r>
          </a:p>
          <a:p>
            <a:pPr marL="0" indent="0">
              <a:buNone/>
            </a:pPr>
            <a:r>
              <a:rPr lang="cs-CZ" dirty="0"/>
              <a:t>e) studijního oboru všeobecná sestra na střední zdravotnické škole, pokud bylo studium prvního ročníku zahájeno nejpozději ve školním roce 2003/2004, </a:t>
            </a:r>
          </a:p>
          <a:p>
            <a:pPr marL="0" indent="0">
              <a:buNone/>
            </a:pPr>
            <a:r>
              <a:rPr lang="cs-CZ" dirty="0"/>
              <a:t>f) studijního oboru zdravotní sestra, dětská sestra, sestra pro psychiatrii, sestra pro intenzivní péči, ženská sestra nebo porodní asistentka na střední zdravotnické škole, pokud bylo studium prvního ročníku zahájeno nejpozději ve školním roce 1996/1997, nebo </a:t>
            </a:r>
          </a:p>
          <a:p>
            <a:pPr marL="0" indent="0">
              <a:buNone/>
            </a:pPr>
            <a:r>
              <a:rPr lang="cs-CZ" dirty="0"/>
              <a:t>g) tříletého studia v oboru diplomovaná porodní asistentka na vyšších zdravotnických školách, pokud bylo studium prvního ročníku zahájeno nejpozději ve školním roce 2003/2004.</a:t>
            </a:r>
          </a:p>
          <a:p>
            <a:endParaRPr lang="cs-CZ" dirty="0"/>
          </a:p>
        </p:txBody>
      </p:sp>
    </p:spTree>
    <p:extLst>
      <p:ext uri="{BB962C8B-B14F-4D97-AF65-F5344CB8AC3E}">
        <p14:creationId xmlns:p14="http://schemas.microsoft.com/office/powerpoint/2010/main" val="1028106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Všeobecná S. Další ustanovení</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a:t>2) Všeobecná sestra, která získala odbornou způsobilost podle odstavce 1 písm. e) až g), může vykonávat své povolání bez odborného dohledu až po 3 letech výkonu povolání všeobecné sestry. Do té doby musí vykonávat své povolání pouze pod odborným dohledem. </a:t>
            </a:r>
            <a:endParaRPr lang="cs-CZ" dirty="0" smtClean="0"/>
          </a:p>
          <a:p>
            <a:pPr marL="0" indent="0">
              <a:buNone/>
            </a:pPr>
            <a:endParaRPr lang="cs-CZ" dirty="0"/>
          </a:p>
          <a:p>
            <a:pPr marL="0" indent="0">
              <a:buNone/>
            </a:pPr>
            <a:r>
              <a:rPr lang="cs-CZ" dirty="0" smtClean="0"/>
              <a:t>Povinnost </a:t>
            </a:r>
            <a:r>
              <a:rPr lang="cs-CZ" dirty="0"/>
              <a:t>podle věty prvé se nevztahuje na všeobecné sestry, které po získané odborné způsobilosti absolvovaly vysokoškolské studium ošetřovatelského zaměření nebo které získaly specializovanou způsobilost podle § 96 odst. 3. </a:t>
            </a:r>
          </a:p>
          <a:p>
            <a:pPr marL="0" indent="0">
              <a:buNone/>
            </a:pPr>
            <a:endParaRPr lang="cs-CZ" dirty="0" smtClean="0"/>
          </a:p>
          <a:p>
            <a:endParaRPr lang="cs-CZ" dirty="0"/>
          </a:p>
        </p:txBody>
      </p:sp>
    </p:spTree>
    <p:extLst>
      <p:ext uri="{BB962C8B-B14F-4D97-AF65-F5344CB8AC3E}">
        <p14:creationId xmlns:p14="http://schemas.microsoft.com/office/powerpoint/2010/main" val="2363673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a:bodyPr>
          <a:lstStyle/>
          <a:p>
            <a:pPr marL="0" indent="0">
              <a:buNone/>
            </a:pPr>
            <a:r>
              <a:rPr lang="cs-CZ" dirty="0"/>
              <a:t>(3) Za výkon povolání všeobecné sestry se považuje poskytování ošetřovatelské péče. Dále se všeobecná sestra ve spolupráci s lékařem nebo zubním lékařem podílí na preventivní, léčebné, diagnostické, rehabilitační, neodkladné nebo dispenzární péči.</a:t>
            </a:r>
          </a:p>
          <a:p>
            <a:pPr marL="0" indent="0">
              <a:buNone/>
            </a:pPr>
            <a:endParaRPr lang="cs-CZ" dirty="0"/>
          </a:p>
          <a:p>
            <a:pPr marL="0" indent="0">
              <a:buNone/>
            </a:pPr>
            <a:r>
              <a:rPr lang="cs-CZ" dirty="0"/>
              <a:t>(4) Pokud způsobilost k výkonu všeobecné sestry získal muž, je oprávněn používat označení odbornosti všeobecný ošetřovatel.</a:t>
            </a:r>
          </a:p>
          <a:p>
            <a:endParaRPr lang="cs-CZ" dirty="0"/>
          </a:p>
        </p:txBody>
      </p:sp>
    </p:spTree>
    <p:extLst>
      <p:ext uri="{BB962C8B-B14F-4D97-AF65-F5344CB8AC3E}">
        <p14:creationId xmlns:p14="http://schemas.microsoft.com/office/powerpoint/2010/main" val="3759099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Celoživotní vzdělávání</a:t>
            </a:r>
            <a:endParaRPr lang="cs-CZ" dirty="0"/>
          </a:p>
        </p:txBody>
      </p:sp>
      <p:sp>
        <p:nvSpPr>
          <p:cNvPr id="3" name="Zástupný symbol pro obsah 2"/>
          <p:cNvSpPr>
            <a:spLocks noGrp="1"/>
          </p:cNvSpPr>
          <p:nvPr>
            <p:ph idx="1"/>
          </p:nvPr>
        </p:nvSpPr>
        <p:spPr/>
        <p:txBody>
          <a:bodyPr/>
          <a:lstStyle/>
          <a:p>
            <a:r>
              <a:rPr lang="cs-CZ" dirty="0"/>
              <a:t>průběžné obnovování, zvyšování, prohlubování a doplňování </a:t>
            </a:r>
            <a:r>
              <a:rPr lang="cs-CZ" dirty="0" smtClean="0"/>
              <a:t>vědomostí</a:t>
            </a:r>
          </a:p>
          <a:p>
            <a:r>
              <a:rPr lang="cs-CZ" dirty="0"/>
              <a:t>povinné pro všechny zdravotnické pracovníky a jiné odborné </a:t>
            </a:r>
            <a:r>
              <a:rPr lang="cs-CZ" dirty="0" smtClean="0"/>
              <a:t>pracovníky</a:t>
            </a:r>
          </a:p>
          <a:p>
            <a:endParaRPr lang="cs-CZ" dirty="0"/>
          </a:p>
        </p:txBody>
      </p:sp>
    </p:spTree>
    <p:extLst>
      <p:ext uri="{BB962C8B-B14F-4D97-AF65-F5344CB8AC3E}">
        <p14:creationId xmlns:p14="http://schemas.microsoft.com/office/powerpoint/2010/main" val="2625565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Formy</a:t>
            </a:r>
            <a:endParaRPr lang="cs-CZ" dirty="0"/>
          </a:p>
        </p:txBody>
      </p:sp>
      <p:sp>
        <p:nvSpPr>
          <p:cNvPr id="3" name="Zástupný symbol pro obsah 2"/>
          <p:cNvSpPr>
            <a:spLocks noGrp="1"/>
          </p:cNvSpPr>
          <p:nvPr>
            <p:ph idx="1"/>
          </p:nvPr>
        </p:nvSpPr>
        <p:spPr/>
        <p:txBody>
          <a:bodyPr>
            <a:normAutofit lnSpcReduction="10000"/>
          </a:bodyPr>
          <a:lstStyle/>
          <a:p>
            <a:r>
              <a:rPr lang="cs-CZ" dirty="0"/>
              <a:t>a) specializační vzdělávání,</a:t>
            </a:r>
          </a:p>
          <a:p>
            <a:r>
              <a:rPr lang="cs-CZ" dirty="0" smtClean="0"/>
              <a:t>b</a:t>
            </a:r>
            <a:r>
              <a:rPr lang="cs-CZ" dirty="0"/>
              <a:t>) certifikované kurzy,</a:t>
            </a:r>
          </a:p>
          <a:p>
            <a:r>
              <a:rPr lang="cs-CZ" dirty="0" smtClean="0"/>
              <a:t>c</a:t>
            </a:r>
            <a:r>
              <a:rPr lang="cs-CZ" dirty="0"/>
              <a:t>) inovační kurzy v akreditovaných </a:t>
            </a:r>
            <a:r>
              <a:rPr lang="cs-CZ" dirty="0" smtClean="0"/>
              <a:t>zařízeních</a:t>
            </a:r>
          </a:p>
          <a:p>
            <a:r>
              <a:rPr lang="cs-CZ" dirty="0" smtClean="0"/>
              <a:t>d</a:t>
            </a:r>
            <a:r>
              <a:rPr lang="cs-CZ" dirty="0"/>
              <a:t>) odborné </a:t>
            </a:r>
            <a:r>
              <a:rPr lang="cs-CZ" dirty="0" smtClean="0"/>
              <a:t>stáže,</a:t>
            </a:r>
            <a:endParaRPr lang="cs-CZ" dirty="0"/>
          </a:p>
          <a:p>
            <a:r>
              <a:rPr lang="cs-CZ" dirty="0" smtClean="0"/>
              <a:t>e</a:t>
            </a:r>
            <a:r>
              <a:rPr lang="cs-CZ" dirty="0"/>
              <a:t>) účast na školicích akcích, konferencích, kongresech a sympoziích</a:t>
            </a:r>
            <a:r>
              <a:rPr lang="cs-CZ" dirty="0" smtClean="0"/>
              <a:t>,),</a:t>
            </a:r>
            <a:endParaRPr lang="cs-CZ" dirty="0"/>
          </a:p>
          <a:p>
            <a:r>
              <a:rPr lang="cs-CZ" dirty="0" smtClean="0"/>
              <a:t>f</a:t>
            </a:r>
            <a:r>
              <a:rPr lang="cs-CZ" dirty="0"/>
              <a:t>) publikační, pedagogická a vědecko-výzkumná činnost, vypracování standardu nebo nového postupu,</a:t>
            </a:r>
          </a:p>
          <a:p>
            <a:r>
              <a:rPr lang="cs-CZ" dirty="0" smtClean="0"/>
              <a:t>g</a:t>
            </a:r>
            <a:r>
              <a:rPr lang="cs-CZ" dirty="0"/>
              <a:t>) e-</a:t>
            </a:r>
            <a:r>
              <a:rPr lang="cs-CZ" dirty="0" err="1"/>
              <a:t>learningový</a:t>
            </a:r>
            <a:r>
              <a:rPr lang="cs-CZ" dirty="0"/>
              <a:t> kurz, nebo</a:t>
            </a:r>
          </a:p>
          <a:p>
            <a:r>
              <a:rPr lang="cs-CZ" dirty="0" smtClean="0"/>
              <a:t>h</a:t>
            </a:r>
            <a:r>
              <a:rPr lang="cs-CZ" dirty="0"/>
              <a:t>) samostatné studium odborné literatury.</a:t>
            </a:r>
          </a:p>
        </p:txBody>
      </p:sp>
    </p:spTree>
    <p:extLst>
      <p:ext uri="{BB962C8B-B14F-4D97-AF65-F5344CB8AC3E}">
        <p14:creationId xmlns:p14="http://schemas.microsoft.com/office/powerpoint/2010/main" val="2358291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a:bodyPr>
          <a:lstStyle/>
          <a:p>
            <a:pPr marL="0" indent="0">
              <a:buNone/>
            </a:pPr>
            <a:r>
              <a:rPr lang="cs-CZ" dirty="0"/>
              <a:t>(7) Plnění povinnosti celoživotního vzdělávání se prokazuje na základě kreditního systému. Prováděcí právní předpis stanoví počet kreditů forem celoživotního vzdělávání podle odstavce 1 písm. c) až f) a podle odstavce 3</a:t>
            </a:r>
            <a:r>
              <a:rPr lang="cs-CZ" dirty="0" smtClean="0"/>
              <a:t>.</a:t>
            </a:r>
          </a:p>
          <a:p>
            <a:pPr marL="0" indent="0">
              <a:buNone/>
            </a:pPr>
            <a:r>
              <a:rPr lang="cs-CZ" dirty="0" smtClean="0"/>
              <a:t>- Vyhláška 423/2004</a:t>
            </a:r>
          </a:p>
          <a:p>
            <a:pPr marL="0" indent="0">
              <a:buNone/>
            </a:pPr>
            <a:r>
              <a:rPr lang="cs-CZ" dirty="0" smtClean="0"/>
              <a:t>(</a:t>
            </a:r>
            <a:r>
              <a:rPr lang="cs-CZ" dirty="0"/>
              <a:t>8) Získání stanoveného počtu kreditů je </a:t>
            </a:r>
            <a:r>
              <a:rPr lang="cs-CZ" dirty="0" smtClean="0"/>
              <a:t>podmínkou </a:t>
            </a:r>
            <a:endParaRPr lang="cs-CZ" dirty="0"/>
          </a:p>
          <a:p>
            <a:r>
              <a:rPr lang="cs-CZ" dirty="0"/>
              <a:t>a) pro vydání osvědčení k výkonu zdravotnického povolání bez odborného dohledu podle hlavy VI</a:t>
            </a:r>
            <a:r>
              <a:rPr lang="cs-CZ" dirty="0" smtClean="0"/>
              <a:t>,</a:t>
            </a:r>
            <a:endParaRPr lang="cs-CZ" dirty="0"/>
          </a:p>
          <a:p>
            <a:r>
              <a:rPr lang="cs-CZ" dirty="0"/>
              <a:t>b) pro přihlášení se k atestační zkoušce (§ 56 odst. 6 a § 60).</a:t>
            </a:r>
          </a:p>
        </p:txBody>
      </p:sp>
    </p:spTree>
    <p:extLst>
      <p:ext uri="{BB962C8B-B14F-4D97-AF65-F5344CB8AC3E}">
        <p14:creationId xmlns:p14="http://schemas.microsoft.com/office/powerpoint/2010/main" val="2643911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Základní právní předpisy</a:t>
            </a:r>
            <a:endParaRPr lang="cs-CZ" dirty="0"/>
          </a:p>
        </p:txBody>
      </p:sp>
      <p:sp>
        <p:nvSpPr>
          <p:cNvPr id="5" name="Zástupný symbol pro obsah 4"/>
          <p:cNvSpPr>
            <a:spLocks noGrp="1"/>
          </p:cNvSpPr>
          <p:nvPr>
            <p:ph idx="1"/>
          </p:nvPr>
        </p:nvSpPr>
        <p:spPr/>
        <p:txBody>
          <a:bodyPr/>
          <a:lstStyle/>
          <a:p>
            <a:r>
              <a:rPr lang="cs-CZ" dirty="0" smtClean="0"/>
              <a:t>372/2011 – o zdravotních službách</a:t>
            </a:r>
          </a:p>
          <a:p>
            <a:r>
              <a:rPr lang="cs-CZ" dirty="0" smtClean="0"/>
              <a:t>95/2004 – Lékaři, Zubaři, Farmaceuti</a:t>
            </a:r>
          </a:p>
          <a:p>
            <a:r>
              <a:rPr lang="cs-CZ" dirty="0" smtClean="0"/>
              <a:t>96/2004 – Nelékařští ZP</a:t>
            </a:r>
            <a:endParaRPr lang="cs-CZ" dirty="0"/>
          </a:p>
        </p:txBody>
      </p:sp>
    </p:spTree>
    <p:extLst>
      <p:ext uri="{BB962C8B-B14F-4D97-AF65-F5344CB8AC3E}">
        <p14:creationId xmlns:p14="http://schemas.microsoft.com/office/powerpoint/2010/main" val="12801755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Přeshraniční spolupráce</a:t>
            </a:r>
            <a:endParaRPr lang="cs-CZ" dirty="0"/>
          </a:p>
        </p:txBody>
      </p:sp>
      <p:sp>
        <p:nvSpPr>
          <p:cNvPr id="3" name="Zástupný symbol pro obsah 2"/>
          <p:cNvSpPr>
            <a:spLocks noGrp="1"/>
          </p:cNvSpPr>
          <p:nvPr>
            <p:ph idx="1"/>
          </p:nvPr>
        </p:nvSpPr>
        <p:spPr/>
        <p:txBody>
          <a:bodyPr/>
          <a:lstStyle/>
          <a:p>
            <a:r>
              <a:rPr lang="cs-CZ" dirty="0" smtClean="0"/>
              <a:t>Možnost uznat celý program i jeho část v zahraničí</a:t>
            </a:r>
          </a:p>
          <a:p>
            <a:r>
              <a:rPr lang="cs-CZ" dirty="0" smtClean="0"/>
              <a:t>Zpravidla nutnost jazykové zkoušky</a:t>
            </a:r>
          </a:p>
          <a:p>
            <a:r>
              <a:rPr lang="cs-CZ" dirty="0" smtClean="0"/>
              <a:t>Usazené osoby (dočasně)</a:t>
            </a:r>
            <a:endParaRPr lang="cs-CZ" dirty="0"/>
          </a:p>
        </p:txBody>
      </p:sp>
    </p:spTree>
    <p:extLst>
      <p:ext uri="{BB962C8B-B14F-4D97-AF65-F5344CB8AC3E}">
        <p14:creationId xmlns:p14="http://schemas.microsoft.com/office/powerpoint/2010/main" val="1750613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Kvalifikační dohody</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388981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Kvalifikační dohoda</a:t>
            </a:r>
            <a:endParaRPr lang="cs-CZ" dirty="0"/>
          </a:p>
        </p:txBody>
      </p:sp>
      <p:sp>
        <p:nvSpPr>
          <p:cNvPr id="3" name="Zástupný symbol pro obsah 2"/>
          <p:cNvSpPr>
            <a:spLocks noGrp="1"/>
          </p:cNvSpPr>
          <p:nvPr>
            <p:ph idx="1"/>
          </p:nvPr>
        </p:nvSpPr>
        <p:spPr/>
        <p:txBody>
          <a:bodyPr>
            <a:normAutofit/>
          </a:bodyPr>
          <a:lstStyle/>
          <a:p>
            <a:r>
              <a:rPr lang="cs-CZ" b="1" dirty="0"/>
              <a:t>(1)</a:t>
            </a:r>
            <a:r>
              <a:rPr lang="cs-CZ" dirty="0"/>
              <a:t> Uzavře-li zaměstnavatel se zaměstnancem v souvislosti se zvyšováním kvalifikace kvalifikační dohodu, je její součástí zejména závazek zaměstnavatele umožnit zaměstnanci zvýšení kvalifikace a závazek zaměstnance setrvat u zaměstnavatele v zaměstnání po sjednanou dobu, nejdéle však po dobu 5 let, nebo uhradit zaměstnavateli náklady spojené se zvýšením kvalifikace, které zaměstnavatel na zvýšení kvalifikace zaměstnance vynaložil, a to i tehdy, když zaměstnanec skončí pracovní poměr před zvýšením kvalifikace. Závazek zaměstnance k setrvání v zaměstnání začíná od zvýšení kvalifikace.</a:t>
            </a:r>
          </a:p>
        </p:txBody>
      </p:sp>
    </p:spTree>
    <p:extLst>
      <p:ext uri="{BB962C8B-B14F-4D97-AF65-F5344CB8AC3E}">
        <p14:creationId xmlns:p14="http://schemas.microsoft.com/office/powerpoint/2010/main" val="1025815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Zvyšování kvalifikace</a:t>
            </a:r>
            <a:endParaRPr lang="cs-CZ" dirty="0"/>
          </a:p>
        </p:txBody>
      </p:sp>
      <p:sp>
        <p:nvSpPr>
          <p:cNvPr id="3" name="Zástupný symbol pro obsah 2"/>
          <p:cNvSpPr>
            <a:spLocks noGrp="1"/>
          </p:cNvSpPr>
          <p:nvPr>
            <p:ph idx="1"/>
          </p:nvPr>
        </p:nvSpPr>
        <p:spPr/>
        <p:txBody>
          <a:bodyPr>
            <a:normAutofit fontScale="92500"/>
          </a:bodyPr>
          <a:lstStyle/>
          <a:p>
            <a:pPr marL="0" indent="0">
              <a:buNone/>
            </a:pPr>
            <a:r>
              <a:rPr lang="cs-CZ" dirty="0" smtClean="0"/>
              <a:t>Nejsou-li dohodnuta nebo stanovena vyšší nebo další práva, přísluší zaměstnanci od zaměstnavatele při zvyšování kvalifikace pracovní volno s náhradou mzdy nebo platu ve výši průměrného výdělku</a:t>
            </a:r>
          </a:p>
          <a:p>
            <a:pPr marL="0" indent="0">
              <a:buNone/>
            </a:pPr>
            <a:r>
              <a:rPr lang="cs-CZ" b="1" dirty="0" smtClean="0"/>
              <a:t>a)</a:t>
            </a:r>
            <a:r>
              <a:rPr lang="cs-CZ" dirty="0" smtClean="0"/>
              <a:t> v nezbytně nutném rozsahu k účasti na vyučování, výuce nebo školení,</a:t>
            </a:r>
          </a:p>
          <a:p>
            <a:pPr marL="0" indent="0">
              <a:buNone/>
            </a:pPr>
            <a:r>
              <a:rPr lang="cs-CZ" b="1" dirty="0" smtClean="0"/>
              <a:t>b</a:t>
            </a:r>
            <a:r>
              <a:rPr lang="cs-CZ" b="1" dirty="0"/>
              <a:t>)</a:t>
            </a:r>
            <a:r>
              <a:rPr lang="cs-CZ" dirty="0"/>
              <a:t> 2 pracovní dny na přípravu a vykonání každé </a:t>
            </a:r>
            <a:r>
              <a:rPr lang="cs-CZ" dirty="0" smtClean="0"/>
              <a:t>zkoušky,</a:t>
            </a:r>
            <a:endParaRPr lang="cs-CZ" dirty="0"/>
          </a:p>
          <a:p>
            <a:pPr marL="0" indent="0">
              <a:buNone/>
            </a:pPr>
            <a:r>
              <a:rPr lang="cs-CZ" b="1" dirty="0"/>
              <a:t>c)</a:t>
            </a:r>
            <a:r>
              <a:rPr lang="cs-CZ" dirty="0"/>
              <a:t> 5 pracovních dnů na přípravu a vykonání závěrečné zkoušky, maturitní zkoušky nebo absolutoria,</a:t>
            </a:r>
          </a:p>
          <a:p>
            <a:pPr marL="0" indent="0">
              <a:buNone/>
            </a:pPr>
            <a:r>
              <a:rPr lang="cs-CZ" b="1" dirty="0"/>
              <a:t>d)</a:t>
            </a:r>
            <a:r>
              <a:rPr lang="cs-CZ" dirty="0"/>
              <a:t> 10 pracovních dnů na vypracování a obhajobu absolventské práce, bakalářské práce, diplomové práce</a:t>
            </a:r>
            <a:r>
              <a:rPr lang="cs-CZ" dirty="0" smtClean="0"/>
              <a:t>,,</a:t>
            </a:r>
            <a:endParaRPr lang="cs-CZ" dirty="0"/>
          </a:p>
          <a:p>
            <a:pPr marL="0" indent="0">
              <a:buNone/>
            </a:pPr>
            <a:r>
              <a:rPr lang="cs-CZ" b="1" dirty="0"/>
              <a:t>e)</a:t>
            </a:r>
            <a:r>
              <a:rPr lang="cs-CZ" dirty="0"/>
              <a:t> 40 pracovních dnů na přípravu a vykonání státní závěrečné zkoušky, státní rigorózní zkoušky v oblasti lékařství, veterinárního lékařství a hygieny a státní doktorské zkoušky.</a:t>
            </a:r>
          </a:p>
          <a:p>
            <a:endParaRPr lang="cs-CZ" dirty="0"/>
          </a:p>
        </p:txBody>
      </p:sp>
    </p:spTree>
    <p:extLst>
      <p:ext uri="{BB962C8B-B14F-4D97-AF65-F5344CB8AC3E}">
        <p14:creationId xmlns:p14="http://schemas.microsoft.com/office/powerpoint/2010/main" val="1320434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Obecné předpoklady</a:t>
            </a:r>
            <a:endParaRPr lang="cs-CZ" dirty="0"/>
          </a:p>
        </p:txBody>
      </p:sp>
      <p:sp>
        <p:nvSpPr>
          <p:cNvPr id="3" name="Zástupný symbol pro obsah 2"/>
          <p:cNvSpPr>
            <a:spLocks noGrp="1"/>
          </p:cNvSpPr>
          <p:nvPr>
            <p:ph idx="1"/>
          </p:nvPr>
        </p:nvSpPr>
        <p:spPr/>
        <p:txBody>
          <a:bodyPr>
            <a:normAutofit/>
          </a:bodyPr>
          <a:lstStyle/>
          <a:p>
            <a:r>
              <a:rPr lang="cs-CZ" dirty="0" smtClean="0"/>
              <a:t>Způsobilost </a:t>
            </a:r>
          </a:p>
          <a:p>
            <a:pPr lvl="1"/>
            <a:r>
              <a:rPr lang="cs-CZ" dirty="0" smtClean="0"/>
              <a:t>Oborná</a:t>
            </a:r>
          </a:p>
          <a:p>
            <a:pPr lvl="2"/>
            <a:r>
              <a:rPr lang="cs-CZ" dirty="0" smtClean="0"/>
              <a:t>Výkon bez odborného dohledu (zdravotník)</a:t>
            </a:r>
          </a:p>
          <a:p>
            <a:pPr lvl="1"/>
            <a:r>
              <a:rPr lang="cs-CZ" dirty="0" smtClean="0"/>
              <a:t>Specializovaná </a:t>
            </a:r>
          </a:p>
          <a:p>
            <a:pPr lvl="2"/>
            <a:r>
              <a:rPr lang="cs-CZ" dirty="0" smtClean="0"/>
              <a:t>Samostatný výkon zdravotních služeb (lékař)</a:t>
            </a:r>
          </a:p>
          <a:p>
            <a:pPr lvl="2"/>
            <a:endParaRPr lang="cs-CZ" dirty="0" smtClean="0"/>
          </a:p>
          <a:p>
            <a:r>
              <a:rPr lang="cs-CZ" dirty="0" smtClean="0"/>
              <a:t>Bezúhonnost</a:t>
            </a:r>
          </a:p>
          <a:p>
            <a:pPr lvl="1"/>
            <a:r>
              <a:rPr lang="cs-CZ" dirty="0" smtClean="0"/>
              <a:t>úmyslný trestný čin k nepodmíněnému trestu odnětí svobody v trvání alespoň 1 roku, nebo</a:t>
            </a:r>
          </a:p>
          <a:p>
            <a:pPr lvl="1"/>
            <a:r>
              <a:rPr lang="cs-CZ" dirty="0" smtClean="0"/>
              <a:t>trestný čin spáchaný při poskytování zdravotních služeb,</a:t>
            </a:r>
          </a:p>
          <a:p>
            <a:r>
              <a:rPr lang="cs-CZ" dirty="0" smtClean="0"/>
              <a:t>Zdravotní stav</a:t>
            </a:r>
            <a:endParaRPr lang="cs-CZ" dirty="0"/>
          </a:p>
        </p:txBody>
      </p:sp>
    </p:spTree>
    <p:extLst>
      <p:ext uri="{BB962C8B-B14F-4D97-AF65-F5344CB8AC3E}">
        <p14:creationId xmlns:p14="http://schemas.microsoft.com/office/powerpoint/2010/main" val="1894188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Zdravotnické povolání</a:t>
            </a:r>
            <a:endParaRPr lang="cs-CZ" dirty="0"/>
          </a:p>
        </p:txBody>
      </p:sp>
      <p:sp>
        <p:nvSpPr>
          <p:cNvPr id="3" name="Zástupný symbol pro obsah 2"/>
          <p:cNvSpPr>
            <a:spLocks noGrp="1"/>
          </p:cNvSpPr>
          <p:nvPr>
            <p:ph idx="1"/>
          </p:nvPr>
        </p:nvSpPr>
        <p:spPr/>
        <p:txBody>
          <a:bodyPr/>
          <a:lstStyle/>
          <a:p>
            <a:r>
              <a:rPr lang="cs-CZ" dirty="0"/>
              <a:t> zdravotnickým povoláním souhrn činností při poskytování zdravotní péče podle tohoto zákona, zejména ošetřovatelské péče, péče v porodní asistenci, preventivní péče, diagnostické péče, léčebné péče, léčebně rehabilitační péče, neodkladné péče, anesteziologicko-resuscitační péče, posudkové péče a dispenzární péče,</a:t>
            </a:r>
          </a:p>
        </p:txBody>
      </p:sp>
    </p:spTree>
    <p:extLst>
      <p:ext uri="{BB962C8B-B14F-4D97-AF65-F5344CB8AC3E}">
        <p14:creationId xmlns:p14="http://schemas.microsoft.com/office/powerpoint/2010/main" val="230786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Vzdělávací program</a:t>
            </a:r>
            <a:endParaRPr lang="cs-CZ" dirty="0"/>
          </a:p>
        </p:txBody>
      </p:sp>
      <p:sp>
        <p:nvSpPr>
          <p:cNvPr id="3" name="Zástupný symbol pro obsah 2"/>
          <p:cNvSpPr>
            <a:spLocks noGrp="1"/>
          </p:cNvSpPr>
          <p:nvPr>
            <p:ph idx="1"/>
          </p:nvPr>
        </p:nvSpPr>
        <p:spPr/>
        <p:txBody>
          <a:bodyPr/>
          <a:lstStyle/>
          <a:p>
            <a:r>
              <a:rPr lang="cs-CZ" dirty="0"/>
              <a:t>obor specializačního </a:t>
            </a:r>
            <a:r>
              <a:rPr lang="cs-CZ" dirty="0" smtClean="0"/>
              <a:t>vzdělávání</a:t>
            </a:r>
          </a:p>
          <a:p>
            <a:r>
              <a:rPr lang="cs-CZ" dirty="0"/>
              <a:t>akreditovaný kvalifikační kurz </a:t>
            </a:r>
            <a:endParaRPr lang="cs-CZ" dirty="0" smtClean="0"/>
          </a:p>
          <a:p>
            <a:r>
              <a:rPr lang="cs-CZ" dirty="0"/>
              <a:t>certifikovaný kurz</a:t>
            </a:r>
          </a:p>
        </p:txBody>
      </p:sp>
    </p:spTree>
    <p:extLst>
      <p:ext uri="{BB962C8B-B14F-4D97-AF65-F5344CB8AC3E}">
        <p14:creationId xmlns:p14="http://schemas.microsoft.com/office/powerpoint/2010/main" val="3100757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Odborná způsobilost</a:t>
            </a:r>
            <a:endParaRPr lang="cs-CZ" dirty="0"/>
          </a:p>
        </p:txBody>
      </p:sp>
      <p:sp>
        <p:nvSpPr>
          <p:cNvPr id="3" name="Zástupný symbol pro obsah 2"/>
          <p:cNvSpPr>
            <a:spLocks noGrp="1"/>
          </p:cNvSpPr>
          <p:nvPr>
            <p:ph idx="1"/>
          </p:nvPr>
        </p:nvSpPr>
        <p:spPr/>
        <p:txBody>
          <a:bodyPr/>
          <a:lstStyle/>
          <a:p>
            <a:r>
              <a:rPr lang="cs-CZ" dirty="0" smtClean="0"/>
              <a:t>Stanoví zákon 96/2004</a:t>
            </a:r>
            <a:endParaRPr lang="cs-CZ" dirty="0"/>
          </a:p>
        </p:txBody>
      </p:sp>
    </p:spTree>
    <p:extLst>
      <p:ext uri="{BB962C8B-B14F-4D97-AF65-F5344CB8AC3E}">
        <p14:creationId xmlns:p14="http://schemas.microsoft.com/office/powerpoint/2010/main" val="3955611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Specializovaná způsobilost</a:t>
            </a:r>
            <a:endParaRPr lang="cs-CZ" dirty="0"/>
          </a:p>
        </p:txBody>
      </p:sp>
      <p:sp>
        <p:nvSpPr>
          <p:cNvPr id="3" name="Zástupný symbol pro obsah 2"/>
          <p:cNvSpPr>
            <a:spLocks noGrp="1"/>
          </p:cNvSpPr>
          <p:nvPr>
            <p:ph idx="1"/>
          </p:nvPr>
        </p:nvSpPr>
        <p:spPr/>
        <p:txBody>
          <a:bodyPr/>
          <a:lstStyle/>
          <a:p>
            <a:r>
              <a:rPr lang="cs-CZ" dirty="0"/>
              <a:t>Vzdělávací program specializačního vzdělávání </a:t>
            </a:r>
            <a:r>
              <a:rPr lang="cs-CZ" dirty="0" smtClean="0"/>
              <a:t>se </a:t>
            </a:r>
            <a:r>
              <a:rPr lang="cs-CZ" dirty="0"/>
              <a:t>skládá z modulů</a:t>
            </a:r>
            <a:r>
              <a:rPr lang="cs-CZ" dirty="0" smtClean="0"/>
              <a:t>.</a:t>
            </a:r>
          </a:p>
          <a:p>
            <a:r>
              <a:rPr lang="cs-CZ" dirty="0" smtClean="0"/>
              <a:t>Rezidenční místo</a:t>
            </a:r>
          </a:p>
          <a:p>
            <a:r>
              <a:rPr lang="cs-CZ" dirty="0" smtClean="0"/>
              <a:t>Vzdělávací </a:t>
            </a:r>
            <a:r>
              <a:rPr lang="cs-CZ" dirty="0"/>
              <a:t>program </a:t>
            </a:r>
            <a:endParaRPr lang="cs-CZ" dirty="0" smtClean="0"/>
          </a:p>
          <a:p>
            <a:r>
              <a:rPr lang="cs-CZ" dirty="0" smtClean="0"/>
              <a:t>Atestační zkouška</a:t>
            </a:r>
          </a:p>
          <a:p>
            <a:endParaRPr lang="cs-CZ" dirty="0"/>
          </a:p>
          <a:p>
            <a:r>
              <a:rPr lang="cs-CZ" dirty="0" smtClean="0"/>
              <a:t>Výkon bez odborného dohledu</a:t>
            </a:r>
          </a:p>
          <a:p>
            <a:endParaRPr lang="cs-CZ" dirty="0"/>
          </a:p>
        </p:txBody>
      </p:sp>
    </p:spTree>
    <p:extLst>
      <p:ext uri="{BB962C8B-B14F-4D97-AF65-F5344CB8AC3E}">
        <p14:creationId xmlns:p14="http://schemas.microsoft.com/office/powerpoint/2010/main" val="1552865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Specializační (nadstavbové) vzdělávání</a:t>
            </a:r>
            <a:endParaRPr lang="cs-CZ" dirty="0"/>
          </a:p>
        </p:txBody>
      </p:sp>
      <p:sp>
        <p:nvSpPr>
          <p:cNvPr id="3" name="Zástupný symbol pro obsah 2"/>
          <p:cNvSpPr>
            <a:spLocks noGrp="1"/>
          </p:cNvSpPr>
          <p:nvPr>
            <p:ph idx="1"/>
          </p:nvPr>
        </p:nvSpPr>
        <p:spPr/>
        <p:txBody>
          <a:bodyPr/>
          <a:lstStyle/>
          <a:p>
            <a:r>
              <a:rPr lang="cs-CZ" dirty="0" smtClean="0"/>
              <a:t>Na základě akreditace</a:t>
            </a:r>
          </a:p>
          <a:p>
            <a:pPr lvl="1"/>
            <a:r>
              <a:rPr lang="cs-CZ" dirty="0"/>
              <a:t>akreditovaný kvalifikační kurz</a:t>
            </a:r>
          </a:p>
          <a:p>
            <a:pPr lvl="2"/>
            <a:r>
              <a:rPr lang="cs-CZ" dirty="0"/>
              <a:t>odborná způsobilost k výkonu příslušného zdravotnického </a:t>
            </a:r>
            <a:r>
              <a:rPr lang="cs-CZ" dirty="0" smtClean="0"/>
              <a:t>povolání</a:t>
            </a:r>
          </a:p>
          <a:p>
            <a:pPr lvl="2"/>
            <a:r>
              <a:rPr lang="cs-CZ" dirty="0" smtClean="0"/>
              <a:t>Doplnění vzdělání (rekvalifikace)</a:t>
            </a:r>
          </a:p>
          <a:p>
            <a:pPr lvl="1"/>
            <a:r>
              <a:rPr lang="cs-CZ" dirty="0" smtClean="0"/>
              <a:t>obor </a:t>
            </a:r>
            <a:r>
              <a:rPr lang="cs-CZ" dirty="0"/>
              <a:t>specializačního </a:t>
            </a:r>
            <a:r>
              <a:rPr lang="cs-CZ" dirty="0" smtClean="0"/>
              <a:t>vzdělávání</a:t>
            </a:r>
          </a:p>
          <a:p>
            <a:pPr marL="914400" lvl="2" indent="0">
              <a:buNone/>
            </a:pPr>
            <a:endParaRPr lang="cs-CZ" dirty="0" smtClean="0"/>
          </a:p>
          <a:p>
            <a:pPr lvl="1"/>
            <a:r>
              <a:rPr lang="cs-CZ" dirty="0" smtClean="0"/>
              <a:t>certifikovaný </a:t>
            </a:r>
            <a:r>
              <a:rPr lang="cs-CZ" dirty="0"/>
              <a:t>kurz</a:t>
            </a:r>
          </a:p>
        </p:txBody>
      </p:sp>
    </p:spTree>
    <p:extLst>
      <p:ext uri="{BB962C8B-B14F-4D97-AF65-F5344CB8AC3E}">
        <p14:creationId xmlns:p14="http://schemas.microsoft.com/office/powerpoint/2010/main" val="494424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3553" y="357230"/>
            <a:ext cx="7581163" cy="6384138"/>
          </a:xfrm>
        </p:spPr>
      </p:pic>
    </p:spTree>
    <p:extLst>
      <p:ext uri="{BB962C8B-B14F-4D97-AF65-F5344CB8AC3E}">
        <p14:creationId xmlns:p14="http://schemas.microsoft.com/office/powerpoint/2010/main" val="31154216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ál">
  <a:themeElements>
    <a:clrScheme name="Integrá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á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á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0</TotalTime>
  <Words>901</Words>
  <Application>Microsoft Office PowerPoint</Application>
  <PresentationFormat>Širokoúhlá obrazovka</PresentationFormat>
  <Paragraphs>103</Paragraphs>
  <Slides>23</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23</vt:i4>
      </vt:variant>
    </vt:vector>
  </HeadingPairs>
  <TitlesOfParts>
    <vt:vector size="27" baseType="lpstr">
      <vt:lpstr>Tw Cen MT</vt:lpstr>
      <vt:lpstr>Tw Cen MT Condensed</vt:lpstr>
      <vt:lpstr>Wingdings 3</vt:lpstr>
      <vt:lpstr>Integrál</vt:lpstr>
      <vt:lpstr>VzdĚlávání pracovníků ve zdravotnictví</vt:lpstr>
      <vt:lpstr>Základní právní předpisy</vt:lpstr>
      <vt:lpstr>Obecné předpoklady</vt:lpstr>
      <vt:lpstr>Zdravotnické povolání</vt:lpstr>
      <vt:lpstr>Vzdělávací program</vt:lpstr>
      <vt:lpstr>Odborná způsobilost</vt:lpstr>
      <vt:lpstr>Specializovaná způsobilost</vt:lpstr>
      <vt:lpstr>Specializační (nadstavbové) vzdělávání</vt:lpstr>
      <vt:lpstr>Prezentace aplikace PowerPoint</vt:lpstr>
      <vt:lpstr>Specializační vzdělávání</vt:lpstr>
      <vt:lpstr>Osvědčení k výkonu zdravotnického povolání bez odborného dohledu a podmínky jeho vydání</vt:lpstr>
      <vt:lpstr>Výkon bez odbornéhoho dohledu</vt:lpstr>
      <vt:lpstr>Odborná způsobilost k výkonu povolání všeobecné sestry </vt:lpstr>
      <vt:lpstr>Všeobecná sestra – přechodná ust.</vt:lpstr>
      <vt:lpstr>Všeobecná S. Další ustanovení</vt:lpstr>
      <vt:lpstr>Prezentace aplikace PowerPoint</vt:lpstr>
      <vt:lpstr>Celoživotní vzdělávání</vt:lpstr>
      <vt:lpstr>Formy</vt:lpstr>
      <vt:lpstr>Prezentace aplikace PowerPoint</vt:lpstr>
      <vt:lpstr>Přeshraniční spolupráce</vt:lpstr>
      <vt:lpstr>Kvalifikační dohody</vt:lpstr>
      <vt:lpstr>Kvalifikační dohoda</vt:lpstr>
      <vt:lpstr>Zvyšování kvalifikace</vt:lpstr>
    </vt:vector>
  </TitlesOfParts>
  <Company>Masarykova univerzita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Michal Koščík</dc:creator>
  <cp:lastModifiedBy>Michal Koščík</cp:lastModifiedBy>
  <cp:revision>2</cp:revision>
  <dcterms:created xsi:type="dcterms:W3CDTF">2015-11-10T15:50:36Z</dcterms:created>
  <dcterms:modified xsi:type="dcterms:W3CDTF">2015-11-20T16:26:27Z</dcterms:modified>
</cp:coreProperties>
</file>