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94" r:id="rId3"/>
    <p:sldId id="295" r:id="rId4"/>
    <p:sldId id="297" r:id="rId5"/>
    <p:sldId id="296" r:id="rId6"/>
    <p:sldId id="319" r:id="rId7"/>
    <p:sldId id="320" r:id="rId8"/>
    <p:sldId id="321" r:id="rId9"/>
    <p:sldId id="322" r:id="rId10"/>
    <p:sldId id="298" r:id="rId11"/>
    <p:sldId id="311" r:id="rId12"/>
    <p:sldId id="309" r:id="rId13"/>
    <p:sldId id="314" r:id="rId14"/>
    <p:sldId id="310" r:id="rId15"/>
    <p:sldId id="312" r:id="rId16"/>
    <p:sldId id="315" r:id="rId17"/>
    <p:sldId id="313" r:id="rId18"/>
    <p:sldId id="302" r:id="rId19"/>
    <p:sldId id="304" r:id="rId20"/>
    <p:sldId id="305" r:id="rId21"/>
    <p:sldId id="281" r:id="rId22"/>
    <p:sldId id="290" r:id="rId23"/>
    <p:sldId id="259" r:id="rId24"/>
    <p:sldId id="292" r:id="rId25"/>
    <p:sldId id="283" r:id="rId26"/>
    <p:sldId id="333" r:id="rId27"/>
    <p:sldId id="334" r:id="rId28"/>
    <p:sldId id="338" r:id="rId29"/>
    <p:sldId id="339" r:id="rId30"/>
    <p:sldId id="336" r:id="rId31"/>
    <p:sldId id="337" r:id="rId32"/>
    <p:sldId id="323" r:id="rId33"/>
    <p:sldId id="324" r:id="rId34"/>
    <p:sldId id="325" r:id="rId35"/>
    <p:sldId id="326" r:id="rId36"/>
    <p:sldId id="327" r:id="rId37"/>
    <p:sldId id="328" r:id="rId38"/>
    <p:sldId id="303" r:id="rId39"/>
    <p:sldId id="340" r:id="rId40"/>
    <p:sldId id="341" r:id="rId41"/>
    <p:sldId id="329" r:id="rId42"/>
    <p:sldId id="331" r:id="rId43"/>
    <p:sldId id="332" r:id="rId44"/>
    <p:sldId id="330" r:id="rId45"/>
    <p:sldId id="342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4" r:id="rId54"/>
    <p:sldId id="343" r:id="rId55"/>
    <p:sldId id="344" r:id="rId56"/>
    <p:sldId id="345" r:id="rId57"/>
    <p:sldId id="346" r:id="rId58"/>
    <p:sldId id="355" r:id="rId59"/>
    <p:sldId id="356" r:id="rId60"/>
    <p:sldId id="285" r:id="rId61"/>
    <p:sldId id="286" r:id="rId62"/>
    <p:sldId id="287" r:id="rId63"/>
    <p:sldId id="288" r:id="rId64"/>
    <p:sldId id="289" r:id="rId65"/>
    <p:sldId id="284" r:id="rId66"/>
    <p:sldId id="357" r:id="rId67"/>
    <p:sldId id="262" r:id="rId68"/>
    <p:sldId id="263" r:id="rId69"/>
    <p:sldId id="266" r:id="rId70"/>
    <p:sldId id="274" r:id="rId71"/>
    <p:sldId id="275" r:id="rId7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08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CA73E-AC5B-4B3F-AF18-BB1F0D6C869E}" type="datetimeFigureOut">
              <a:rPr lang="cs-CZ"/>
              <a:pPr>
                <a:defRPr/>
              </a:pPr>
              <a:t>1. 10. 2015</a:t>
            </a:fld>
            <a:endParaRPr lang="cs-CZ"/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93A7A-9DCB-4CA2-A49F-E63D6241FA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0B964-1ED3-40D8-BDC4-3D39223E2107}" type="datetimeFigureOut">
              <a:rPr lang="cs-CZ"/>
              <a:pPr>
                <a:defRPr/>
              </a:pPr>
              <a:t>1. 10. 2015</a:t>
            </a:fld>
            <a:endParaRPr lang="cs-CZ"/>
          </a:p>
        </p:txBody>
      </p:sp>
      <p:sp>
        <p:nvSpPr>
          <p:cNvPr id="5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06923-D089-4FE6-8574-5C51F6217D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3469C-6371-4B3E-AF10-058C089B73FB}" type="datetimeFigureOut">
              <a:rPr lang="cs-CZ"/>
              <a:pPr>
                <a:defRPr/>
              </a:pPr>
              <a:t>1. 10. 2015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A867A-E581-4DE5-98D1-81B31EEB62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ECE67-F908-4A32-8456-8670E39BE27B}" type="datetimeFigureOut">
              <a:rPr lang="cs-CZ"/>
              <a:pPr>
                <a:defRPr/>
              </a:pPr>
              <a:t>1. 10. 2015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1235D-F958-403C-B468-ACA5E44B28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E1638-CF7A-4000-B4BD-E57C5FFFD002}" type="datetimeFigureOut">
              <a:rPr lang="cs-CZ"/>
              <a:pPr>
                <a:defRPr/>
              </a:pPr>
              <a:t>1. 10. 2015</a:t>
            </a:fld>
            <a:endParaRPr lang="cs-CZ"/>
          </a:p>
        </p:txBody>
      </p:sp>
      <p:sp>
        <p:nvSpPr>
          <p:cNvPr id="7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10E9-B016-482B-B7F6-D64359FCF9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A98BF-FBB3-48A8-AA8F-752733BB83C3}" type="datetimeFigureOut">
              <a:rPr lang="cs-CZ"/>
              <a:pPr>
                <a:defRPr/>
              </a:pPr>
              <a:t>1. 10. 2015</a:t>
            </a:fld>
            <a:endParaRPr lang="cs-CZ"/>
          </a:p>
        </p:txBody>
      </p:sp>
      <p:sp>
        <p:nvSpPr>
          <p:cNvPr id="6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40725-79F8-44F0-8FA7-3DA95896E4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6B823-C461-485A-9A70-67D838819D32}" type="datetimeFigureOut">
              <a:rPr lang="cs-CZ"/>
              <a:pPr>
                <a:defRPr/>
              </a:pPr>
              <a:t>1. 10. 2015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09891-F224-413B-A930-31951CBC3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17BB5-297D-4DD6-9C52-ADB06E1F4118}" type="datetimeFigureOut">
              <a:rPr lang="cs-CZ"/>
              <a:pPr>
                <a:defRPr/>
              </a:pPr>
              <a:t>1. 10. 2015</a:t>
            </a:fld>
            <a:endParaRPr lang="cs-CZ"/>
          </a:p>
        </p:txBody>
      </p:sp>
      <p:sp>
        <p:nvSpPr>
          <p:cNvPr id="4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7312A-DABB-4572-AB02-572FA1F044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36174-51D3-4980-8138-5C89CA1B59BB}" type="datetimeFigureOut">
              <a:rPr lang="cs-CZ"/>
              <a:pPr>
                <a:defRPr/>
              </a:pPr>
              <a:t>1. 10. 2015</a:t>
            </a:fld>
            <a:endParaRPr lang="cs-CZ"/>
          </a:p>
        </p:txBody>
      </p:sp>
      <p:sp>
        <p:nvSpPr>
          <p:cNvPr id="3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482AF-7088-4D62-919A-433BF7102E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A9D93-FB8B-42FE-BE29-8BD3A1635942}" type="datetimeFigureOut">
              <a:rPr lang="cs-CZ"/>
              <a:pPr>
                <a:defRPr/>
              </a:pPr>
              <a:t>1. 10. 2015</a:t>
            </a:fld>
            <a:endParaRPr lang="cs-CZ"/>
          </a:p>
        </p:txBody>
      </p:sp>
      <p:sp>
        <p:nvSpPr>
          <p:cNvPr id="7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6C201-A4E6-4604-9B93-426BC34D5C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D80AA-4F34-4059-A22F-394410EFBC33}" type="datetimeFigureOut">
              <a:rPr lang="cs-CZ"/>
              <a:pPr>
                <a:defRPr/>
              </a:pPr>
              <a:t>1. 10. 2015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E5132-2F66-4121-92B1-B9A6D2EB7F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C018DE-13E1-4B83-AF2C-E2FE9B290014}" type="datetimeFigureOut">
              <a:rPr lang="cs-CZ"/>
              <a:pPr>
                <a:defRPr/>
              </a:pPr>
              <a:t>1. 10. 2015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C47ACB-5D4D-4EB1-A405-93B20CB04A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1" r:id="rId4"/>
    <p:sldLayoutId id="2147483735" r:id="rId5"/>
    <p:sldLayoutId id="2147483730" r:id="rId6"/>
    <p:sldLayoutId id="2147483736" r:id="rId7"/>
    <p:sldLayoutId id="2147483737" r:id="rId8"/>
    <p:sldLayoutId id="2147483738" r:id="rId9"/>
    <p:sldLayoutId id="2147483729" r:id="rId10"/>
    <p:sldLayoutId id="21474837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rustovyhormon.cz/dokumenty/rustove_grafy_hmotnos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928670"/>
            <a:ext cx="4105596" cy="278608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Malnutrice u pacientů EB</a:t>
            </a:r>
            <a:endParaRPr lang="cs-CZ" sz="5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43125" y="5786438"/>
            <a:ext cx="6550025" cy="13573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>
                <a:solidFill>
                  <a:schemeClr val="tx1"/>
                </a:solidFill>
              </a:rPr>
              <a:t>Ing. Bc. Gabriela Janíčková, nutriční terapeut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>
                <a:solidFill>
                  <a:schemeClr val="tx1"/>
                </a:solidFill>
              </a:rPr>
              <a:t>DEBRA, Klinické EB Centrum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>
                <a:solidFill>
                  <a:schemeClr val="tx1"/>
                </a:solidFill>
              </a:rPr>
              <a:t>Pediatrická klinika FN Brno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cs-CZ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Výskyt 44%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Recesivní a dominantní dědičnost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Poškozen protein pro kolagen VII.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DEB je typická výsevem puchýřů po celém těle, kdy jsou poraněné obrovské plochy, rány se velmi špatně hojí a prsty na rukách a nohou mají tendenci srůstat.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Pacienti mají 300 x vyšší pravděpodobnost výskytu </a:t>
            </a:r>
            <a:r>
              <a:rPr lang="cs-CZ" dirty="0" err="1" smtClean="0"/>
              <a:t>spinocelulárního</a:t>
            </a:r>
            <a:r>
              <a:rPr lang="cs-CZ" dirty="0" smtClean="0"/>
              <a:t> karcinomu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DDEB </a:t>
            </a:r>
            <a:r>
              <a:rPr lang="cs-CZ" dirty="0" err="1" smtClean="0"/>
              <a:t>LOcalized</a:t>
            </a:r>
            <a:endParaRPr lang="cs-CZ" dirty="0"/>
          </a:p>
        </p:txBody>
      </p:sp>
      <p:pic>
        <p:nvPicPr>
          <p:cNvPr id="23554" name="Picture 2" descr="http://www.sleepingangel.com/ebworld/images/r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214438"/>
            <a:ext cx="5143500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http://img.medscape.com/pi/emed/ckb/dermatology/1048885-1062939-5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786188"/>
            <a:ext cx="4143375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RDEB </a:t>
            </a:r>
            <a:r>
              <a:rPr lang="cs-CZ" dirty="0" err="1" smtClean="0"/>
              <a:t>generalized</a:t>
            </a:r>
            <a:endParaRPr lang="cs-CZ" dirty="0"/>
          </a:p>
        </p:txBody>
      </p:sp>
      <p:pic>
        <p:nvPicPr>
          <p:cNvPr id="24578" name="Picture 2" descr="http://www.sleepingangel.com/ebworld/images/rd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57313"/>
            <a:ext cx="2343150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http://www.sleepingangel.com/ebworld/images/rd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2000250"/>
            <a:ext cx="27146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http://www.sleepingangel.com/ebworld/images/rd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572000"/>
            <a:ext cx="2643188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http://www.sleepingangel.com/ebworld/images/rd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1571625"/>
            <a:ext cx="3071813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http://www.sleepingangel.com/ebworld/images/rd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75" y="3643313"/>
            <a:ext cx="3071813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Jak vypadá puchýř?</a:t>
            </a:r>
            <a:endParaRPr lang="cs-CZ" dirty="0"/>
          </a:p>
        </p:txBody>
      </p:sp>
      <p:pic>
        <p:nvPicPr>
          <p:cNvPr id="25602" name="Picture 2" descr="http://www.sleepingangel.com/ebworld/images/clinical_elbowbli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1571625"/>
            <a:ext cx="33909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http://www.sleepingangel.com/ebworld/images/clinical_elbowbliste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571625"/>
            <a:ext cx="28860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http://www.sleepingangel.com/ebworld/images/clinical_footblis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4357688"/>
            <a:ext cx="35147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www.sleepingangel.com/ebworld/graphics/torso_le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285875"/>
            <a:ext cx="51308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4" descr="http://www.sleepingangel.com/ebworld/graphics/leg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1285875"/>
            <a:ext cx="2643187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Pacientka RDEB gen. </a:t>
            </a:r>
            <a:endParaRPr lang="cs-CZ" dirty="0"/>
          </a:p>
        </p:txBody>
      </p:sp>
      <p:pic>
        <p:nvPicPr>
          <p:cNvPr id="27650" name="Picture 2" descr="http://www.sleepingangel.com/ebworld/clinical/fally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785938"/>
            <a:ext cx="42862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http://www.sleepingangel.com/ebworld/clinical/fally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3125"/>
            <a:ext cx="42862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img.medscape.com/fullsize/migrated/499/497/dn499497.fi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"/>
            <a:ext cx="38100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4" descr="http://www.kissesforkatie.org/images/graphics/ebora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1928813"/>
            <a:ext cx="48577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Převaz pacienta s </a:t>
            </a:r>
            <a:r>
              <a:rPr lang="cs-CZ" dirty="0" err="1" smtClean="0"/>
              <a:t>rdeb</a:t>
            </a:r>
            <a:endParaRPr lang="cs-CZ" dirty="0"/>
          </a:p>
        </p:txBody>
      </p:sp>
      <p:pic>
        <p:nvPicPr>
          <p:cNvPr id="29698" name="Picture 2" descr="http://www.sleepingangel.com/ebworld/clinical/andybooboo%2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571625"/>
            <a:ext cx="6000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29313" y="1143000"/>
            <a:ext cx="3000375" cy="5214938"/>
          </a:xfrm>
        </p:spPr>
        <p:txBody>
          <a:bodyPr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i="1" dirty="0" smtClean="0"/>
              <a:t>Oblast dermo-epidermální </a:t>
            </a:r>
            <a:r>
              <a:rPr lang="cs-CZ" i="1" dirty="0" err="1" smtClean="0"/>
              <a:t>junkce</a:t>
            </a:r>
            <a:r>
              <a:rPr lang="cs-CZ" i="1" dirty="0" smtClean="0"/>
              <a:t> na molekulární úrovni. Všechny proteiny, které jsou v případě EB defektní, zajišťují stálost spojení epidermis s dermis. EB simplex (tmavě červeně keratin 5 nebo 14), </a:t>
            </a:r>
            <a:r>
              <a:rPr lang="cs-CZ" i="1" dirty="0" err="1" smtClean="0"/>
              <a:t>junkční</a:t>
            </a:r>
            <a:r>
              <a:rPr lang="cs-CZ" i="1" dirty="0" smtClean="0"/>
              <a:t> EB (červeně </a:t>
            </a:r>
            <a:r>
              <a:rPr lang="cs-CZ" i="1" dirty="0" err="1" smtClean="0"/>
              <a:t>laminin</a:t>
            </a:r>
            <a:r>
              <a:rPr lang="cs-CZ" i="1" dirty="0" smtClean="0"/>
              <a:t> 5, modře </a:t>
            </a:r>
            <a:r>
              <a:rPr lang="el-GR" i="1" dirty="0" smtClean="0"/>
              <a:t>α6β4 </a:t>
            </a:r>
            <a:r>
              <a:rPr lang="cs-CZ" i="1" dirty="0" err="1" smtClean="0"/>
              <a:t>integrin</a:t>
            </a:r>
            <a:r>
              <a:rPr lang="cs-CZ" i="1" dirty="0" smtClean="0"/>
              <a:t> nebo zeleně kolagen typu XVII) a dystrofická EB (kolagen typu VII, tmavě zelená vlákna v dermis). </a:t>
            </a:r>
            <a:r>
              <a:rPr lang="cs-CZ" i="1" dirty="0" err="1" smtClean="0"/>
              <a:t>Hemidesmozóm</a:t>
            </a:r>
            <a:r>
              <a:rPr lang="cs-CZ" i="1" dirty="0" smtClean="0"/>
              <a:t> (žlutě) ukotvuje </a:t>
            </a:r>
            <a:r>
              <a:rPr lang="cs-CZ" i="1" dirty="0" err="1" smtClean="0"/>
              <a:t>keratinocyt</a:t>
            </a:r>
            <a:r>
              <a:rPr lang="cs-CZ" i="1" dirty="0" smtClean="0"/>
              <a:t> do bazální membrány. </a:t>
            </a:r>
            <a:endParaRPr lang="cs-CZ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000125"/>
            <a:ext cx="5429250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Problémové faktory výživy u EB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875212"/>
          </a:xfrm>
        </p:spPr>
        <p:txBody>
          <a:bodyPr>
            <a:normAutofit lnSpcReduction="10000"/>
          </a:bodyPr>
          <a:lstStyle/>
          <a:p>
            <a:pPr marL="514350" indent="-51435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- Nejzávažnější nutriční rizika jsou u pacientů </a:t>
            </a:r>
            <a:r>
              <a:rPr lang="cs-CZ" dirty="0" err="1" smtClean="0"/>
              <a:t>rDEB</a:t>
            </a:r>
            <a:r>
              <a:rPr lang="cs-CZ" dirty="0" smtClean="0"/>
              <a:t>, JEB, a dětských pacientů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Orální, </a:t>
            </a:r>
            <a:r>
              <a:rPr lang="cs-CZ" dirty="0" err="1" smtClean="0"/>
              <a:t>orofaryngeální</a:t>
            </a:r>
            <a:r>
              <a:rPr lang="cs-CZ" dirty="0" smtClean="0"/>
              <a:t>, </a:t>
            </a:r>
            <a:r>
              <a:rPr lang="cs-CZ" dirty="0" err="1" smtClean="0"/>
              <a:t>esofageální</a:t>
            </a:r>
            <a:r>
              <a:rPr lang="cs-CZ" dirty="0" smtClean="0"/>
              <a:t> a GIT komplikace ( ulcerace s/bez striktur), které limitují příjem stravy.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err="1" smtClean="0"/>
              <a:t>Hypermetabolismus</a:t>
            </a:r>
            <a:r>
              <a:rPr lang="cs-CZ" dirty="0" smtClean="0"/>
              <a:t> v důsledku externích kožních lézí se ztrátou krve a serózní tekutiny,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smtClean="0"/>
              <a:t>zvýšení obratu proteinů a tepelné ztráty zejména jsou-li spojeny s infekcí.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Epidermolysis bullosa congenita EBC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vzácné dědičné dermatologické onemocnění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základním projevem je extrémně křehká kůže a tvorba puchýřů, která je dána poruchou spojení mezi pokožkou a škárou = porucha v oblasti tzv. dermo-epidermální </a:t>
            </a:r>
            <a:r>
              <a:rPr lang="cs-CZ" dirty="0" err="1" smtClean="0"/>
              <a:t>junkce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puchýře na kůži vznikají působením malého tlaku, třením nebo spontánně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3 základní skupiny se liší vlastním mechanismem vzniku a lokalizací puchýřů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i) </a:t>
            </a:r>
            <a:r>
              <a:rPr lang="cs-CZ" b="1" dirty="0" smtClean="0"/>
              <a:t>epidermolysis bullosa simplex (EBS</a:t>
            </a:r>
            <a:r>
              <a:rPr lang="cs-CZ" dirty="0" smtClean="0"/>
              <a:t>), kde dochází k rozvolnění a vzniku puchýře v epidermis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err="1" smtClean="0"/>
              <a:t>ii</a:t>
            </a:r>
            <a:r>
              <a:rPr lang="cs-CZ" dirty="0" smtClean="0"/>
              <a:t>) </a:t>
            </a:r>
            <a:r>
              <a:rPr lang="cs-CZ" b="1" dirty="0" err="1" smtClean="0"/>
              <a:t>junkční</a:t>
            </a:r>
            <a:r>
              <a:rPr lang="cs-CZ" b="1" dirty="0" smtClean="0"/>
              <a:t> epidermolysis bullosa (EBJ) </a:t>
            </a:r>
            <a:r>
              <a:rPr lang="cs-CZ" dirty="0" smtClean="0"/>
              <a:t>se zpuchýřování uskutečňuje v lamina </a:t>
            </a:r>
            <a:r>
              <a:rPr lang="cs-CZ" dirty="0" err="1" smtClean="0"/>
              <a:t>lucida</a:t>
            </a:r>
            <a:r>
              <a:rPr lang="cs-CZ" dirty="0" smtClean="0"/>
              <a:t> bazální membrány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err="1" smtClean="0"/>
              <a:t>iii</a:t>
            </a:r>
            <a:r>
              <a:rPr lang="cs-CZ" dirty="0" smtClean="0"/>
              <a:t>) u </a:t>
            </a:r>
            <a:r>
              <a:rPr lang="cs-CZ" b="1" dirty="0" smtClean="0"/>
              <a:t>dystrofické epidermolysis bullosa (DEB) </a:t>
            </a:r>
            <a:r>
              <a:rPr lang="cs-CZ" dirty="0" smtClean="0"/>
              <a:t>puchýř vzniká pod bazální membránou v povrchových částech koria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Cíle nutriční podpory</a:t>
            </a:r>
            <a:endParaRPr lang="cs-CZ" dirty="0"/>
          </a:p>
        </p:txBody>
      </p:sp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Zmírnit malnutrici a stres spojený s jídlem</a:t>
            </a:r>
          </a:p>
          <a:p>
            <a:r>
              <a:rPr lang="cs-CZ" smtClean="0"/>
              <a:t>Minimalizovat nutriční deficity</a:t>
            </a:r>
          </a:p>
          <a:p>
            <a:r>
              <a:rPr lang="cs-CZ" smtClean="0"/>
              <a:t>Optimalizovat růst (děti)</a:t>
            </a:r>
          </a:p>
          <a:p>
            <a:r>
              <a:rPr lang="cs-CZ" smtClean="0"/>
              <a:t>Optimalizovat funkci střev</a:t>
            </a:r>
          </a:p>
          <a:p>
            <a:r>
              <a:rPr lang="cs-CZ" smtClean="0"/>
              <a:t>Optimalizovat imunitní stav</a:t>
            </a:r>
          </a:p>
          <a:p>
            <a:r>
              <a:rPr lang="cs-CZ" smtClean="0"/>
              <a:t>Optimalizovat hojení ran</a:t>
            </a:r>
          </a:p>
          <a:p>
            <a:r>
              <a:rPr lang="cs-CZ" smtClean="0"/>
              <a:t>Podpořit vývoj v dospívání (děti)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Příčiny prohlubování malnutrice a vzniku komplikací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sz="2400" dirty="0" smtClean="0"/>
              <a:t>Dg. E 41 Nutriční </a:t>
            </a:r>
            <a:r>
              <a:rPr lang="cs-CZ" sz="2400" dirty="0" err="1" smtClean="0"/>
              <a:t>marazmus</a:t>
            </a:r>
            <a:endParaRPr lang="cs-CZ" sz="24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cs-CZ" sz="2400" dirty="0" smtClean="0"/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sz="2400" dirty="0" smtClean="0"/>
              <a:t>1. </a:t>
            </a:r>
            <a:r>
              <a:rPr lang="cs-CZ" sz="2400" b="1" dirty="0" smtClean="0"/>
              <a:t>Neadekvátní příjem: </a:t>
            </a:r>
            <a:r>
              <a:rPr lang="cs-CZ" sz="2400" dirty="0" smtClean="0"/>
              <a:t>poruchy polykání,motility či obstrukce GIT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sz="2400" dirty="0" smtClean="0"/>
              <a:t>2.</a:t>
            </a:r>
            <a:r>
              <a:rPr lang="cs-CZ" sz="2400" b="1" dirty="0" smtClean="0"/>
              <a:t>Poruchy trávení</a:t>
            </a:r>
            <a:endParaRPr lang="cs-CZ" sz="24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sz="2400" dirty="0" smtClean="0"/>
              <a:t>3.</a:t>
            </a:r>
            <a:r>
              <a:rPr lang="cs-CZ" sz="2400" b="1" dirty="0" smtClean="0"/>
              <a:t>Poruchy vstřebávání: </a:t>
            </a:r>
            <a:r>
              <a:rPr lang="cs-CZ" sz="2400" dirty="0" smtClean="0"/>
              <a:t>krátké střevo,píštěle,zánět střeva,léky,projímadla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sz="2400" dirty="0" smtClean="0"/>
              <a:t>4.</a:t>
            </a:r>
            <a:r>
              <a:rPr lang="cs-CZ" sz="2400" b="1" dirty="0" smtClean="0"/>
              <a:t>Metabolické poruchy</a:t>
            </a:r>
            <a:endParaRPr lang="cs-CZ" sz="24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sz="2400" dirty="0" smtClean="0"/>
              <a:t>5.</a:t>
            </a:r>
            <a:r>
              <a:rPr lang="cs-CZ" sz="2400" b="1" dirty="0" smtClean="0"/>
              <a:t>Zvýšené ztráty a zvýšená potřeba:</a:t>
            </a:r>
            <a:r>
              <a:rPr lang="cs-CZ" sz="2400" dirty="0" smtClean="0"/>
              <a:t>infekce,katabolické stavy,úrazy,operace, nádory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Jak velké je riziko malnutrice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EBD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	děti 77 %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	dospělí 86 %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EBJ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	děti i dospělí 57 %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EBS – </a:t>
            </a:r>
            <a:r>
              <a:rPr lang="cs-CZ" dirty="0" err="1" smtClean="0"/>
              <a:t>Dowling</a:t>
            </a:r>
            <a:r>
              <a:rPr lang="cs-CZ" dirty="0" smtClean="0"/>
              <a:t>-</a:t>
            </a:r>
            <a:r>
              <a:rPr lang="cs-CZ" dirty="0" err="1" smtClean="0"/>
              <a:t>Meara</a:t>
            </a:r>
            <a:r>
              <a:rPr lang="cs-CZ" dirty="0" smtClean="0"/>
              <a:t> – kojenci a děti</a:t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571500"/>
            <a:ext cx="9036050" cy="578643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Množství komplikací které limitují příjem potravy</a:t>
            </a:r>
            <a:endParaRPr lang="cs-CZ" dirty="0"/>
          </a:p>
        </p:txBody>
      </p:sp>
      <p:sp>
        <p:nvSpPr>
          <p:cNvPr id="3686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Ústa, hltan, jícen, GI komplikace </a:t>
            </a:r>
            <a:r>
              <a:rPr lang="cs-CZ" smtClean="0">
                <a:sym typeface="Wingdings" pitchFamily="2" charset="2"/>
              </a:rPr>
              <a:t> limitují příjem či absorbci živin</a:t>
            </a:r>
          </a:p>
          <a:p>
            <a:r>
              <a:rPr lang="cs-CZ" smtClean="0">
                <a:sym typeface="Wingdings" pitchFamily="2" charset="2"/>
              </a:rPr>
              <a:t>Chronická zácpa, bolestivé vyprazdňování  sekundární anorexie</a:t>
            </a:r>
            <a:endParaRPr lang="cs-CZ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Hodnocení malnutrice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8686800" cy="5089525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Nutriční anamnéza (</a:t>
            </a:r>
            <a:r>
              <a:rPr lang="cs-CZ" sz="2400" dirty="0" smtClean="0"/>
              <a:t>změna chuti k jídlu zažívací obtíže, změna tělesné hmotnosti, stav kontroly DÚ, jazyk, zuby, stav polykání, GER, trávení, vyprazdňování)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Antropometrické ukazatele </a:t>
            </a:r>
            <a:r>
              <a:rPr lang="cs-CZ" sz="2400" dirty="0" smtClean="0"/>
              <a:t>(BMI, těl. hmotnost, tělesný růst – u dětí), nelze využít metod BIA, </a:t>
            </a:r>
            <a:r>
              <a:rPr lang="cs-CZ" sz="2400" dirty="0" err="1" smtClean="0"/>
              <a:t>kaliper</a:t>
            </a:r>
            <a:endParaRPr lang="cs-CZ" sz="24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400" dirty="0" smtClean="0"/>
              <a:t>	CAVE! – kloubní kontraktury – zhoršené určení tělesné délky a výšky pacientů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400" dirty="0" smtClean="0"/>
              <a:t>	CAVE! – hmotnost často zkreslena obvazy, sekrecí do obvazů atd.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Laboratorní </a:t>
            </a:r>
            <a:r>
              <a:rPr lang="cs-CZ" dirty="0" err="1" smtClean="0"/>
              <a:t>markery</a:t>
            </a:r>
            <a:r>
              <a:rPr lang="cs-CZ" dirty="0" smtClean="0"/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albumin</a:t>
            </a:r>
            <a:r>
              <a:rPr lang="cs-CZ" sz="2400" dirty="0" smtClean="0">
                <a:cs typeface="Times New Roman" pitchFamily="18" charset="0"/>
              </a:rPr>
              <a:t>↓28,</a:t>
            </a:r>
            <a:r>
              <a:rPr lang="cs-CZ" sz="2400" dirty="0" err="1" smtClean="0">
                <a:cs typeface="Times New Roman" pitchFamily="18" charset="0"/>
              </a:rPr>
              <a:t>prealbumin</a:t>
            </a:r>
            <a:r>
              <a:rPr lang="cs-CZ" sz="2400" dirty="0" smtClean="0">
                <a:cs typeface="Times New Roman" pitchFamily="18" charset="0"/>
              </a:rPr>
              <a:t>↓0,1, transferin ↓1,5 g/l, CRP)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400" dirty="0" smtClean="0">
                <a:cs typeface="Times New Roman" pitchFamily="18" charset="0"/>
              </a:rPr>
              <a:t>	CAVE! – nespolehlivý ukazatel CB (v důsledku zánětu bývá zvýšen gama globuliny)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Malnutrice u 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Je výsledkem nerovnováhy mezi nároky organismu na živiny a energii a jejich přívodem.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ovlivňuje celkový subjektivní stav a úspěch léčby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Primární důsledky: zvýšené riziko infekcí oslabením imunitního systému, zpomalené hojení ran, snížení motility střev, svalová slabost a z toho plynoucí snížená pohyblivost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Sekundárními důsledky: zvýšená morbidita, prodloužení doby hospitalizace, prodloužení rekonvalescence.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99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Zvýšené energetické požadavky rostoucího organismu pacientů s EB jsou vyšší než u zdravých dětí</a:t>
            </a:r>
          </a:p>
          <a:p>
            <a:r>
              <a:rPr lang="cs-CZ" smtClean="0"/>
              <a:t>tvorba puchýřů neustále vyžaduje novotvorbu buněk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Percentilový graf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20. až 80. percentil grafu hmotnosti k výšce (H/V) = </a:t>
            </a:r>
            <a:r>
              <a:rPr lang="cs-CZ" dirty="0" err="1" smtClean="0"/>
              <a:t>eutrofii</a:t>
            </a:r>
            <a:r>
              <a:rPr lang="cs-CZ" dirty="0" smtClean="0"/>
              <a:t> dítěte.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Hodnoty H/V &lt; 20. percentilem = podváha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Hodnoty H/V &lt; 10. percentilem = klinicky významné hypotrofii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H/V &lt; 3. percentilem = klinicky významná závažná dystrofie.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Pokud při nedostatku výživy dítě přestává růst= chronická PEM.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Pokud dítě při  biochemickém vyšetření má nedostatečné proteinové rezervy, hovoříme o proteinové malnutrici.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Dopad podvýživy (ovlivňuje růst, hojení ran, imunitu, délku života a úmrtnost) </a:t>
            </a:r>
            <a:r>
              <a:rPr lang="cs-CZ" dirty="0" smtClean="0">
                <a:sym typeface="Wingdings" pitchFamily="2" charset="2"/>
              </a:rPr>
              <a:t> dospělí EB pacienti </a:t>
            </a:r>
            <a:r>
              <a:rPr lang="cs-CZ" dirty="0" smtClean="0"/>
              <a:t>mají často menší postavu, kachexii a opožděné sexuální zrání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Růstová retardace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Děti s </a:t>
            </a:r>
            <a:r>
              <a:rPr lang="cs-CZ" dirty="0" err="1" smtClean="0"/>
              <a:t>rDEB</a:t>
            </a:r>
            <a:r>
              <a:rPr lang="cs-CZ" dirty="0" smtClean="0"/>
              <a:t> pomaleji rostou. Snížení lineární růstové rychlosti obvykle předchází nepřiměřená tělesná váha naznačující, že růst je sekundárním znakem nepřiměřené výživy.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Anémie znatelně přispívá k menšímu vzrůstu.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U dětí a mladistvých se mohou objevovat kloubní kontraktury (přesnější děti měřit v poloze ležmo na zádech).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Optimální tempo růstu dítěte s těžšími formami EBC může být obtížné určit.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313" y="5286375"/>
            <a:ext cx="8686800" cy="1357313"/>
          </a:xfrm>
        </p:spPr>
        <p:txBody>
          <a:bodyPr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i="1" dirty="0" smtClean="0"/>
              <a:t>	Oblast dermo-epidermální </a:t>
            </a:r>
            <a:r>
              <a:rPr lang="cs-CZ" i="1" dirty="0" err="1" smtClean="0"/>
              <a:t>junkce</a:t>
            </a:r>
            <a:r>
              <a:rPr lang="cs-CZ" i="1" dirty="0" smtClean="0"/>
              <a:t>. Vpravo: řez kůží, černá čára představuje bazální membránu, která odděluje epidermis (nad čarou) od dermis (pod čarou). Vlevo: schematické znázornění oblasti vzniku puchýře; v případě EBS dochází k cytolýze </a:t>
            </a:r>
            <a:r>
              <a:rPr lang="cs-CZ" i="1" dirty="0" err="1" smtClean="0"/>
              <a:t>keratinocytů</a:t>
            </a:r>
            <a:r>
              <a:rPr lang="cs-CZ" i="1" dirty="0" smtClean="0"/>
              <a:t> a vzniku puchýře v epidermis (</a:t>
            </a:r>
            <a:r>
              <a:rPr lang="cs-CZ" b="1" i="1" dirty="0" smtClean="0"/>
              <a:t>A), u EBJ se rozpadá kůže v oblasti bazální membrány (B), DEB je způsobena rozpadem v dermis (C). </a:t>
            </a:r>
            <a:endParaRPr lang="cs-CZ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46213"/>
            <a:ext cx="8643938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Percentilové růstové grafy - hmotnost</a:t>
            </a:r>
            <a:br>
              <a:rPr lang="cs-CZ" dirty="0" smtClean="0"/>
            </a:br>
            <a:r>
              <a:rPr lang="cs-CZ" sz="1800" dirty="0" smtClean="0">
                <a:hlinkClick r:id="rId2"/>
              </a:rPr>
              <a:t>http://www.</a:t>
            </a:r>
            <a:r>
              <a:rPr lang="cs-CZ" sz="1800" dirty="0" err="1" smtClean="0">
                <a:hlinkClick r:id="rId2"/>
              </a:rPr>
              <a:t>rustovyhormon.cz</a:t>
            </a:r>
            <a:r>
              <a:rPr lang="cs-CZ" sz="1800" dirty="0" smtClean="0">
                <a:hlinkClick r:id="rId2"/>
              </a:rPr>
              <a:t>/dokumenty/</a:t>
            </a:r>
            <a:r>
              <a:rPr lang="cs-CZ" sz="1800" dirty="0" err="1" smtClean="0">
                <a:hlinkClick r:id="rId2"/>
              </a:rPr>
              <a:t>rustove</a:t>
            </a:r>
            <a:r>
              <a:rPr lang="cs-CZ" sz="1800" dirty="0" smtClean="0">
                <a:hlinkClick r:id="rId2"/>
              </a:rPr>
              <a:t>_grafy_hmotnost.</a:t>
            </a:r>
            <a:r>
              <a:rPr lang="cs-CZ" sz="1800" dirty="0" err="1" smtClean="0">
                <a:hlinkClick r:id="rId2"/>
              </a:rPr>
              <a:t>pdf</a:t>
            </a:r>
            <a:endParaRPr lang="cs-CZ" sz="1800" dirty="0"/>
          </a:p>
        </p:txBody>
      </p:sp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700213"/>
            <a:ext cx="3384550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700213"/>
            <a:ext cx="3311525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4097337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76250"/>
            <a:ext cx="4081462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Doporučené kontrolní náběry – </a:t>
            </a:r>
            <a:r>
              <a:rPr lang="cs-CZ" dirty="0" err="1" smtClean="0"/>
              <a:t>biochem</a:t>
            </a:r>
            <a:r>
              <a:rPr lang="cs-CZ" dirty="0" smtClean="0"/>
              <a:t> ukazatele podvýživy</a:t>
            </a:r>
            <a:endParaRPr lang="cs-CZ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628775"/>
            <a:ext cx="6840537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Puchýře v DÚ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Těžší formy EBJ a EBD (problémy s puchýři má 95 % pacientů) mají velké množství rozsáhlých jizvících se puchýřů.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Dítěti by se při tomto poškození sliznice dutiny ústní neměla podávat strava a nápoje, které jsou velmi horké, velmi studené, kyselé, slané nebo kořeněné.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Omezení konzumace potravin s tvrdou kůrkou a křupavých potravin jako jsou krekry, brambůrky…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24888" cy="2803525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Jizva tvoří srůsty měkkých tkání a úst. Srůst je patrný na ústních koutcích a také u vnitřní bukální sliznice, která srůstá s dásněmi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</a:t>
            </a:r>
            <a:r>
              <a:rPr lang="cs-CZ" dirty="0" err="1" smtClean="0"/>
              <a:t>mikrostomie</a:t>
            </a:r>
            <a:r>
              <a:rPr lang="cs-CZ" dirty="0" smtClean="0"/>
              <a:t>  (obtížné čištění zubů a DÚ)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err="1" smtClean="0"/>
              <a:t>Ankyloglosie</a:t>
            </a:r>
            <a:r>
              <a:rPr lang="cs-CZ" dirty="0" smtClean="0"/>
              <a:t> – u pacientů s RDEB - způsobuje sníženou pohyblivost potravy uvnitř dutiny ústní (obtížné žvýkání) a potíže s mluvením.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U pacientů s EB mohou být chuťové pohárky méně inervovány nebo může být inervace zcela zničená ranami a jizvami na jazyku.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Nefunkční chuťové pohárky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zmenšená chuť k jídlu a ke zkoušení nových potravin.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4286250"/>
            <a:ext cx="345757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4224338"/>
            <a:ext cx="30003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Zuby</a:t>
            </a:r>
            <a:endParaRPr lang="cs-CZ" dirty="0"/>
          </a:p>
        </p:txBody>
      </p:sp>
      <p:sp>
        <p:nvSpPr>
          <p:cNvPr id="481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Kazivost zubů je výraznější u JEB A DEB</a:t>
            </a:r>
          </a:p>
          <a:p>
            <a:r>
              <a:rPr lang="cs-CZ" smtClean="0"/>
              <a:t>Faktory: chronická infekce v DÚ, časté postižení dásní, hypoplazie skloviny, zarůstání vývodů slinných žláz, pomalé jedení, zvýšená frekvence podávání stravy, redukované čištění zubů</a:t>
            </a:r>
          </a:p>
          <a:p>
            <a:r>
              <a:rPr lang="cs-CZ" smtClean="0"/>
              <a:t>Kašovitá strava bývá chybně doplňována nadměrným přísunem disacharidů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dysfagie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Výraznější mezi dětmi mezi 3. – 7. rokem a v dospívání a dospělosti </a:t>
            </a:r>
            <a:r>
              <a:rPr lang="cs-CZ" dirty="0" err="1" smtClean="0"/>
              <a:t>rDEB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Doporučeno trvale podávat kašovitou stravu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Rozmělněné jídlo však obvykle zahrnuje zvýšení objemu potraviny.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Při použití vody nebo šťávy za účelem zvýšení objemu je však výživná hodnota pokrmu redukována.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Použití mléka nebo polévky na místo vody nebo šťávy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Jícen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Jícnové zúžení je abnormální zúžení jícnu, které se projevuje téměř u 60 % pacientů s RDEB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Typické příznaky zúžení jícnu: velmi pomalé jedení, obtížné polykání (dysfagie) a dušení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Přejdou po několika dnech = akutní puchýř v jícnu (Studené nápoje a potraviny tiší bolesti zduřelé sliznice, </a:t>
            </a:r>
            <a:r>
              <a:rPr lang="cs-CZ" dirty="0" err="1" smtClean="0"/>
              <a:t>snížují</a:t>
            </a:r>
            <a:r>
              <a:rPr lang="cs-CZ" dirty="0" smtClean="0"/>
              <a:t> otok a zánět x dlouhotrvající bolest </a:t>
            </a:r>
            <a:r>
              <a:rPr lang="cs-CZ" dirty="0" smtClean="0">
                <a:sym typeface="Wingdings" pitchFamily="2" charset="2"/>
              </a:rPr>
              <a:t> preventivní pasáž jícnu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>
                <a:sym typeface="Wingdings" pitchFamily="2" charset="2"/>
              </a:rPr>
              <a:t>RTG pasáž pomocí kontrastního síranu barnatého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dirty="0" smtClean="0">
              <a:sym typeface="Wingdings" pitchFamily="2" charset="2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Eroze jícnu/ striktury</a:t>
            </a:r>
            <a:endParaRPr lang="cs-CZ" dirty="0"/>
          </a:p>
        </p:txBody>
      </p:sp>
      <p:pic>
        <p:nvPicPr>
          <p:cNvPr id="51202" name="Picture 2" descr="http://images.radiopaedia.org/images/3397294/4f78d5d4e3c25fe998280a01917ae6_big_gall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643063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 descr="E:\materiály k materiálům\1066-4762-1-P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071688"/>
            <a:ext cx="34385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Obstipace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sz="2400" dirty="0" smtClean="0"/>
              <a:t>Zácpa je častá u těžkých forem EBD, EBJ a u typu </a:t>
            </a:r>
            <a:r>
              <a:rPr lang="cs-CZ" sz="2400" dirty="0" err="1" smtClean="0"/>
              <a:t>Dowling</a:t>
            </a:r>
            <a:r>
              <a:rPr lang="cs-CZ" sz="2400" dirty="0" smtClean="0"/>
              <a:t>-</a:t>
            </a:r>
            <a:r>
              <a:rPr lang="cs-CZ" sz="2400" dirty="0" err="1" smtClean="0"/>
              <a:t>Meara</a:t>
            </a:r>
            <a:r>
              <a:rPr lang="cs-CZ" sz="2400" dirty="0" smtClean="0"/>
              <a:t> EBS vycházející z </a:t>
            </a:r>
            <a:r>
              <a:rPr lang="cs-CZ" sz="2400" dirty="0" err="1" smtClean="0"/>
              <a:t>neadekvatního</a:t>
            </a:r>
            <a:r>
              <a:rPr lang="cs-CZ" sz="2400" dirty="0" smtClean="0"/>
              <a:t> příjmu vlákniny a tekutin,prodloužené imobilizace, sníženého fyzického pohybu, nevhodných výživových zvyklostí a stresu.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sz="2400" dirty="0" smtClean="0"/>
              <a:t>cyklus „obstipace - apatie – snížená chuť k jídlu – obstipace“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sz="2400" dirty="0" smtClean="0"/>
              <a:t>Potraviny obsahující více než 4 g vlákniny v jedné porci se považují za </a:t>
            </a:r>
            <a:r>
              <a:rPr lang="cs-CZ" sz="2400" dirty="0" err="1" smtClean="0"/>
              <a:t>vysokovlákninové</a:t>
            </a:r>
            <a:endParaRPr lang="cs-CZ" sz="2400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sz="2400" dirty="0" smtClean="0"/>
              <a:t>V dětském věku se také zácpa vyvine, začne-li si dítě spojovat defekaci s bolestí. Zpočátku banální (akutní) potlačení nucení na stolici může posléze vyústit v bolestivou defekaci tuhé stolice. Průvodním jevem - bolestivé anální fisury.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sz="2400" dirty="0" smtClean="0"/>
              <a:t>Bolest při vyprazdňování </a:t>
            </a:r>
            <a:r>
              <a:rPr lang="cs-CZ" sz="2400" dirty="0" smtClean="0">
                <a:sym typeface="Wingdings" pitchFamily="2" charset="2"/>
              </a:rPr>
              <a:t></a:t>
            </a:r>
            <a:r>
              <a:rPr lang="cs-CZ" sz="2400" dirty="0" smtClean="0"/>
              <a:t>zadržování stolice, rektum se přizpůsobuje, defekační reflex postupně vyhasíná.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sz="2400" dirty="0" smtClean="0"/>
              <a:t>Chronická distenze vede ke ztrátě vnímavosti </a:t>
            </a:r>
            <a:r>
              <a:rPr lang="pl-PL" sz="2400" dirty="0" smtClean="0"/>
              <a:t>k pocitu nucení na stolici.</a:t>
            </a:r>
            <a:endParaRPr lang="cs-CZ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Klinické projevy 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První klinické příznaky jsou u pacientů pozorovány již při narození nebo krátce po něm.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Všechny tři formy mají projevy lokalizované i generalizované a mohou postihnout kromě kůže i vnitřní orgány.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Výjimkou může být forma EBS, která může zůstat neodhalená do dospělosti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EBS může být lokalizována jen na dlaně a plosky nohou, pacienti často nepociťují zhoršenou kvalitu života. Na druhou stranu i EBS může mít závažný průběh a může způsobit úmrtí v kojeneckém věku. EBS je nejčastější formou, která představuje 47% všech diagnostikovaných EB. </a:t>
            </a: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Preventivní péče se věnuje </a:t>
            </a:r>
            <a:r>
              <a:rPr lang="cs-CZ" dirty="0" err="1" smtClean="0"/>
              <a:t>perianální</a:t>
            </a:r>
            <a:r>
              <a:rPr lang="cs-CZ" dirty="0" smtClean="0"/>
              <a:t> krajině, aby se předcházelo tvorbě bolestivých ragád.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Sedací koupele v odvaru z dubové kůry s koupelemi v KMnO4.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Při bolestivém vyprazdňování je vhodné lokálně aplikovat anestetikum.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err="1" smtClean="0"/>
              <a:t>Laktulosa</a:t>
            </a:r>
            <a:r>
              <a:rPr lang="cs-CZ" dirty="0" smtClean="0"/>
              <a:t>, listy </a:t>
            </a:r>
            <a:r>
              <a:rPr lang="cs-CZ" dirty="0" err="1" smtClean="0"/>
              <a:t>senny</a:t>
            </a:r>
            <a:r>
              <a:rPr lang="cs-CZ" dirty="0" smtClean="0"/>
              <a:t> (nevhodné do 10 let),</a:t>
            </a:r>
            <a:r>
              <a:rPr lang="cs-CZ" dirty="0" err="1" smtClean="0"/>
              <a:t>systostigmin</a:t>
            </a:r>
            <a:r>
              <a:rPr lang="cs-CZ" dirty="0" smtClean="0"/>
              <a:t> (podpora funkce střev)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Dlouhodobá spolupráce pacienta!!!</a:t>
            </a:r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Anémie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sz="5200" dirty="0" err="1" smtClean="0"/>
              <a:t>Hypochromní</a:t>
            </a:r>
            <a:r>
              <a:rPr lang="cs-CZ" sz="5200" dirty="0" smtClean="0"/>
              <a:t> anémie (anémie se sníženým obsahem hemoglobinu v erytrocytech)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sz="5200" dirty="0" smtClean="0"/>
              <a:t>nedostatečné je jak množství železa, tak jeho utilizace erytrocyty a nerovnováha mezi příjmem a výdejem železa z organismu.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sz="5200" dirty="0" smtClean="0"/>
              <a:t>Opakované ztráty krve z otevřených defektů na kůži a sliznicích (1 ml </a:t>
            </a:r>
            <a:r>
              <a:rPr lang="cs-CZ" sz="5200" dirty="0" err="1" smtClean="0"/>
              <a:t>erytrocytární</a:t>
            </a:r>
            <a:r>
              <a:rPr lang="cs-CZ" sz="5200" dirty="0" smtClean="0"/>
              <a:t> masy odpovídá asi 1 mg železa, 1 ml krve při hematokritu 0,45 pak 0,45 mg </a:t>
            </a:r>
            <a:r>
              <a:rPr lang="cs-CZ" sz="5200" dirty="0" err="1" smtClean="0"/>
              <a:t>Fe</a:t>
            </a:r>
            <a:r>
              <a:rPr lang="cs-CZ" sz="5200" dirty="0" smtClean="0"/>
              <a:t>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sz="5200" dirty="0" smtClean="0"/>
              <a:t>Všechny tyto důvody vedou u pacientů s EBC k nižší hladině železa v krvi a ke snížené utilizaci železa v červených krvinkách (anémie u chronického onemocnění).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sz="5200" dirty="0" smtClean="0"/>
              <a:t>V naší stravě je asi kolem 15–20 mg železa, ze kterého se vstřebává zhruba jedna desetina.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sz="5200" dirty="0" smtClean="0"/>
              <a:t>Nejlépe vstřebatelné je hemové železo přítomné ve stravě ve formě masa. Z hemového železa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sz="5200" dirty="0" smtClean="0"/>
              <a:t>se vstřebá 5–10krát více než z mouky a rostlinné stravy.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sz="5200" dirty="0" smtClean="0"/>
              <a:t>Železo vstřebané v trávicím ústrojí je transportováno a ukládáno ve formě feritinu a </a:t>
            </a:r>
            <a:r>
              <a:rPr lang="cs-CZ" sz="5200" dirty="0" err="1" smtClean="0"/>
              <a:t>hemosiderinu</a:t>
            </a:r>
            <a:r>
              <a:rPr lang="cs-CZ" sz="5200" dirty="0" smtClean="0"/>
              <a:t> v zásobárnách železa v </a:t>
            </a:r>
            <a:r>
              <a:rPr lang="cs-CZ" sz="5200" dirty="0" err="1" smtClean="0"/>
              <a:t>kostnídřeni</a:t>
            </a:r>
            <a:r>
              <a:rPr lang="cs-CZ" sz="5200" dirty="0" smtClean="0"/>
              <a:t>, játrech a ve slezině. </a:t>
            </a:r>
            <a:r>
              <a:rPr lang="cs-CZ" sz="5200" dirty="0" err="1" smtClean="0"/>
              <a:t>HCl</a:t>
            </a:r>
            <a:r>
              <a:rPr lang="cs-CZ" sz="5200" dirty="0" smtClean="0"/>
              <a:t> usnadňuje vstřebávání železa tím, že udržuje </a:t>
            </a:r>
            <a:r>
              <a:rPr lang="cs-CZ" sz="5200" dirty="0" err="1" smtClean="0"/>
              <a:t>nehemové</a:t>
            </a:r>
            <a:r>
              <a:rPr lang="cs-CZ" sz="5200" dirty="0" smtClean="0"/>
              <a:t> železo ve </a:t>
            </a:r>
            <a:r>
              <a:rPr lang="cs-CZ" sz="5200" dirty="0" err="1" smtClean="0"/>
              <a:t>feriformě</a:t>
            </a:r>
            <a:r>
              <a:rPr lang="cs-CZ" sz="5200" dirty="0" smtClean="0"/>
              <a:t> a zabraňuje jeho precipitaci ve formě špatně vstřebatelných fosfátů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sz="5200" dirty="0" smtClean="0"/>
              <a:t>a </a:t>
            </a:r>
            <a:r>
              <a:rPr lang="cs-CZ" sz="5200" dirty="0" err="1" smtClean="0"/>
              <a:t>fytátů</a:t>
            </a:r>
            <a:r>
              <a:rPr lang="cs-CZ" sz="5200" dirty="0" smtClean="0"/>
              <a:t>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sz="5200" dirty="0" smtClean="0"/>
              <a:t>Vstřebávání železa se zvyšuje při snížení zásob železa</a:t>
            </a:r>
            <a:r>
              <a:rPr lang="cs-CZ" dirty="0" smtClean="0"/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Nejde vždy jen o deficit </a:t>
            </a:r>
            <a:r>
              <a:rPr lang="cs-CZ" dirty="0" err="1" smtClean="0"/>
              <a:t>Fe</a:t>
            </a:r>
            <a:endParaRPr lang="cs-CZ" dirty="0"/>
          </a:p>
        </p:txBody>
      </p:sp>
      <p:sp>
        <p:nvSpPr>
          <p:cNvPr id="5529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kyselina listová, B12, C, měď, zinek a bílkoviny.</a:t>
            </a:r>
          </a:p>
          <a:p>
            <a:r>
              <a:rPr lang="cs-CZ" smtClean="0"/>
              <a:t>Typický hematolog. nález u EB: vysoký EPO a vysoké množství TROMB.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Léčba anémie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Podávání železa v tekuté formě per os (není účinné při výrazné anémii) – </a:t>
            </a:r>
            <a:r>
              <a:rPr lang="cs-CZ" dirty="0" err="1" smtClean="0"/>
              <a:t>lactofer</a:t>
            </a:r>
            <a:r>
              <a:rPr lang="cs-CZ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	CAVE! Při podání preparátů s </a:t>
            </a:r>
            <a:r>
              <a:rPr lang="cs-CZ" dirty="0" err="1" smtClean="0"/>
              <a:t>Fe</a:t>
            </a:r>
            <a:r>
              <a:rPr lang="cs-CZ" dirty="0" smtClean="0"/>
              <a:t> vzniká velmi </a:t>
            </a:r>
            <a:r>
              <a:rPr lang="cs-CZ" smtClean="0"/>
              <a:t>často zácpa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Transfuze je indikována při </a:t>
            </a:r>
            <a:r>
              <a:rPr lang="cs-CZ" dirty="0" err="1" smtClean="0"/>
              <a:t>Hb</a:t>
            </a:r>
            <a:r>
              <a:rPr lang="cs-CZ" dirty="0" smtClean="0"/>
              <a:t> &lt;7 </a:t>
            </a:r>
            <a:r>
              <a:rPr lang="cs-CZ" dirty="0" err="1" smtClean="0"/>
              <a:t>mmol</a:t>
            </a:r>
            <a:r>
              <a:rPr lang="cs-CZ" dirty="0" smtClean="0"/>
              <a:t>/l, a to maximálně každých 6 až 8 týdnů.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Další formou může být železo podáváno </a:t>
            </a:r>
            <a:r>
              <a:rPr lang="cs-CZ" dirty="0" err="1" smtClean="0"/>
              <a:t>iv</a:t>
            </a:r>
            <a:r>
              <a:rPr lang="cs-CZ" dirty="0" smtClean="0"/>
              <a:t>. Dávka je úměrná pacientově váze a aktuální hodnotě </a:t>
            </a:r>
            <a:r>
              <a:rPr lang="cs-CZ" dirty="0" err="1" smtClean="0"/>
              <a:t>Hb</a:t>
            </a:r>
            <a:r>
              <a:rPr lang="cs-CZ" dirty="0" smtClean="0"/>
              <a:t>. Celkový nedostatek železa (mg) je ekvivalentní s celkovým deficitem </a:t>
            </a:r>
            <a:r>
              <a:rPr lang="cs-CZ" dirty="0" err="1" smtClean="0"/>
              <a:t>Hb</a:t>
            </a:r>
            <a:r>
              <a:rPr lang="cs-CZ" dirty="0" smtClean="0"/>
              <a:t> a </a:t>
            </a:r>
            <a:r>
              <a:rPr lang="cs-CZ" dirty="0" err="1" smtClean="0"/>
              <a:t>ferritinu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Další původ vzniku anémie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Vysoká produkce volných radikálů ze zánětu může ničit ERY a tím snižovat jejich životnost.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Organismus nedokáže tak rychle vytvářet nové ERY. Za předpokladu, že je možná ochrana antioxidanty a snížení vzniku zánětu pomocí změny poměru n-6 a n-3 PUFA, je možné zvýšit přežití červených krvinek na optimální normu.</a:t>
            </a:r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Strava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pro děti a dospělé s EBD a EBJ je vhodná tekutá a kašovitá strava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brání poškození sliznice GIT, snižuje možnost polykacích potíží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Pacient není s to jíst dostatečné množství potravy ani tímto způsobem, protože příjem </a:t>
            </a:r>
            <a:r>
              <a:rPr lang="it-IT" dirty="0" smtClean="0"/>
              <a:t>stravy je pro ně velice bolestivý a únavný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Dieta musí být vyvážená, s vyšším přísunem bílkovin, vitaminů a minerálních látek,než odpovídá věku dítěte. Děti s vážnou formou EBD přijímají nedostatečné množství železa, zinku, hořčíku, vápníku, vitaminů, bílkovin, energie a vlákniny.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Laboratorní vyšetřování signalizují nedostatečnou hladinu vybraných </a:t>
            </a:r>
            <a:r>
              <a:rPr lang="cs-CZ" dirty="0" err="1" smtClean="0"/>
              <a:t>mikroživin</a:t>
            </a:r>
            <a:r>
              <a:rPr lang="cs-CZ" dirty="0" smtClean="0"/>
              <a:t>, znatelně plazmového železa, </a:t>
            </a:r>
            <a:r>
              <a:rPr lang="pt-BR" dirty="0" smtClean="0"/>
              <a:t>zinku, vitaminu A a B6.</a:t>
            </a:r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Co když je potřeba mít tekutou stravu déle?</a:t>
            </a:r>
          </a:p>
        </p:txBody>
      </p:sp>
      <p:sp>
        <p:nvSpPr>
          <p:cNvPr id="5939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cs-CZ" smtClean="0"/>
          </a:p>
          <a:p>
            <a:pPr>
              <a:buFontTx/>
              <a:buNone/>
            </a:pPr>
            <a:r>
              <a:rPr lang="cs-CZ" smtClean="0"/>
              <a:t>			Lze ji zplnohodnotnit???</a:t>
            </a:r>
          </a:p>
          <a:p>
            <a:pPr>
              <a:buFontTx/>
              <a:buNone/>
            </a:pPr>
            <a:endParaRPr lang="cs-CZ" smtClean="0"/>
          </a:p>
          <a:p>
            <a:pPr>
              <a:buFontTx/>
              <a:buNone/>
            </a:pPr>
            <a:endParaRPr lang="cs-CZ" smtClean="0"/>
          </a:p>
          <a:p>
            <a:pPr>
              <a:buFontTx/>
              <a:buNone/>
            </a:pPr>
            <a:r>
              <a:rPr lang="cs-CZ" smtClean="0"/>
              <a:t>				     ANO !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Jak to udělat doma?</a:t>
            </a:r>
          </a:p>
        </p:txBody>
      </p:sp>
      <p:sp>
        <p:nvSpPr>
          <p:cNvPr id="6041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Výkonný ponorný mixér nebo food procesor</a:t>
            </a:r>
          </a:p>
          <a:p>
            <a:r>
              <a:rPr lang="cs-CZ" smtClean="0"/>
              <a:t>Kvalitní nerezové sítko s hustým očkem</a:t>
            </a:r>
          </a:p>
          <a:p>
            <a:r>
              <a:rPr lang="cs-CZ" smtClean="0"/>
              <a:t>Popř. pláténko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Snídaně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>
          <a:xfrm>
            <a:off x="857250" y="1428750"/>
            <a:ext cx="8286750" cy="443865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smtClean="0"/>
              <a:t>Instantní kaše Nominal (ovesná, rýžová, jáhlová a špaldová) s ovocem (meruňky, švestky, banán, jahoda, jablko, hruška).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smtClean="0"/>
              <a:t>Vlažné mléko nebo syrovátka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smtClean="0"/>
              <a:t>Dosladit medem, sirupem, marmeládou nebo piškoty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smtClean="0"/>
              <a:t>Je nutné vše rozmixovat a uhlídat správnou konzistenci.V případě nutnosti přepasírujte.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Oběd = večeře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>
          <a:xfrm>
            <a:off x="1066800" y="1571625"/>
            <a:ext cx="7620000" cy="4295775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sz="2400" smtClean="0"/>
              <a:t>Především u hlavních jídel (maso + příloha) je nutné dodržet správnou konzistenci tak, aby se po mixování daly lehce přepasírovat.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sz="2400" smtClean="0"/>
              <a:t>K naředění vývar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sz="2400" smtClean="0"/>
              <a:t>Na jednu porci ( cca 400 ml) : 100 až 150 g masa, 2 středně velké brambory ( 150 g) či ½ hrnku rýže a stejně tak ostatních obilovin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sz="2400" smtClean="0"/>
              <a:t> Co jde dobře pasírovat?  Z masa (králičí, kuřecí, rybí) a stejně tak přílohy (brambory, rýže natural, bulgur, kuskus, jáhly, pohanka, celozrnné těstoviny)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sz="2400" smtClean="0"/>
              <a:t>Pokud si chcete usnadnit práci s pasírováním, můžete ještě před samotným vařením syrové maso rozmixovat nebo rozemlít v masomlýnku.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sz="24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Klinické projevy 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Klinické projevy EB jsou velmi různorodé a pestré. Vyplývá to z toho, že defektní proteiny se nevyskytují jen v oblasti dermo-epidermální </a:t>
            </a:r>
            <a:r>
              <a:rPr lang="cs-CZ" dirty="0" err="1" smtClean="0"/>
              <a:t>junkce</a:t>
            </a:r>
            <a:r>
              <a:rPr lang="cs-CZ" dirty="0" smtClean="0"/>
              <a:t> v kůži, ale i na sliznicích DÚ, GIT, RES, UROGEN ústrojí a do jisté míry i ve svalech.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Některé formy EB jsou spojeny se stenózou pyloru nebo muskulární dystrofií, jiné s kontrakturami, srůstem prstů na rukou a nohou.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U pacientů se mohou vyskytovat problémy s kazivostí chrupu, s vypadáváním vlasů a zubů, se ztrátou nehtů, s přechodným zhoršením vidění v důsledku vzniku erozí na spojivkách. </a:t>
            </a:r>
            <a:endParaRPr lang="cs-CZ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Svačiny</a:t>
            </a:r>
          </a:p>
        </p:txBody>
      </p:sp>
      <p:sp>
        <p:nvSpPr>
          <p:cNvPr id="6349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i="1" smtClean="0"/>
              <a:t>Tvarohové:</a:t>
            </a:r>
            <a:endParaRPr lang="cs-CZ" sz="2000" smtClean="0"/>
          </a:p>
          <a:p>
            <a:r>
              <a:rPr lang="cs-CZ" sz="2000" smtClean="0"/>
              <a:t>- tvaroh s ovocem (np. jahody, meruňky) a troškou bílého jogurtu (np. Olma Revital activ)</a:t>
            </a:r>
          </a:p>
          <a:p>
            <a:r>
              <a:rPr lang="cs-CZ" sz="2000" smtClean="0"/>
              <a:t>- tvaroh s lipánkem nebo pribináčkem</a:t>
            </a:r>
          </a:p>
          <a:p>
            <a:r>
              <a:rPr lang="cs-CZ" sz="2000" smtClean="0"/>
              <a:t>Tvaroh můžete nahradit nasládlým bílým jogurtem Activia.</a:t>
            </a:r>
          </a:p>
          <a:p>
            <a:endParaRPr lang="cs-CZ" sz="2000" smtClean="0"/>
          </a:p>
          <a:p>
            <a:r>
              <a:rPr lang="cs-CZ" sz="2000" b="1" i="1" smtClean="0"/>
              <a:t>Zeleninové:</a:t>
            </a:r>
            <a:endParaRPr lang="cs-CZ" sz="2000" smtClean="0"/>
          </a:p>
          <a:p>
            <a:r>
              <a:rPr lang="cs-CZ" sz="2000" smtClean="0"/>
              <a:t>- okurka s pažitkou, ředkvičkou</a:t>
            </a:r>
          </a:p>
          <a:p>
            <a:r>
              <a:rPr lang="cs-CZ" sz="2000" smtClean="0"/>
              <a:t>- čínské zelí s ředkvičkou</a:t>
            </a:r>
          </a:p>
          <a:p>
            <a:r>
              <a:rPr lang="cs-CZ" sz="2000" smtClean="0"/>
              <a:t>- rajčatové pyré</a:t>
            </a:r>
          </a:p>
          <a:p>
            <a:r>
              <a:rPr lang="cs-CZ" sz="2000" smtClean="0"/>
              <a:t>- okurka + lučina nebo cottage sýr + kopr</a:t>
            </a:r>
          </a:p>
          <a:p>
            <a:r>
              <a:rPr lang="cs-CZ" sz="2000" smtClean="0"/>
              <a:t>- mrkvová šťáva</a:t>
            </a:r>
          </a:p>
          <a:p>
            <a:pPr>
              <a:buFontTx/>
              <a:buNone/>
            </a:pPr>
            <a:endParaRPr lang="cs-CZ" sz="200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smtClean="0"/>
          </a:p>
        </p:txBody>
      </p:sp>
      <p:sp>
        <p:nvSpPr>
          <p:cNvPr id="6451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i="1" smtClean="0"/>
              <a:t>Ovocné pyré:</a:t>
            </a:r>
            <a:endParaRPr lang="cs-CZ" sz="2000" smtClean="0"/>
          </a:p>
          <a:p>
            <a:r>
              <a:rPr lang="cs-CZ" sz="2000" smtClean="0"/>
              <a:t>- žlutý meloun + pomeranč</a:t>
            </a:r>
          </a:p>
          <a:p>
            <a:r>
              <a:rPr lang="cs-CZ" sz="2000" smtClean="0"/>
              <a:t>- mango + pomeranč</a:t>
            </a:r>
          </a:p>
          <a:p>
            <a:r>
              <a:rPr lang="cs-CZ" sz="2000" smtClean="0"/>
              <a:t>- jahoda + banán</a:t>
            </a:r>
          </a:p>
          <a:p>
            <a:r>
              <a:rPr lang="cs-CZ" sz="2000" smtClean="0"/>
              <a:t>... nebo jen samostatné ovoce (hruška, jablko, banán)</a:t>
            </a:r>
          </a:p>
          <a:p>
            <a:endParaRPr lang="cs-CZ" sz="2000" smtClean="0"/>
          </a:p>
          <a:p>
            <a:r>
              <a:rPr lang="cs-CZ" sz="2000" b="1" i="1" smtClean="0"/>
              <a:t>Exkluzivní:</a:t>
            </a:r>
          </a:p>
          <a:p>
            <a:r>
              <a:rPr lang="cs-CZ" sz="2000" smtClean="0"/>
              <a:t> - domácí čokoláda s bílky ( 3 bílky, 50 g čokolády, smetana 12%</a:t>
            </a:r>
          </a:p>
          <a:p>
            <a:r>
              <a:rPr lang="cs-CZ" sz="2000" smtClean="0"/>
              <a:t>- mražené ovoce (lesní směs), ½ tvarohu, ½ odměrky 60% proteinu, mléko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Nemocniční tekutá strava</a:t>
            </a:r>
          </a:p>
        </p:txBody>
      </p:sp>
      <p:pic>
        <p:nvPicPr>
          <p:cNvPr id="65538" name="Picture 2" descr="https://encrypted-tbn0.gstatic.com/images?q=tbn:ANd9GcQlQ3PUtXMb3DF0MQ_9eiLduoLYhZ00DyNkuJ57Lv3tylc0s_l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00313"/>
            <a:ext cx="3592513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4" descr="http://1.bp.blogspot.com/-mRSbmS2QF0I/UZCGxbt_4tI/AAAAAAAAD8k/RgVSokCyEmg/s1600/Fotografie06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2500313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http://ortognatni-operace.bloger.cz/obrazky/ortognatni-operace.bloger.cz/jidlo/jIdlo-5x-jin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85750"/>
            <a:ext cx="6929438" cy="623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Energie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Optimální energetická potřeba dítěte je definována přívodem energie potřebné k udržení zdraví, přiměřeného růstu a pohybové aktivity. Energetická potřeba se v průběhu života dítěte mění.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err="1" smtClean="0"/>
              <a:t>Hyperkatabolický</a:t>
            </a:r>
            <a:r>
              <a:rPr lang="cs-CZ" dirty="0" smtClean="0"/>
              <a:t> stav spojený s vyšším bílkovinným obratem, infekcemi a tepelnými ztrátami vede ke zvýšeným požadavkům na energii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Průměrné množství energie = 120 - 150 % DDD zdravého jedince.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Bílkovina zvýšena a to na 115 - 250 % DDD zdravého jednice. Obě hodnoty korelují s chronologickým věkem dítěte.</a:t>
            </a:r>
            <a:endParaRPr lang="cs-CZ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Protein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C. </a:t>
            </a:r>
            <a:r>
              <a:rPr lang="cs-CZ" dirty="0" err="1" smtClean="0"/>
              <a:t>Breedon</a:t>
            </a:r>
            <a:r>
              <a:rPr lang="cs-CZ" dirty="0" smtClean="0"/>
              <a:t> uvádí, že se v mnoha publikacích o péči o zraněné se setkala s návrhem dávky 2,2 g/kg bílkovin, kde odůvodněním je optimální hojení (hodnota je ale často navrhována jako doporučené množství pro zdravou dětskou populaci a není dostatečná pro děti s EBC).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Arginin – význam v hojení ran a podpoře imunity, stimuluje sekreci GH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Tuky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PUFA </a:t>
            </a:r>
            <a:r>
              <a:rPr lang="pt-BR" dirty="0" smtClean="0"/>
              <a:t>s dlouhým řetězcem n-6 i n-3 </a:t>
            </a:r>
            <a:r>
              <a:rPr lang="cs-CZ" dirty="0" smtClean="0"/>
              <a:t>- syntéza tkáňových </a:t>
            </a:r>
            <a:r>
              <a:rPr lang="cs-CZ" dirty="0" err="1" smtClean="0"/>
              <a:t>mediátorů</a:t>
            </a:r>
            <a:r>
              <a:rPr lang="cs-CZ" dirty="0" smtClean="0"/>
              <a:t> - prostaglandinů, </a:t>
            </a:r>
            <a:r>
              <a:rPr lang="cs-CZ" dirty="0" err="1" smtClean="0"/>
              <a:t>prostacyklinů</a:t>
            </a:r>
            <a:r>
              <a:rPr lang="cs-CZ" dirty="0" smtClean="0"/>
              <a:t>, </a:t>
            </a:r>
            <a:r>
              <a:rPr lang="cs-CZ" dirty="0" err="1" smtClean="0"/>
              <a:t>tromboxanů</a:t>
            </a:r>
            <a:r>
              <a:rPr lang="cs-CZ" dirty="0" smtClean="0"/>
              <a:t> a </a:t>
            </a:r>
            <a:r>
              <a:rPr lang="cs-CZ" dirty="0" err="1" smtClean="0"/>
              <a:t>leukotrienů</a:t>
            </a:r>
            <a:r>
              <a:rPr lang="cs-CZ" dirty="0" smtClean="0"/>
              <a:t>, které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	se uplatňují v procesu srážení krve, regulaci tonu cévní stěny či v zánětlivé reakci jako obraně organismu na poškození tkání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Přídavek EPA a DHA pacientům s mírnější formou EB (EBS</a:t>
            </a:r>
            <a:r>
              <a:rPr lang="cs-CZ" smtClean="0"/>
              <a:t>) 1</a:t>
            </a:r>
            <a:r>
              <a:rPr lang="cs-CZ" dirty="0" smtClean="0"/>
              <a:t> </a:t>
            </a:r>
            <a:r>
              <a:rPr lang="cs-CZ" smtClean="0"/>
              <a:t>g/den</a:t>
            </a:r>
            <a:r>
              <a:rPr lang="cs-CZ" dirty="0" smtClean="0"/>
              <a:t>. Pacienti s vážnou formou 2-4 g/den EPA a DHA.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Doporučení </a:t>
            </a:r>
            <a:r>
              <a:rPr lang="pl-PL" dirty="0" smtClean="0"/>
              <a:t>jsou platná od roku 2002.</a:t>
            </a:r>
            <a:endParaRPr 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/>
              <a:t>Mikroživiny</a:t>
            </a:r>
            <a:r>
              <a:rPr lang="cs-CZ" dirty="0" smtClean="0"/>
              <a:t> - zinek</a:t>
            </a:r>
            <a:endParaRPr lang="cs-CZ" dirty="0"/>
          </a:p>
        </p:txBody>
      </p:sp>
      <p:sp>
        <p:nvSpPr>
          <p:cNvPr id="706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smtClean="0"/>
              <a:t>Zinek – sy bílkovin, hormonů štítnice, kalcitriolu a vit A, transkripce DNA do RNA</a:t>
            </a:r>
          </a:p>
          <a:p>
            <a:r>
              <a:rPr lang="cs-CZ" sz="2000" smtClean="0"/>
              <a:t>růst, hojení ran, imunita, antioxidant</a:t>
            </a:r>
          </a:p>
          <a:p>
            <a:r>
              <a:rPr lang="cs-CZ" sz="2000" smtClean="0"/>
              <a:t>hl. faktory deficitu: reparační procesy, snížená či žádná konzumace masa</a:t>
            </a:r>
          </a:p>
          <a:p>
            <a:r>
              <a:rPr lang="cs-CZ" sz="2000" smtClean="0"/>
              <a:t>U EB i 50 mg/den</a:t>
            </a:r>
          </a:p>
          <a:p>
            <a:r>
              <a:rPr lang="cs-CZ" sz="2000" smtClean="0"/>
              <a:t>Během období zátěže, traumatu nebo zánětlivé reakce se snižuje jeho plazmatická hladina na méně než 50 % což neodráží skutečné zásoby v organizmu</a:t>
            </a:r>
          </a:p>
          <a:p>
            <a:r>
              <a:rPr lang="cs-CZ" sz="2000" smtClean="0"/>
              <a:t>Absorbce je snížena pokud je v dietě vysoký obsah fytátů, vlákniny a železa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16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smtClean="0"/>
              <a:t>Doporučuje se současná suplementace Cu při dlouhodobém podávání </a:t>
            </a:r>
            <a:r>
              <a:rPr lang="cs-CZ" sz="2000" smtClean="0">
                <a:sym typeface="Wingdings" pitchFamily="2" charset="2"/>
              </a:rPr>
              <a:t> v opačném případě dochází k anémii z nedostatku mědi</a:t>
            </a:r>
          </a:p>
          <a:p>
            <a:r>
              <a:rPr lang="cs-CZ" sz="2000" smtClean="0">
                <a:sym typeface="Wingdings" pitchFamily="2" charset="2"/>
              </a:rPr>
              <a:t>Efekt soutěžení je mnohem menší, když je zdrojem Cu maso namísto suplementů.</a:t>
            </a:r>
          </a:p>
          <a:p>
            <a:r>
              <a:rPr lang="cs-CZ" sz="2000" smtClean="0">
                <a:sym typeface="Wingdings" pitchFamily="2" charset="2"/>
              </a:rPr>
              <a:t>Při zvýšené suplementaci dochází k šedivění, řídnutí a kroucení vlasů (již od 25 mg/den)</a:t>
            </a:r>
          </a:p>
          <a:p>
            <a:r>
              <a:rPr lang="cs-CZ" sz="2000" smtClean="0">
                <a:sym typeface="Wingdings" pitchFamily="2" charset="2"/>
              </a:rPr>
              <a:t>Suplementace – tablety obvykle 10-15 mg</a:t>
            </a:r>
          </a:p>
          <a:p>
            <a:endParaRPr lang="cs-CZ" sz="2000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Selen</a:t>
            </a:r>
            <a:endParaRPr lang="cs-CZ" dirty="0"/>
          </a:p>
        </p:txBody>
      </p:sp>
      <p:sp>
        <p:nvSpPr>
          <p:cNvPr id="727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Je součinitelem vit E a chrání org před symptomy vzniklé nedostatkem vit E.</a:t>
            </a:r>
          </a:p>
          <a:p>
            <a:r>
              <a:rPr lang="cs-CZ" smtClean="0"/>
              <a:t>Keshanská nemoc z nedostatku </a:t>
            </a:r>
            <a:r>
              <a:rPr lang="cs-CZ" smtClean="0">
                <a:sym typeface="Wingdings" pitchFamily="2" charset="2"/>
              </a:rPr>
              <a:t> kardiomyopatie  vzniká i u dětí s EB</a:t>
            </a:r>
            <a:endParaRPr lang="cs-CZ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EBS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EBS je nejčastější formou, která představuje 47% všech diagnostikovaných EB.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Nejčastější formy jsou způsobené mutacemi v genech kódujících kreatin 5 (</a:t>
            </a:r>
            <a:r>
              <a:rPr lang="cs-CZ" i="1" dirty="0" smtClean="0"/>
              <a:t>KRT 5) a kreatin 14 (KRT14).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i="1" dirty="0" smtClean="0"/>
              <a:t>Ve většině případů EBS se uplatňuje autozomálně dominantní dědičnost.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dirty="0" smtClean="0"/>
              <a:t>Lokalizovaná forma EBS (EBS-</a:t>
            </a:r>
            <a:r>
              <a:rPr lang="cs-CZ" b="1" dirty="0" err="1" smtClean="0"/>
              <a:t>loc</a:t>
            </a:r>
            <a:r>
              <a:rPr lang="cs-CZ" b="1" dirty="0" smtClean="0"/>
              <a:t>; EBS-</a:t>
            </a:r>
            <a:r>
              <a:rPr lang="cs-CZ" b="1" dirty="0" err="1" smtClean="0"/>
              <a:t>localized</a:t>
            </a:r>
            <a:r>
              <a:rPr lang="cs-CZ" b="1" dirty="0" smtClean="0"/>
              <a:t>) nejčastěji postihuje ruce a nohy a projeví se většinou až v batolecím věku.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dirty="0" smtClean="0"/>
              <a:t>Generalizovaná forma EBS, která je vzácná, zasahuje větší plochu těla a puchýře se mohou tvořit již po narození.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Nejzávažnější formou je </a:t>
            </a:r>
            <a:r>
              <a:rPr lang="cs-CZ" b="1" dirty="0" smtClean="0"/>
              <a:t>EBS </a:t>
            </a:r>
            <a:r>
              <a:rPr lang="cs-CZ" b="1" dirty="0" err="1" smtClean="0"/>
              <a:t>Dowling</a:t>
            </a:r>
            <a:r>
              <a:rPr lang="cs-CZ" b="1" dirty="0" smtClean="0"/>
              <a:t>-</a:t>
            </a:r>
            <a:r>
              <a:rPr lang="cs-CZ" b="1" dirty="0" err="1" smtClean="0"/>
              <a:t>Meara</a:t>
            </a:r>
            <a:r>
              <a:rPr lang="cs-CZ" b="1" dirty="0" smtClean="0"/>
              <a:t> (EBS-DM; EBS </a:t>
            </a:r>
            <a:r>
              <a:rPr lang="cs-CZ" b="1" dirty="0" err="1" smtClean="0"/>
              <a:t>Dowling</a:t>
            </a:r>
            <a:r>
              <a:rPr lang="cs-CZ" b="1" dirty="0" smtClean="0"/>
              <a:t>-</a:t>
            </a:r>
            <a:r>
              <a:rPr lang="cs-CZ" b="1" dirty="0" err="1" smtClean="0"/>
              <a:t>Meara</a:t>
            </a:r>
            <a:r>
              <a:rPr lang="cs-CZ" b="1" dirty="0" smtClean="0"/>
              <a:t>), která je charakteristická </a:t>
            </a:r>
            <a:r>
              <a:rPr lang="cs-CZ" b="1" dirty="0" err="1" smtClean="0"/>
              <a:t>herpetiformně</a:t>
            </a:r>
            <a:r>
              <a:rPr lang="cs-CZ" b="1" dirty="0" smtClean="0"/>
              <a:t> uspořádanými generalizovanými puchýři na těle i končetinách a může se projevit již v novorozeneckém věku. Často jsou postiženy také sliznice. Rány se hojí </a:t>
            </a:r>
            <a:r>
              <a:rPr lang="cs-CZ" b="1" dirty="0" err="1" smtClean="0"/>
              <a:t>hyperpigmentací</a:t>
            </a:r>
            <a:r>
              <a:rPr lang="cs-CZ" b="1" dirty="0" smtClean="0"/>
              <a:t> bez jizev </a:t>
            </a:r>
            <a:endParaRPr lang="cs-CZ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železo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V potravě se železo vyskytuje ve formě anorganických solí (</a:t>
            </a:r>
            <a:r>
              <a:rPr lang="cs-CZ" dirty="0" err="1" smtClean="0"/>
              <a:t>nehemová</a:t>
            </a:r>
            <a:r>
              <a:rPr lang="cs-CZ" dirty="0" smtClean="0"/>
              <a:t> forma) nebo v organicky vázané formě (hemová forma)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dirty="0" smtClean="0"/>
              <a:t>Absorpce </a:t>
            </a:r>
            <a:r>
              <a:rPr lang="cs-CZ" b="1" dirty="0" err="1" smtClean="0"/>
              <a:t>nehemového</a:t>
            </a:r>
            <a:r>
              <a:rPr lang="cs-CZ" b="1" dirty="0" smtClean="0"/>
              <a:t> železa</a:t>
            </a:r>
            <a:r>
              <a:rPr lang="cs-CZ" dirty="0" smtClean="0"/>
              <a:t> se pohybuje od 0,1% a může dosahovat i více než 35% z přijatého množství, </a:t>
            </a:r>
            <a:r>
              <a:rPr lang="cs-CZ" b="1" dirty="0" smtClean="0"/>
              <a:t>u hemového železa </a:t>
            </a:r>
            <a:r>
              <a:rPr lang="cs-CZ" dirty="0" smtClean="0"/>
              <a:t>se pohybuje mezi 20% až 50%.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Absorpce závisí na stavu železa v organismu, přímo ji ovlivňuje koncentrace sérového feritinu, a biologické dostupnosti železa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Když jsou zásoby železa v organismu dostatečně velké, absorpce </a:t>
            </a:r>
            <a:r>
              <a:rPr lang="cs-CZ" dirty="0" err="1" smtClean="0"/>
              <a:t>nehemového</a:t>
            </a:r>
            <a:r>
              <a:rPr lang="cs-CZ" dirty="0" smtClean="0"/>
              <a:t> železa může být snížena až na minimální úroveň, naopak při nízkých zásobách absorpce </a:t>
            </a:r>
            <a:r>
              <a:rPr lang="cs-CZ" dirty="0" err="1" smtClean="0"/>
              <a:t>nehemového</a:t>
            </a:r>
            <a:r>
              <a:rPr lang="cs-CZ" dirty="0" smtClean="0"/>
              <a:t> železa stoupne na hodnoty srovnatelné s absorpcí hemového železa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dirty="0" smtClean="0"/>
              <a:t>Denní potřeba železa představuje 10 – 15mg </a:t>
            </a:r>
            <a:r>
              <a:rPr lang="cs-CZ" b="1" dirty="0" err="1" smtClean="0"/>
              <a:t>Fe</a:t>
            </a:r>
            <a:r>
              <a:rPr lang="cs-CZ" b="1" dirty="0" smtClean="0"/>
              <a:t>, z tohoto množství se vstřebá přibližně 0,5-1,5 mg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/>
              <a:t>Fe</a:t>
            </a:r>
            <a:r>
              <a:rPr lang="cs-CZ" dirty="0" smtClean="0"/>
              <a:t> v potravě</a:t>
            </a:r>
            <a:endParaRPr lang="cs-CZ" dirty="0"/>
          </a:p>
        </p:txBody>
      </p:sp>
      <p:sp>
        <p:nvSpPr>
          <p:cNvPr id="747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smtClean="0"/>
              <a:t>Potraviny bohaté na železo: </a:t>
            </a:r>
            <a:r>
              <a:rPr lang="cs-CZ" smtClean="0"/>
              <a:t>vnitřnosti, vejce, maso, luštěniny, čaj a kakao</a:t>
            </a:r>
          </a:p>
          <a:p>
            <a:r>
              <a:rPr lang="cs-CZ" b="1" smtClean="0"/>
              <a:t>Střední obsah železa mívají: </a:t>
            </a:r>
            <a:r>
              <a:rPr lang="cs-CZ" smtClean="0"/>
              <a:t>ryby, drůbež, cereálie, špenát, petržel a ořechy</a:t>
            </a:r>
          </a:p>
          <a:p>
            <a:r>
              <a:rPr lang="cs-CZ" b="1" smtClean="0"/>
              <a:t>Na železo chudé je: </a:t>
            </a:r>
            <a:r>
              <a:rPr lang="cs-CZ" smtClean="0"/>
              <a:t>mléko, mléčné výrobky, tuky a oleje, brambory a většina ovoce</a:t>
            </a:r>
          </a:p>
          <a:p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Faktory zvyšující resorpci </a:t>
            </a:r>
            <a:r>
              <a:rPr lang="cs-CZ" dirty="0" err="1" smtClean="0"/>
              <a:t>Fe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i="1" dirty="0" smtClean="0"/>
              <a:t>Maso, ryby a drůbež</a:t>
            </a:r>
            <a:r>
              <a:rPr lang="cs-CZ" b="1" dirty="0" smtClean="0"/>
              <a:t> </a:t>
            </a:r>
            <a:r>
              <a:rPr lang="cs-CZ" dirty="0" smtClean="0"/>
              <a:t>podporují absorpci </a:t>
            </a:r>
            <a:r>
              <a:rPr lang="cs-CZ" dirty="0" err="1" smtClean="0"/>
              <a:t>nehemového</a:t>
            </a:r>
            <a:r>
              <a:rPr lang="cs-CZ" dirty="0" smtClean="0"/>
              <a:t> železa –předpokládá se, že na absorpci mají vliv peptidy bohaté na aminokyselinu cystein, maso tak stimuluje absorpci </a:t>
            </a:r>
            <a:r>
              <a:rPr lang="cs-CZ" dirty="0" err="1" smtClean="0"/>
              <a:t>nehemového</a:t>
            </a:r>
            <a:r>
              <a:rPr lang="cs-CZ" dirty="0" smtClean="0"/>
              <a:t> železa a zároveň dodává hemové železo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i="1" dirty="0" smtClean="0"/>
              <a:t>Kyselina askorbová</a:t>
            </a:r>
            <a:r>
              <a:rPr lang="cs-CZ" dirty="0" smtClean="0"/>
              <a:t> exponenciálně zvyšuje absorpci </a:t>
            </a:r>
            <a:r>
              <a:rPr lang="cs-CZ" dirty="0" err="1" smtClean="0"/>
              <a:t>nehemového</a:t>
            </a:r>
            <a:r>
              <a:rPr lang="cs-CZ" dirty="0" smtClean="0"/>
              <a:t> železa – pokud se konzumuje spolu s čajem, zamezuje kyselina askorbová vytváření komplexu železo-tanin, čímž ruší inhibiční účinek čaje na absorpci železa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i="1" dirty="0" smtClean="0"/>
              <a:t>Vitamín A</a:t>
            </a:r>
            <a:r>
              <a:rPr lang="cs-CZ" b="1" dirty="0" smtClean="0"/>
              <a:t> </a:t>
            </a:r>
            <a:r>
              <a:rPr lang="cs-CZ" dirty="0" smtClean="0"/>
              <a:t>snižuje vliv </a:t>
            </a:r>
            <a:r>
              <a:rPr lang="cs-CZ" dirty="0" err="1" smtClean="0"/>
              <a:t>fytátů</a:t>
            </a:r>
            <a:r>
              <a:rPr lang="cs-CZ" dirty="0" smtClean="0"/>
              <a:t> obsažených v cereálním zrnu, </a:t>
            </a:r>
            <a:r>
              <a:rPr lang="cs-CZ" dirty="0" err="1" smtClean="0"/>
              <a:t>polyfenolů</a:t>
            </a:r>
            <a:r>
              <a:rPr lang="cs-CZ" dirty="0" smtClean="0"/>
              <a:t> z kávy a čaje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i="1" dirty="0" smtClean="0"/>
              <a:t>Vařením, fermentací a klíčením </a:t>
            </a:r>
            <a:r>
              <a:rPr lang="cs-CZ" dirty="0" smtClean="0"/>
              <a:t>dochází k redukci </a:t>
            </a:r>
            <a:r>
              <a:rPr lang="cs-CZ" dirty="0" err="1" smtClean="0"/>
              <a:t>fytátů</a:t>
            </a:r>
            <a:r>
              <a:rPr lang="cs-CZ" dirty="0" smtClean="0"/>
              <a:t> a fosfátů díky tepelnému nebo enzymatickému působení </a:t>
            </a:r>
            <a:endParaRPr lang="cs-CZ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Faktory snižující resorpci </a:t>
            </a:r>
            <a:r>
              <a:rPr lang="cs-CZ" dirty="0" err="1" smtClean="0"/>
              <a:t>Fe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i="1" dirty="0" err="1" smtClean="0"/>
              <a:t>Polyfenoly</a:t>
            </a:r>
            <a:r>
              <a:rPr lang="cs-CZ" b="1" i="1" dirty="0" smtClean="0"/>
              <a:t> </a:t>
            </a:r>
            <a:r>
              <a:rPr lang="cs-CZ" b="1" dirty="0" smtClean="0"/>
              <a:t>– </a:t>
            </a:r>
            <a:r>
              <a:rPr lang="cs-CZ" dirty="0" smtClean="0"/>
              <a:t>největší obsah je především v čaji, kávě a vínu, ale nacházejí se také v obilovinách, zelenině a koření. Jeden šálek čaje konzumovaný spolu s jídlem snižuje celkovou absorpci železa o 75 – 80%, jeden šálek kávy sníží resorpci železa přibližně o 60%, pokud je ale káva nebo čaj podávána k jídlu obsahující maso, tedy hemovou formu železa, sníží se absorpce asi o 50%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i="1" dirty="0" err="1" smtClean="0"/>
              <a:t>Fytáty</a:t>
            </a:r>
            <a:r>
              <a:rPr lang="cs-CZ" dirty="0" smtClean="0"/>
              <a:t> jsou obsaženy zejména v obilovinách a celozrnných výrobcích, ořeších, semenech a luštěninách, zelenině i ovoci. Zvláště bohatými potravinami na </a:t>
            </a:r>
            <a:r>
              <a:rPr lang="cs-CZ" dirty="0" err="1" smtClean="0"/>
              <a:t>fytáty</a:t>
            </a:r>
            <a:r>
              <a:rPr lang="cs-CZ" dirty="0" smtClean="0"/>
              <a:t> jsou otruby a oves a potraviny s vysokým obsahem vlákniny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dirty="0" smtClean="0"/>
              <a:t>Resorpci také snižují některé </a:t>
            </a:r>
            <a:r>
              <a:rPr lang="cs-CZ" b="1" i="1" dirty="0" smtClean="0"/>
              <a:t>bílkoviny</a:t>
            </a:r>
            <a:r>
              <a:rPr lang="cs-CZ" b="1" dirty="0" smtClean="0"/>
              <a:t> – </a:t>
            </a:r>
            <a:r>
              <a:rPr lang="cs-CZ" dirty="0" smtClean="0"/>
              <a:t>příklad </a:t>
            </a:r>
            <a:r>
              <a:rPr lang="cs-CZ" dirty="0" err="1" smtClean="0"/>
              <a:t>fosvitin</a:t>
            </a:r>
            <a:r>
              <a:rPr lang="cs-CZ" dirty="0" smtClean="0"/>
              <a:t> obsažený ve vaječném žloutku a </a:t>
            </a:r>
            <a:r>
              <a:rPr lang="cs-CZ" dirty="0" err="1" smtClean="0"/>
              <a:t>konalbumin</a:t>
            </a:r>
            <a:r>
              <a:rPr lang="cs-CZ" dirty="0" smtClean="0"/>
              <a:t>, bílkovina vaječného bílku, rovněž sójový protein, kasein a syrovátkové bílkoviny mohou způsobovat nižší vstřebatelnost železa ze stravy </a:t>
            </a:r>
            <a:endParaRPr lang="cs-CZ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Faktory snižující resorpci </a:t>
            </a:r>
            <a:r>
              <a:rPr lang="cs-CZ" dirty="0" err="1" smtClean="0"/>
              <a:t>Fe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i="1" dirty="0" smtClean="0"/>
              <a:t>Fosfáty – </a:t>
            </a:r>
            <a:r>
              <a:rPr lang="cs-CZ" dirty="0" smtClean="0"/>
              <a:t>tvoří se železem nerozpustné komplexy, snižují tak jeho absorpci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i="1" dirty="0" smtClean="0"/>
              <a:t>Šťavelany</a:t>
            </a:r>
            <a:r>
              <a:rPr lang="cs-CZ" b="1" dirty="0" smtClean="0"/>
              <a:t> </a:t>
            </a:r>
            <a:r>
              <a:rPr lang="cs-CZ" dirty="0" smtClean="0"/>
              <a:t>působí také obdobným mechanismem jako </a:t>
            </a:r>
            <a:r>
              <a:rPr lang="cs-CZ" dirty="0" err="1" smtClean="0"/>
              <a:t>fytáty</a:t>
            </a:r>
            <a:r>
              <a:rPr lang="cs-CZ" dirty="0" smtClean="0"/>
              <a:t>, najdeme je hlavně ve špenátu, kapustě, červené řepě, ořeších, čokoládě, čaji, pšeničných otrubách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i="1" dirty="0" smtClean="0"/>
              <a:t>Vápník</a:t>
            </a:r>
            <a:r>
              <a:rPr lang="cs-CZ" dirty="0" smtClean="0"/>
              <a:t> ve formě vápenatých solí i z mléčných výrobků narušuje absorpci hemového i </a:t>
            </a:r>
            <a:r>
              <a:rPr lang="cs-CZ" dirty="0" err="1" smtClean="0"/>
              <a:t>nehemového</a:t>
            </a:r>
            <a:r>
              <a:rPr lang="cs-CZ" dirty="0" smtClean="0"/>
              <a:t> železa, uvádí se, že až 40 mg vápníku nemá ještě vliv na inhibici absorpce železa, v množství nad 300 mg již dále absorpci železa nesnižuje, obecně platí, že vápník v množství nad 100 mg inhibuje absorpci železa o 50%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dirty="0" smtClean="0"/>
              <a:t>Léčiva snižující množství žaludeční kyseliny, </a:t>
            </a:r>
            <a:r>
              <a:rPr lang="cs-CZ" dirty="0" smtClean="0"/>
              <a:t>jako jsou </a:t>
            </a:r>
            <a:r>
              <a:rPr lang="cs-CZ" dirty="0" err="1" smtClean="0"/>
              <a:t>antacida</a:t>
            </a:r>
            <a:r>
              <a:rPr lang="cs-CZ" dirty="0" smtClean="0"/>
              <a:t> či </a:t>
            </a:r>
            <a:r>
              <a:rPr lang="cs-CZ" dirty="0" err="1" smtClean="0"/>
              <a:t>blokátory</a:t>
            </a:r>
            <a:r>
              <a:rPr lang="cs-CZ" dirty="0" smtClean="0"/>
              <a:t> protonové pumpy, ty mohou vést ke sníženému nebo úplnému chybění žaludeční kyseliny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Mezní hodnoty hemoglobinu a hematokritu</a:t>
            </a:r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684213" y="1989138"/>
          <a:ext cx="7704856" cy="4032445"/>
        </p:xfrm>
        <a:graphic>
          <a:graphicData uri="http://schemas.openxmlformats.org/drawingml/2006/table">
            <a:tbl>
              <a:tblPr/>
              <a:tblGrid>
                <a:gridCol w="2699628"/>
                <a:gridCol w="2436943"/>
                <a:gridCol w="2568285"/>
              </a:tblGrid>
              <a:tr h="8380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Times New Roman"/>
                          <a:ea typeface="Calibri"/>
                          <a:cs typeface="Times New Roman"/>
                        </a:rPr>
                        <a:t>Skupina 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Times New Roman"/>
                          <a:ea typeface="Calibri"/>
                          <a:cs typeface="Times New Roman"/>
                        </a:rPr>
                        <a:t>Hemoglobin (g/l)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Times New Roman"/>
                          <a:ea typeface="Calibri"/>
                          <a:cs typeface="Times New Roman"/>
                        </a:rPr>
                        <a:t>Hematokrit (mmol/l)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324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  <a:cs typeface="Times New Roman"/>
                        </a:rPr>
                        <a:t>Dětí od 6 měsíců 59 měsíců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110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6,83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  <a:cs typeface="Times New Roman"/>
                        </a:rPr>
                        <a:t>Děti od 5 do 11 let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115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7,13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  <a:cs typeface="Times New Roman"/>
                        </a:rPr>
                        <a:t>Děti od 12 do 14 let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120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7,45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  <a:cs typeface="Times New Roman"/>
                        </a:rPr>
                        <a:t>Netěhotné ženy (nad 15 let)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120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7,45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  <a:cs typeface="Times New Roman"/>
                        </a:rPr>
                        <a:t>Těhotné ženy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110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6,83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Times New Roman"/>
                          <a:ea typeface="Calibri"/>
                          <a:cs typeface="Times New Roman"/>
                        </a:rPr>
                        <a:t>Muži (nad 15 let)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Calibri"/>
                          <a:cs typeface="Times New Roman"/>
                        </a:rPr>
                        <a:t>130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Times New Roman"/>
                          <a:ea typeface="Calibri"/>
                          <a:cs typeface="Times New Roman"/>
                        </a:rPr>
                        <a:t>8,07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Deficitní vitamíny</a:t>
            </a:r>
            <a:endParaRPr lang="cs-CZ" dirty="0"/>
          </a:p>
        </p:txBody>
      </p:sp>
      <p:sp>
        <p:nvSpPr>
          <p:cNvPr id="7987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smtClean="0"/>
              <a:t>Vit C – sy kolagenu, karnitinu, ovlivnění resorbce železa. Nedostatek negativně ovlivňuje CNS,imunitu, detox. systémy a KVS.</a:t>
            </a:r>
          </a:p>
          <a:p>
            <a:r>
              <a:rPr lang="cs-CZ" sz="2000" smtClean="0"/>
              <a:t>B – komplex – B12, folát </a:t>
            </a:r>
            <a:r>
              <a:rPr lang="cs-CZ" sz="2000" smtClean="0">
                <a:sym typeface="Wingdings" pitchFamily="2" charset="2"/>
              </a:rPr>
              <a:t>tvorba ERY. Nedostatek vit skupiny B zpomaluje zesíťování kolagenu a tvorbu jizvy při hojení rány.</a:t>
            </a:r>
          </a:p>
          <a:p>
            <a:r>
              <a:rPr lang="cs-CZ" sz="2000" smtClean="0">
                <a:sym typeface="Wingdings" pitchFamily="2" charset="2"/>
              </a:rPr>
              <a:t>Vit A – karence zpomaluje tvorbu kolagenu a epitelizaci rány. Vit A antagonizuje negativní vliv steroidů.</a:t>
            </a:r>
          </a:p>
          <a:p>
            <a:r>
              <a:rPr lang="cs-CZ" sz="2000" smtClean="0">
                <a:sym typeface="Wingdings" pitchFamily="2" charset="2"/>
              </a:rPr>
              <a:t>Vit K – při nedostatku dochází k vyšší krvácivosti z ran pacientů</a:t>
            </a:r>
          </a:p>
          <a:p>
            <a:r>
              <a:rPr lang="cs-CZ" sz="2000" smtClean="0">
                <a:sym typeface="Wingdings" pitchFamily="2" charset="2"/>
              </a:rPr>
              <a:t>Vit E – nedostatek zpomaluje zesíťování kolagenu a tvorbu jizvy při hojení rány.</a:t>
            </a:r>
          </a:p>
          <a:p>
            <a:endParaRPr lang="cs-CZ" sz="2000" smtClean="0"/>
          </a:p>
          <a:p>
            <a:endParaRPr lang="cs-CZ" sz="2000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Doporučení kojenci s 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Kojení = urgentní medicína, nejvhodnější pro pacienty s EB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Puchýře v dutině ústní </a:t>
            </a:r>
            <a:r>
              <a:rPr lang="cs-CZ" dirty="0" smtClean="0">
                <a:sym typeface="Wingdings" pitchFamily="2" charset="2"/>
              </a:rPr>
              <a:t> speciální kojenecké lahve? CAVE – otlaky, kandidóza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>
                <a:sym typeface="Wingdings" pitchFamily="2" charset="2"/>
              </a:rPr>
              <a:t>Správné dávkování náhrad MM a enterální stravy!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>
                <a:sym typeface="Wingdings" pitchFamily="2" charset="2"/>
              </a:rPr>
              <a:t>Využívání rostlinných olejů a nutričních suplement na bázi sacharidů pro zvýšení energie v potravě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>
                <a:sym typeface="Wingdings" pitchFamily="2" charset="2"/>
              </a:rPr>
              <a:t>Děti s EB mají o  – ½ vyšší energetické nároky než zdravé děti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err="1" smtClean="0">
                <a:sym typeface="Wingdings" pitchFamily="2" charset="2"/>
              </a:rPr>
              <a:t>Supplementace</a:t>
            </a:r>
            <a:r>
              <a:rPr lang="cs-CZ" dirty="0" smtClean="0">
                <a:sym typeface="Wingdings" pitchFamily="2" charset="2"/>
              </a:rPr>
              <a:t> preparáty se železem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Doporučení děti s 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Od 1 roku věku – stravování dle zásad výživové pyramidy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Omezit konzumaci potravin s nízkou výživovou hodnotou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Zvýšit příjem vlákniny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Přidávat margaríny, rostl. oleje do pokrmů a svačinek (pomazánky, jogurty, pudinky)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Obohatit  pokrmy o sušené mléko </a:t>
            </a:r>
            <a:r>
              <a:rPr lang="cs-CZ" dirty="0" smtClean="0">
                <a:sym typeface="Wingdings" pitchFamily="2" charset="2"/>
              </a:rPr>
              <a:t> zvýšíte energetickou hustotu jídel  do bramborové kaše, do polévek, pudinků, snídaňových cereálií, koktejlů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>
                <a:sym typeface="Wingdings" pitchFamily="2" charset="2"/>
              </a:rPr>
              <a:t>Jezte menší porce častěji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>
                <a:sym typeface="Wingdings" pitchFamily="2" charset="2"/>
              </a:rPr>
              <a:t>Jídlo by mělo být měkké, kašovité až tekuté a dostatečně zjemněné, aby nepůsobilo polykací potíže</a:t>
            </a:r>
            <a:endParaRPr lang="cs-CZ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294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Zácpa je  častá u těžkých forem </a:t>
            </a:r>
          </a:p>
          <a:p>
            <a:r>
              <a:rPr lang="cs-CZ" smtClean="0"/>
              <a:t>EBD, EBJ a u typu Dowling-Meara EBS vycházející z neadekvatního příjmu vlákniny a tekutin, prodloužené imobilizace, sníženého fyzického pohybu, nevhodných výživových zvyklostí a stresu. </a:t>
            </a:r>
          </a:p>
          <a:p>
            <a:r>
              <a:rPr lang="cs-CZ" smtClean="0"/>
              <a:t>Při léčbě anémie také často vzniká zácpa díky suplementaci železa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EBS</a:t>
            </a:r>
            <a:endParaRPr lang="cs-CZ" dirty="0"/>
          </a:p>
        </p:txBody>
      </p:sp>
      <p:pic>
        <p:nvPicPr>
          <p:cNvPr id="19458" name="Picture 2" descr="http://www.sleepingangel.com/ebworld/images/ebsdm_Leftle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357313"/>
            <a:ext cx="3810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http://www.sleepingangel.com/ebworld/images/clinicals_will9m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929063"/>
            <a:ext cx="3810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http://www.sleepingangel.com/ebworld/images/ebs_wc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2500313"/>
            <a:ext cx="3810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839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smtClean="0"/>
              <a:t>BIRGE, K. Nutrition management of patients with epidermolysis bullosa. </a:t>
            </a:r>
            <a:r>
              <a:rPr lang="cs-CZ" sz="1600" i="1" smtClean="0"/>
              <a:t>Journal of The American Dietetic Associattion, </a:t>
            </a:r>
            <a:r>
              <a:rPr lang="cs-CZ" sz="1600" smtClean="0"/>
              <a:t> 1995, vol. 95, 575 – 579 p.</a:t>
            </a:r>
          </a:p>
          <a:p>
            <a:r>
              <a:rPr lang="cs-CZ" sz="1600" smtClean="0"/>
              <a:t>FINE, J., D. Extracutaneous manifestations and complications of inherited epidermolysis bullosa. </a:t>
            </a:r>
            <a:r>
              <a:rPr lang="cs-CZ" sz="1600" i="1" smtClean="0"/>
              <a:t>Journal of American Academy of Dermatology, 2009, vol. 61, no. 3, 367 - 384 p.</a:t>
            </a:r>
          </a:p>
          <a:p>
            <a:r>
              <a:rPr lang="cs-CZ" sz="1600" smtClean="0"/>
              <a:t>FINE, J., D., HINTNER, H. </a:t>
            </a:r>
            <a:r>
              <a:rPr lang="cs-CZ" sz="1600" i="1" smtClean="0"/>
              <a:t>Life with Epidermolysis Bullosa (EB). </a:t>
            </a:r>
            <a:r>
              <a:rPr lang="cs-CZ" sz="1600" smtClean="0"/>
              <a:t>1. vyd. Springer Wien New York, 2009, p. 338 , ISBN 978-3-211-79270-4.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Děkuji za vaši pozornost!</a:t>
            </a:r>
            <a:endParaRPr lang="cs-CZ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349500"/>
            <a:ext cx="818038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JEB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výskyt (9%)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skupina onemocnění s největší klinickou i genetickou heterogenitou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jde o formu nejzávažnější, ale také nejvzácnější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EBJ je spojována s tvorbou puchýřů po celé ploše těla, vysokou náchylností k poranění jícnu a problémy s příjímáním potravy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vyšší pravděpodobnost úmrtí pacienta v kojeneckém věku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1507" name="Picture 2" descr="http://www.sleepingangel.com/ebworld/images/jh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2857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www.sleepingangel.com/ebworld/images/clinical_jnhfoo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428625"/>
            <a:ext cx="1928812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http://www.sleepingangel.com/ebworld/graphics/jnh_leg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3357563"/>
            <a:ext cx="3724275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http://www.sleepingangel.com/ebworld/graphics/DSCN09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428625"/>
            <a:ext cx="371475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http://www.sleepingangel.com/ebworld/images/jh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75" y="4071938"/>
            <a:ext cx="31369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2" descr="http://www.sleepingangel.com/ebworld/graphics/jnh_legs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3643313"/>
            <a:ext cx="1143000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est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1502</TotalTime>
  <Words>3168</Words>
  <Application>Microsoft Office PowerPoint</Application>
  <PresentationFormat>Předvádění na obrazovce (4:3)</PresentationFormat>
  <Paragraphs>319</Paragraphs>
  <Slides>71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71</vt:i4>
      </vt:variant>
    </vt:vector>
  </HeadingPairs>
  <TitlesOfParts>
    <vt:vector size="72" baseType="lpstr">
      <vt:lpstr>Cesta</vt:lpstr>
      <vt:lpstr>Malnutrice u pacientů EB</vt:lpstr>
      <vt:lpstr>Epidermolysis bullosa congenita EBC</vt:lpstr>
      <vt:lpstr>Snímek 3</vt:lpstr>
      <vt:lpstr>Klinické projevy EB</vt:lpstr>
      <vt:lpstr>Klinické projevy EB</vt:lpstr>
      <vt:lpstr>EBS</vt:lpstr>
      <vt:lpstr>EBS</vt:lpstr>
      <vt:lpstr>JEB</vt:lpstr>
      <vt:lpstr>Snímek 9</vt:lpstr>
      <vt:lpstr>DEB</vt:lpstr>
      <vt:lpstr>DDEB LOcalized</vt:lpstr>
      <vt:lpstr>RDEB generalized</vt:lpstr>
      <vt:lpstr>Jak vypadá puchýř?</vt:lpstr>
      <vt:lpstr>Snímek 14</vt:lpstr>
      <vt:lpstr>Pacientka RDEB gen. </vt:lpstr>
      <vt:lpstr>Snímek 16</vt:lpstr>
      <vt:lpstr>Převaz pacienta s rdeb</vt:lpstr>
      <vt:lpstr>Snímek 18</vt:lpstr>
      <vt:lpstr>Problémové faktory výživy u EB </vt:lpstr>
      <vt:lpstr>Cíle nutriční podpory</vt:lpstr>
      <vt:lpstr>Příčiny prohlubování malnutrice a vzniku komplikací</vt:lpstr>
      <vt:lpstr>Jak velké je riziko malnutrice</vt:lpstr>
      <vt:lpstr>Snímek 23</vt:lpstr>
      <vt:lpstr>Množství komplikací které limitují příjem potravy</vt:lpstr>
      <vt:lpstr>Hodnocení malnutrice</vt:lpstr>
      <vt:lpstr>Malnutrice u EB</vt:lpstr>
      <vt:lpstr>Snímek 27</vt:lpstr>
      <vt:lpstr>Percentilový graf</vt:lpstr>
      <vt:lpstr>Růstová retardace</vt:lpstr>
      <vt:lpstr>Percentilové růstové grafy - hmotnost http://www.rustovyhormon.cz/dokumenty/rustove_grafy_hmotnost.pdf</vt:lpstr>
      <vt:lpstr>Snímek 31</vt:lpstr>
      <vt:lpstr>Doporučené kontrolní náběry – biochem ukazatele podvýživy</vt:lpstr>
      <vt:lpstr>Puchýře v DÚ</vt:lpstr>
      <vt:lpstr>Snímek 34</vt:lpstr>
      <vt:lpstr>Zuby</vt:lpstr>
      <vt:lpstr>dysfagie</vt:lpstr>
      <vt:lpstr>Jícen</vt:lpstr>
      <vt:lpstr>Eroze jícnu/ striktury</vt:lpstr>
      <vt:lpstr>Obstipace</vt:lpstr>
      <vt:lpstr>Snímek 40</vt:lpstr>
      <vt:lpstr>Anémie</vt:lpstr>
      <vt:lpstr>Nejde vždy jen o deficit Fe</vt:lpstr>
      <vt:lpstr>Léčba anémie</vt:lpstr>
      <vt:lpstr>Další původ vzniku anémie</vt:lpstr>
      <vt:lpstr>Strava</vt:lpstr>
      <vt:lpstr>Co když je potřeba mít tekutou stravu déle?</vt:lpstr>
      <vt:lpstr>Jak to udělat doma?</vt:lpstr>
      <vt:lpstr>Snídaně</vt:lpstr>
      <vt:lpstr>Oběd = večeře</vt:lpstr>
      <vt:lpstr>Svačiny</vt:lpstr>
      <vt:lpstr>Snímek 51</vt:lpstr>
      <vt:lpstr>Nemocniční tekutá strava</vt:lpstr>
      <vt:lpstr>Snímek 53</vt:lpstr>
      <vt:lpstr>Energie</vt:lpstr>
      <vt:lpstr>Protein</vt:lpstr>
      <vt:lpstr>Tuky</vt:lpstr>
      <vt:lpstr>Mikroživiny - zinek</vt:lpstr>
      <vt:lpstr>Snímek 58</vt:lpstr>
      <vt:lpstr>Selen</vt:lpstr>
      <vt:lpstr>železo</vt:lpstr>
      <vt:lpstr>Fe v potravě</vt:lpstr>
      <vt:lpstr>Faktory zvyšující resorpci Fe</vt:lpstr>
      <vt:lpstr>Faktory snižující resorpci Fe</vt:lpstr>
      <vt:lpstr>Faktory snižující resorpci Fe</vt:lpstr>
      <vt:lpstr>Mezní hodnoty hemoglobinu a hematokritu</vt:lpstr>
      <vt:lpstr>Deficitní vitamíny</vt:lpstr>
      <vt:lpstr>Doporučení kojenci s EB</vt:lpstr>
      <vt:lpstr>Doporučení děti s EB</vt:lpstr>
      <vt:lpstr>Snímek 69</vt:lpstr>
      <vt:lpstr>Literatura</vt:lpstr>
      <vt:lpstr>Děkuji za vaši pozornost!</vt:lpstr>
    </vt:vector>
  </TitlesOfParts>
  <Company>LENOVO CUSTOMER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LENOVO USER</dc:creator>
  <cp:lastModifiedBy>debra nutri</cp:lastModifiedBy>
  <cp:revision>125</cp:revision>
  <dcterms:created xsi:type="dcterms:W3CDTF">2012-06-12T06:27:58Z</dcterms:created>
  <dcterms:modified xsi:type="dcterms:W3CDTF">2015-10-01T09:20:53Z</dcterms:modified>
</cp:coreProperties>
</file>