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4" r:id="rId9"/>
    <p:sldId id="265" r:id="rId10"/>
    <p:sldId id="275" r:id="rId11"/>
    <p:sldId id="266" r:id="rId12"/>
    <p:sldId id="267" r:id="rId13"/>
    <p:sldId id="268" r:id="rId14"/>
    <p:sldId id="279" r:id="rId15"/>
    <p:sldId id="269" r:id="rId16"/>
    <p:sldId id="270" r:id="rId17"/>
    <p:sldId id="271" r:id="rId18"/>
    <p:sldId id="276" r:id="rId19"/>
    <p:sldId id="272" r:id="rId20"/>
    <p:sldId id="277" r:id="rId21"/>
    <p:sldId id="280" r:id="rId22"/>
    <p:sldId id="281" r:id="rId23"/>
    <p:sldId id="282" r:id="rId24"/>
    <p:sldId id="283" r:id="rId25"/>
    <p:sldId id="278" r:id="rId26"/>
    <p:sldId id="286" r:id="rId27"/>
    <p:sldId id="261" r:id="rId28"/>
    <p:sldId id="273" r:id="rId29"/>
    <p:sldId id="284" r:id="rId30"/>
    <p:sldId id="285" r:id="rId31"/>
    <p:sldId id="274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F4043-5A4E-4FC9-AEE5-F7900706F4B9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712ED-0F2C-47BF-841C-6FC1B9449C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F4043-5A4E-4FC9-AEE5-F7900706F4B9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712ED-0F2C-47BF-841C-6FC1B9449C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F4043-5A4E-4FC9-AEE5-F7900706F4B9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712ED-0F2C-47BF-841C-6FC1B9449C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F4043-5A4E-4FC9-AEE5-F7900706F4B9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712ED-0F2C-47BF-841C-6FC1B9449C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F4043-5A4E-4FC9-AEE5-F7900706F4B9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712ED-0F2C-47BF-841C-6FC1B9449C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F4043-5A4E-4FC9-AEE5-F7900706F4B9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712ED-0F2C-47BF-841C-6FC1B9449C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F4043-5A4E-4FC9-AEE5-F7900706F4B9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712ED-0F2C-47BF-841C-6FC1B9449C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F4043-5A4E-4FC9-AEE5-F7900706F4B9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712ED-0F2C-47BF-841C-6FC1B9449C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F4043-5A4E-4FC9-AEE5-F7900706F4B9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712ED-0F2C-47BF-841C-6FC1B9449C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F4043-5A4E-4FC9-AEE5-F7900706F4B9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712ED-0F2C-47BF-841C-6FC1B9449C6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AF4043-5A4E-4FC9-AEE5-F7900706F4B9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712ED-0F2C-47BF-841C-6FC1B9449C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3AF4043-5A4E-4FC9-AEE5-F7900706F4B9}" type="datetimeFigureOut">
              <a:rPr lang="cs-CZ" smtClean="0"/>
              <a:pPr/>
              <a:t>27.11.2015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83712ED-0F2C-47BF-841C-6FC1B9449C6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1000" y="4581128"/>
            <a:ext cx="8458200" cy="1222375"/>
          </a:xfrm>
        </p:spPr>
        <p:txBody>
          <a:bodyPr/>
          <a:lstStyle/>
          <a:p>
            <a:r>
              <a:rPr lang="cs-CZ" sz="4400" dirty="0" smtClean="0"/>
              <a:t>	Dietní Normování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764704"/>
            <a:ext cx="9073008" cy="5115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247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Hovězí guláš </a:t>
            </a:r>
            <a:r>
              <a:rPr lang="cs-CZ" sz="2000" dirty="0" smtClean="0"/>
              <a:t>pro pacienta s chronickým zánětem žlučníku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r"/>
            <a:r>
              <a:rPr lang="cs-CZ" dirty="0" smtClean="0"/>
              <a:t>hovězí maso zadní</a:t>
            </a:r>
          </a:p>
          <a:p>
            <a:pPr algn="r"/>
            <a:r>
              <a:rPr lang="cs-CZ" dirty="0" smtClean="0"/>
              <a:t>sůl, vývar z kostí</a:t>
            </a:r>
          </a:p>
          <a:p>
            <a:pPr algn="r"/>
            <a:r>
              <a:rPr lang="cs-CZ" dirty="0" smtClean="0"/>
              <a:t>kmín (vývar)</a:t>
            </a:r>
          </a:p>
          <a:p>
            <a:pPr algn="r"/>
            <a:r>
              <a:rPr lang="cs-CZ" dirty="0" smtClean="0"/>
              <a:t>cibule (vývar)</a:t>
            </a:r>
          </a:p>
          <a:p>
            <a:pPr algn="r"/>
            <a:r>
              <a:rPr lang="cs-CZ" dirty="0" smtClean="0"/>
              <a:t>rajčatový protlak</a:t>
            </a:r>
          </a:p>
          <a:p>
            <a:pPr algn="r"/>
            <a:r>
              <a:rPr lang="cs-CZ" dirty="0" smtClean="0"/>
              <a:t>hladká mouka</a:t>
            </a:r>
          </a:p>
          <a:p>
            <a:pPr algn="r"/>
            <a:r>
              <a:rPr lang="cs-CZ" dirty="0" smtClean="0"/>
              <a:t>majoránka</a:t>
            </a:r>
          </a:p>
          <a:p>
            <a:pPr algn="r"/>
            <a:r>
              <a:rPr lang="cs-CZ" dirty="0" smtClean="0"/>
              <a:t>olej</a:t>
            </a:r>
          </a:p>
          <a:p>
            <a:pPr algn="r">
              <a:buNone/>
            </a:pP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90 g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20 g</a:t>
            </a:r>
          </a:p>
          <a:p>
            <a:r>
              <a:rPr lang="cs-CZ" dirty="0" smtClean="0"/>
              <a:t>20 g</a:t>
            </a:r>
          </a:p>
          <a:p>
            <a:r>
              <a:rPr lang="cs-CZ" dirty="0" smtClean="0"/>
              <a:t>15 g</a:t>
            </a:r>
          </a:p>
          <a:p>
            <a:endParaRPr lang="cs-CZ" dirty="0" smtClean="0"/>
          </a:p>
          <a:p>
            <a:r>
              <a:rPr lang="cs-CZ" dirty="0" smtClean="0"/>
              <a:t>5 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jídla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maso výsekové</a:t>
            </a:r>
          </a:p>
          <a:p>
            <a:r>
              <a:rPr lang="cs-CZ" sz="2400" dirty="0" smtClean="0"/>
              <a:t>maso mleté</a:t>
            </a:r>
          </a:p>
          <a:p>
            <a:r>
              <a:rPr lang="cs-CZ" sz="2400" dirty="0" smtClean="0"/>
              <a:t>ryby – živá hm.</a:t>
            </a:r>
          </a:p>
          <a:p>
            <a:r>
              <a:rPr lang="cs-CZ" sz="2400" dirty="0" smtClean="0"/>
              <a:t>filé</a:t>
            </a:r>
          </a:p>
          <a:p>
            <a:r>
              <a:rPr lang="cs-CZ" sz="2400" dirty="0" smtClean="0"/>
              <a:t>kuře</a:t>
            </a:r>
          </a:p>
          <a:p>
            <a:r>
              <a:rPr lang="cs-CZ" sz="2400" dirty="0" smtClean="0"/>
              <a:t>husa</a:t>
            </a:r>
          </a:p>
          <a:p>
            <a:r>
              <a:rPr lang="cs-CZ" sz="2400" dirty="0" smtClean="0"/>
              <a:t>kachna</a:t>
            </a:r>
          </a:p>
          <a:p>
            <a:r>
              <a:rPr lang="cs-CZ" sz="2400" dirty="0" smtClean="0"/>
              <a:t>holub</a:t>
            </a:r>
          </a:p>
          <a:p>
            <a:r>
              <a:rPr lang="cs-CZ" sz="2400" dirty="0" smtClean="0"/>
              <a:t>vnitřnosti</a:t>
            </a:r>
          </a:p>
          <a:p>
            <a:r>
              <a:rPr lang="cs-CZ" sz="2400" dirty="0" smtClean="0"/>
              <a:t>mozeček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90 g</a:t>
            </a:r>
          </a:p>
          <a:p>
            <a:r>
              <a:rPr lang="cs-CZ" sz="2400" dirty="0" smtClean="0"/>
              <a:t>90 g</a:t>
            </a:r>
          </a:p>
          <a:p>
            <a:r>
              <a:rPr lang="cs-CZ" sz="2400" dirty="0" smtClean="0"/>
              <a:t>250 g</a:t>
            </a:r>
          </a:p>
          <a:p>
            <a:r>
              <a:rPr lang="cs-CZ" sz="2400" dirty="0" smtClean="0"/>
              <a:t>150 g</a:t>
            </a:r>
          </a:p>
          <a:p>
            <a:r>
              <a:rPr lang="cs-CZ" sz="2400" dirty="0" smtClean="0"/>
              <a:t>¼</a:t>
            </a:r>
          </a:p>
          <a:p>
            <a:r>
              <a:rPr lang="cs-CZ" sz="2400" dirty="0" smtClean="0"/>
              <a:t>1/8</a:t>
            </a:r>
          </a:p>
          <a:p>
            <a:r>
              <a:rPr lang="cs-CZ" sz="2400" dirty="0" smtClean="0"/>
              <a:t>1/6</a:t>
            </a:r>
          </a:p>
          <a:p>
            <a:r>
              <a:rPr lang="cs-CZ" sz="2400" dirty="0" smtClean="0"/>
              <a:t>½</a:t>
            </a:r>
          </a:p>
          <a:p>
            <a:r>
              <a:rPr lang="cs-CZ" sz="2400" dirty="0" smtClean="0"/>
              <a:t>120 g</a:t>
            </a:r>
          </a:p>
          <a:p>
            <a:r>
              <a:rPr lang="cs-CZ" sz="2400" dirty="0" smtClean="0"/>
              <a:t>150 g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3608" y="1124744"/>
            <a:ext cx="4104456" cy="5400600"/>
          </a:xfrm>
        </p:spPr>
        <p:txBody>
          <a:bodyPr>
            <a:normAutofit/>
          </a:bodyPr>
          <a:lstStyle/>
          <a:p>
            <a:r>
              <a:rPr lang="cs-CZ" sz="2200" dirty="0" smtClean="0"/>
              <a:t>Žampiony na smažení</a:t>
            </a:r>
          </a:p>
          <a:p>
            <a:r>
              <a:rPr lang="cs-CZ" sz="2200" dirty="0" smtClean="0"/>
              <a:t>Květák na smažení</a:t>
            </a:r>
          </a:p>
          <a:p>
            <a:r>
              <a:rPr lang="cs-CZ" sz="2200" dirty="0" smtClean="0"/>
              <a:t>Žampiony pod maso</a:t>
            </a:r>
          </a:p>
          <a:p>
            <a:r>
              <a:rPr lang="cs-CZ" sz="2200" dirty="0" smtClean="0"/>
              <a:t>Rajský protlak (pod maso, </a:t>
            </a:r>
            <a:r>
              <a:rPr lang="cs-CZ" sz="2200" dirty="0" err="1" smtClean="0"/>
              <a:t>pol</a:t>
            </a:r>
            <a:r>
              <a:rPr lang="cs-CZ" sz="2200" dirty="0" smtClean="0"/>
              <a:t>.)</a:t>
            </a:r>
          </a:p>
          <a:p>
            <a:r>
              <a:rPr lang="cs-CZ" sz="2200" dirty="0" smtClean="0"/>
              <a:t>Rajský protlak omáčka</a:t>
            </a:r>
          </a:p>
          <a:p>
            <a:r>
              <a:rPr lang="cs-CZ" sz="2200" dirty="0" smtClean="0"/>
              <a:t>Slanina na protýkání</a:t>
            </a:r>
          </a:p>
          <a:p>
            <a:r>
              <a:rPr lang="cs-CZ" sz="2200" dirty="0" smtClean="0"/>
              <a:t>Uzenina na protýkání</a:t>
            </a:r>
          </a:p>
          <a:p>
            <a:r>
              <a:rPr lang="cs-CZ" sz="2200" dirty="0" smtClean="0"/>
              <a:t>Smetana (zlepšení)</a:t>
            </a:r>
          </a:p>
          <a:p>
            <a:r>
              <a:rPr lang="cs-CZ" sz="1900" dirty="0" smtClean="0"/>
              <a:t>Maso na mrkvi, celeru, rajčatech,…</a:t>
            </a:r>
          </a:p>
          <a:p>
            <a:r>
              <a:rPr lang="cs-CZ" sz="2200" dirty="0" smtClean="0"/>
              <a:t>Zelenina na svíčkovou</a:t>
            </a:r>
          </a:p>
          <a:p>
            <a:r>
              <a:rPr lang="cs-CZ" sz="2200" dirty="0" smtClean="0"/>
              <a:t>Zelenina samostatně</a:t>
            </a:r>
          </a:p>
          <a:p>
            <a:r>
              <a:rPr lang="cs-CZ" sz="2200" dirty="0" smtClean="0"/>
              <a:t>Brambory na bramborový guláš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20072" y="1124744"/>
            <a:ext cx="3020144" cy="5472608"/>
          </a:xfrm>
        </p:spPr>
        <p:txBody>
          <a:bodyPr>
            <a:normAutofit/>
          </a:bodyPr>
          <a:lstStyle/>
          <a:p>
            <a:r>
              <a:rPr lang="cs-CZ" sz="2200" dirty="0" smtClean="0"/>
              <a:t>100 – 150 g</a:t>
            </a:r>
          </a:p>
          <a:p>
            <a:r>
              <a:rPr lang="cs-CZ" sz="2200" dirty="0" smtClean="0"/>
              <a:t>150 g</a:t>
            </a:r>
          </a:p>
          <a:p>
            <a:r>
              <a:rPr lang="cs-CZ" sz="2200" dirty="0" smtClean="0"/>
              <a:t>20 g</a:t>
            </a:r>
          </a:p>
          <a:p>
            <a:r>
              <a:rPr lang="cs-CZ" sz="2200" dirty="0" smtClean="0"/>
              <a:t>15 g</a:t>
            </a:r>
          </a:p>
          <a:p>
            <a:r>
              <a:rPr lang="cs-CZ" sz="2200" dirty="0" smtClean="0"/>
              <a:t>20 g</a:t>
            </a:r>
          </a:p>
          <a:p>
            <a:r>
              <a:rPr lang="cs-CZ" sz="2200" dirty="0" smtClean="0"/>
              <a:t>10 g</a:t>
            </a:r>
          </a:p>
          <a:p>
            <a:r>
              <a:rPr lang="cs-CZ" sz="2200" dirty="0" smtClean="0"/>
              <a:t>10 g</a:t>
            </a:r>
          </a:p>
          <a:p>
            <a:r>
              <a:rPr lang="cs-CZ" sz="2200" dirty="0" smtClean="0"/>
              <a:t>50 ml</a:t>
            </a:r>
          </a:p>
          <a:p>
            <a:r>
              <a:rPr lang="cs-CZ" sz="2200" dirty="0" smtClean="0"/>
              <a:t>50 – 80 g</a:t>
            </a:r>
          </a:p>
          <a:p>
            <a:r>
              <a:rPr lang="cs-CZ" sz="2200" dirty="0" smtClean="0"/>
              <a:t>3x 20 g</a:t>
            </a:r>
          </a:p>
          <a:p>
            <a:r>
              <a:rPr lang="cs-CZ" sz="2200" dirty="0" smtClean="0"/>
              <a:t>150 g</a:t>
            </a:r>
          </a:p>
          <a:p>
            <a:r>
              <a:rPr lang="cs-CZ" sz="2200" dirty="0" smtClean="0"/>
              <a:t>150 – 200 g</a:t>
            </a:r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Obal na smažení:</a:t>
            </a:r>
          </a:p>
          <a:p>
            <a:pPr marL="0" indent="0">
              <a:buNone/>
            </a:pPr>
            <a:r>
              <a:rPr lang="cs-CZ" dirty="0" smtClean="0"/>
              <a:t>Vejce 1/5</a:t>
            </a:r>
          </a:p>
          <a:p>
            <a:pPr marL="0" indent="0">
              <a:buNone/>
            </a:pPr>
            <a:r>
              <a:rPr lang="cs-CZ" dirty="0" smtClean="0"/>
              <a:t>Hladká mouka 15 g</a:t>
            </a:r>
          </a:p>
          <a:p>
            <a:pPr marL="0" indent="0">
              <a:buNone/>
            </a:pPr>
            <a:r>
              <a:rPr lang="cs-CZ" dirty="0" smtClean="0"/>
              <a:t>Strouhanka 20 g</a:t>
            </a:r>
          </a:p>
          <a:p>
            <a:pPr marL="0" indent="0">
              <a:buNone/>
            </a:pPr>
            <a:r>
              <a:rPr lang="cs-CZ" dirty="0" smtClean="0"/>
              <a:t>Olej 50 g (30 g)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26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Polévky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1600" y="1600200"/>
            <a:ext cx="3524200" cy="5257800"/>
          </a:xfrm>
        </p:spPr>
        <p:txBody>
          <a:bodyPr>
            <a:normAutofit fontScale="92500" lnSpcReduction="10000"/>
          </a:bodyPr>
          <a:lstStyle/>
          <a:p>
            <a:r>
              <a:rPr lang="cs-CZ" sz="2200" dirty="0" smtClean="0"/>
              <a:t>Maso</a:t>
            </a:r>
          </a:p>
          <a:p>
            <a:r>
              <a:rPr lang="cs-CZ" sz="2200" dirty="0" smtClean="0"/>
              <a:t>Filé</a:t>
            </a:r>
          </a:p>
          <a:p>
            <a:r>
              <a:rPr lang="cs-CZ" sz="2200" dirty="0" smtClean="0"/>
              <a:t>Dršťky</a:t>
            </a:r>
          </a:p>
          <a:p>
            <a:r>
              <a:rPr lang="cs-CZ" sz="2200" dirty="0" smtClean="0"/>
              <a:t>Vnitřnosti</a:t>
            </a:r>
          </a:p>
          <a:p>
            <a:r>
              <a:rPr lang="cs-CZ" sz="2200" dirty="0" smtClean="0"/>
              <a:t>Uzenina</a:t>
            </a:r>
          </a:p>
          <a:p>
            <a:r>
              <a:rPr lang="cs-CZ" sz="2200" dirty="0" smtClean="0"/>
              <a:t>Droždí</a:t>
            </a:r>
          </a:p>
          <a:p>
            <a:r>
              <a:rPr lang="cs-CZ" sz="2200" dirty="0" smtClean="0"/>
              <a:t>Vejce</a:t>
            </a:r>
          </a:p>
          <a:p>
            <a:r>
              <a:rPr lang="cs-CZ" sz="2200" dirty="0" smtClean="0"/>
              <a:t>Mléko, smetana</a:t>
            </a:r>
          </a:p>
          <a:p>
            <a:r>
              <a:rPr lang="cs-CZ" sz="2200" dirty="0" smtClean="0"/>
              <a:t>Zelenina –mrkev, celer, petržel</a:t>
            </a:r>
          </a:p>
          <a:p>
            <a:r>
              <a:rPr lang="cs-CZ" sz="2200" dirty="0" smtClean="0"/>
              <a:t>Jen zelenina</a:t>
            </a:r>
          </a:p>
          <a:p>
            <a:r>
              <a:rPr lang="cs-CZ" sz="2200" dirty="0" smtClean="0"/>
              <a:t>Obiloviny, rýže, těstoviny</a:t>
            </a:r>
          </a:p>
          <a:p>
            <a:r>
              <a:rPr lang="cs-CZ" sz="2200" dirty="0" smtClean="0"/>
              <a:t>Luštěniny</a:t>
            </a:r>
          </a:p>
          <a:p>
            <a:r>
              <a:rPr lang="cs-CZ" sz="2200" dirty="0" smtClean="0"/>
              <a:t>Houby čerstvé</a:t>
            </a:r>
          </a:p>
          <a:p>
            <a:r>
              <a:rPr lang="cs-CZ" sz="2200" dirty="0" smtClean="0"/>
              <a:t>Voda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997152"/>
          </a:xfrm>
        </p:spPr>
        <p:txBody>
          <a:bodyPr>
            <a:normAutofit fontScale="92500" lnSpcReduction="10000"/>
          </a:bodyPr>
          <a:lstStyle/>
          <a:p>
            <a:r>
              <a:rPr lang="cs-CZ" sz="2200" dirty="0" smtClean="0"/>
              <a:t>30 g</a:t>
            </a:r>
          </a:p>
          <a:p>
            <a:r>
              <a:rPr lang="cs-CZ" sz="2200" dirty="0" smtClean="0"/>
              <a:t>50 – 100 g</a:t>
            </a:r>
          </a:p>
          <a:p>
            <a:r>
              <a:rPr lang="cs-CZ" sz="2200" dirty="0" smtClean="0"/>
              <a:t>50 g</a:t>
            </a:r>
          </a:p>
          <a:p>
            <a:r>
              <a:rPr lang="cs-CZ" sz="2200" dirty="0" smtClean="0"/>
              <a:t>30 g</a:t>
            </a:r>
          </a:p>
          <a:p>
            <a:r>
              <a:rPr lang="cs-CZ" sz="2200" dirty="0" smtClean="0"/>
              <a:t>20 – 30 g</a:t>
            </a:r>
          </a:p>
          <a:p>
            <a:r>
              <a:rPr lang="cs-CZ" sz="2200" dirty="0" smtClean="0"/>
              <a:t>10 – 15 g</a:t>
            </a:r>
          </a:p>
          <a:p>
            <a:r>
              <a:rPr lang="cs-CZ" sz="2200" dirty="0" smtClean="0"/>
              <a:t>1/5 – 1/10</a:t>
            </a:r>
          </a:p>
          <a:p>
            <a:r>
              <a:rPr lang="cs-CZ" sz="2200" dirty="0" smtClean="0"/>
              <a:t>1/16</a:t>
            </a:r>
          </a:p>
          <a:p>
            <a:r>
              <a:rPr lang="cs-CZ" sz="2200" dirty="0" smtClean="0"/>
              <a:t>30 g</a:t>
            </a:r>
          </a:p>
          <a:p>
            <a:r>
              <a:rPr lang="cs-CZ" sz="2200" dirty="0" smtClean="0"/>
              <a:t>50 – 80 g</a:t>
            </a:r>
          </a:p>
          <a:p>
            <a:r>
              <a:rPr lang="cs-CZ" sz="2200" dirty="0" smtClean="0"/>
              <a:t>10 g</a:t>
            </a:r>
          </a:p>
          <a:p>
            <a:r>
              <a:rPr lang="cs-CZ" sz="2200" dirty="0" smtClean="0"/>
              <a:t>30 g</a:t>
            </a:r>
          </a:p>
          <a:p>
            <a:r>
              <a:rPr lang="cs-CZ" sz="2200" dirty="0" smtClean="0"/>
              <a:t>20 – 30 g</a:t>
            </a:r>
          </a:p>
          <a:p>
            <a:r>
              <a:rPr lang="cs-CZ" sz="2200" dirty="0" smtClean="0"/>
              <a:t>1/4 - 1/3</a:t>
            </a:r>
          </a:p>
          <a:p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cs-CZ" dirty="0" smtClean="0"/>
              <a:t>Kapání  - 10 – 15 g hrubé mouky</a:t>
            </a:r>
          </a:p>
          <a:p>
            <a:pPr lvl="1">
              <a:buNone/>
            </a:pPr>
            <a:r>
              <a:rPr lang="cs-CZ" dirty="0" smtClean="0"/>
              <a:t>			vejce 1/5, sůl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smtClean="0"/>
              <a:t>Jíška – 10 g hladká mouka</a:t>
            </a:r>
          </a:p>
          <a:p>
            <a:pPr lvl="1">
              <a:buNone/>
            </a:pPr>
            <a:r>
              <a:rPr lang="cs-CZ" dirty="0" smtClean="0"/>
              <a:t>			5 – 10 g tuk</a:t>
            </a:r>
          </a:p>
          <a:p>
            <a:pPr lvl="1">
              <a:buNone/>
            </a:pPr>
            <a:r>
              <a:rPr lang="cs-CZ" dirty="0" smtClean="0"/>
              <a:t>			10 g cibule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Zelenina</a:t>
            </a:r>
          </a:p>
          <a:p>
            <a:r>
              <a:rPr lang="cs-CZ" dirty="0" smtClean="0"/>
              <a:t>Kapusta</a:t>
            </a:r>
          </a:p>
          <a:p>
            <a:r>
              <a:rPr lang="cs-CZ" dirty="0" smtClean="0"/>
              <a:t>Zelí</a:t>
            </a:r>
          </a:p>
          <a:p>
            <a:r>
              <a:rPr lang="cs-CZ" dirty="0" smtClean="0"/>
              <a:t>Brambory</a:t>
            </a:r>
          </a:p>
          <a:p>
            <a:r>
              <a:rPr lang="cs-CZ" dirty="0" smtClean="0"/>
              <a:t>Rýže</a:t>
            </a:r>
          </a:p>
          <a:p>
            <a:r>
              <a:rPr lang="cs-CZ" dirty="0" smtClean="0"/>
              <a:t>Těstoviny</a:t>
            </a:r>
          </a:p>
          <a:p>
            <a:r>
              <a:rPr lang="cs-CZ" dirty="0" smtClean="0"/>
              <a:t>Luštěniny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150 g</a:t>
            </a:r>
          </a:p>
          <a:p>
            <a:r>
              <a:rPr lang="cs-CZ" dirty="0" smtClean="0"/>
              <a:t>200 – 250 g</a:t>
            </a:r>
          </a:p>
          <a:p>
            <a:r>
              <a:rPr lang="cs-CZ" dirty="0" smtClean="0"/>
              <a:t>200 – 250 g</a:t>
            </a:r>
          </a:p>
          <a:p>
            <a:r>
              <a:rPr lang="cs-CZ" dirty="0" smtClean="0"/>
              <a:t>250 g (150 g;300–500g)</a:t>
            </a:r>
          </a:p>
          <a:p>
            <a:r>
              <a:rPr lang="cs-CZ" dirty="0" smtClean="0"/>
              <a:t>70 g </a:t>
            </a:r>
          </a:p>
          <a:p>
            <a:r>
              <a:rPr lang="cs-CZ" dirty="0" smtClean="0"/>
              <a:t>70 g</a:t>
            </a:r>
          </a:p>
          <a:p>
            <a:r>
              <a:rPr lang="cs-CZ" dirty="0" smtClean="0"/>
              <a:t>100 – 120 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5855912"/>
              </p:ext>
            </p:extLst>
          </p:nvPr>
        </p:nvGraphicFramePr>
        <p:xfrm>
          <a:off x="1043609" y="2132856"/>
          <a:ext cx="796671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573"/>
                <a:gridCol w="2655573"/>
                <a:gridCol w="2655573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1 000 g syrových po uvaření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Těstoviny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r>
                        <a:rPr lang="cs-CZ" baseline="0" dirty="0" smtClean="0"/>
                        <a:t> 400 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2,4x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Rýže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r>
                        <a:rPr lang="cs-CZ" baseline="0" dirty="0" smtClean="0"/>
                        <a:t> 000 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2,0x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Kroupy,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jáhly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3 000 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3,0x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Krupky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2 800 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2,8x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Čočka</a:t>
                      </a:r>
                      <a:r>
                        <a:rPr lang="cs-CZ" baseline="0" dirty="0" smtClean="0"/>
                        <a:t>, fazole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r>
                        <a:rPr lang="cs-CZ" baseline="0" dirty="0" smtClean="0"/>
                        <a:t> 500 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2,5x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Hrách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2 200 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2,2x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11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76872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cs-CZ" sz="4800" dirty="0" smtClean="0"/>
              <a:t>  Kolik těstovin potřebujeme uvařit, abychom získali </a:t>
            </a:r>
            <a:br>
              <a:rPr lang="cs-CZ" sz="4800" dirty="0" smtClean="0"/>
            </a:br>
            <a:r>
              <a:rPr lang="cs-CZ" sz="4800" dirty="0" smtClean="0"/>
              <a:t>1 000 g vařených těstovin?</a:t>
            </a:r>
            <a:endParaRPr lang="cs-CZ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Dietní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Historie jednotného dietního systému sahá do padesátých let minulého století.</a:t>
            </a:r>
          </a:p>
          <a:p>
            <a:r>
              <a:rPr lang="cs-CZ" sz="2800" dirty="0" smtClean="0"/>
              <a:t>1955 byl publikován v Praze: Nový dietní systém pro nemocnice a v 1958  v Bratislavě: </a:t>
            </a:r>
            <a:r>
              <a:rPr lang="en-US" sz="2800" dirty="0" err="1" smtClean="0">
                <a:solidFill>
                  <a:schemeClr val="tx1"/>
                </a:solidFill>
              </a:rPr>
              <a:t>Diétne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stravovanie</a:t>
            </a:r>
            <a:r>
              <a:rPr lang="en-US" sz="2800" dirty="0" smtClean="0">
                <a:solidFill>
                  <a:schemeClr val="tx1"/>
                </a:solidFill>
              </a:rPr>
              <a:t> v </a:t>
            </a:r>
            <a:r>
              <a:rPr lang="en-US" sz="2800" dirty="0" err="1" smtClean="0">
                <a:solidFill>
                  <a:schemeClr val="tx1"/>
                </a:solidFill>
              </a:rPr>
              <a:t>nemocniciach</a:t>
            </a:r>
            <a:r>
              <a:rPr lang="cs-CZ" sz="2800" dirty="0" smtClean="0">
                <a:solidFill>
                  <a:schemeClr val="tx1"/>
                </a:solidFill>
              </a:rPr>
              <a:t>. Tento systém</a:t>
            </a:r>
            <a:r>
              <a:rPr lang="en-US" sz="2800" dirty="0" smtClean="0">
                <a:solidFill>
                  <a:schemeClr val="tx1"/>
                </a:solidFill>
              </a:rPr>
              <a:t> se </a:t>
            </a:r>
            <a:r>
              <a:rPr lang="en-US" sz="2800" dirty="0" err="1" smtClean="0">
                <a:solidFill>
                  <a:schemeClr val="tx1"/>
                </a:solidFill>
              </a:rPr>
              <a:t>stal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normou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podle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níž</a:t>
            </a:r>
            <a:r>
              <a:rPr lang="en-US" sz="2800" dirty="0" smtClean="0">
                <a:solidFill>
                  <a:schemeClr val="tx1"/>
                </a:solidFill>
              </a:rPr>
              <a:t> se </a:t>
            </a:r>
            <a:r>
              <a:rPr lang="en-US" sz="2800" dirty="0" err="1" smtClean="0">
                <a:solidFill>
                  <a:schemeClr val="tx1"/>
                </a:solidFill>
              </a:rPr>
              <a:t>připravovala</a:t>
            </a:r>
            <a:r>
              <a:rPr lang="en-US" sz="2800" dirty="0" smtClean="0">
                <a:solidFill>
                  <a:schemeClr val="tx1"/>
                </a:solidFill>
              </a:rPr>
              <a:t> l</a:t>
            </a:r>
            <a:r>
              <a:rPr lang="cs-CZ" sz="2800" dirty="0" err="1" smtClean="0">
                <a:solidFill>
                  <a:schemeClr val="tx1"/>
                </a:solidFill>
              </a:rPr>
              <a:t>éč</a:t>
            </a:r>
            <a:r>
              <a:rPr lang="en-US" sz="2800" dirty="0" err="1" smtClean="0">
                <a:solidFill>
                  <a:schemeClr val="tx1"/>
                </a:solidFill>
              </a:rPr>
              <a:t>ebná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výživa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ve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všech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českých</a:t>
            </a:r>
            <a:r>
              <a:rPr lang="en-US" sz="2800" dirty="0" smtClean="0">
                <a:solidFill>
                  <a:schemeClr val="tx1"/>
                </a:solidFill>
              </a:rPr>
              <a:t> a </a:t>
            </a:r>
            <a:r>
              <a:rPr lang="en-US" sz="2800" dirty="0" err="1" smtClean="0">
                <a:solidFill>
                  <a:schemeClr val="tx1"/>
                </a:solidFill>
              </a:rPr>
              <a:t>slovenských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nemocnic</a:t>
            </a:r>
            <a:r>
              <a:rPr lang="cs-CZ" sz="2800" dirty="0" smtClean="0">
                <a:solidFill>
                  <a:schemeClr val="tx1"/>
                </a:solidFill>
              </a:rPr>
              <a:t>í</a:t>
            </a:r>
            <a:r>
              <a:rPr lang="en-US" sz="2800" dirty="0" err="1" smtClean="0">
                <a:solidFill>
                  <a:schemeClr val="tx1"/>
                </a:solidFill>
              </a:rPr>
              <a:t>ch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endParaRPr lang="cs-CZ" sz="2800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1968 novelizace dietního systému</a:t>
            </a:r>
            <a:endParaRPr lang="cs-CZ" sz="2800" dirty="0" smtClean="0"/>
          </a:p>
          <a:p>
            <a:r>
              <a:rPr lang="cs-CZ" sz="2800" dirty="0" smtClean="0"/>
              <a:t>1983 </a:t>
            </a:r>
            <a:r>
              <a:rPr lang="en-US" sz="2800" dirty="0" err="1" smtClean="0">
                <a:solidFill>
                  <a:schemeClr val="tx1"/>
                </a:solidFill>
              </a:rPr>
              <a:t>vydán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inovovaný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Diétny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systém</a:t>
            </a:r>
            <a:r>
              <a:rPr lang="en-US" sz="2800" dirty="0" smtClean="0">
                <a:solidFill>
                  <a:schemeClr val="tx1"/>
                </a:solidFill>
              </a:rPr>
              <a:t> pre </a:t>
            </a:r>
            <a:r>
              <a:rPr lang="en-US" sz="2800" dirty="0" err="1" smtClean="0">
                <a:solidFill>
                  <a:schemeClr val="tx1"/>
                </a:solidFill>
              </a:rPr>
              <a:t>nemocnice</a:t>
            </a:r>
            <a:r>
              <a:rPr lang="en-US" sz="2800" dirty="0" smtClean="0">
                <a:solidFill>
                  <a:schemeClr val="tx1"/>
                </a:solidFill>
              </a:rPr>
              <a:t> – </a:t>
            </a:r>
            <a:r>
              <a:rPr lang="en-US" sz="2800" dirty="0" err="1" smtClean="0">
                <a:solidFill>
                  <a:schemeClr val="tx1"/>
                </a:solidFill>
              </a:rPr>
              <a:t>Dietní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systém</a:t>
            </a:r>
            <a:r>
              <a:rPr lang="en-US" sz="2800" dirty="0" smtClean="0">
                <a:solidFill>
                  <a:schemeClr val="tx1"/>
                </a:solidFill>
              </a:rPr>
              <a:t> pro </a:t>
            </a:r>
            <a:r>
              <a:rPr lang="en-US" sz="2800" dirty="0" err="1" smtClean="0">
                <a:solidFill>
                  <a:schemeClr val="tx1"/>
                </a:solidFill>
              </a:rPr>
              <a:t>nemocnice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endParaRPr lang="cs-CZ" sz="2800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1991 </a:t>
            </a:r>
            <a:r>
              <a:rPr lang="cs-CZ" sz="2800" dirty="0" smtClean="0"/>
              <a:t>novelizace Dietního systému pro nemocnice metodickým listem Ministerstva zdravotnictví ČR.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tuk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dušení masa, zeleniny: 5 g</a:t>
            </a:r>
          </a:p>
          <a:p>
            <a:r>
              <a:rPr lang="cs-CZ" dirty="0" smtClean="0"/>
              <a:t>Na pečení (dle druhu): 5 – 10 g</a:t>
            </a:r>
          </a:p>
          <a:p>
            <a:r>
              <a:rPr lang="cs-CZ" dirty="0" smtClean="0"/>
              <a:t>Na smažení: 50 g</a:t>
            </a:r>
          </a:p>
          <a:p>
            <a:r>
              <a:rPr lang="cs-CZ" dirty="0" smtClean="0"/>
              <a:t>Na maštění: 5 g, 15 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30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Mouka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Zahuštění masové šťávy: 10 g</a:t>
            </a:r>
          </a:p>
          <a:p>
            <a:r>
              <a:rPr lang="cs-CZ" dirty="0" smtClean="0"/>
              <a:t>Omáčka: 20 g</a:t>
            </a:r>
          </a:p>
          <a:p>
            <a:r>
              <a:rPr lang="cs-CZ" dirty="0" smtClean="0"/>
              <a:t>Zadělávaná zelenina: 15 g</a:t>
            </a:r>
          </a:p>
          <a:p>
            <a:r>
              <a:rPr lang="cs-CZ" dirty="0" smtClean="0"/>
              <a:t>Na houskový knedlík: 80 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55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Sladká jídla + sypání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dirty="0" smtClean="0"/>
              <a:t>Krupice na kaši: 40 g na 500 ml mléka</a:t>
            </a:r>
          </a:p>
          <a:p>
            <a:r>
              <a:rPr lang="cs-CZ" sz="2400" dirty="0" smtClean="0"/>
              <a:t>Rýže na kaši: 60 g na 500 ml mléka</a:t>
            </a:r>
          </a:p>
          <a:p>
            <a:r>
              <a:rPr lang="cs-CZ" sz="2400" dirty="0" smtClean="0"/>
              <a:t>Rýže na nákyp: 100 g</a:t>
            </a:r>
          </a:p>
          <a:p>
            <a:r>
              <a:rPr lang="cs-CZ" sz="2400" dirty="0" smtClean="0"/>
              <a:t>Rohlíky na žemlovku: 2 ks</a:t>
            </a:r>
          </a:p>
          <a:p>
            <a:pPr marL="0" indent="0">
              <a:buNone/>
            </a:pPr>
            <a:r>
              <a:rPr lang="cs-CZ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Sypání</a:t>
            </a:r>
          </a:p>
          <a:p>
            <a:r>
              <a:rPr lang="cs-CZ" sz="2400" dirty="0" smtClean="0"/>
              <a:t>Mák: 15 g + 30 g cukru</a:t>
            </a:r>
          </a:p>
          <a:p>
            <a:r>
              <a:rPr lang="cs-CZ" sz="2400" dirty="0" smtClean="0"/>
              <a:t>Skořice: 2 g</a:t>
            </a:r>
          </a:p>
          <a:p>
            <a:r>
              <a:rPr lang="cs-CZ" sz="2400" dirty="0" smtClean="0"/>
              <a:t>Ořechy: 10 – 20 g</a:t>
            </a:r>
          </a:p>
          <a:p>
            <a:r>
              <a:rPr lang="cs-CZ" sz="2400" dirty="0" smtClean="0"/>
              <a:t>Kakao: 2,5 g</a:t>
            </a:r>
          </a:p>
          <a:p>
            <a:r>
              <a:rPr lang="cs-CZ" sz="2400" dirty="0" smtClean="0"/>
              <a:t>Perník, strouhanka: 20 g</a:t>
            </a:r>
          </a:p>
          <a:p>
            <a:r>
              <a:rPr lang="cs-CZ" sz="2400" dirty="0" smtClean="0"/>
              <a:t>Tvaroh: 100 g</a:t>
            </a:r>
          </a:p>
          <a:p>
            <a:r>
              <a:rPr lang="cs-CZ" sz="2400" dirty="0" smtClean="0"/>
              <a:t>Ovoce (náplň): 100 g</a:t>
            </a:r>
          </a:p>
          <a:p>
            <a:r>
              <a:rPr lang="cs-CZ" sz="2400" dirty="0" smtClean="0"/>
              <a:t>Eidam: 20 g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282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Med, džem</a:t>
            </a:r>
          </a:p>
          <a:p>
            <a:r>
              <a:rPr lang="cs-CZ" dirty="0" smtClean="0"/>
              <a:t>Máslo</a:t>
            </a:r>
          </a:p>
          <a:p>
            <a:r>
              <a:rPr lang="cs-CZ" dirty="0" smtClean="0"/>
              <a:t>Vánočka</a:t>
            </a:r>
          </a:p>
          <a:p>
            <a:r>
              <a:rPr lang="cs-CZ" dirty="0" smtClean="0"/>
              <a:t>Veka</a:t>
            </a:r>
          </a:p>
          <a:p>
            <a:r>
              <a:rPr lang="cs-CZ" dirty="0" smtClean="0"/>
              <a:t>Rohlík</a:t>
            </a:r>
          </a:p>
          <a:p>
            <a:r>
              <a:rPr lang="cs-CZ" dirty="0" smtClean="0"/>
              <a:t>Chléb</a:t>
            </a:r>
          </a:p>
          <a:p>
            <a:r>
              <a:rPr lang="cs-CZ" dirty="0" smtClean="0"/>
              <a:t>Párek</a:t>
            </a:r>
          </a:p>
          <a:p>
            <a:r>
              <a:rPr lang="cs-CZ" dirty="0" smtClean="0"/>
              <a:t>Eidam, šunka</a:t>
            </a:r>
          </a:p>
          <a:p>
            <a:r>
              <a:rPr lang="cs-CZ" dirty="0" smtClean="0"/>
              <a:t>Mazací sýr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30 g</a:t>
            </a:r>
          </a:p>
          <a:p>
            <a:r>
              <a:rPr lang="cs-CZ" dirty="0" smtClean="0"/>
              <a:t>10 – 15 g</a:t>
            </a:r>
          </a:p>
          <a:p>
            <a:r>
              <a:rPr lang="cs-CZ" dirty="0" smtClean="0"/>
              <a:t>100 g X 60 g</a:t>
            </a:r>
          </a:p>
          <a:p>
            <a:r>
              <a:rPr lang="cs-CZ" dirty="0" smtClean="0"/>
              <a:t>80 g X 40 g</a:t>
            </a:r>
          </a:p>
          <a:p>
            <a:r>
              <a:rPr lang="cs-CZ" dirty="0" smtClean="0"/>
              <a:t>2 ks X 1 ks</a:t>
            </a:r>
          </a:p>
          <a:p>
            <a:r>
              <a:rPr lang="cs-CZ" dirty="0" smtClean="0"/>
              <a:t>80 – 100 g</a:t>
            </a:r>
          </a:p>
          <a:p>
            <a:r>
              <a:rPr lang="cs-CZ" dirty="0" smtClean="0"/>
              <a:t>80 – 100 g</a:t>
            </a:r>
          </a:p>
          <a:p>
            <a:r>
              <a:rPr lang="cs-CZ" dirty="0" smtClean="0"/>
              <a:t>50 g (80 g)</a:t>
            </a:r>
          </a:p>
          <a:p>
            <a:r>
              <a:rPr lang="cs-CZ" dirty="0" smtClean="0"/>
              <a:t>50 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241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nápoje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Mléko na kávu</a:t>
            </a:r>
          </a:p>
          <a:p>
            <a:r>
              <a:rPr lang="cs-CZ" dirty="0" smtClean="0"/>
              <a:t>Mléko na kakao</a:t>
            </a:r>
          </a:p>
          <a:p>
            <a:r>
              <a:rPr lang="cs-CZ" dirty="0" smtClean="0"/>
              <a:t>Zrnková káva, melta</a:t>
            </a:r>
          </a:p>
          <a:p>
            <a:r>
              <a:rPr lang="cs-CZ" dirty="0" smtClean="0"/>
              <a:t>Kakao</a:t>
            </a:r>
          </a:p>
          <a:p>
            <a:r>
              <a:rPr lang="cs-CZ" dirty="0" smtClean="0"/>
              <a:t>Čaj</a:t>
            </a:r>
          </a:p>
          <a:p>
            <a:r>
              <a:rPr lang="cs-CZ" dirty="0" smtClean="0"/>
              <a:t>Cukr</a:t>
            </a:r>
          </a:p>
          <a:p>
            <a:r>
              <a:rPr lang="cs-CZ" dirty="0" smtClean="0"/>
              <a:t>Sirup do čaje</a:t>
            </a:r>
          </a:p>
          <a:p>
            <a:r>
              <a:rPr lang="cs-CZ" dirty="0" smtClean="0"/>
              <a:t>Citrón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ž 125 ml</a:t>
            </a:r>
          </a:p>
          <a:p>
            <a:r>
              <a:rPr lang="cs-CZ" dirty="0" smtClean="0"/>
              <a:t>250 ml</a:t>
            </a:r>
          </a:p>
          <a:p>
            <a:r>
              <a:rPr lang="cs-CZ" dirty="0" smtClean="0"/>
              <a:t>7 g</a:t>
            </a:r>
          </a:p>
          <a:p>
            <a:r>
              <a:rPr lang="cs-CZ" dirty="0" smtClean="0"/>
              <a:t>3 – 5 g</a:t>
            </a:r>
          </a:p>
          <a:p>
            <a:r>
              <a:rPr lang="cs-CZ" dirty="0" smtClean="0"/>
              <a:t>1 g</a:t>
            </a:r>
          </a:p>
          <a:p>
            <a:r>
              <a:rPr lang="cs-CZ" dirty="0" smtClean="0"/>
              <a:t>15 g</a:t>
            </a:r>
          </a:p>
          <a:p>
            <a:r>
              <a:rPr lang="cs-CZ" dirty="0" smtClean="0"/>
              <a:t>10 g</a:t>
            </a:r>
          </a:p>
          <a:p>
            <a:r>
              <a:rPr lang="cs-CZ" dirty="0" smtClean="0"/>
              <a:t>20 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70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225385"/>
              </p:ext>
            </p:extLst>
          </p:nvPr>
        </p:nvGraphicFramePr>
        <p:xfrm>
          <a:off x="107504" y="692694"/>
          <a:ext cx="8892481" cy="5400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0135"/>
                <a:gridCol w="3852530"/>
                <a:gridCol w="2849816"/>
              </a:tblGrid>
              <a:tr h="1350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kypřící prostředek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druh těsta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množství kypřících prostředků na 500 g hmotnosti mouky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droždí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kynutá těsta lehká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10 - 20 g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kynutá těsta tužší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30 - 40 g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kynutá těsta velmi tučná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40 - 50 g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kypřící prášek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linecká těsta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špetka - 5 g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těsta křehká - úsporná, třená úsporná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10 - 15 g 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amonium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lehká těsta tuhá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1 - 3 g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tučnější těsta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5 - 8 g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</a:tr>
              <a:tr h="4500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bikarbonát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těsta kefírová, jogurtová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3 - 5 g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342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Zkusme normovat…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Přírodní vepřový plátek</a:t>
            </a:r>
          </a:p>
          <a:p>
            <a:endParaRPr lang="cs-CZ" dirty="0" smtClean="0"/>
          </a:p>
          <a:p>
            <a:r>
              <a:rPr lang="cs-CZ" dirty="0" smtClean="0"/>
              <a:t>Bramborová kaše</a:t>
            </a:r>
          </a:p>
          <a:p>
            <a:endParaRPr lang="cs-CZ" dirty="0" smtClean="0"/>
          </a:p>
          <a:p>
            <a:r>
              <a:rPr lang="cs-CZ" dirty="0" smtClean="0"/>
              <a:t>Polévka kmínová s vejcem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6510356"/>
              </p:ext>
            </p:extLst>
          </p:nvPr>
        </p:nvGraphicFramePr>
        <p:xfrm>
          <a:off x="251520" y="476672"/>
          <a:ext cx="8686800" cy="583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056"/>
                <a:gridCol w="1440160"/>
                <a:gridCol w="1440160"/>
                <a:gridCol w="1368152"/>
                <a:gridCol w="1467272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Základní diety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Energie (</a:t>
                      </a:r>
                      <a:r>
                        <a:rPr lang="cs-CZ" dirty="0" err="1" smtClean="0"/>
                        <a:t>kJ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Bílkoviny (g)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Tuky (g)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Sacharidy (g)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Tekutá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6 000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200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Kašovitá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9 500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320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Šetřící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9 500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320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Racionální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9 500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320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 omezením tuků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9 500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360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 omezením zbytků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9 500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320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 omezením proteinů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9 500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350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Redukční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</a:t>
                      </a:r>
                      <a:r>
                        <a:rPr lang="cs-CZ" baseline="0" dirty="0" smtClean="0"/>
                        <a:t> 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150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Diabetická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7 400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225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Neslaná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9 500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320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Výživná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12 000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420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Batolecí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5 500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190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Děti předškolního věku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7 000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230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Děti mladšího</a:t>
                      </a:r>
                      <a:r>
                        <a:rPr lang="cs-CZ" baseline="0" dirty="0" smtClean="0"/>
                        <a:t> školního věku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8 800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300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Jednodenní Jídelníček pro pacienta po virové hepatitidě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Snídaně: bílá káva, rohlíky, máslo, med</a:t>
            </a:r>
          </a:p>
          <a:p>
            <a:pPr>
              <a:buNone/>
            </a:pPr>
            <a:r>
              <a:rPr lang="cs-CZ" sz="2400" dirty="0" smtClean="0"/>
              <a:t>Svačina: banán</a:t>
            </a:r>
          </a:p>
          <a:p>
            <a:pPr>
              <a:buNone/>
            </a:pPr>
            <a:r>
              <a:rPr lang="cs-CZ" sz="2400" dirty="0" smtClean="0"/>
              <a:t>Oběd: hovězí vývar s nudlemi, vařené hovězí maso, brambory, 	dušená fazolka</a:t>
            </a:r>
          </a:p>
          <a:p>
            <a:pPr>
              <a:buNone/>
            </a:pPr>
            <a:r>
              <a:rPr lang="cs-CZ" sz="2400" dirty="0" smtClean="0"/>
              <a:t>Svačina: čaj s mlékem</a:t>
            </a:r>
          </a:p>
          <a:p>
            <a:pPr>
              <a:buNone/>
            </a:pPr>
            <a:r>
              <a:rPr lang="cs-CZ" sz="2400" dirty="0" smtClean="0"/>
              <a:t>Večeře: Pečené kuře, dušená rýže, mrkvový salát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Váhy hotových pokrmů</a:t>
            </a:r>
            <a:endParaRPr lang="cs-CZ" dirty="0"/>
          </a:p>
        </p:txBody>
      </p:sp>
      <p:sp>
        <p:nvSpPr>
          <p:cNvPr id="5" name="Zástupný symbol pro obsah 3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Polévka</a:t>
            </a:r>
          </a:p>
          <a:p>
            <a:r>
              <a:rPr lang="cs-CZ" sz="2800" dirty="0" smtClean="0"/>
              <a:t>Šťáva masová</a:t>
            </a:r>
          </a:p>
          <a:p>
            <a:r>
              <a:rPr lang="cs-CZ" sz="2800" dirty="0" smtClean="0"/>
              <a:t>Omáčka</a:t>
            </a:r>
          </a:p>
          <a:p>
            <a:r>
              <a:rPr lang="cs-CZ" sz="2800" dirty="0" smtClean="0"/>
              <a:t>Maso</a:t>
            </a:r>
          </a:p>
          <a:p>
            <a:r>
              <a:rPr lang="cs-CZ" sz="2800" dirty="0" smtClean="0"/>
              <a:t>Rizoto</a:t>
            </a:r>
          </a:p>
          <a:p>
            <a:r>
              <a:rPr lang="cs-CZ" sz="2800" dirty="0" smtClean="0"/>
              <a:t>Zapečené brambory/ těstoviny</a:t>
            </a:r>
          </a:p>
          <a:p>
            <a:r>
              <a:rPr lang="cs-CZ" sz="2800" dirty="0" smtClean="0"/>
              <a:t>Žemlovka/Nákyp</a:t>
            </a:r>
          </a:p>
          <a:p>
            <a:r>
              <a:rPr lang="cs-CZ" sz="2800" dirty="0" smtClean="0"/>
              <a:t>Kynuté knedlíky s povidly</a:t>
            </a:r>
          </a:p>
          <a:p>
            <a:r>
              <a:rPr lang="cs-CZ" sz="2800" dirty="0" smtClean="0"/>
              <a:t>Nudle s mákem</a:t>
            </a:r>
            <a:endParaRPr lang="cs-CZ" sz="2800" dirty="0"/>
          </a:p>
        </p:txBody>
      </p:sp>
      <p:sp>
        <p:nvSpPr>
          <p:cNvPr id="6" name="Zástupný symbol pro obsah 4"/>
          <p:cNvSpPr txBox="1">
            <a:spLocks/>
          </p:cNvSpPr>
          <p:nvPr/>
        </p:nvSpPr>
        <p:spPr>
          <a:xfrm>
            <a:off x="5276088" y="1524000"/>
            <a:ext cx="3657600" cy="4663440"/>
          </a:xfrm>
          <a:prstGeom prst="rect">
            <a:avLst/>
          </a:prstGeom>
        </p:spPr>
        <p:txBody>
          <a:bodyPr/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sz="2600" dirty="0" smtClean="0"/>
              <a:t>300 ml</a:t>
            </a:r>
          </a:p>
          <a:p>
            <a:r>
              <a:rPr lang="cs-CZ" sz="2600" dirty="0" smtClean="0"/>
              <a:t>150 ml</a:t>
            </a:r>
          </a:p>
          <a:p>
            <a:r>
              <a:rPr lang="cs-CZ" sz="2600" dirty="0" smtClean="0"/>
              <a:t>200 g</a:t>
            </a:r>
          </a:p>
          <a:p>
            <a:r>
              <a:rPr lang="cs-CZ" sz="2600" dirty="0" smtClean="0"/>
              <a:t>65 g</a:t>
            </a:r>
          </a:p>
          <a:p>
            <a:r>
              <a:rPr lang="cs-CZ" sz="2600" dirty="0" smtClean="0"/>
              <a:t>350 g</a:t>
            </a:r>
          </a:p>
          <a:p>
            <a:r>
              <a:rPr lang="cs-CZ" sz="2600" dirty="0" smtClean="0"/>
              <a:t>400 g</a:t>
            </a:r>
          </a:p>
          <a:p>
            <a:r>
              <a:rPr lang="cs-CZ" sz="2600" dirty="0" smtClean="0"/>
              <a:t>400 g</a:t>
            </a:r>
          </a:p>
          <a:p>
            <a:r>
              <a:rPr lang="cs-CZ" sz="2600" dirty="0" smtClean="0"/>
              <a:t>350 g</a:t>
            </a:r>
          </a:p>
          <a:p>
            <a:r>
              <a:rPr lang="cs-CZ" sz="2600" dirty="0" smtClean="0"/>
              <a:t>350 g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40555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Dietní systém dříve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Závazný a neměnný celostátně platný materiál, charakterizující diety a stanovující konkrétní receptury, včetně technologických postupů.</a:t>
            </a:r>
          </a:p>
          <a:p>
            <a:endParaRPr lang="cs-CZ" dirty="0" smtClean="0"/>
          </a:p>
          <a:p>
            <a:r>
              <a:rPr lang="cs-CZ" dirty="0" smtClean="0"/>
              <a:t>Bez individualizace.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Váhy hotových pokrmů</a:t>
            </a:r>
            <a:endParaRPr lang="cs-CZ" dirty="0"/>
          </a:p>
        </p:txBody>
      </p:sp>
      <p:sp>
        <p:nvSpPr>
          <p:cNvPr id="5" name="Zástupný symbol pro obsah 3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Brambory</a:t>
            </a:r>
          </a:p>
          <a:p>
            <a:r>
              <a:rPr lang="cs-CZ" sz="2800" dirty="0" smtClean="0"/>
              <a:t>Bramborová kaše</a:t>
            </a:r>
          </a:p>
          <a:p>
            <a:r>
              <a:rPr lang="cs-CZ" sz="2800" dirty="0" smtClean="0"/>
              <a:t>Těstoviny</a:t>
            </a:r>
          </a:p>
          <a:p>
            <a:r>
              <a:rPr lang="cs-CZ" sz="2800" dirty="0" smtClean="0"/>
              <a:t>Rýže</a:t>
            </a:r>
          </a:p>
          <a:p>
            <a:r>
              <a:rPr lang="cs-CZ" sz="2800" dirty="0" smtClean="0"/>
              <a:t>Knedlíky</a:t>
            </a:r>
          </a:p>
          <a:p>
            <a:r>
              <a:rPr lang="cs-CZ" sz="2800" dirty="0" smtClean="0"/>
              <a:t>Bramborové knedlíky</a:t>
            </a:r>
          </a:p>
          <a:p>
            <a:r>
              <a:rPr lang="cs-CZ" sz="2800" dirty="0" smtClean="0"/>
              <a:t>Plněné bramborové knedlíky</a:t>
            </a:r>
          </a:p>
          <a:p>
            <a:r>
              <a:rPr lang="cs-CZ" sz="2800" dirty="0" smtClean="0"/>
              <a:t>Tvarohové knedlíky</a:t>
            </a:r>
          </a:p>
          <a:p>
            <a:r>
              <a:rPr lang="cs-CZ" sz="2800" dirty="0" smtClean="0"/>
              <a:t>Saláty</a:t>
            </a:r>
          </a:p>
          <a:p>
            <a:r>
              <a:rPr lang="cs-CZ" sz="2800" dirty="0" smtClean="0"/>
              <a:t>Kompoty</a:t>
            </a:r>
          </a:p>
          <a:p>
            <a:r>
              <a:rPr lang="cs-CZ" sz="2800" dirty="0" smtClean="0"/>
              <a:t>Dušená zelenina</a:t>
            </a:r>
            <a:endParaRPr lang="cs-CZ" sz="2800" dirty="0"/>
          </a:p>
        </p:txBody>
      </p:sp>
      <p:sp>
        <p:nvSpPr>
          <p:cNvPr id="6" name="Zástupný symbol pro obsah 4"/>
          <p:cNvSpPr txBox="1">
            <a:spLocks/>
          </p:cNvSpPr>
          <p:nvPr/>
        </p:nvSpPr>
        <p:spPr>
          <a:xfrm>
            <a:off x="5276088" y="1524000"/>
            <a:ext cx="3657600" cy="4663440"/>
          </a:xfrm>
          <a:prstGeom prst="rect">
            <a:avLst/>
          </a:prstGeom>
        </p:spPr>
        <p:txBody>
          <a:bodyPr/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sz="2200" dirty="0" smtClean="0"/>
              <a:t>250 g</a:t>
            </a:r>
          </a:p>
          <a:p>
            <a:r>
              <a:rPr lang="cs-CZ" sz="2200" dirty="0" smtClean="0"/>
              <a:t>300 g</a:t>
            </a:r>
          </a:p>
          <a:p>
            <a:r>
              <a:rPr lang="cs-CZ" sz="2200" dirty="0" smtClean="0"/>
              <a:t>200 g</a:t>
            </a:r>
          </a:p>
          <a:p>
            <a:r>
              <a:rPr lang="cs-CZ" sz="2200" dirty="0" smtClean="0"/>
              <a:t>200 g</a:t>
            </a:r>
          </a:p>
          <a:p>
            <a:r>
              <a:rPr lang="cs-CZ" sz="2200" dirty="0" smtClean="0"/>
              <a:t>160 g</a:t>
            </a:r>
          </a:p>
          <a:p>
            <a:r>
              <a:rPr lang="cs-CZ" sz="2200" dirty="0" smtClean="0"/>
              <a:t>200 g</a:t>
            </a:r>
          </a:p>
          <a:p>
            <a:r>
              <a:rPr lang="cs-CZ" sz="2200" dirty="0"/>
              <a:t>3</a:t>
            </a:r>
            <a:r>
              <a:rPr lang="cs-CZ" sz="2200" dirty="0" smtClean="0"/>
              <a:t>00 g</a:t>
            </a:r>
          </a:p>
          <a:p>
            <a:r>
              <a:rPr lang="cs-CZ" sz="2200" dirty="0" smtClean="0"/>
              <a:t>300 g</a:t>
            </a:r>
          </a:p>
          <a:p>
            <a:r>
              <a:rPr lang="cs-CZ" sz="2200" dirty="0" smtClean="0"/>
              <a:t>150 g</a:t>
            </a:r>
          </a:p>
          <a:p>
            <a:r>
              <a:rPr lang="cs-CZ" sz="2200" dirty="0" smtClean="0"/>
              <a:t>150 g</a:t>
            </a:r>
          </a:p>
          <a:p>
            <a:r>
              <a:rPr lang="cs-CZ" sz="2200" dirty="0" smtClean="0"/>
              <a:t>200 g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2302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Irena Haluzová, </a:t>
            </a:r>
            <a:r>
              <a:rPr lang="cs-CZ" dirty="0" err="1" smtClean="0"/>
              <a:t>DiS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Dietní systém dnes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Dokument platný pro každé zařízení poskytující léčebnou výživu formou diet.</a:t>
            </a:r>
          </a:p>
          <a:p>
            <a:r>
              <a:rPr lang="cs-CZ" dirty="0" smtClean="0"/>
              <a:t>Jeho vydání je garantováno ředitelem zařízení.</a:t>
            </a:r>
          </a:p>
          <a:p>
            <a:r>
              <a:rPr lang="cs-CZ" dirty="0" smtClean="0"/>
              <a:t>Obsahuje základní pravidla, neřeší konkrétní receptury.</a:t>
            </a:r>
          </a:p>
          <a:p>
            <a:r>
              <a:rPr lang="cs-CZ" dirty="0" smtClean="0"/>
              <a:t>Individualizace.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VÝZNAM TECHNOLOGICKÉ PŘÍPRAVY POKRMU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Technologickým zpracování se mění potraviny v pokrm, v němž se mnohdy zlepšuje jejich stravitelnost a využitelnost živin.</a:t>
            </a:r>
          </a:p>
          <a:p>
            <a:endParaRPr lang="cs-CZ" dirty="0" smtClean="0"/>
          </a:p>
          <a:p>
            <a:r>
              <a:rPr lang="cs-CZ" dirty="0" smtClean="0"/>
              <a:t>Teplem se zahubí patogenní choroboplodné a rozkladné mikroorganismy a zárodky parazitů.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Základní Technologické postupy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Vaření (vaření v páře, vaření ve vodní lázni)</a:t>
            </a:r>
          </a:p>
          <a:p>
            <a:r>
              <a:rPr lang="cs-CZ" dirty="0" smtClean="0"/>
              <a:t>Zadělávání</a:t>
            </a:r>
          </a:p>
          <a:p>
            <a:r>
              <a:rPr lang="cs-CZ" dirty="0" smtClean="0"/>
              <a:t>Dušení</a:t>
            </a:r>
          </a:p>
          <a:p>
            <a:r>
              <a:rPr lang="cs-CZ" dirty="0" smtClean="0"/>
              <a:t>Pečení (grilování, gratinování)</a:t>
            </a:r>
          </a:p>
          <a:p>
            <a:r>
              <a:rPr lang="cs-CZ" dirty="0" smtClean="0"/>
              <a:t>Smažení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7688" y="2731768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cs-CZ" sz="6000" dirty="0" smtClean="0"/>
              <a:t>Dietní normování</a:t>
            </a:r>
            <a:endParaRPr lang="cs-CZ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Vločková kaše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800" dirty="0" smtClean="0"/>
              <a:t>mléko</a:t>
            </a:r>
          </a:p>
          <a:p>
            <a:pPr algn="r"/>
            <a:r>
              <a:rPr lang="cs-CZ" dirty="0" smtClean="0"/>
              <a:t>o</a:t>
            </a:r>
            <a:r>
              <a:rPr lang="cs-CZ" sz="2800" dirty="0" smtClean="0"/>
              <a:t>vesné vločky</a:t>
            </a:r>
          </a:p>
          <a:p>
            <a:pPr algn="r"/>
            <a:r>
              <a:rPr lang="cs-CZ" dirty="0" smtClean="0"/>
              <a:t>c</a:t>
            </a:r>
            <a:r>
              <a:rPr lang="cs-CZ" sz="2800" dirty="0" smtClean="0"/>
              <a:t>ukr</a:t>
            </a:r>
          </a:p>
          <a:p>
            <a:pPr algn="r"/>
            <a:r>
              <a:rPr lang="cs-CZ" dirty="0" smtClean="0"/>
              <a:t>kakao</a:t>
            </a:r>
          </a:p>
          <a:p>
            <a:pPr algn="r"/>
            <a:r>
              <a:rPr lang="cs-CZ" dirty="0" smtClean="0"/>
              <a:t>m</a:t>
            </a:r>
            <a:r>
              <a:rPr lang="cs-CZ" sz="2800" dirty="0" smtClean="0"/>
              <a:t>áslo</a:t>
            </a:r>
          </a:p>
          <a:p>
            <a:pPr algn="r"/>
            <a:r>
              <a:rPr lang="cs-CZ" dirty="0" smtClean="0"/>
              <a:t>k</a:t>
            </a:r>
            <a:r>
              <a:rPr lang="cs-CZ" sz="2800" dirty="0" smtClean="0"/>
              <a:t>ompot (ozdoba)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250 ml</a:t>
            </a:r>
          </a:p>
          <a:p>
            <a:r>
              <a:rPr lang="cs-CZ" dirty="0" smtClean="0"/>
              <a:t>30 g</a:t>
            </a:r>
          </a:p>
          <a:p>
            <a:r>
              <a:rPr lang="cs-CZ" dirty="0" smtClean="0"/>
              <a:t>10 g</a:t>
            </a:r>
          </a:p>
          <a:p>
            <a:r>
              <a:rPr lang="cs-CZ" dirty="0" smtClean="0"/>
              <a:t>2,5 g</a:t>
            </a:r>
          </a:p>
          <a:p>
            <a:r>
              <a:rPr lang="cs-CZ" dirty="0" smtClean="0"/>
              <a:t>10 g</a:t>
            </a:r>
          </a:p>
          <a:p>
            <a:r>
              <a:rPr lang="cs-CZ" dirty="0" smtClean="0"/>
              <a:t>60 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Hovězí guláš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dirty="0" smtClean="0"/>
              <a:t>Hovězí maso přední</a:t>
            </a:r>
          </a:p>
          <a:p>
            <a:pPr algn="r"/>
            <a:r>
              <a:rPr lang="cs-CZ" dirty="0" smtClean="0"/>
              <a:t>Olej</a:t>
            </a:r>
          </a:p>
          <a:p>
            <a:pPr algn="r"/>
            <a:r>
              <a:rPr lang="cs-CZ" dirty="0" smtClean="0"/>
              <a:t>Cibule</a:t>
            </a:r>
          </a:p>
          <a:p>
            <a:pPr algn="r"/>
            <a:r>
              <a:rPr lang="cs-CZ" dirty="0" smtClean="0"/>
              <a:t>Sladká paprika</a:t>
            </a:r>
          </a:p>
          <a:p>
            <a:pPr algn="r"/>
            <a:r>
              <a:rPr lang="cs-CZ" dirty="0" smtClean="0"/>
              <a:t>Hladká mouka</a:t>
            </a:r>
          </a:p>
          <a:p>
            <a:pPr algn="r"/>
            <a:r>
              <a:rPr lang="cs-CZ" dirty="0" smtClean="0"/>
              <a:t>Sůl</a:t>
            </a:r>
          </a:p>
          <a:p>
            <a:pPr algn="r"/>
            <a:r>
              <a:rPr lang="cs-CZ" dirty="0" smtClean="0"/>
              <a:t>Mletý pepř</a:t>
            </a:r>
          </a:p>
          <a:p>
            <a:pPr algn="r"/>
            <a:r>
              <a:rPr lang="cs-CZ" dirty="0" smtClean="0"/>
              <a:t>Kmín</a:t>
            </a:r>
          </a:p>
          <a:p>
            <a:pPr algn="r"/>
            <a:r>
              <a:rPr lang="cs-CZ" dirty="0" smtClean="0"/>
              <a:t>Majoránka</a:t>
            </a:r>
          </a:p>
          <a:p>
            <a:pPr algn="r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90 g</a:t>
            </a:r>
          </a:p>
          <a:p>
            <a:r>
              <a:rPr lang="cs-CZ" dirty="0" smtClean="0"/>
              <a:t>10 g</a:t>
            </a:r>
          </a:p>
          <a:p>
            <a:r>
              <a:rPr lang="cs-CZ" dirty="0" smtClean="0"/>
              <a:t>30 g</a:t>
            </a:r>
          </a:p>
          <a:p>
            <a:r>
              <a:rPr lang="cs-CZ" dirty="0" smtClean="0"/>
              <a:t>2 g</a:t>
            </a:r>
          </a:p>
          <a:p>
            <a:r>
              <a:rPr lang="cs-CZ" dirty="0" smtClean="0"/>
              <a:t>15 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361</TotalTime>
  <Words>1127</Words>
  <Application>Microsoft Office PowerPoint</Application>
  <PresentationFormat>Předvádění na obrazovce (4:3)</PresentationFormat>
  <Paragraphs>412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Gill Sans MT</vt:lpstr>
      <vt:lpstr>Times New Roman</vt:lpstr>
      <vt:lpstr>Verdana</vt:lpstr>
      <vt:lpstr>Wingdings 2</vt:lpstr>
      <vt:lpstr>Slunovrat</vt:lpstr>
      <vt:lpstr> Dietní Normování </vt:lpstr>
      <vt:lpstr>Dietní systém</vt:lpstr>
      <vt:lpstr>Dietní systém dříve</vt:lpstr>
      <vt:lpstr>Dietní systém dnes</vt:lpstr>
      <vt:lpstr>VÝZNAM TECHNOLOGICKÉ PŘÍPRAVY POKRMU </vt:lpstr>
      <vt:lpstr>Základní Technologické postupy</vt:lpstr>
      <vt:lpstr>Dietní normování</vt:lpstr>
      <vt:lpstr>Vločková kaše</vt:lpstr>
      <vt:lpstr>Hovězí guláš</vt:lpstr>
      <vt:lpstr>Prezentace aplikace PowerPoint</vt:lpstr>
      <vt:lpstr>Hovězí guláš pro pacienta s chronickým zánětem žlučníku</vt:lpstr>
      <vt:lpstr>Hlavní jídla</vt:lpstr>
      <vt:lpstr>Prezentace aplikace PowerPoint</vt:lpstr>
      <vt:lpstr>Prezentace aplikace PowerPoint</vt:lpstr>
      <vt:lpstr>Polévky</vt:lpstr>
      <vt:lpstr>Prezentace aplikace PowerPoint</vt:lpstr>
      <vt:lpstr>příkrmy</vt:lpstr>
      <vt:lpstr>Prezentace aplikace PowerPoint</vt:lpstr>
      <vt:lpstr>  Kolik těstovin potřebujeme uvařit, abychom získali  1 000 g vařených těstovin?</vt:lpstr>
      <vt:lpstr>tuk</vt:lpstr>
      <vt:lpstr>Mouka</vt:lpstr>
      <vt:lpstr>Sladká jídla + sypání</vt:lpstr>
      <vt:lpstr>ostatní</vt:lpstr>
      <vt:lpstr>nápoje</vt:lpstr>
      <vt:lpstr>Prezentace aplikace PowerPoint</vt:lpstr>
      <vt:lpstr>Zkusme normovat…</vt:lpstr>
      <vt:lpstr>Prezentace aplikace PowerPoint</vt:lpstr>
      <vt:lpstr>Jednodenní Jídelníček pro pacienta po virové hepatitidě</vt:lpstr>
      <vt:lpstr>Váhy hotových pokrmů</vt:lpstr>
      <vt:lpstr>Váhy hotových pokrmů</vt:lpstr>
      <vt:lpstr>Děkuji za pozornost!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Normy</dc:title>
  <dc:creator>Honza a Irenka</dc:creator>
  <cp:lastModifiedBy>Jana Stávková</cp:lastModifiedBy>
  <cp:revision>49</cp:revision>
  <dcterms:created xsi:type="dcterms:W3CDTF">2013-10-22T15:32:06Z</dcterms:created>
  <dcterms:modified xsi:type="dcterms:W3CDTF">2015-11-27T11:00:06Z</dcterms:modified>
</cp:coreProperties>
</file>