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17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7EE4-8894-482C-89E0-A39224ED40CF}" type="datetimeFigureOut">
              <a:rPr lang="cs-CZ" smtClean="0"/>
              <a:t>8.10.2015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D3BC9-EC58-4FF7-B8C5-7C31D876B2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128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7EE4-8894-482C-89E0-A39224ED40CF}" type="datetimeFigureOut">
              <a:rPr lang="cs-CZ" smtClean="0"/>
              <a:t>8.10.2015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D3BC9-EC58-4FF7-B8C5-7C31D876B2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4418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7EE4-8894-482C-89E0-A39224ED40CF}" type="datetimeFigureOut">
              <a:rPr lang="cs-CZ" smtClean="0"/>
              <a:t>8.10.2015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D3BC9-EC58-4FF7-B8C5-7C31D876B2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9437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7EE4-8894-482C-89E0-A39224ED40CF}" type="datetimeFigureOut">
              <a:rPr lang="cs-CZ" smtClean="0"/>
              <a:t>8.10.2015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D3BC9-EC58-4FF7-B8C5-7C31D876B2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668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7EE4-8894-482C-89E0-A39224ED40CF}" type="datetimeFigureOut">
              <a:rPr lang="cs-CZ" smtClean="0"/>
              <a:t>8.10.2015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D3BC9-EC58-4FF7-B8C5-7C31D876B2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2006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7EE4-8894-482C-89E0-A39224ED40CF}" type="datetimeFigureOut">
              <a:rPr lang="cs-CZ" smtClean="0"/>
              <a:t>8.10.2015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D3BC9-EC58-4FF7-B8C5-7C31D876B2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939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7EE4-8894-482C-89E0-A39224ED40CF}" type="datetimeFigureOut">
              <a:rPr lang="cs-CZ" smtClean="0"/>
              <a:t>8.10.2015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D3BC9-EC58-4FF7-B8C5-7C31D876B2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84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7EE4-8894-482C-89E0-A39224ED40CF}" type="datetimeFigureOut">
              <a:rPr lang="cs-CZ" smtClean="0"/>
              <a:t>8.10.2015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D3BC9-EC58-4FF7-B8C5-7C31D876B2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666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7EE4-8894-482C-89E0-A39224ED40CF}" type="datetimeFigureOut">
              <a:rPr lang="cs-CZ" smtClean="0"/>
              <a:t>8.10.2015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D3BC9-EC58-4FF7-B8C5-7C31D876B2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4973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7EE4-8894-482C-89E0-A39224ED40CF}" type="datetimeFigureOut">
              <a:rPr lang="cs-CZ" smtClean="0"/>
              <a:t>8.10.2015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D3BC9-EC58-4FF7-B8C5-7C31D876B2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3460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7EE4-8894-482C-89E0-A39224ED40CF}" type="datetimeFigureOut">
              <a:rPr lang="cs-CZ" smtClean="0"/>
              <a:t>8.10.2015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D3BC9-EC58-4FF7-B8C5-7C31D876B2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09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37EE4-8894-482C-89E0-A39224ED40CF}" type="datetimeFigureOut">
              <a:rPr lang="cs-CZ" smtClean="0"/>
              <a:t>8.10.2015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D3BC9-EC58-4FF7-B8C5-7C31D876B2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151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allabouthealth.org.uk/uploads/styles/original/public/article_images/salt_spo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556792"/>
            <a:ext cx="7524328" cy="3467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1052736"/>
            <a:ext cx="5472608" cy="1512168"/>
          </a:xfrm>
        </p:spPr>
        <p:txBody>
          <a:bodyPr>
            <a:normAutofit/>
          </a:bodyPr>
          <a:lstStyle/>
          <a:p>
            <a:r>
              <a:rPr lang="cs-CZ" sz="6000" b="1" dirty="0" smtClean="0"/>
              <a:t>JÓD</a:t>
            </a:r>
            <a:endParaRPr lang="cs-CZ" sz="6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627784" y="6021288"/>
            <a:ext cx="6400800" cy="720080"/>
          </a:xfrm>
        </p:spPr>
        <p:txBody>
          <a:bodyPr/>
          <a:lstStyle/>
          <a:p>
            <a:pPr algn="r"/>
            <a:r>
              <a:rPr lang="cs-CZ" dirty="0" smtClean="0"/>
              <a:t>Daniela Hanušková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387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cdn.kidspot.com.au/wp-content/uploads/2013/06/GourmetBabyFood-600x4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812" y="2708920"/>
            <a:ext cx="5715000" cy="4000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zvýšená potřeba jódu: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b="1" dirty="0" smtClean="0"/>
              <a:t>gravidita, laktace, vývoj plodu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při nedostatečném užívání </a:t>
            </a:r>
            <a:r>
              <a:rPr lang="cs-CZ" dirty="0" err="1" smtClean="0"/>
              <a:t>jodidované</a:t>
            </a:r>
            <a:r>
              <a:rPr lang="cs-CZ" dirty="0" smtClean="0"/>
              <a:t> soli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vegetariáni (sója)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při alergii na kravské mléko a laktózové intoleranci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při alergii na ryby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sportovci (pot)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68598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algn="l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poruchy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67544" y="1196752"/>
            <a:ext cx="4040188" cy="639762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nedostatek jódu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57200" y="1988840"/>
            <a:ext cx="4040188" cy="4464496"/>
          </a:xfrm>
        </p:spPr>
        <p:txBody>
          <a:bodyPr>
            <a:normAutofit lnSpcReduction="10000"/>
          </a:bodyPr>
          <a:lstStyle/>
          <a:p>
            <a:r>
              <a:rPr lang="cs-CZ" i="1" dirty="0" smtClean="0"/>
              <a:t>IDD – </a:t>
            </a:r>
            <a:r>
              <a:rPr lang="cs-CZ" i="1" dirty="0" err="1" smtClean="0"/>
              <a:t>Iodine</a:t>
            </a:r>
            <a:r>
              <a:rPr lang="cs-CZ" i="1" dirty="0" smtClean="0"/>
              <a:t> </a:t>
            </a:r>
            <a:r>
              <a:rPr lang="cs-CZ" i="1" dirty="0" err="1" smtClean="0"/>
              <a:t>Deficiency</a:t>
            </a:r>
            <a:r>
              <a:rPr lang="cs-CZ" i="1" dirty="0" smtClean="0"/>
              <a:t> </a:t>
            </a:r>
            <a:r>
              <a:rPr lang="cs-CZ" i="1" dirty="0" err="1" smtClean="0"/>
              <a:t>disorders</a:t>
            </a:r>
            <a:endParaRPr lang="cs-CZ" i="1" dirty="0" smtClean="0"/>
          </a:p>
          <a:p>
            <a:r>
              <a:rPr lang="cs-CZ" dirty="0" smtClean="0"/>
              <a:t>aborty, přenášení, VVV, perinatální mortalita</a:t>
            </a:r>
          </a:p>
          <a:p>
            <a:r>
              <a:rPr lang="cs-CZ" dirty="0" smtClean="0"/>
              <a:t>endemický kretenismus, mentální retardace</a:t>
            </a:r>
          </a:p>
          <a:p>
            <a:r>
              <a:rPr lang="cs-CZ" dirty="0" smtClean="0"/>
              <a:t>syndrom hyperaktivního dítěte</a:t>
            </a:r>
          </a:p>
          <a:p>
            <a:r>
              <a:rPr lang="cs-CZ" dirty="0" smtClean="0"/>
              <a:t>struma</a:t>
            </a:r>
          </a:p>
          <a:p>
            <a:r>
              <a:rPr lang="cs-CZ" dirty="0" smtClean="0"/>
              <a:t>v dospělosti poruchy fertility, hypotyreóza</a:t>
            </a:r>
          </a:p>
          <a:p>
            <a:endParaRPr lang="cs-CZ" dirty="0" smtClean="0"/>
          </a:p>
          <a:p>
            <a:endParaRPr lang="cs-CZ" i="1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4644008" y="1196752"/>
            <a:ext cx="4041775" cy="639762"/>
          </a:xfrm>
        </p:spPr>
        <p:txBody>
          <a:bodyPr/>
          <a:lstStyle/>
          <a:p>
            <a:r>
              <a:rPr lang="cs-CZ" sz="2800" dirty="0" smtClean="0">
                <a:solidFill>
                  <a:srgbClr val="FF0000"/>
                </a:solidFill>
              </a:rPr>
              <a:t>nadbytek jódu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4645025" y="1988840"/>
            <a:ext cx="4041775" cy="4464496"/>
          </a:xfrm>
        </p:spPr>
        <p:txBody>
          <a:bodyPr/>
          <a:lstStyle/>
          <a:p>
            <a:r>
              <a:rPr lang="cs-CZ" dirty="0" smtClean="0"/>
              <a:t>projevy u menší části populace</a:t>
            </a:r>
          </a:p>
          <a:p>
            <a:r>
              <a:rPr lang="cs-CZ" dirty="0" err="1" smtClean="0"/>
              <a:t>hyperthyreóza</a:t>
            </a:r>
            <a:r>
              <a:rPr lang="cs-CZ" dirty="0" smtClean="0"/>
              <a:t> - </a:t>
            </a:r>
            <a:r>
              <a:rPr lang="cs-CZ" b="1" dirty="0" err="1" smtClean="0"/>
              <a:t>thyreotoxikóza</a:t>
            </a:r>
            <a:r>
              <a:rPr lang="cs-CZ" b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Gravesova-Basedowova</a:t>
            </a:r>
            <a:r>
              <a:rPr lang="cs-CZ" dirty="0" smtClean="0"/>
              <a:t> choroba)</a:t>
            </a:r>
          </a:p>
          <a:p>
            <a:r>
              <a:rPr lang="cs-CZ" dirty="0" smtClean="0"/>
              <a:t>chronická autoimunitní </a:t>
            </a:r>
            <a:r>
              <a:rPr lang="cs-CZ" dirty="0" err="1" smtClean="0"/>
              <a:t>thyreoiditida</a:t>
            </a:r>
            <a:endParaRPr lang="cs-CZ" dirty="0" smtClean="0"/>
          </a:p>
          <a:p>
            <a:r>
              <a:rPr lang="cs-CZ" dirty="0" smtClean="0"/>
              <a:t>hypotyreóza – po dlouhodobě vyšším příjmu (autoimunita)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6308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 descr="data:image/jpeg;base64,/9j/4AAQSkZJRgABAQAAAQABAAD/2wCEAAkGBxQTEhUUEhQVFBQXGBgVGBcXFBQVFxcVFBcXFxYXFBQYHCggGBolHBQUITEhJSkrLi4uFx8zODMsNygtLisBCgoKDg0OGhAQFywcHCQsLCwsLCwsLCwsLCwsLCwsLCwsLCwsLCwsLCwsLCwsLCwsLCwsLCwsLCwsLCwsLCwsLP/AABEIAMIBBAMBIgACEQEDEQH/xAAbAAACAwEBAQAAAAAAAAAAAAADBAECBQAGB//EADsQAAIBAgIHBwEHAgYDAAAAAAABAgMRBCEFEjFBUWFxIoGRobHB8NEGEyMycuHxorIkM0JSYoIUFTT/xAAZAQADAQEBAAAAAAAAAAAAAAAAAQIEAwX/xAAhEQEBAAICAgIDAQAAAAAAAAAAAQIRAyExMgRBEiJhUf/aAAwDAQACEQMRAD8ADiMP2rrekWpxeZrTw10stxEMHk3y+p41enAsPHsiGMpcMma1KFkArUrh4NiVqd1bf8ujArYft37+h6KtBxfXNfO4Tx9C1TJbc8v+Ts35I7yp0e0UrI36BhaMft5noKESWjE1CG8LFZHUlYvq8BntWMWGirorBBY0xgaCsFUd62+vUpELTKibAnTyb4buACpVStd8vjNHUeXr7C9WmuHd7oLBKFY7dkde3z2KOROjRNi1aXgWnPwFZyAga6M7FVLDteeRg6RxA5E2sjTGI1morfkYuOwsacYOEbbpPe3xfmOOV6yXDMvpSH4bW2z9/qzt4Y8rum9AYizXCSz7sn7D+ksBftRze/nzMjQkbpW23a78mvRnrKEbx7r+zRO/xyKzceSaINTSmDs21t2/qXFc+JlmmXccLNIILEFEglEHAF7nFSAJ9Vw2H/K9z/cmhhfS3gaVKKSS4fUnBQu5bvynl2N8rClh/cVlRNjERvJrvF508yFx5fSeH2NfOBj46d/u+rXTJO3ket0pQ7L+fNh4rHuziuDk/Jr3O2PgfbZwWxNcF6XPQUGea0Q8l8yPRUHYTvPB+mFhEBSY0hheMQkZbN/0OiXURwCwLx5lYZFolAzDZcipArHx5HSkuhaNFK8XfL53itWPz6GhUE6z25EWHsjPqKVpWGKrM7EMWhsni8QY+IuzRrITxEci455dvP01+NJ8Fb54jGKzjLlb1b9hWpU1bvfJ+S2gsRivwkltk79yWXm2XWX7O6Il2ZpbVqyXzvR6rRtdZc+0uuxo8ToypaU78Eu5fwbuEx3YjJbpW6J2+osocbemcPeN47Y5rpvR5ao75+K4M9XOveK5/Pr4HkMf2Kjts9h8eSM8XWOKqf7cyxpcUHEkATkcQcAfYY1M+/0KYXGWb65+F/YzamJtF+H19H4i+GxF5Pq/Q8zK9N0jbpNSz+fMyuJhmgOi55W5eiYeq7+Hz0Jk3FXqsrTS1YvdsfmeE0nT7TXcum1/Op7zTcrxa5W8Hb6Hk8dSvJPhe762+jOk8Kx8u0UrI3aEzEwasbGHYneNKgzQpIzsMjQphBTEIoskRTL25lwk2tszLwZSO0unx6DAkSlWXPufEKrW5A6qKLZfX4itaoFqiNaQjAxFSxn1ZoNiJ3uu8UqvvBFKVZXYhj6ll3DtRmPpuvaD7xztN6jy9etrTfBZeBStUvJW2L2AQl4sLToPfkl6l1lkHw9S1+a8sv3NDB17wkuKv3mZNZ2+bRjDPtCtOR6fDYu8L8Lef8MQ0nnfis10e75xB4CpnbjH0f7lsQ9nh88iMeqMozcLXtluea5PgPRZl4ulZ3Ty2oNha/z3RpxrjlGgcQmSdHNBxNjgD2dTEazSWy9uttr9UGwuS5t/PRiVKFrcdiW5DeHza4LfzPJyu+o9LGNTCVLS8F4po0J7E1vSXmzJg9/R+xoQls/Tf39zphOk5eSeNhd/N8r+xi4ult8fnj5GxVd9b519zNroqumEZlKOZo0mK045jNJZkurTw5oYdmdh2PUGOFT8GXSARkFjIol7ERqZkuQKT7hnDUHZAas/4Bpgp1eXePZSB16nEz68xmpU4sRryA9Eq0tovLYEqoBfICL1JHl/tNX7Lz3nosU+Jg1aSqzkmrqz9UVi559zTzdCV3ccVT5yQLGaNlCTSbs9nTgQ6bWTVub2eQX+OOteRJVOlzsLnJiko9q108lsNTBULNt78/JBeoU7rQwke2v0hcX+XvJo2TbfRe5GkKUmlqxbyvZc/wCCcJ2M2be6S528c16vwKV4atrfOIXA0LRettvlxW3LzJhG/TmacYz2mMO9wYDRW1/LBmdI5oOJOAPUUZ6zyT79w7T7Tsvyrzf0K0sI97sHg7dmOb8kebMY9K0Wo8kvlt45Rr2V9+qZdWso2Tzbdur391h+llF8dnh+7fgXjEhQ2S65eNgFWGQzGFkl0/cFWlnlsJrtjGdOOYekiPu8zqdBqd/9LXg0Ss9RY5SmIwD0pFQmjTkGjMRhMNCZQNaxE5ApTKuoMlkDnIrKd9gN35iVoOtyQpUQ3LIDKIwz60dvAQquyNaujHxm8cKxm4uQpoqN5yfJeb/YjF1AmiclJ8Xb54lfTjfKdI4JSXNbGZdKimnFr+T0UjLxFK0r8fUkyn/rE+obDYDUzfaW9bL9/EeooZURbH4naGiYVIxcM43zds48YtbmaMdGxta2fEzNEYv7mpd/knZS5P8A0y7t/J8j1soPejVxWZTbFyy43Tz2I0Cp7s+OzyPO47RcqTtJdGt59EjCwPSGBVSOe1bDr+Llt80aIN3GaLtJp5Pc1vMivQcXmgIE444A9zUlG+c2+UU0vEG6r2QjZcd5paRwP3dSULbHk+W1eQpVirHnXq6epjjLNkIUtad3nb14GjRnx5Lv2sWhHZzYam/y8W7j2dxOLO3T3A1I3DwfkDqJ626xFXiBGBfUyCuBDiwFBsXhIipEE5jLZuM+YdVjPjMNTqDM8pcCG+IspFvvBiiOZDmB1ijkIxJzIBNnSqFAOvKxiY+V1c1MVN2yMXHVdo4WTCxUsxjBzskvmYhVleQ1RLrh9tBVSmJjdFYBFmiFO0e7rPahzVM6g7TNZJCMGdO6+p7XQtb7yhBvN21X1jk/G1+88goHo/spUyqQ4NSX/ZWf9vmdeC6y04fIm8dtV0yYoPqlLGxiY+mMJdKSWayMPEYRSjsPYVqd4tGBGGbXACeSr6NknlsOPTVKGZAtG9r9sMLnGolt7L9V7nkqkPE+kaZw33lGcd9rrqs0eAUcjHz46y23/Gz3jr/Cjj9CY7bh3HMn7s4tKacwkXcBaxaMrIRmFG5OqUpzC7VdDTQ6kU+pm1U0+RpTFK8QIsploVQNQFKTQlRpRqnOYjCqWdYcMd1uJSdYWqVAEqwyMwxqbaTzLSrGZBRUtZLMipiAmzujOJxFkef0jisgmMxu2xi1ams7vuOmMcs8hcOszRhATwlM1FALUYxVIvEhEVGJQdV2aZrYeVzGq5o0tHzyRNB2DT2Gt9nZ2rW4wfk1+5mUoI0dEZVoc9Zf0v6F8ftEcveNeqsVmiYsiobnnoijCrRtVkujN6DMXSOVZc4vyYEBOJxaRwB9LbujwGkqOpVnHhJ26PNep72J5P7WULVYy/3L+1/ucefHeO2j42Ws9MaMbPMukVWfsXZiegHOIFoYaAsFRCmGjWF2rERkIaPSdwE4AVUz+eReFXwGnRStSFZGrJXQpVpAZCSa2FJTaQapEBVQtnYBOqwM6hNW4rVZSFquIsZ+Ixbewiabb2lVQKhbKyTl0KqHaS7zQdCyF6Ee1fi7Fbc7DtCnsHVHIHBBZ5JEr0FIFVZNSYByGVWkxvATEQ2GlZioegW58V6ZD2iX+NT6v+2RlUK3ZUeDfn/CNPQ7/Hp9Zf2SHh7ROfpXqb2ZNRlZlZSzN7zhIsx9ML8WD6mtF5mbplZxfB+qAismcCkzgD6ZSkYv2tpXpqX+2Xk8voalOQtp6F6E1yv4Z+ws5vGrwuso8WmXbAIJrZHnPUXjInVKJhE7gZerGwJK4zUdwDQaVtSSBqVi0toGYtAzGedwmqmhL7wLCoEKh1YCdWFjRqPMUroBtmVkJzQ/WiJSQRFBVEPSoBKULh5RsUcZ+KgLYeGY7iFcBGNghWDRKzmdUYGcgNSowKeZM2DTzLiKLctGYCH7l0xBp0Khu6El+PT/AOz/AKJHm8Mn3G99nf8APh+mfkv3DCftC5L+lexkwNV5kuQNyzN7zR4PPuYlpbODfCz9w+tm/wBLF6ktak1yfkBEoQuiS9J5LocAe7pyJxcdaElxTXigdJh1sGHz3aDwkHG6efC4xiY6s5rhJrzI1jzbO3q43cEXzqSmUcyIyVxq2JJgKq8Cynu28AcqgjDmvFCzdg9SQvKSA9qTZaFQHNg0xGd+9BVHkAVQpOQJ0HWEnG7GaoBbRAxTVi1TkUiy0pjEKqFlYXlkM1WK1BiquQGqyXIHVYFQ3IpGREgdJWuikDpl0wTZdAQ8qzernutZZNW4+JufZST/APIV7flm0u5X9jz62pmv9mqlsXDnGa/pv7FYe0RyT9a91cE5do6E8rgqbvI2sBhyzf6WK05dlr9S9H7nYqrq6z4JeqFoT7VtzV/L+AJbC/lXQ4pg5dno2vM4A93RewYTFKLyQwmMPH6bjavNcbPxQhrGt9qadqkZcVbw/kxrmHkmsq9Hhu8IvrZEMGpEuWREdVvvAbqXKyd1kVkwETOQrsfmWlIC5ZAqLORQi5RyEa8pFHIhy47Ac2Ig5ybfKxSorpriXbyKIAinlFZ7LeCCqpcDKRKdgNMmAqstOQCTABSYGbLTBzKSHIqmTJlExpoqLpgrl4saRdw5oKp/iaNuMvD7uYmpB/s6v8VD/ipy8ISXuGHtE5+te/hPIph59pgozyK4eW03PPdpKXZmuS9f2BOp/lv5miuIndyXTyv9QFKXYS4O3mAEdTVclzuSDxb7RAE+iUWHjIRw1S40hhlfaqnempf7Wn3PL3PJSke50tS16M1/xfijwcZGTnne2z4160trHOXmCuWOLUm4NzIkVYBRyKXLSjxKSYKRr5kORS5WcrchGtKRSRzKtgQdSVjlLIipG6KRhZdBBNiHI6MOJQDVqMA5BJlKiABNgpMuwc5Wt82FIoetc5stYqxpqEXiwYRDISA59nv/AKlzp1LdbL2uJxCaPrfd4mjJ7NfUfSonD1kh4+yc+8a9o6uRehK0biUna6fENJ/hrnl4s2PPHpU+xfe8/HZ5WEoOzkv0vzsaVSdrLcZ1ak3UUY7/AOQB6FCErym9rduiy9Uzh2jSSVtXW7r9xwG28C9hqxOOKqUVfys+cv3OOM3yPEavjea6RxBxma1Jg3sIOGcUKzOOEoN7X1KTWaOOA3JFZHHCIM6BxwBWQKXzzOOEcDqAmccOCgT2lZIk4aKEdIg4ZVARbDjikixAYjbD9cP74kHB9lfD3GM/NLq/UtS/JHqv7jjjY85fHPtR7yy/zI/pfsQcOh6bArsI444BX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AutoShape 4" descr="data:image/jpeg;base64,/9j/4AAQSkZJRgABAQAAAQABAAD/2wCEAAkGBxQTEhUUEhQVFBQXGBgVGBcXFBQVFxcVFBcXFxYXFBQYHCggGBolHBQUITEhJSkrLi4uFx8zODMsNygtLisBCgoKDg0OGhAQFywcHCQsLCwsLCwsLCwsLCwsLCwsLCwsLCwsLCwsLCwsLCwsLCwsLCwsLCwsLCwsLCwsLCwsLP/AABEIAMIBBAMBIgACEQEDEQH/xAAbAAACAwEBAQAAAAAAAAAAAAADBAECBQAGB//EADsQAAIBAgIHBwEHAgYDAAAAAAABAgMRBCEFEjFBUWFxIoGRobHB8NEGEyMycuHxorIkM0JSYoIUFTT/xAAZAQADAQEBAAAAAAAAAAAAAAAAAQIEAwX/xAAhEQEBAAICAgIDAQAAAAAAAAAAAQIRAyExMgRBEiJhUf/aAAwDAQACEQMRAD8ADiMP2rrekWpxeZrTw10stxEMHk3y+p41enAsPHsiGMpcMma1KFkArUrh4NiVqd1bf8ujArYft37+h6KtBxfXNfO4Tx9C1TJbc8v+Ts35I7yp0e0UrI36BhaMft5noKESWjE1CG8LFZHUlYvq8BntWMWGirorBBY0xgaCsFUd62+vUpELTKibAnTyb4buACpVStd8vjNHUeXr7C9WmuHd7oLBKFY7dkde3z2KOROjRNi1aXgWnPwFZyAga6M7FVLDteeRg6RxA5E2sjTGI1morfkYuOwsacYOEbbpPe3xfmOOV6yXDMvpSH4bW2z9/qzt4Y8rum9AYizXCSz7sn7D+ksBftRze/nzMjQkbpW23a78mvRnrKEbx7r+zRO/xyKzceSaINTSmDs21t2/qXFc+JlmmXccLNIILEFEglEHAF7nFSAJ9Vw2H/K9z/cmhhfS3gaVKKSS4fUnBQu5bvynl2N8rClh/cVlRNjERvJrvF508yFx5fSeH2NfOBj46d/u+rXTJO3ket0pQ7L+fNh4rHuziuDk/Jr3O2PgfbZwWxNcF6XPQUGea0Q8l8yPRUHYTvPB+mFhEBSY0hheMQkZbN/0OiXURwCwLx5lYZFolAzDZcipArHx5HSkuhaNFK8XfL53itWPz6GhUE6z25EWHsjPqKVpWGKrM7EMWhsni8QY+IuzRrITxEci455dvP01+NJ8Fb54jGKzjLlb1b9hWpU1bvfJ+S2gsRivwkltk79yWXm2XWX7O6Il2ZpbVqyXzvR6rRtdZc+0uuxo8ToypaU78Eu5fwbuEx3YjJbpW6J2+osocbemcPeN47Y5rpvR5ao75+K4M9XOveK5/Pr4HkMf2Kjts9h8eSM8XWOKqf7cyxpcUHEkATkcQcAfYY1M+/0KYXGWb65+F/YzamJtF+H19H4i+GxF5Pq/Q8zK9N0jbpNSz+fMyuJhmgOi55W5eiYeq7+Hz0Jk3FXqsrTS1YvdsfmeE0nT7TXcum1/Op7zTcrxa5W8Hb6Hk8dSvJPhe762+jOk8Kx8u0UrI3aEzEwasbGHYneNKgzQpIzsMjQphBTEIoskRTL25lwk2tszLwZSO0unx6DAkSlWXPufEKrW5A6qKLZfX4itaoFqiNaQjAxFSxn1ZoNiJ3uu8UqvvBFKVZXYhj6ll3DtRmPpuvaD7xztN6jy9etrTfBZeBStUvJW2L2AQl4sLToPfkl6l1lkHw9S1+a8sv3NDB17wkuKv3mZNZ2+bRjDPtCtOR6fDYu8L8Lef8MQ0nnfis10e75xB4CpnbjH0f7lsQ9nh88iMeqMozcLXtluea5PgPRZl4ulZ3Ty2oNha/z3RpxrjlGgcQmSdHNBxNjgD2dTEazSWy9uttr9UGwuS5t/PRiVKFrcdiW5DeHza4LfzPJyu+o9LGNTCVLS8F4po0J7E1vSXmzJg9/R+xoQls/Tf39zphOk5eSeNhd/N8r+xi4ult8fnj5GxVd9b519zNroqumEZlKOZo0mK045jNJZkurTw5oYdmdh2PUGOFT8GXSARkFjIol7ERqZkuQKT7hnDUHZAas/4Bpgp1eXePZSB16nEz68xmpU4sRryA9Eq0tovLYEqoBfICL1JHl/tNX7Lz3nosU+Jg1aSqzkmrqz9UVi559zTzdCV3ccVT5yQLGaNlCTSbs9nTgQ6bWTVub2eQX+OOteRJVOlzsLnJiko9q108lsNTBULNt78/JBeoU7rQwke2v0hcX+XvJo2TbfRe5GkKUmlqxbyvZc/wCCcJ2M2be6S528c16vwKV4atrfOIXA0LRettvlxW3LzJhG/TmacYz2mMO9wYDRW1/LBmdI5oOJOAPUUZ6zyT79w7T7Tsvyrzf0K0sI97sHg7dmOb8kebMY9K0Wo8kvlt45Rr2V9+qZdWso2Tzbdur391h+llF8dnh+7fgXjEhQ2S65eNgFWGQzGFkl0/cFWlnlsJrtjGdOOYekiPu8zqdBqd/9LXg0Ss9RY5SmIwD0pFQmjTkGjMRhMNCZQNaxE5ApTKuoMlkDnIrKd9gN35iVoOtyQpUQ3LIDKIwz60dvAQquyNaujHxm8cKxm4uQpoqN5yfJeb/YjF1AmiclJ8Xb54lfTjfKdI4JSXNbGZdKimnFr+T0UjLxFK0r8fUkyn/rE+obDYDUzfaW9bL9/EeooZURbH4naGiYVIxcM43zds48YtbmaMdGxta2fEzNEYv7mpd/knZS5P8A0y7t/J8j1soPejVxWZTbFyy43Tz2I0Cp7s+OzyPO47RcqTtJdGt59EjCwPSGBVSOe1bDr+Llt80aIN3GaLtJp5Pc1vMivQcXmgIE444A9zUlG+c2+UU0vEG6r2QjZcd5paRwP3dSULbHk+W1eQpVirHnXq6epjjLNkIUtad3nb14GjRnx5Lv2sWhHZzYam/y8W7j2dxOLO3T3A1I3DwfkDqJ626xFXiBGBfUyCuBDiwFBsXhIipEE5jLZuM+YdVjPjMNTqDM8pcCG+IspFvvBiiOZDmB1ijkIxJzIBNnSqFAOvKxiY+V1c1MVN2yMXHVdo4WTCxUsxjBzskvmYhVleQ1RLrh9tBVSmJjdFYBFmiFO0e7rPahzVM6g7TNZJCMGdO6+p7XQtb7yhBvN21X1jk/G1+88goHo/spUyqQ4NSX/ZWf9vmdeC6y04fIm8dtV0yYoPqlLGxiY+mMJdKSWayMPEYRSjsPYVqd4tGBGGbXACeSr6NknlsOPTVKGZAtG9r9sMLnGolt7L9V7nkqkPE+kaZw33lGcd9rrqs0eAUcjHz46y23/Gz3jr/Cjj9CY7bh3HMn7s4tKacwkXcBaxaMrIRmFG5OqUpzC7VdDTQ6kU+pm1U0+RpTFK8QIsploVQNQFKTQlRpRqnOYjCqWdYcMd1uJSdYWqVAEqwyMwxqbaTzLSrGZBRUtZLMipiAmzujOJxFkef0jisgmMxu2xi1ams7vuOmMcs8hcOszRhATwlM1FALUYxVIvEhEVGJQdV2aZrYeVzGq5o0tHzyRNB2DT2Gt9nZ2rW4wfk1+5mUoI0dEZVoc9Zf0v6F8ftEcveNeqsVmiYsiobnnoijCrRtVkujN6DMXSOVZc4vyYEBOJxaRwB9LbujwGkqOpVnHhJ26PNep72J5P7WULVYy/3L+1/ucefHeO2j42Ws9MaMbPMukVWfsXZiegHOIFoYaAsFRCmGjWF2rERkIaPSdwE4AVUz+eReFXwGnRStSFZGrJXQpVpAZCSa2FJTaQapEBVQtnYBOqwM6hNW4rVZSFquIsZ+Ixbewiabb2lVQKhbKyTl0KqHaS7zQdCyF6Ee1fi7Fbc7DtCnsHVHIHBBZ5JEr0FIFVZNSYByGVWkxvATEQ2GlZioegW58V6ZD2iX+NT6v+2RlUK3ZUeDfn/CNPQ7/Hp9Zf2SHh7ROfpXqb2ZNRlZlZSzN7zhIsx9ML8WD6mtF5mbplZxfB+qAismcCkzgD6ZSkYv2tpXpqX+2Xk8voalOQtp6F6E1yv4Z+ws5vGrwuso8WmXbAIJrZHnPUXjInVKJhE7gZerGwJK4zUdwDQaVtSSBqVi0toGYtAzGedwmqmhL7wLCoEKh1YCdWFjRqPMUroBtmVkJzQ/WiJSQRFBVEPSoBKULh5RsUcZ+KgLYeGY7iFcBGNghWDRKzmdUYGcgNSowKeZM2DTzLiKLctGYCH7l0xBp0Khu6El+PT/AOz/AKJHm8Mn3G99nf8APh+mfkv3DCftC5L+lexkwNV5kuQNyzN7zR4PPuYlpbODfCz9w+tm/wBLF6ktak1yfkBEoQuiS9J5LocAe7pyJxcdaElxTXigdJh1sGHz3aDwkHG6efC4xiY6s5rhJrzI1jzbO3q43cEXzqSmUcyIyVxq2JJgKq8Cynu28AcqgjDmvFCzdg9SQvKSA9qTZaFQHNg0xGd+9BVHkAVQpOQJ0HWEnG7GaoBbRAxTVi1TkUiy0pjEKqFlYXlkM1WK1BiquQGqyXIHVYFQ3IpGREgdJWuikDpl0wTZdAQ8qzernutZZNW4+JufZST/APIV7flm0u5X9jz62pmv9mqlsXDnGa/pv7FYe0RyT9a91cE5do6E8rgqbvI2sBhyzf6WK05dlr9S9H7nYqrq6z4JeqFoT7VtzV/L+AJbC/lXQ4pg5dno2vM4A93RewYTFKLyQwmMPH6bjavNcbPxQhrGt9qadqkZcVbw/kxrmHkmsq9Hhu8IvrZEMGpEuWREdVvvAbqXKyd1kVkwETOQrsfmWlIC5ZAqLORQi5RyEa8pFHIhy47Ac2Ig5ybfKxSorpriXbyKIAinlFZ7LeCCqpcDKRKdgNMmAqstOQCTABSYGbLTBzKSHIqmTJlExpoqLpgrl4saRdw5oKp/iaNuMvD7uYmpB/s6v8VD/ipy8ISXuGHtE5+te/hPIph59pgozyK4eW03PPdpKXZmuS9f2BOp/lv5miuIndyXTyv9QFKXYS4O3mAEdTVclzuSDxb7RAE+iUWHjIRw1S40hhlfaqnempf7Wn3PL3PJSke50tS16M1/xfijwcZGTnne2z4160trHOXmCuWOLUm4NzIkVYBRyKXLSjxKSYKRr5kORS5WcrchGtKRSRzKtgQdSVjlLIipG6KRhZdBBNiHI6MOJQDVqMA5BJlKiABNgpMuwc5Wt82FIoetc5stYqxpqEXiwYRDISA59nv/AKlzp1LdbL2uJxCaPrfd4mjJ7NfUfSonD1kh4+yc+8a9o6uRehK0biUna6fENJ/hrnl4s2PPHpU+xfe8/HZ5WEoOzkv0vzsaVSdrLcZ1ak3UUY7/AOQB6FCErym9rduiy9Uzh2jSSVtXW7r9xwG28C9hqxOOKqUVfys+cv3OOM3yPEavjea6RxBxma1Jg3sIOGcUKzOOEoN7X1KTWaOOA3JFZHHCIM6BxwBWQKXzzOOEcDqAmccOCgT2lZIk4aKEdIg4ZVARbDjikixAYjbD9cP74kHB9lfD3GM/NLq/UtS/JHqv7jjjY85fHPtR7yy/zI/pfsQcOh6bArsI444BX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39" y="312738"/>
            <a:ext cx="3647711" cy="272175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 descr="http://www.bio.davidson.edu/courses/immunology/students/spring2006/hull/graves-l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511" y="3544082"/>
            <a:ext cx="3429661" cy="2905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9" name="Picture 9" descr="http://www.differencebetween.info/sites/default/files/images/4/hyp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556792"/>
            <a:ext cx="3737848" cy="3974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721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7544" y="404664"/>
            <a:ext cx="4040188" cy="639762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hypotyreóza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196752"/>
            <a:ext cx="4040188" cy="5400600"/>
          </a:xfrm>
        </p:spPr>
        <p:txBody>
          <a:bodyPr>
            <a:normAutofit/>
          </a:bodyPr>
          <a:lstStyle/>
          <a:p>
            <a:r>
              <a:rPr lang="cs-CZ" dirty="0" smtClean="0"/>
              <a:t>příčina: nejčastěji chronický autoimunitní zánět</a:t>
            </a:r>
          </a:p>
          <a:p>
            <a:r>
              <a:rPr lang="cs-CZ" dirty="0" smtClean="0"/>
              <a:t>ŠŽ </a:t>
            </a:r>
            <a:r>
              <a:rPr lang="cs-CZ" dirty="0" err="1" smtClean="0"/>
              <a:t>prudukuje</a:t>
            </a:r>
            <a:r>
              <a:rPr lang="cs-CZ" dirty="0" smtClean="0"/>
              <a:t> méně hormonů, je méně stimulována</a:t>
            </a:r>
          </a:p>
          <a:p>
            <a:r>
              <a:rPr lang="cs-CZ" dirty="0" smtClean="0"/>
              <a:t>únava, ospalost, zimomřivost, pomalé pohyby a řeč</a:t>
            </a:r>
          </a:p>
          <a:p>
            <a:r>
              <a:rPr lang="cs-CZ" dirty="0" smtClean="0"/>
              <a:t>zácpa, otoky víček a jazyka</a:t>
            </a:r>
          </a:p>
          <a:p>
            <a:r>
              <a:rPr lang="cs-CZ" dirty="0" smtClean="0"/>
              <a:t>suchá, chladná a hrubá kůže</a:t>
            </a:r>
          </a:p>
          <a:p>
            <a:r>
              <a:rPr lang="cs-CZ" dirty="0" smtClean="0"/>
              <a:t>pomalá srdeční akce</a:t>
            </a:r>
          </a:p>
          <a:p>
            <a:r>
              <a:rPr lang="cs-CZ" dirty="0" smtClean="0"/>
              <a:t>nadváha, anémie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4008" y="404664"/>
            <a:ext cx="4041775" cy="639762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hypertyreóza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124744"/>
            <a:ext cx="4041775" cy="5001419"/>
          </a:xfrm>
        </p:spPr>
        <p:txBody>
          <a:bodyPr/>
          <a:lstStyle/>
          <a:p>
            <a:r>
              <a:rPr lang="cs-CZ" dirty="0" smtClean="0"/>
              <a:t>příčina: autoimunita, tyreoidální autonomie</a:t>
            </a:r>
          </a:p>
          <a:p>
            <a:r>
              <a:rPr lang="cs-CZ" dirty="0" smtClean="0"/>
              <a:t>vyšší produkce hormonů ŠŽ</a:t>
            </a:r>
          </a:p>
          <a:p>
            <a:r>
              <a:rPr lang="cs-CZ" dirty="0" smtClean="0"/>
              <a:t>pokles hmotnosti, neklid, nespavost, svalová slabost</a:t>
            </a:r>
          </a:p>
          <a:p>
            <a:r>
              <a:rPr lang="cs-CZ" dirty="0" smtClean="0"/>
              <a:t>zvýšená tvorba tepla</a:t>
            </a:r>
          </a:p>
          <a:p>
            <a:r>
              <a:rPr lang="cs-CZ" dirty="0" smtClean="0"/>
              <a:t>bušení srdce, arytmie</a:t>
            </a:r>
          </a:p>
          <a:p>
            <a:r>
              <a:rPr lang="cs-CZ" dirty="0" smtClean="0"/>
              <a:t>opocená a rychle se mastící kůže, vypadávání vlasů</a:t>
            </a:r>
          </a:p>
          <a:p>
            <a:r>
              <a:rPr lang="cs-CZ" dirty="0" smtClean="0"/>
              <a:t>slzení očí, exoftalmus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4647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4" name="Picture 10" descr="http://www.alanya-kebab.cz/images/menu/53-obri-krevet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0" y="3284984"/>
            <a:ext cx="3052021" cy="2029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nsights.ingredientsnetwork.com/wp-content/uploads/2014/12/Dairy-product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3002142"/>
            <a:ext cx="5580112" cy="3855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395536" y="2216696"/>
            <a:ext cx="8229600" cy="1143000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6.3. – DEN JÓDU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146" name="Picture 2" descr="http://recepty.mraveniste.cz/pcs/pcs_ingredience/losos-recepty-lososov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8384"/>
            <a:ext cx="2718048" cy="1812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s://encrypted-tbn3.gstatic.com/images?q=tbn:ANd9GcTvqTh0qCK4w5SzLNJg4c9Zt2VJslTEosggErc_f_zwHZa4PgE-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96" r="9509"/>
          <a:stretch/>
        </p:blipFill>
        <p:spPr bwMode="auto">
          <a:xfrm>
            <a:off x="5818171" y="-1"/>
            <a:ext cx="3295981" cy="2268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27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764" y="3190503"/>
            <a:ext cx="3493956" cy="3667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6131024" cy="597666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800" dirty="0" err="1" smtClean="0"/>
              <a:t>esenciálni</a:t>
            </a:r>
            <a:r>
              <a:rPr lang="cs-CZ" sz="2800" dirty="0" smtClean="0"/>
              <a:t> </a:t>
            </a:r>
            <a:r>
              <a:rPr lang="cs-CZ" sz="2800" dirty="0" err="1" smtClean="0"/>
              <a:t>mikroprvek</a:t>
            </a:r>
            <a:r>
              <a:rPr lang="cs-CZ" sz="2800" dirty="0" smtClean="0"/>
              <a:t>  (stopový prvek)</a:t>
            </a:r>
          </a:p>
          <a:p>
            <a:pPr algn="just"/>
            <a:r>
              <a:rPr lang="cs-CZ" sz="2800" dirty="0" smtClean="0"/>
              <a:t>lidské tělo: </a:t>
            </a:r>
            <a:r>
              <a:rPr lang="cs-CZ" sz="2800" b="1" dirty="0" smtClean="0"/>
              <a:t>10 – 20 mg jódu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sz="2400" dirty="0" smtClean="0"/>
              <a:t>8 – 15 mg – štítná žláza (hormony T</a:t>
            </a:r>
            <a:r>
              <a:rPr lang="cs-CZ" sz="2400" baseline="-25000" dirty="0" smtClean="0"/>
              <a:t>3</a:t>
            </a:r>
            <a:r>
              <a:rPr lang="cs-CZ" sz="2400" dirty="0" smtClean="0"/>
              <a:t> a T</a:t>
            </a:r>
            <a:r>
              <a:rPr lang="cs-CZ" sz="2400" baseline="-25000" dirty="0" smtClean="0"/>
              <a:t>4</a:t>
            </a:r>
            <a:r>
              <a:rPr lang="cs-CZ" sz="2400" dirty="0" smtClean="0"/>
              <a:t>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sz="2400" dirty="0" smtClean="0"/>
              <a:t>zbytek: slinné a prsní žlázy, žaludeční </a:t>
            </a:r>
            <a:r>
              <a:rPr lang="cs-CZ" sz="2400" dirty="0" err="1" smtClean="0"/>
              <a:t>mukóza</a:t>
            </a:r>
            <a:r>
              <a:rPr lang="cs-CZ" sz="2400" dirty="0" smtClean="0"/>
              <a:t>, ledviny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sz="2400" dirty="0" smtClean="0"/>
              <a:t>po </a:t>
            </a:r>
            <a:r>
              <a:rPr lang="cs-CZ" sz="2400" dirty="0" err="1" smtClean="0"/>
              <a:t>dejodaci</a:t>
            </a:r>
            <a:r>
              <a:rPr lang="cs-CZ" sz="2400" dirty="0" smtClean="0"/>
              <a:t> hormonů ŠŽ se vylučuje převážně ledvinami, tzn. do </a:t>
            </a:r>
            <a:r>
              <a:rPr lang="cs-CZ" sz="2400" b="1" dirty="0" smtClean="0">
                <a:solidFill>
                  <a:srgbClr val="FF0000"/>
                </a:solidFill>
              </a:rPr>
              <a:t>moči</a:t>
            </a:r>
            <a:r>
              <a:rPr lang="cs-CZ" sz="2400" dirty="0" smtClean="0"/>
              <a:t> (</a:t>
            </a:r>
            <a:r>
              <a:rPr lang="cs-CZ" sz="2400" dirty="0" err="1" smtClean="0"/>
              <a:t>jodurie</a:t>
            </a:r>
            <a:r>
              <a:rPr lang="cs-CZ" sz="2400" dirty="0" smtClean="0"/>
              <a:t> = ukazatel saturace jódem)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sz="2400" dirty="0" smtClean="0"/>
              <a:t>vyloučení stolicí – 15 – 20 </a:t>
            </a:r>
            <a:r>
              <a:rPr lang="el-GR" sz="2400" dirty="0" smtClean="0">
                <a:latin typeface="Calibri"/>
              </a:rPr>
              <a:t>μ</a:t>
            </a:r>
            <a:r>
              <a:rPr lang="cs-CZ" sz="2400" dirty="0" smtClean="0">
                <a:latin typeface="Calibri"/>
              </a:rPr>
              <a:t>g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Calibri"/>
              </a:rPr>
              <a:t>dále vylučování potem a </a:t>
            </a:r>
            <a:r>
              <a:rPr lang="cs-CZ" sz="2400" b="1" dirty="0" smtClean="0">
                <a:solidFill>
                  <a:srgbClr val="FF0000"/>
                </a:solidFill>
                <a:latin typeface="Calibri"/>
              </a:rPr>
              <a:t>mlékem</a:t>
            </a:r>
          </a:p>
          <a:p>
            <a:pPr marL="457200" lvl="1" indent="0" algn="just">
              <a:buNone/>
            </a:pPr>
            <a:endParaRPr lang="cs-CZ" sz="2400" b="1" dirty="0" smtClean="0">
              <a:solidFill>
                <a:srgbClr val="FF0000"/>
              </a:solidFill>
              <a:latin typeface="Calibri"/>
            </a:endParaRPr>
          </a:p>
          <a:p>
            <a:pPr marL="457200" lvl="1" indent="0" algn="just">
              <a:buNone/>
            </a:pPr>
            <a:endParaRPr lang="cs-CZ" sz="2400" b="1" dirty="0" smtClean="0"/>
          </a:p>
          <a:p>
            <a:pPr marL="457200" lvl="1" indent="0" algn="just">
              <a:buNone/>
            </a:pPr>
            <a:endParaRPr lang="cs-CZ" sz="2400" dirty="0" smtClean="0"/>
          </a:p>
          <a:p>
            <a:pPr marL="857250" lvl="2" indent="0" algn="just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8455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womenshealthmag.com/files/images/0904-hair-blond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463480" y="0"/>
            <a:ext cx="4680520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funkce </a:t>
            </a:r>
            <a:r>
              <a:rPr lang="cs-CZ" sz="2800" b="1" dirty="0" smtClean="0"/>
              <a:t>(T</a:t>
            </a:r>
            <a:r>
              <a:rPr lang="cs-CZ" sz="2800" b="1" baseline="-25000" dirty="0" smtClean="0"/>
              <a:t>3</a:t>
            </a:r>
            <a:r>
              <a:rPr lang="cs-CZ" sz="2800" b="1" dirty="0" smtClean="0"/>
              <a:t> a T</a:t>
            </a:r>
            <a:r>
              <a:rPr lang="cs-CZ" sz="2800" b="1" baseline="-25000" dirty="0" smtClean="0"/>
              <a:t>4</a:t>
            </a:r>
            <a:r>
              <a:rPr lang="cs-CZ" sz="2800" b="1" dirty="0" smtClean="0"/>
              <a:t>)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/>
              <a:t>regulace </a:t>
            </a:r>
            <a:r>
              <a:rPr lang="cs-CZ" sz="2800" dirty="0"/>
              <a:t>bazálního metabolismu</a:t>
            </a:r>
            <a:endParaRPr lang="cs-CZ" sz="28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/>
              <a:t>vliv na spotřebu kyslíku v játrech, ledvinách a srdci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latin typeface="Calibri"/>
              </a:rPr>
              <a:t>↑ resorpce </a:t>
            </a:r>
            <a:r>
              <a:rPr lang="cs-CZ" sz="2800" dirty="0" err="1" smtClean="0">
                <a:latin typeface="Calibri"/>
              </a:rPr>
              <a:t>Glc</a:t>
            </a:r>
            <a:r>
              <a:rPr lang="cs-CZ" sz="2800" dirty="0" smtClean="0">
                <a:latin typeface="Calibri"/>
              </a:rPr>
              <a:t>, Gal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latin typeface="Calibri"/>
              </a:rPr>
              <a:t>lipolýza, </a:t>
            </a:r>
            <a:r>
              <a:rPr lang="cs-CZ" sz="2800" dirty="0" err="1" smtClean="0">
                <a:latin typeface="Calibri"/>
              </a:rPr>
              <a:t>glykogenolýza</a:t>
            </a:r>
            <a:r>
              <a:rPr lang="cs-CZ" sz="2800" dirty="0" smtClean="0">
                <a:latin typeface="Calibri"/>
              </a:rPr>
              <a:t>, syntéza cholesterolu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latin typeface="Calibri"/>
              </a:rPr>
              <a:t>vliv na spotřebu kyslíku a termoregulaci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latin typeface="Calibri"/>
              </a:rPr>
              <a:t>zlepšení kvality pokožky, vlasů, nehtů a zubů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latin typeface="Calibri"/>
              </a:rPr>
              <a:t>fyzický a mentální vývoj</a:t>
            </a:r>
            <a:endParaRPr lang="cs-CZ" sz="2800" dirty="0" smtClean="0"/>
          </a:p>
          <a:p>
            <a:pPr>
              <a:buFont typeface="Wingdings" panose="05000000000000000000" pitchFamily="2" charset="2"/>
              <a:buChar char="ü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5657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metabolismus jódu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800" dirty="0" smtClean="0"/>
              <a:t>jodidy a jodičnany – okamžité a téměř kompletní vstřebání v tenkém střevě</a:t>
            </a:r>
          </a:p>
          <a:p>
            <a:pPr algn="just"/>
            <a:r>
              <a:rPr lang="cs-CZ" sz="2800" dirty="0" smtClean="0"/>
              <a:t>do 24h přechází asi 15% jódu do ŠŽ</a:t>
            </a:r>
          </a:p>
          <a:p>
            <a:pPr algn="just"/>
            <a:r>
              <a:rPr lang="cs-CZ" sz="2800" dirty="0" smtClean="0"/>
              <a:t>vliv na absorpci (</a:t>
            </a:r>
            <a:r>
              <a:rPr lang="cs-CZ" sz="2800" dirty="0" smtClean="0">
                <a:latin typeface="Calibri"/>
              </a:rPr>
              <a:t>↓)</a:t>
            </a:r>
            <a:r>
              <a:rPr lang="cs-CZ" sz="2800" dirty="0" smtClean="0"/>
              <a:t>: </a:t>
            </a:r>
          </a:p>
          <a:p>
            <a:pPr lvl="1" algn="just"/>
            <a:r>
              <a:rPr lang="cs-CZ" sz="2400" dirty="0" smtClean="0">
                <a:solidFill>
                  <a:srgbClr val="FF0000"/>
                </a:solidFill>
              </a:rPr>
              <a:t>deficit Se, vit. A </a:t>
            </a:r>
            <a:r>
              <a:rPr lang="cs-CZ" sz="2400" dirty="0" err="1" smtClean="0">
                <a:solidFill>
                  <a:srgbClr val="FF0000"/>
                </a:solidFill>
              </a:rPr>
              <a:t>a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Fe</a:t>
            </a:r>
            <a:endParaRPr lang="cs-CZ" sz="2400" dirty="0" smtClean="0">
              <a:solidFill>
                <a:srgbClr val="FF0000"/>
              </a:solidFill>
            </a:endParaRPr>
          </a:p>
          <a:p>
            <a:pPr lvl="1" algn="just"/>
            <a:r>
              <a:rPr lang="cs-CZ" sz="2400" dirty="0" smtClean="0"/>
              <a:t>nitráty, </a:t>
            </a:r>
            <a:r>
              <a:rPr lang="cs-CZ" sz="2400" dirty="0" err="1" smtClean="0"/>
              <a:t>thiokyanáty</a:t>
            </a:r>
            <a:r>
              <a:rPr lang="cs-CZ" sz="2400" dirty="0" smtClean="0"/>
              <a:t>, sójové </a:t>
            </a:r>
            <a:r>
              <a:rPr lang="cs-CZ" sz="2400" dirty="0" err="1" smtClean="0"/>
              <a:t>izoflavony</a:t>
            </a:r>
            <a:endParaRPr lang="cs-CZ" sz="2400" dirty="0" smtClean="0"/>
          </a:p>
          <a:p>
            <a:pPr algn="just"/>
            <a:r>
              <a:rPr lang="cs-CZ" b="1" dirty="0" smtClean="0">
                <a:solidFill>
                  <a:srgbClr val="00B050"/>
                </a:solidFill>
              </a:rPr>
              <a:t>celková koncentrace jódu v krvi: 40-80 </a:t>
            </a:r>
            <a:r>
              <a:rPr lang="el-GR" b="1" dirty="0" smtClean="0">
                <a:solidFill>
                  <a:srgbClr val="00B050"/>
                </a:solidFill>
                <a:latin typeface="Calibri"/>
              </a:rPr>
              <a:t>μ</a:t>
            </a:r>
            <a:r>
              <a:rPr lang="cs-CZ" b="1" dirty="0" smtClean="0">
                <a:solidFill>
                  <a:srgbClr val="00B050"/>
                </a:solidFill>
                <a:latin typeface="Calibri"/>
              </a:rPr>
              <a:t>g/l</a:t>
            </a:r>
          </a:p>
          <a:p>
            <a:pPr lvl="1" algn="just"/>
            <a:r>
              <a:rPr lang="cs-CZ" dirty="0" smtClean="0">
                <a:latin typeface="Calibri"/>
              </a:rPr>
              <a:t>koncentrace anorganického jódu 2-6 </a:t>
            </a:r>
            <a:r>
              <a:rPr lang="el-GR" dirty="0" smtClean="0">
                <a:latin typeface="Calibri"/>
              </a:rPr>
              <a:t>μ</a:t>
            </a:r>
            <a:r>
              <a:rPr lang="cs-CZ" dirty="0" smtClean="0">
                <a:latin typeface="Calibri"/>
              </a:rPr>
              <a:t>g/l</a:t>
            </a:r>
          </a:p>
          <a:p>
            <a:pPr lvl="1" algn="just"/>
            <a:r>
              <a:rPr lang="cs-CZ" dirty="0" smtClean="0">
                <a:latin typeface="Calibri"/>
              </a:rPr>
              <a:t>v mléce 20-50x vyšší koncentrace než v plazmě!</a:t>
            </a:r>
            <a:endParaRPr lang="cs-CZ" dirty="0" smtClean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79030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klinická vyšetření štítné žlázy:</a:t>
            </a:r>
          </a:p>
          <a:p>
            <a:pPr lvl="1" algn="just"/>
            <a:r>
              <a:rPr lang="cs-CZ" sz="2600" dirty="0" smtClean="0">
                <a:solidFill>
                  <a:srgbClr val="FF0000"/>
                </a:solidFill>
                <a:latin typeface="Calibri"/>
              </a:rPr>
              <a:t>↑ </a:t>
            </a:r>
            <a:r>
              <a:rPr lang="cs-CZ" sz="2600" dirty="0" smtClean="0">
                <a:solidFill>
                  <a:srgbClr val="FF0000"/>
                </a:solidFill>
              </a:rPr>
              <a:t>T</a:t>
            </a:r>
            <a:r>
              <a:rPr lang="cs-CZ" sz="2600" baseline="-25000" dirty="0" smtClean="0">
                <a:solidFill>
                  <a:srgbClr val="FF0000"/>
                </a:solidFill>
              </a:rPr>
              <a:t>3</a:t>
            </a:r>
            <a:r>
              <a:rPr lang="cs-CZ" sz="2600" dirty="0" smtClean="0">
                <a:solidFill>
                  <a:srgbClr val="FF0000"/>
                </a:solidFill>
              </a:rPr>
              <a:t> a T</a:t>
            </a:r>
            <a:r>
              <a:rPr lang="cs-CZ" sz="2600" baseline="-25000" dirty="0" smtClean="0">
                <a:solidFill>
                  <a:srgbClr val="FF0000"/>
                </a:solidFill>
              </a:rPr>
              <a:t>4</a:t>
            </a:r>
            <a:r>
              <a:rPr lang="cs-CZ" sz="2600" dirty="0" smtClean="0">
                <a:solidFill>
                  <a:srgbClr val="FF0000"/>
                </a:solidFill>
              </a:rPr>
              <a:t> = </a:t>
            </a:r>
            <a:r>
              <a:rPr lang="cs-CZ" sz="2600" dirty="0" smtClean="0">
                <a:solidFill>
                  <a:srgbClr val="FF0000"/>
                </a:solidFill>
                <a:latin typeface="Calibri"/>
              </a:rPr>
              <a:t>↓ TSH </a:t>
            </a:r>
            <a:r>
              <a:rPr lang="cs-CZ" sz="2600" dirty="0" smtClean="0">
                <a:latin typeface="Calibri"/>
              </a:rPr>
              <a:t>a naopak</a:t>
            </a:r>
          </a:p>
          <a:p>
            <a:pPr lvl="1" algn="just"/>
            <a:r>
              <a:rPr lang="cs-CZ" sz="2600" dirty="0" smtClean="0">
                <a:latin typeface="Calibri"/>
              </a:rPr>
              <a:t>důležitými ukazateli jsou hladiny TSH, </a:t>
            </a:r>
            <a:r>
              <a:rPr lang="cs-CZ" sz="2600" dirty="0" err="1" smtClean="0">
                <a:latin typeface="Calibri"/>
              </a:rPr>
              <a:t>thyreoglobulinu</a:t>
            </a:r>
            <a:r>
              <a:rPr lang="cs-CZ" sz="2600" dirty="0" smtClean="0">
                <a:latin typeface="Calibri"/>
              </a:rPr>
              <a:t> a volného </a:t>
            </a:r>
            <a:r>
              <a:rPr lang="cs-CZ" sz="2600" dirty="0" err="1" smtClean="0">
                <a:latin typeface="Calibri"/>
              </a:rPr>
              <a:t>thyroxinu</a:t>
            </a:r>
            <a:endParaRPr lang="cs-CZ" sz="2600" dirty="0" smtClean="0">
              <a:latin typeface="Calibri"/>
            </a:endParaRPr>
          </a:p>
          <a:p>
            <a:pPr lvl="1" algn="just"/>
            <a:r>
              <a:rPr lang="cs-CZ" sz="2600" dirty="0" err="1" smtClean="0">
                <a:latin typeface="Calibri"/>
              </a:rPr>
              <a:t>jodurie</a:t>
            </a:r>
            <a:r>
              <a:rPr lang="cs-CZ" sz="2600" dirty="0" smtClean="0">
                <a:latin typeface="Calibri"/>
              </a:rPr>
              <a:t>: optimální </a:t>
            </a:r>
            <a:r>
              <a:rPr lang="cs-CZ" sz="2600" dirty="0" smtClean="0">
                <a:solidFill>
                  <a:srgbClr val="FF0000"/>
                </a:solidFill>
                <a:latin typeface="Calibri"/>
              </a:rPr>
              <a:t>exkrece 150-200 </a:t>
            </a:r>
            <a:r>
              <a:rPr lang="el-GR" sz="2600" dirty="0" smtClean="0">
                <a:solidFill>
                  <a:srgbClr val="FF0000"/>
                </a:solidFill>
                <a:latin typeface="Calibri"/>
              </a:rPr>
              <a:t>μ</a:t>
            </a:r>
            <a:r>
              <a:rPr lang="cs-CZ" sz="2600" dirty="0" smtClean="0">
                <a:solidFill>
                  <a:srgbClr val="FF0000"/>
                </a:solidFill>
                <a:latin typeface="Calibri"/>
              </a:rPr>
              <a:t>g/l  </a:t>
            </a:r>
            <a:r>
              <a:rPr lang="cs-CZ" sz="2600" dirty="0" smtClean="0">
                <a:latin typeface="Calibri"/>
              </a:rPr>
              <a:t>(?den?)</a:t>
            </a:r>
          </a:p>
          <a:p>
            <a:pPr lvl="1" algn="just"/>
            <a:r>
              <a:rPr lang="cs-CZ" sz="2600" dirty="0" smtClean="0">
                <a:latin typeface="Calibri"/>
              </a:rPr>
              <a:t>objem žlázy (horní hranice):</a:t>
            </a:r>
          </a:p>
          <a:p>
            <a:pPr marL="914400" lvl="2" indent="0" algn="just">
              <a:buNone/>
            </a:pPr>
            <a:r>
              <a:rPr lang="cs-CZ" sz="2600" dirty="0" smtClean="0"/>
              <a:t>ženy – 15ml</a:t>
            </a:r>
          </a:p>
          <a:p>
            <a:pPr marL="914400" lvl="2" indent="0" algn="just">
              <a:buNone/>
            </a:pPr>
            <a:r>
              <a:rPr lang="cs-CZ" sz="2600" dirty="0" smtClean="0"/>
              <a:t>muži – 22 ml</a:t>
            </a:r>
          </a:p>
          <a:p>
            <a:pPr marL="914400" lvl="2" indent="0" algn="just">
              <a:buNone/>
            </a:pPr>
            <a:r>
              <a:rPr lang="cs-CZ" sz="2600" dirty="0" smtClean="0">
                <a:solidFill>
                  <a:srgbClr val="FF0000"/>
                </a:solidFill>
              </a:rPr>
              <a:t>objem je </a:t>
            </a:r>
            <a:r>
              <a:rPr lang="cs-CZ" sz="2600" b="1" dirty="0" smtClean="0">
                <a:solidFill>
                  <a:srgbClr val="FF0000"/>
                </a:solidFill>
              </a:rPr>
              <a:t>tím větší, čím menší </a:t>
            </a:r>
            <a:r>
              <a:rPr lang="cs-CZ" sz="2600" dirty="0" smtClean="0">
                <a:solidFill>
                  <a:srgbClr val="FF0000"/>
                </a:solidFill>
              </a:rPr>
              <a:t>je přívod jódu do organismu</a:t>
            </a:r>
            <a:endParaRPr lang="cs-CZ" sz="2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33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DDD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757846"/>
              </p:ext>
            </p:extLst>
          </p:nvPr>
        </p:nvGraphicFramePr>
        <p:xfrm>
          <a:off x="611560" y="1412776"/>
          <a:ext cx="7643193" cy="3960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1961"/>
                <a:gridCol w="2563501"/>
                <a:gridCol w="2547731"/>
              </a:tblGrid>
              <a:tr h="565777">
                <a:tc gridSpan="2">
                  <a:txBody>
                    <a:bodyPr/>
                    <a:lstStyle/>
                    <a:p>
                      <a:pPr algn="ctr"/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>
                          <a:solidFill>
                            <a:schemeClr val="bg1"/>
                          </a:solidFill>
                          <a:latin typeface="Calibri"/>
                        </a:rPr>
                        <a:t>μ</a:t>
                      </a:r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Calibri"/>
                        </a:rPr>
                        <a:t>g/den</a:t>
                      </a:r>
                      <a:endParaRPr lang="cs-CZ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565777">
                <a:tc gridSpan="2"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KOJENCI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50</a:t>
                      </a:r>
                      <a:endParaRPr lang="cs-CZ" b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65777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DĚTI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1-6 let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90</a:t>
                      </a:r>
                      <a:endParaRPr lang="cs-CZ" b="1" dirty="0"/>
                    </a:p>
                  </a:txBody>
                  <a:tcPr anchor="ctr"/>
                </a:tc>
              </a:tr>
              <a:tr h="565777"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7-12 let</a:t>
                      </a:r>
                      <a:endParaRPr lang="cs-CZ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120</a:t>
                      </a:r>
                      <a:endParaRPr lang="cs-CZ" b="1" dirty="0"/>
                    </a:p>
                  </a:txBody>
                  <a:tcPr anchor="ctr"/>
                </a:tc>
              </a:tr>
              <a:tr h="565777"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13-14 let</a:t>
                      </a:r>
                      <a:endParaRPr lang="cs-CZ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150</a:t>
                      </a:r>
                      <a:endParaRPr lang="cs-CZ" b="1" dirty="0"/>
                    </a:p>
                  </a:txBody>
                  <a:tcPr anchor="ctr"/>
                </a:tc>
              </a:tr>
              <a:tr h="565777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DOSPÍVAJÍCÍ</a:t>
                      </a:r>
                      <a:r>
                        <a:rPr lang="cs-CZ" b="1" baseline="0" dirty="0" smtClean="0"/>
                        <a:t> A DOSPĚLÍ</a:t>
                      </a:r>
                      <a:endParaRPr lang="cs-CZ" b="1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150</a:t>
                      </a:r>
                      <a:endParaRPr lang="cs-CZ" b="1" dirty="0"/>
                    </a:p>
                  </a:txBody>
                  <a:tcPr anchor="ctr"/>
                </a:tc>
              </a:tr>
              <a:tr h="565777">
                <a:tc gridSpan="2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TĚHOTNÉ A KOJÍCÍ</a:t>
                      </a:r>
                      <a:endParaRPr lang="cs-CZ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200</a:t>
                      </a:r>
                      <a:endParaRPr lang="cs-CZ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683568" y="566124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u="sng" dirty="0" smtClean="0"/>
              <a:t>WHO navrhuje příjem jódu 2 </a:t>
            </a:r>
            <a:r>
              <a:rPr lang="el-GR" sz="2400" u="sng" dirty="0" smtClean="0">
                <a:latin typeface="Calibri"/>
              </a:rPr>
              <a:t>μ</a:t>
            </a:r>
            <a:r>
              <a:rPr lang="cs-CZ" sz="2400" u="sng" dirty="0" smtClean="0">
                <a:latin typeface="Calibri"/>
              </a:rPr>
              <a:t>g/kg tělesné hmotnosti/den</a:t>
            </a:r>
            <a:endParaRPr lang="cs-CZ" sz="2400" u="sng" dirty="0" smtClean="0"/>
          </a:p>
        </p:txBody>
      </p:sp>
    </p:spTree>
    <p:extLst>
      <p:ext uri="{BB962C8B-B14F-4D97-AF65-F5344CB8AC3E}">
        <p14:creationId xmlns:p14="http://schemas.microsoft.com/office/powerpoint/2010/main" val="404652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kulturistika.com/sites/default/files/picturesweb/2009131201/minerals2.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5076" y="2348"/>
            <a:ext cx="2708923" cy="2504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jód v potravinách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6131024" cy="4525963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obsah v potravinách rostlinného původu je závislý na koncentraci jódu v půdě </a:t>
            </a:r>
          </a:p>
          <a:p>
            <a:r>
              <a:rPr lang="cs-CZ" sz="2800" dirty="0" smtClean="0"/>
              <a:t>živočišné potraviny – závislost na obsahu jódu v krmivech či na </a:t>
            </a:r>
            <a:r>
              <a:rPr lang="cs-CZ" sz="2800" dirty="0" err="1" smtClean="0"/>
              <a:t>suplementaci</a:t>
            </a:r>
            <a:r>
              <a:rPr lang="cs-CZ" sz="2800" dirty="0" smtClean="0"/>
              <a:t> a užívání farmak</a:t>
            </a:r>
          </a:p>
          <a:p>
            <a:r>
              <a:rPr lang="cs-CZ" sz="2800" b="1" dirty="0" smtClean="0"/>
              <a:t>obohacení soli jódem </a:t>
            </a:r>
            <a:r>
              <a:rPr lang="cs-CZ" sz="2800" dirty="0" smtClean="0"/>
              <a:t>(jodid, jodičnan draselný) – až na 20-50 mg/kg</a:t>
            </a:r>
          </a:p>
          <a:p>
            <a:pPr algn="just"/>
            <a:r>
              <a:rPr lang="cs-CZ" sz="2800" b="1" dirty="0" smtClean="0">
                <a:solidFill>
                  <a:srgbClr val="FF0000"/>
                </a:solidFill>
              </a:rPr>
              <a:t>nejbohatší zdroje: mořské ryby, mořské produkty, mléko, vejce, sýry</a:t>
            </a:r>
            <a:endParaRPr lang="cs-CZ" sz="2800" b="1" dirty="0" smtClean="0"/>
          </a:p>
          <a:p>
            <a:endParaRPr lang="cs-CZ" sz="2800" dirty="0" smtClean="0"/>
          </a:p>
          <a:p>
            <a:endParaRPr lang="cs-CZ" sz="2800" dirty="0"/>
          </a:p>
        </p:txBody>
      </p:sp>
      <p:pic>
        <p:nvPicPr>
          <p:cNvPr id="2055" name="Picture 7" descr="http://www.bodybuilding.com/fun/images/2013/protein-power-times-two-1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967" y="4268454"/>
            <a:ext cx="2016032" cy="2587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http://www.huitresromans.com/images/ostriche/claudius_p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3033" y="2922249"/>
            <a:ext cx="148590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829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6027638"/>
              </p:ext>
            </p:extLst>
          </p:nvPr>
        </p:nvGraphicFramePr>
        <p:xfrm>
          <a:off x="323528" y="188635"/>
          <a:ext cx="8568952" cy="64807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284476"/>
                <a:gridCol w="4284476"/>
              </a:tblGrid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potravina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obsah jódu v </a:t>
                      </a:r>
                      <a:r>
                        <a:rPr lang="el-GR" dirty="0" smtClean="0"/>
                        <a:t>μ</a:t>
                      </a:r>
                      <a:r>
                        <a:rPr lang="cs-CZ" dirty="0" smtClean="0"/>
                        <a:t>g na 100g jedlého podílu</a:t>
                      </a:r>
                      <a:endParaRPr lang="cs-CZ" b="1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Treska 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120-243</a:t>
                      </a:r>
                      <a:endParaRPr lang="cs-CZ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Mléko sušené, odstředěné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149</a:t>
                      </a:r>
                      <a:endParaRPr lang="cs-CZ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Olomoucké tvarůžky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27</a:t>
                      </a:r>
                      <a:endParaRPr lang="cs-CZ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Tvaroh tučný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</a:t>
                      </a:r>
                      <a:endParaRPr lang="cs-CZ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Balkánský sýr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</a:t>
                      </a:r>
                      <a:endParaRPr lang="cs-CZ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Jogurt bílý</a:t>
                      </a:r>
                      <a:r>
                        <a:rPr lang="cs-CZ" baseline="0" dirty="0" smtClean="0"/>
                        <a:t> (3,5% tuku)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18,7</a:t>
                      </a:r>
                      <a:endParaRPr lang="cs-CZ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Sýr </a:t>
                      </a:r>
                      <a:r>
                        <a:rPr lang="cs-CZ" dirty="0" err="1" smtClean="0"/>
                        <a:t>Gervais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Kefírové mléko, acidofilní mléko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Polotučné</a:t>
                      </a:r>
                      <a:r>
                        <a:rPr lang="cs-CZ" baseline="0" dirty="0" smtClean="0"/>
                        <a:t> mléko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Lučina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Smetana ke šlehání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9,1</a:t>
                      </a:r>
                      <a:endParaRPr lang="cs-CZ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Cheeseburger od </a:t>
                      </a:r>
                      <a:r>
                        <a:rPr lang="cs-CZ" dirty="0" err="1" smtClean="0"/>
                        <a:t>McDonald‘s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b="1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Eidam 30% </a:t>
                      </a:r>
                      <a:r>
                        <a:rPr lang="cs-CZ" dirty="0" err="1" smtClean="0"/>
                        <a:t>t.v.s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Štika mořská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25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s://encrypted-tbn0.gstatic.com/images?q=tbn:ANd9GcSpmhXES3-HTblZTco6DDK4FjTDVZqW6w0soE0zPNajHcyZk6S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148" y="4226851"/>
            <a:ext cx="3315248" cy="263114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b="1" dirty="0" err="1" smtClean="0"/>
              <a:t>antinutriční</a:t>
            </a:r>
            <a:r>
              <a:rPr lang="cs-CZ" sz="2800" b="1" dirty="0" smtClean="0"/>
              <a:t> látky – strumigeny:</a:t>
            </a:r>
            <a:br>
              <a:rPr lang="cs-CZ" sz="2800" b="1" dirty="0" smtClean="0"/>
            </a:br>
            <a:r>
              <a:rPr lang="cs-CZ" sz="2800" dirty="0"/>
              <a:t>přispívají ke vzniku endemické strumy</a:t>
            </a: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12776"/>
            <a:ext cx="4038600" cy="4713387"/>
          </a:xfrm>
        </p:spPr>
        <p:txBody>
          <a:bodyPr>
            <a:normAutofit/>
          </a:bodyPr>
          <a:lstStyle/>
          <a:p>
            <a:pPr marL="971550" lvl="1" indent="-514350">
              <a:buFont typeface="+mj-lt"/>
              <a:buAutoNum type="alphaLcParenR"/>
            </a:pPr>
            <a:r>
              <a:rPr lang="cs-CZ" b="1" dirty="0" smtClean="0">
                <a:latin typeface="Calibri"/>
              </a:rPr>
              <a:t>strumigeny I. řádu </a:t>
            </a:r>
          </a:p>
          <a:p>
            <a:pPr marL="1371600" lvl="2" indent="-514350"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/>
              </a:rPr>
              <a:t>znemožňují uchycení jódu</a:t>
            </a:r>
          </a:p>
          <a:p>
            <a:pPr marL="1371600" lvl="2" indent="-514350">
              <a:buFont typeface="Wingdings" panose="05000000000000000000" pitchFamily="2" charset="2"/>
              <a:buChar char="§"/>
            </a:pPr>
            <a:r>
              <a:rPr lang="cs-CZ" dirty="0" err="1" smtClean="0">
                <a:latin typeface="Calibri"/>
              </a:rPr>
              <a:t>thiokyanidy</a:t>
            </a:r>
            <a:r>
              <a:rPr lang="cs-CZ" dirty="0" smtClean="0">
                <a:latin typeface="Calibri"/>
              </a:rPr>
              <a:t>, dusičnany, polysulfidy</a:t>
            </a:r>
          </a:p>
          <a:p>
            <a:pPr marL="1371600" lvl="2" indent="-514350"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/>
              </a:rPr>
              <a:t>zelí</a:t>
            </a:r>
          </a:p>
          <a:p>
            <a:pPr marL="857250" lvl="2" indent="0">
              <a:buNone/>
            </a:pPr>
            <a:endParaRPr lang="cs-CZ" dirty="0" smtClean="0">
              <a:latin typeface="Calibri"/>
            </a:endParaRPr>
          </a:p>
          <a:p>
            <a:pPr marL="971550" lvl="1" indent="-514350">
              <a:buFont typeface="+mj-lt"/>
              <a:buAutoNum type="alphaLcParenR"/>
            </a:pPr>
            <a:r>
              <a:rPr lang="cs-CZ" b="1" dirty="0" smtClean="0">
                <a:latin typeface="Calibri"/>
              </a:rPr>
              <a:t>strumigeny II. řádu</a:t>
            </a:r>
          </a:p>
          <a:p>
            <a:pPr marL="1371600" lvl="2" indent="-514350"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/>
              </a:rPr>
              <a:t>blokují peroxidázy přeměňující jód</a:t>
            </a:r>
          </a:p>
          <a:p>
            <a:pPr marL="1371600" lvl="2" indent="-514350"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/>
              </a:rPr>
              <a:t>ředkvičky, cibule, hrách, rajčata, špenát</a:t>
            </a:r>
            <a:endParaRPr lang="cs-CZ" dirty="0">
              <a:latin typeface="Calibri"/>
            </a:endParaRPr>
          </a:p>
          <a:p>
            <a:pPr marL="1371600" lvl="2" indent="-514350">
              <a:buFont typeface="Wingdings" panose="05000000000000000000" pitchFamily="2" charset="2"/>
              <a:buChar char="§"/>
            </a:pPr>
            <a:endParaRPr lang="cs-CZ" sz="2800" dirty="0" smtClean="0">
              <a:latin typeface="Calibri"/>
            </a:endParaRPr>
          </a:p>
          <a:p>
            <a:pPr lvl="1"/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4648200" y="1412776"/>
            <a:ext cx="4038600" cy="4713387"/>
          </a:xfrm>
        </p:spPr>
        <p:txBody>
          <a:bodyPr>
            <a:normAutofit/>
          </a:bodyPr>
          <a:lstStyle/>
          <a:p>
            <a:pPr marL="971550" lvl="1" indent="-514350">
              <a:buFont typeface="+mj-lt"/>
              <a:buAutoNum type="alphaLcParenR" startAt="3"/>
            </a:pPr>
            <a:r>
              <a:rPr lang="cs-CZ" b="1" dirty="0" smtClean="0"/>
              <a:t>strumigeny III. řádu</a:t>
            </a:r>
          </a:p>
          <a:p>
            <a:pPr marL="1371600" lvl="2" indent="-514350">
              <a:buFont typeface="Wingdings" panose="05000000000000000000" pitchFamily="2" charset="2"/>
              <a:buChar char="§"/>
            </a:pPr>
            <a:r>
              <a:rPr lang="cs-CZ" dirty="0" smtClean="0"/>
              <a:t>blokují tvorbu tyroxinu</a:t>
            </a:r>
          </a:p>
          <a:p>
            <a:pPr marL="1371600" lvl="2" indent="-514350">
              <a:buFont typeface="Wingdings" panose="05000000000000000000" pitchFamily="2" charset="2"/>
              <a:buChar char="§"/>
            </a:pPr>
            <a:r>
              <a:rPr lang="cs-CZ" dirty="0" smtClean="0"/>
              <a:t>sulfonamidy</a:t>
            </a:r>
          </a:p>
          <a:p>
            <a:pPr marL="1371600" lvl="2" indent="-514350">
              <a:buFont typeface="Wingdings" panose="05000000000000000000" pitchFamily="2" charset="2"/>
              <a:buChar char="§"/>
            </a:pPr>
            <a:r>
              <a:rPr lang="cs-CZ" dirty="0" smtClean="0"/>
              <a:t>sója</a:t>
            </a:r>
          </a:p>
          <a:p>
            <a:pPr marL="1371600" lvl="2" indent="-514350">
              <a:buFont typeface="Wingdings" panose="05000000000000000000" pitchFamily="2" charset="2"/>
              <a:buChar char="§"/>
            </a:pPr>
            <a:endParaRPr lang="cs-CZ" dirty="0" smtClean="0"/>
          </a:p>
          <a:p>
            <a:pPr marL="971550" lvl="1" indent="-514350">
              <a:buFont typeface="+mj-lt"/>
              <a:buAutoNum type="alphaLcParenR" startAt="4"/>
            </a:pPr>
            <a:r>
              <a:rPr lang="cs-CZ" b="1" dirty="0" smtClean="0"/>
              <a:t>strumigeny IV. řádu</a:t>
            </a:r>
          </a:p>
          <a:p>
            <a:pPr marL="1371600" lvl="2" indent="-514350">
              <a:buFont typeface="Wingdings" panose="05000000000000000000" pitchFamily="2" charset="2"/>
              <a:buChar char="§"/>
            </a:pPr>
            <a:r>
              <a:rPr lang="cs-CZ" dirty="0" smtClean="0"/>
              <a:t>kompetitivně vytěsňují tyroxin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372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635</Words>
  <Application>Microsoft Office PowerPoint</Application>
  <PresentationFormat>Předvádění na obrazovce (4:3)</PresentationFormat>
  <Paragraphs>140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Motiv systému Office</vt:lpstr>
      <vt:lpstr>JÓD</vt:lpstr>
      <vt:lpstr>Prezentace aplikace PowerPoint</vt:lpstr>
      <vt:lpstr>funkce (T3 a T4)</vt:lpstr>
      <vt:lpstr>metabolismus jódu</vt:lpstr>
      <vt:lpstr>Prezentace aplikace PowerPoint</vt:lpstr>
      <vt:lpstr>DDD</vt:lpstr>
      <vt:lpstr>jód v potravinách</vt:lpstr>
      <vt:lpstr>Prezentace aplikace PowerPoint</vt:lpstr>
      <vt:lpstr>antinutriční látky – strumigeny: přispívají ke vzniku endemické strumy </vt:lpstr>
      <vt:lpstr>Prezentace aplikace PowerPoint</vt:lpstr>
      <vt:lpstr>poruchy</vt:lpstr>
      <vt:lpstr>Prezentace aplikace PowerPoint</vt:lpstr>
      <vt:lpstr>Prezentace aplikace PowerPoint</vt:lpstr>
      <vt:lpstr>6.3. – DEN JÓDU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JÓD</dc:title>
  <dc:creator>Daniela Hanušková</dc:creator>
  <cp:lastModifiedBy>Jana Stávková</cp:lastModifiedBy>
  <cp:revision>43</cp:revision>
  <dcterms:created xsi:type="dcterms:W3CDTF">2015-02-28T14:35:45Z</dcterms:created>
  <dcterms:modified xsi:type="dcterms:W3CDTF">2015-10-08T09:27:51Z</dcterms:modified>
</cp:coreProperties>
</file>