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8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C8D0E-4CB3-4C22-9B1C-F2B32DBC3D67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0FB9-1E89-49B1-9990-B88FE01B5B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ENIOI~1.PNG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lum bright="40000" contrast="-40000"/>
          </a:blip>
          <a:stretch>
            <a:fillRect/>
          </a:stretch>
        </p:blipFill>
        <p:spPr>
          <a:xfrm>
            <a:off x="827584" y="0"/>
            <a:ext cx="6984776" cy="551723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31546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1224136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Výživa a paliativní péče</a:t>
            </a:r>
          </a:p>
          <a:p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Petra </a:t>
            </a:r>
            <a:r>
              <a:rPr lang="cs-CZ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Hýsková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říjen 2015</a:t>
            </a:r>
          </a:p>
          <a:p>
            <a:endParaRPr lang="cs-CZ" sz="4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cs-CZ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Onkologické onemocnění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Neonkologické onemocnění</a:t>
            </a:r>
          </a:p>
          <a:p>
            <a:pPr lvl="1"/>
            <a:r>
              <a:rPr lang="cs-CZ" sz="1900" dirty="0" smtClean="0"/>
              <a:t>chronické srdeční selhání, chronická obstrukční choroba plicní ,</a:t>
            </a:r>
          </a:p>
          <a:p>
            <a:pPr lvl="1"/>
            <a:r>
              <a:rPr lang="cs-CZ" sz="1900" dirty="0" err="1" smtClean="0"/>
              <a:t>neurodegenerativní</a:t>
            </a:r>
            <a:r>
              <a:rPr lang="cs-CZ" sz="1900" dirty="0" smtClean="0"/>
              <a:t> nemoci (demence, Parkinsonova choroba, roztroušená skleróza, amyotrofická laterální skleróza), </a:t>
            </a:r>
          </a:p>
          <a:p>
            <a:pPr lvl="1"/>
            <a:r>
              <a:rPr lang="cs-CZ" sz="1900" dirty="0" smtClean="0"/>
              <a:t>chronické renální selhání, jaterní cirhóza, </a:t>
            </a:r>
          </a:p>
          <a:p>
            <a:pPr lvl="1"/>
            <a:r>
              <a:rPr lang="cs-CZ" sz="1900" dirty="0" smtClean="0"/>
              <a:t>pacienti v perzistentním  vegetativním stavu, vigilním kómatu, </a:t>
            </a:r>
          </a:p>
          <a:p>
            <a:pPr lvl="1"/>
            <a:r>
              <a:rPr lang="cs-CZ" sz="1900" dirty="0" smtClean="0"/>
              <a:t>rozvinutý imobilizační syndrom </a:t>
            </a:r>
            <a:r>
              <a:rPr lang="pl-PL" sz="1900" dirty="0" smtClean="0"/>
              <a:t>s komplikacemi (často po CMP s těžkým reziduálním </a:t>
            </a:r>
            <a:r>
              <a:rPr lang="cs-CZ" sz="1900" dirty="0" smtClean="0"/>
              <a:t>funkčním postižením), </a:t>
            </a:r>
          </a:p>
          <a:p>
            <a:pPr lvl="1"/>
            <a:r>
              <a:rPr lang="cs-CZ" sz="1900" dirty="0" err="1" smtClean="0"/>
              <a:t>polymorbidní</a:t>
            </a:r>
            <a:r>
              <a:rPr lang="cs-CZ" sz="1900" dirty="0" smtClean="0"/>
              <a:t> geriatričtí pacienti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1. Prospěch pacienta (</a:t>
            </a:r>
            <a:r>
              <a:rPr lang="cs-CZ" sz="2400" dirty="0" err="1" smtClean="0"/>
              <a:t>beneficience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2. Nepoškodit pacienta (non-</a:t>
            </a:r>
            <a:r>
              <a:rPr lang="cs-CZ" sz="2400" dirty="0" err="1" smtClean="0"/>
              <a:t>maleficence</a:t>
            </a:r>
            <a:r>
              <a:rPr lang="cs-CZ" sz="2400" dirty="0" smtClean="0"/>
              <a:t>)</a:t>
            </a:r>
          </a:p>
          <a:p>
            <a:r>
              <a:rPr lang="pt-BR" sz="2400" dirty="0" smtClean="0"/>
              <a:t>3. Autonomie – právo pacienta na sebeurčení</a:t>
            </a:r>
          </a:p>
          <a:p>
            <a:r>
              <a:rPr lang="cs-CZ" sz="2400" dirty="0" smtClean="0"/>
              <a:t>4. Právo – stejný přístup pro všechny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6"/>
                </a:solidFill>
              </a:rPr>
              <a:t/>
            </a:r>
            <a:br>
              <a:rPr lang="cs-CZ" sz="3200" b="1" dirty="0" smtClean="0">
                <a:solidFill>
                  <a:schemeClr val="accent6"/>
                </a:solidFill>
              </a:rPr>
            </a:br>
            <a:r>
              <a:rPr lang="cs-CZ" sz="3200" b="1" dirty="0" smtClean="0">
                <a:solidFill>
                  <a:schemeClr val="accent6"/>
                </a:solidFill>
              </a:rPr>
              <a:t>Paliativní péče vs. terminální fáze onemocnění</a:t>
            </a:r>
            <a:endParaRPr lang="cs-CZ" sz="3200" dirty="0">
              <a:solidFill>
                <a:schemeClr val="accent6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640960" cy="4680520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200" dirty="0" smtClean="0"/>
              <a:t>Cíle léčby je nutno prohovořit s pacientem i s rodinou, a to opakovaně.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Umělou výživu nevyžaduje pacient, u něhož nedokáže výživa omezit komplikace, zmírnit dopady základního onemocnění a pacientovy nepříjemné pocity; dále ji nepotřebuje pacient umírající.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Paliativní péče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2" y="2174875"/>
            <a:ext cx="4320480" cy="3951288"/>
          </a:xfrm>
        </p:spPr>
        <p:txBody>
          <a:bodyPr/>
          <a:lstStyle/>
          <a:p>
            <a:r>
              <a:rPr lang="cs-CZ" sz="2000" dirty="0" smtClean="0"/>
              <a:t>Umělá výživa  (EV, PV) plně indikována- prevence komplikací, zlepšení kvality života</a:t>
            </a:r>
          </a:p>
          <a:p>
            <a:endParaRPr lang="cs-CZ" dirty="0" smtClean="0"/>
          </a:p>
          <a:p>
            <a:r>
              <a:rPr lang="cs-CZ" sz="2000" dirty="0" smtClean="0"/>
              <a:t>Zajištění umělou výživou předpokládaná doba přežití min.      2 měsíce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Terminální fáze onemocnění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Není indikovaná umělá výživa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p.o</a:t>
            </a:r>
            <a:r>
              <a:rPr lang="cs-CZ" sz="2000" dirty="0" smtClean="0"/>
              <a:t>. příjem dle možnosti klienta, šetrná hydratace x dušnost, </a:t>
            </a:r>
            <a:r>
              <a:rPr lang="cs-CZ" sz="2000" dirty="0" err="1" smtClean="0"/>
              <a:t>th</a:t>
            </a:r>
            <a:r>
              <a:rPr lang="cs-CZ" sz="2000" dirty="0" smtClean="0"/>
              <a:t>. bolesti, zácpy</a:t>
            </a:r>
          </a:p>
          <a:p>
            <a:endParaRPr lang="cs-CZ" sz="2000" dirty="0" smtClean="0"/>
          </a:p>
          <a:p>
            <a:r>
              <a:rPr lang="cs-CZ" sz="2000" dirty="0" smtClean="0"/>
              <a:t>Dobrá hydratace obvykle tlumí nepříjemné pocity strádání a způsobem podání může být i podkožní infůze.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Vždy je třeba pečlivě zvážit prospěch pacienta a to, zda vedlejší účinky jsou skutečně vyváženy prospěšností.</a:t>
            </a:r>
          </a:p>
          <a:p>
            <a:endParaRPr lang="cs-CZ" sz="2000" dirty="0" smtClean="0"/>
          </a:p>
          <a:p>
            <a:r>
              <a:rPr lang="cs-CZ" sz="2000" dirty="0" smtClean="0"/>
              <a:t>Jedná se zejména o kvalitu života, například v situaci, kdy enterální </a:t>
            </a:r>
            <a:r>
              <a:rPr lang="cs-CZ" sz="2000" dirty="0" err="1" smtClean="0"/>
              <a:t>sondová</a:t>
            </a:r>
            <a:r>
              <a:rPr lang="cs-CZ" sz="2000" dirty="0" smtClean="0"/>
              <a:t> výživa neprodlouží život, ale kvalita zbývajícího života se tím velmi zvýší.</a:t>
            </a:r>
          </a:p>
          <a:p>
            <a:endParaRPr lang="cs-CZ" sz="2000" dirty="0" smtClean="0"/>
          </a:p>
          <a:p>
            <a:r>
              <a:rPr lang="cs-CZ" sz="2000" dirty="0" smtClean="0"/>
              <a:t>V případě nejisté prognózy nebo pochybností o prospěšnosti umělé výživy je doporučeno postup vyzkoušet.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dirty="0" smtClean="0"/>
              <a:t>Např.</a:t>
            </a:r>
            <a:r>
              <a:rPr lang="pl-PL" sz="1800" dirty="0" smtClean="0"/>
              <a:t> pacient s akutní cévní mozkovou </a:t>
            </a:r>
            <a:r>
              <a:rPr lang="cs-CZ" sz="1800" dirty="0" smtClean="0"/>
              <a:t>příhodou a poruchou polykání ----prognóza v prvních týdnech nejistá. Nutriční podpora však zabrání malnutrici a usnadní zotavení </a:t>
            </a:r>
            <a:r>
              <a:rPr lang="pl-PL" sz="1800" dirty="0" smtClean="0"/>
              <a:t>těm, u nichž se stav upraví.</a:t>
            </a:r>
            <a:endParaRPr lang="cs-CZ" sz="18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Autofit/>
          </a:bodyPr>
          <a:lstStyle/>
          <a:p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Paliativní péče</a:t>
            </a:r>
            <a:b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Základem výživy v paliativní péči je vytvořit podmínky pro dobrý perorální příjem (strava + </a:t>
            </a:r>
            <a:r>
              <a:rPr lang="cs-CZ" sz="2000" dirty="0" err="1" smtClean="0"/>
              <a:t>sipping</a:t>
            </a:r>
            <a:r>
              <a:rPr lang="cs-CZ" sz="2000" dirty="0" smtClean="0"/>
              <a:t>)</a:t>
            </a:r>
          </a:p>
          <a:p>
            <a:endParaRPr lang="cs-CZ" sz="2000" dirty="0" smtClean="0"/>
          </a:p>
          <a:p>
            <a:r>
              <a:rPr lang="pt-BR" sz="2000" dirty="0" smtClean="0"/>
              <a:t>Pacienta, který nemůže jíst a neuživí se sám,</a:t>
            </a:r>
            <a:r>
              <a:rPr lang="cs-CZ" sz="2000" dirty="0" smtClean="0"/>
              <a:t> je neetické neživit. </a:t>
            </a:r>
          </a:p>
          <a:p>
            <a:endParaRPr lang="cs-CZ" sz="2000" dirty="0" smtClean="0"/>
          </a:p>
          <a:p>
            <a:r>
              <a:rPr lang="cs-CZ" sz="2000" dirty="0" smtClean="0"/>
              <a:t>Pacienta, kterého léčíme jinými postupy, například dialýzou, umělou plicní ventilací, paliativní chemoterapií, antibiotiky či </a:t>
            </a:r>
            <a:r>
              <a:rPr lang="cs-CZ" sz="2000" dirty="0" err="1" smtClean="0"/>
              <a:t>trasfůzemi</a:t>
            </a:r>
            <a:r>
              <a:rPr lang="cs-CZ" sz="2000" dirty="0" smtClean="0"/>
              <a:t>, </a:t>
            </a:r>
            <a:r>
              <a:rPr lang="cs-CZ" sz="2000" b="1" dirty="0" smtClean="0"/>
              <a:t>živit musíme</a:t>
            </a:r>
            <a:r>
              <a:rPr lang="cs-CZ" sz="2000" dirty="0" smtClean="0"/>
              <a:t>.</a:t>
            </a:r>
          </a:p>
          <a:p>
            <a:endParaRPr lang="pl-PL" sz="2000" b="1" dirty="0" smtClean="0"/>
          </a:p>
          <a:p>
            <a:r>
              <a:rPr lang="pl-PL" sz="2000" b="1" dirty="0" smtClean="0"/>
              <a:t>Umělá výživa je ale považována za léčbu a lze </a:t>
            </a:r>
            <a:r>
              <a:rPr lang="cs-CZ" sz="2000" b="1" dirty="0" smtClean="0"/>
              <a:t>ji tedy také ukončit, pokud nepřináší ani úlevu ani další prospěch pacientovi !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Zástupný symbol pro obsah 3" descr="Andre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268760"/>
            <a:ext cx="4608512" cy="48088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385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Prezentace aplikace PowerPoint</vt:lpstr>
      <vt:lpstr>Prezentace aplikace PowerPoint</vt:lpstr>
      <vt:lpstr>   </vt:lpstr>
      <vt:lpstr> Paliativní péče vs. terminální fáze onemocnění</vt:lpstr>
      <vt:lpstr>Prezentace aplikace PowerPoint</vt:lpstr>
      <vt:lpstr>Prezentace aplikace PowerPoint</vt:lpstr>
      <vt:lpstr> Paliativní péče 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Petra</dc:creator>
  <cp:lastModifiedBy>Jana Stávková</cp:lastModifiedBy>
  <cp:revision>22</cp:revision>
  <dcterms:created xsi:type="dcterms:W3CDTF">2011-10-26T16:32:16Z</dcterms:created>
  <dcterms:modified xsi:type="dcterms:W3CDTF">2015-12-09T11:28:46Z</dcterms:modified>
</cp:coreProperties>
</file>