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0" r:id="rId3"/>
    <p:sldId id="257" r:id="rId4"/>
    <p:sldId id="258" r:id="rId5"/>
    <p:sldId id="261" r:id="rId6"/>
    <p:sldId id="264" r:id="rId7"/>
    <p:sldId id="281" r:id="rId8"/>
    <p:sldId id="262" r:id="rId9"/>
    <p:sldId id="273" r:id="rId10"/>
    <p:sldId id="263" r:id="rId11"/>
    <p:sldId id="274" r:id="rId12"/>
    <p:sldId id="275" r:id="rId13"/>
    <p:sldId id="276" r:id="rId14"/>
    <p:sldId id="277" r:id="rId15"/>
    <p:sldId id="278" r:id="rId16"/>
    <p:sldId id="280" r:id="rId17"/>
    <p:sldId id="279" r:id="rId18"/>
    <p:sldId id="268" r:id="rId19"/>
    <p:sldId id="267" r:id="rId20"/>
    <p:sldId id="265" r:id="rId21"/>
    <p:sldId id="266" r:id="rId22"/>
    <p:sldId id="282" r:id="rId23"/>
    <p:sldId id="269" r:id="rId24"/>
    <p:sldId id="272" r:id="rId25"/>
    <p:sldId id="270" r:id="rId26"/>
    <p:sldId id="271" r:id="rId27"/>
    <p:sldId id="297" r:id="rId28"/>
    <p:sldId id="300" r:id="rId29"/>
    <p:sldId id="299" r:id="rId30"/>
    <p:sldId id="296" r:id="rId31"/>
    <p:sldId id="283" r:id="rId32"/>
    <p:sldId id="284" r:id="rId33"/>
    <p:sldId id="285" r:id="rId34"/>
    <p:sldId id="286" r:id="rId35"/>
    <p:sldId id="287" r:id="rId36"/>
    <p:sldId id="289" r:id="rId37"/>
    <p:sldId id="290" r:id="rId38"/>
    <p:sldId id="291" r:id="rId39"/>
    <p:sldId id="293" r:id="rId40"/>
    <p:sldId id="292" r:id="rId41"/>
    <p:sldId id="294" r:id="rId42"/>
    <p:sldId id="295" r:id="rId43"/>
    <p:sldId id="301" r:id="rId44"/>
    <p:sldId id="302" r:id="rId45"/>
    <p:sldId id="303" r:id="rId46"/>
    <p:sldId id="304" r:id="rId47"/>
    <p:sldId id="307" r:id="rId48"/>
    <p:sldId id="308" r:id="rId49"/>
    <p:sldId id="305" r:id="rId50"/>
    <p:sldId id="306" r:id="rId51"/>
    <p:sldId id="309" r:id="rId52"/>
    <p:sldId id="310" r:id="rId53"/>
    <p:sldId id="311" r:id="rId54"/>
    <p:sldId id="312" r:id="rId55"/>
    <p:sldId id="314" r:id="rId56"/>
    <p:sldId id="313" r:id="rId5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66" d="100"/>
          <a:sy n="66" d="100"/>
        </p:scale>
        <p:origin x="-1284"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AE062-4D38-44EA-A4F0-0262B2CF5CB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cs-CZ"/>
        </a:p>
      </dgm:t>
    </dgm:pt>
    <dgm:pt modelId="{96C9880B-2A1D-4960-8C7F-2187950CC1B3}">
      <dgm:prSet phldrT="[Text]"/>
      <dgm:spPr/>
      <dgm:t>
        <a:bodyPr/>
        <a:lstStyle/>
        <a:p>
          <a:r>
            <a:rPr lang="cs-CZ" dirty="0" smtClean="0"/>
            <a:t>Stravovací zvyklosti</a:t>
          </a:r>
          <a:endParaRPr lang="cs-CZ" dirty="0"/>
        </a:p>
      </dgm:t>
    </dgm:pt>
    <dgm:pt modelId="{45961390-3AD1-4ECE-8B40-46CF5F021C1A}" type="parTrans" cxnId="{441BE0EE-B389-4161-9CA1-9123EFA9320A}">
      <dgm:prSet/>
      <dgm:spPr/>
      <dgm:t>
        <a:bodyPr/>
        <a:lstStyle/>
        <a:p>
          <a:endParaRPr lang="cs-CZ"/>
        </a:p>
      </dgm:t>
    </dgm:pt>
    <dgm:pt modelId="{B775C2C7-51CE-429A-8F7E-39C8A13C36F6}" type="sibTrans" cxnId="{441BE0EE-B389-4161-9CA1-9123EFA9320A}">
      <dgm:prSet/>
      <dgm:spPr/>
      <dgm:t>
        <a:bodyPr/>
        <a:lstStyle/>
        <a:p>
          <a:endParaRPr lang="cs-CZ"/>
        </a:p>
      </dgm:t>
    </dgm:pt>
    <dgm:pt modelId="{9DDE215D-6C67-4A37-A12F-4977C942D120}">
      <dgm:prSet phldrT="[Text]"/>
      <dgm:spPr/>
      <dgm:t>
        <a:bodyPr/>
        <a:lstStyle/>
        <a:p>
          <a:r>
            <a:rPr lang="cs-CZ" dirty="0" smtClean="0"/>
            <a:t>Přidružená onemocnění</a:t>
          </a:r>
          <a:endParaRPr lang="cs-CZ" dirty="0"/>
        </a:p>
      </dgm:t>
    </dgm:pt>
    <dgm:pt modelId="{6DCDE54E-4BF8-4A16-A772-E27DFBB078C3}" type="parTrans" cxnId="{B83DB88B-B4EE-4F5B-BFC5-70CB167971E1}">
      <dgm:prSet/>
      <dgm:spPr/>
      <dgm:t>
        <a:bodyPr/>
        <a:lstStyle/>
        <a:p>
          <a:endParaRPr lang="cs-CZ"/>
        </a:p>
      </dgm:t>
    </dgm:pt>
    <dgm:pt modelId="{1561C538-4A7D-4E66-8593-839D4FF4D5FA}" type="sibTrans" cxnId="{B83DB88B-B4EE-4F5B-BFC5-70CB167971E1}">
      <dgm:prSet/>
      <dgm:spPr/>
      <dgm:t>
        <a:bodyPr/>
        <a:lstStyle/>
        <a:p>
          <a:endParaRPr lang="cs-CZ"/>
        </a:p>
      </dgm:t>
    </dgm:pt>
    <dgm:pt modelId="{1A93BF7D-DD24-4F24-BE4D-C98C60D671BF}">
      <dgm:prSet phldrT="[Text]"/>
      <dgm:spPr/>
      <dgm:t>
        <a:bodyPr/>
        <a:lstStyle/>
        <a:p>
          <a:r>
            <a:rPr lang="cs-CZ" dirty="0" smtClean="0"/>
            <a:t>Soběstačnost </a:t>
          </a:r>
          <a:endParaRPr lang="cs-CZ" dirty="0"/>
        </a:p>
      </dgm:t>
    </dgm:pt>
    <dgm:pt modelId="{8C05B11E-E23B-4747-8787-721DDA25F379}" type="parTrans" cxnId="{F992D48D-D0A9-43D0-97E6-6ABE67C7B940}">
      <dgm:prSet/>
      <dgm:spPr/>
      <dgm:t>
        <a:bodyPr/>
        <a:lstStyle/>
        <a:p>
          <a:endParaRPr lang="cs-CZ"/>
        </a:p>
      </dgm:t>
    </dgm:pt>
    <dgm:pt modelId="{A23F4CB2-32F9-4679-B753-1F73A1639013}" type="sibTrans" cxnId="{F992D48D-D0A9-43D0-97E6-6ABE67C7B940}">
      <dgm:prSet/>
      <dgm:spPr/>
      <dgm:t>
        <a:bodyPr/>
        <a:lstStyle/>
        <a:p>
          <a:endParaRPr lang="cs-CZ"/>
        </a:p>
      </dgm:t>
    </dgm:pt>
    <dgm:pt modelId="{D736608E-D9FC-44BE-95A8-35E46FEB82C1}">
      <dgm:prSet phldrT="[Text]"/>
      <dgm:spPr/>
      <dgm:t>
        <a:bodyPr/>
        <a:lstStyle/>
        <a:p>
          <a:r>
            <a:rPr lang="cs-CZ" dirty="0" smtClean="0"/>
            <a:t>Možnosti oddělení</a:t>
          </a:r>
          <a:endParaRPr lang="cs-CZ" dirty="0"/>
        </a:p>
      </dgm:t>
    </dgm:pt>
    <dgm:pt modelId="{61CDEFE9-94CA-4FFF-BCC6-E7320B70A651}" type="parTrans" cxnId="{8A84452D-6894-413F-9FD5-6E0583E2E60B}">
      <dgm:prSet/>
      <dgm:spPr/>
      <dgm:t>
        <a:bodyPr/>
        <a:lstStyle/>
        <a:p>
          <a:endParaRPr lang="cs-CZ"/>
        </a:p>
      </dgm:t>
    </dgm:pt>
    <dgm:pt modelId="{325A04AE-AC66-41A6-9E96-A67EA6DB11ED}" type="sibTrans" cxnId="{8A84452D-6894-413F-9FD5-6E0583E2E60B}">
      <dgm:prSet/>
      <dgm:spPr/>
      <dgm:t>
        <a:bodyPr/>
        <a:lstStyle/>
        <a:p>
          <a:endParaRPr lang="cs-CZ"/>
        </a:p>
      </dgm:t>
    </dgm:pt>
    <dgm:pt modelId="{12750BAD-45AA-47FD-B908-CDDE3EA780E6}">
      <dgm:prSet phldrT="[Text]"/>
      <dgm:spPr/>
      <dgm:t>
        <a:bodyPr/>
        <a:lstStyle/>
        <a:p>
          <a:r>
            <a:rPr lang="cs-CZ" dirty="0" smtClean="0"/>
            <a:t>Sociální status</a:t>
          </a:r>
          <a:endParaRPr lang="cs-CZ" dirty="0"/>
        </a:p>
      </dgm:t>
    </dgm:pt>
    <dgm:pt modelId="{B32A5F11-99B8-4AB5-959C-58B863CDD38A}" type="parTrans" cxnId="{0F77C56F-6140-41AE-A5A5-0EA0926B3B75}">
      <dgm:prSet/>
      <dgm:spPr/>
      <dgm:t>
        <a:bodyPr/>
        <a:lstStyle/>
        <a:p>
          <a:endParaRPr lang="cs-CZ"/>
        </a:p>
      </dgm:t>
    </dgm:pt>
    <dgm:pt modelId="{5F28BAD6-4BA6-4FBA-818C-98B96B2F9D6E}" type="sibTrans" cxnId="{0F77C56F-6140-41AE-A5A5-0EA0926B3B75}">
      <dgm:prSet/>
      <dgm:spPr/>
      <dgm:t>
        <a:bodyPr/>
        <a:lstStyle/>
        <a:p>
          <a:endParaRPr lang="cs-CZ"/>
        </a:p>
      </dgm:t>
    </dgm:pt>
    <dgm:pt modelId="{671125E2-D164-48A8-8FD2-F895BDEDAAEA}">
      <dgm:prSet phldrT="[Text]"/>
      <dgm:spPr/>
      <dgm:t>
        <a:bodyPr/>
        <a:lstStyle/>
        <a:p>
          <a:r>
            <a:rPr lang="cs-CZ" dirty="0" smtClean="0"/>
            <a:t>Věk</a:t>
          </a:r>
          <a:endParaRPr lang="cs-CZ" dirty="0"/>
        </a:p>
      </dgm:t>
    </dgm:pt>
    <dgm:pt modelId="{295F9334-EF6B-4A9B-8219-8B11AE9D65F4}" type="parTrans" cxnId="{0F37148E-7CFC-4E5D-BF89-FD56D59A13FE}">
      <dgm:prSet/>
      <dgm:spPr/>
    </dgm:pt>
    <dgm:pt modelId="{825685C4-BE5F-4B5B-A498-11C1A3AB4068}" type="sibTrans" cxnId="{0F37148E-7CFC-4E5D-BF89-FD56D59A13FE}">
      <dgm:prSet/>
      <dgm:spPr/>
    </dgm:pt>
    <dgm:pt modelId="{DF5BCF72-3D17-40F4-8789-BC0C8F7B5DDB}" type="pres">
      <dgm:prSet presAssocID="{3F2AE062-4D38-44EA-A4F0-0262B2CF5CB3}" presName="cycle" presStyleCnt="0">
        <dgm:presLayoutVars>
          <dgm:dir/>
          <dgm:resizeHandles val="exact"/>
        </dgm:presLayoutVars>
      </dgm:prSet>
      <dgm:spPr/>
      <dgm:t>
        <a:bodyPr/>
        <a:lstStyle/>
        <a:p>
          <a:endParaRPr lang="cs-CZ"/>
        </a:p>
      </dgm:t>
    </dgm:pt>
    <dgm:pt modelId="{3EE8D6F4-5163-4844-804F-48A9B0F3FCA9}" type="pres">
      <dgm:prSet presAssocID="{96C9880B-2A1D-4960-8C7F-2187950CC1B3}" presName="node" presStyleLbl="node1" presStyleIdx="0" presStyleCnt="6">
        <dgm:presLayoutVars>
          <dgm:bulletEnabled val="1"/>
        </dgm:presLayoutVars>
      </dgm:prSet>
      <dgm:spPr/>
      <dgm:t>
        <a:bodyPr/>
        <a:lstStyle/>
        <a:p>
          <a:endParaRPr lang="cs-CZ"/>
        </a:p>
      </dgm:t>
    </dgm:pt>
    <dgm:pt modelId="{AC298B58-9A85-4E08-BC24-732B1EEB518E}" type="pres">
      <dgm:prSet presAssocID="{96C9880B-2A1D-4960-8C7F-2187950CC1B3}" presName="spNode" presStyleCnt="0"/>
      <dgm:spPr/>
    </dgm:pt>
    <dgm:pt modelId="{0B0BF769-0867-4EB1-888A-C0D71D9447CA}" type="pres">
      <dgm:prSet presAssocID="{B775C2C7-51CE-429A-8F7E-39C8A13C36F6}" presName="sibTrans" presStyleLbl="sibTrans1D1" presStyleIdx="0" presStyleCnt="6"/>
      <dgm:spPr/>
      <dgm:t>
        <a:bodyPr/>
        <a:lstStyle/>
        <a:p>
          <a:endParaRPr lang="cs-CZ"/>
        </a:p>
      </dgm:t>
    </dgm:pt>
    <dgm:pt modelId="{DB79452F-FBD0-472C-82F8-D8C02175E893}" type="pres">
      <dgm:prSet presAssocID="{9DDE215D-6C67-4A37-A12F-4977C942D120}" presName="node" presStyleLbl="node1" presStyleIdx="1" presStyleCnt="6">
        <dgm:presLayoutVars>
          <dgm:bulletEnabled val="1"/>
        </dgm:presLayoutVars>
      </dgm:prSet>
      <dgm:spPr/>
      <dgm:t>
        <a:bodyPr/>
        <a:lstStyle/>
        <a:p>
          <a:endParaRPr lang="cs-CZ"/>
        </a:p>
      </dgm:t>
    </dgm:pt>
    <dgm:pt modelId="{76857448-B262-44D0-8E4E-53EA15781597}" type="pres">
      <dgm:prSet presAssocID="{9DDE215D-6C67-4A37-A12F-4977C942D120}" presName="spNode" presStyleCnt="0"/>
      <dgm:spPr/>
    </dgm:pt>
    <dgm:pt modelId="{B6193CFE-CDFC-4028-81DE-92489F85637D}" type="pres">
      <dgm:prSet presAssocID="{1561C538-4A7D-4E66-8593-839D4FF4D5FA}" presName="sibTrans" presStyleLbl="sibTrans1D1" presStyleIdx="1" presStyleCnt="6"/>
      <dgm:spPr/>
      <dgm:t>
        <a:bodyPr/>
        <a:lstStyle/>
        <a:p>
          <a:endParaRPr lang="cs-CZ"/>
        </a:p>
      </dgm:t>
    </dgm:pt>
    <dgm:pt modelId="{A0C55AB6-B823-4282-8771-ED37AD05EED5}" type="pres">
      <dgm:prSet presAssocID="{1A93BF7D-DD24-4F24-BE4D-C98C60D671BF}" presName="node" presStyleLbl="node1" presStyleIdx="2" presStyleCnt="6">
        <dgm:presLayoutVars>
          <dgm:bulletEnabled val="1"/>
        </dgm:presLayoutVars>
      </dgm:prSet>
      <dgm:spPr/>
      <dgm:t>
        <a:bodyPr/>
        <a:lstStyle/>
        <a:p>
          <a:endParaRPr lang="cs-CZ"/>
        </a:p>
      </dgm:t>
    </dgm:pt>
    <dgm:pt modelId="{77D27D4E-C4CA-467F-8188-2D7A33F4E1FA}" type="pres">
      <dgm:prSet presAssocID="{1A93BF7D-DD24-4F24-BE4D-C98C60D671BF}" presName="spNode" presStyleCnt="0"/>
      <dgm:spPr/>
    </dgm:pt>
    <dgm:pt modelId="{FAA20C15-E99E-4058-A5DF-96328A58BE93}" type="pres">
      <dgm:prSet presAssocID="{A23F4CB2-32F9-4679-B753-1F73A1639013}" presName="sibTrans" presStyleLbl="sibTrans1D1" presStyleIdx="2" presStyleCnt="6"/>
      <dgm:spPr/>
      <dgm:t>
        <a:bodyPr/>
        <a:lstStyle/>
        <a:p>
          <a:endParaRPr lang="cs-CZ"/>
        </a:p>
      </dgm:t>
    </dgm:pt>
    <dgm:pt modelId="{788A232B-D27C-438C-94E6-DD6671351E53}" type="pres">
      <dgm:prSet presAssocID="{D736608E-D9FC-44BE-95A8-35E46FEB82C1}" presName="node" presStyleLbl="node1" presStyleIdx="3" presStyleCnt="6">
        <dgm:presLayoutVars>
          <dgm:bulletEnabled val="1"/>
        </dgm:presLayoutVars>
      </dgm:prSet>
      <dgm:spPr/>
      <dgm:t>
        <a:bodyPr/>
        <a:lstStyle/>
        <a:p>
          <a:endParaRPr lang="cs-CZ"/>
        </a:p>
      </dgm:t>
    </dgm:pt>
    <dgm:pt modelId="{11DB435A-0A4A-4E0A-8F75-02D2381946E8}" type="pres">
      <dgm:prSet presAssocID="{D736608E-D9FC-44BE-95A8-35E46FEB82C1}" presName="spNode" presStyleCnt="0"/>
      <dgm:spPr/>
    </dgm:pt>
    <dgm:pt modelId="{BE1FEEE8-BCFA-4FEB-8B18-AF63230AE921}" type="pres">
      <dgm:prSet presAssocID="{325A04AE-AC66-41A6-9E96-A67EA6DB11ED}" presName="sibTrans" presStyleLbl="sibTrans1D1" presStyleIdx="3" presStyleCnt="6"/>
      <dgm:spPr/>
      <dgm:t>
        <a:bodyPr/>
        <a:lstStyle/>
        <a:p>
          <a:endParaRPr lang="cs-CZ"/>
        </a:p>
      </dgm:t>
    </dgm:pt>
    <dgm:pt modelId="{476F9CC2-78B3-445B-8060-834CD5D83B5D}" type="pres">
      <dgm:prSet presAssocID="{12750BAD-45AA-47FD-B908-CDDE3EA780E6}" presName="node" presStyleLbl="node1" presStyleIdx="4" presStyleCnt="6">
        <dgm:presLayoutVars>
          <dgm:bulletEnabled val="1"/>
        </dgm:presLayoutVars>
      </dgm:prSet>
      <dgm:spPr/>
      <dgm:t>
        <a:bodyPr/>
        <a:lstStyle/>
        <a:p>
          <a:endParaRPr lang="cs-CZ"/>
        </a:p>
      </dgm:t>
    </dgm:pt>
    <dgm:pt modelId="{39297504-629A-4DD7-B819-18B31D979E43}" type="pres">
      <dgm:prSet presAssocID="{12750BAD-45AA-47FD-B908-CDDE3EA780E6}" presName="spNode" presStyleCnt="0"/>
      <dgm:spPr/>
    </dgm:pt>
    <dgm:pt modelId="{8D0EBE93-9D60-437B-9E2C-953057F9ADE2}" type="pres">
      <dgm:prSet presAssocID="{5F28BAD6-4BA6-4FBA-818C-98B96B2F9D6E}" presName="sibTrans" presStyleLbl="sibTrans1D1" presStyleIdx="4" presStyleCnt="6"/>
      <dgm:spPr/>
      <dgm:t>
        <a:bodyPr/>
        <a:lstStyle/>
        <a:p>
          <a:endParaRPr lang="cs-CZ"/>
        </a:p>
      </dgm:t>
    </dgm:pt>
    <dgm:pt modelId="{54550DA7-0881-4304-8727-DFA44EC816F0}" type="pres">
      <dgm:prSet presAssocID="{671125E2-D164-48A8-8FD2-F895BDEDAAEA}" presName="node" presStyleLbl="node1" presStyleIdx="5" presStyleCnt="6">
        <dgm:presLayoutVars>
          <dgm:bulletEnabled val="1"/>
        </dgm:presLayoutVars>
      </dgm:prSet>
      <dgm:spPr/>
      <dgm:t>
        <a:bodyPr/>
        <a:lstStyle/>
        <a:p>
          <a:endParaRPr lang="cs-CZ"/>
        </a:p>
      </dgm:t>
    </dgm:pt>
    <dgm:pt modelId="{285DFF88-2FBA-4088-ADFB-B5D3BD6A0125}" type="pres">
      <dgm:prSet presAssocID="{671125E2-D164-48A8-8FD2-F895BDEDAAEA}" presName="spNode" presStyleCnt="0"/>
      <dgm:spPr/>
    </dgm:pt>
    <dgm:pt modelId="{4B5BA13A-EB33-45AD-96F7-09CEAD744FDD}" type="pres">
      <dgm:prSet presAssocID="{825685C4-BE5F-4B5B-A498-11C1A3AB4068}" presName="sibTrans" presStyleLbl="sibTrans1D1" presStyleIdx="5" presStyleCnt="6"/>
      <dgm:spPr/>
    </dgm:pt>
  </dgm:ptLst>
  <dgm:cxnLst>
    <dgm:cxn modelId="{1F12166F-DCE8-44DD-B11E-C93CD4FEA340}" type="presOf" srcId="{5F28BAD6-4BA6-4FBA-818C-98B96B2F9D6E}" destId="{8D0EBE93-9D60-437B-9E2C-953057F9ADE2}" srcOrd="0" destOrd="0" presId="urn:microsoft.com/office/officeart/2005/8/layout/cycle6"/>
    <dgm:cxn modelId="{B1595DAF-677D-433A-8A23-49C3F9F6F6C2}" type="presOf" srcId="{671125E2-D164-48A8-8FD2-F895BDEDAAEA}" destId="{54550DA7-0881-4304-8727-DFA44EC816F0}" srcOrd="0" destOrd="0" presId="urn:microsoft.com/office/officeart/2005/8/layout/cycle6"/>
    <dgm:cxn modelId="{321394AA-8901-4E63-9951-CA00D87F0C99}" type="presOf" srcId="{1561C538-4A7D-4E66-8593-839D4FF4D5FA}" destId="{B6193CFE-CDFC-4028-81DE-92489F85637D}" srcOrd="0" destOrd="0" presId="urn:microsoft.com/office/officeart/2005/8/layout/cycle6"/>
    <dgm:cxn modelId="{870008B7-0D7A-4927-98E8-23F74A4E64AF}" type="presOf" srcId="{A23F4CB2-32F9-4679-B753-1F73A1639013}" destId="{FAA20C15-E99E-4058-A5DF-96328A58BE93}" srcOrd="0" destOrd="0" presId="urn:microsoft.com/office/officeart/2005/8/layout/cycle6"/>
    <dgm:cxn modelId="{4D2168DA-9ACB-4709-ACCC-8E27F544E325}" type="presOf" srcId="{1A93BF7D-DD24-4F24-BE4D-C98C60D671BF}" destId="{A0C55AB6-B823-4282-8771-ED37AD05EED5}" srcOrd="0" destOrd="0" presId="urn:microsoft.com/office/officeart/2005/8/layout/cycle6"/>
    <dgm:cxn modelId="{81120E6A-20F4-40F4-885F-FBA82976ACD9}" type="presOf" srcId="{9DDE215D-6C67-4A37-A12F-4977C942D120}" destId="{DB79452F-FBD0-472C-82F8-D8C02175E893}" srcOrd="0" destOrd="0" presId="urn:microsoft.com/office/officeart/2005/8/layout/cycle6"/>
    <dgm:cxn modelId="{7A7CDF9D-FD6B-435E-8D12-BDC1B809423B}" type="presOf" srcId="{96C9880B-2A1D-4960-8C7F-2187950CC1B3}" destId="{3EE8D6F4-5163-4844-804F-48A9B0F3FCA9}" srcOrd="0" destOrd="0" presId="urn:microsoft.com/office/officeart/2005/8/layout/cycle6"/>
    <dgm:cxn modelId="{A3F432DC-EBB2-4F48-B91D-0F656AD04C64}" type="presOf" srcId="{12750BAD-45AA-47FD-B908-CDDE3EA780E6}" destId="{476F9CC2-78B3-445B-8060-834CD5D83B5D}" srcOrd="0" destOrd="0" presId="urn:microsoft.com/office/officeart/2005/8/layout/cycle6"/>
    <dgm:cxn modelId="{0F37148E-7CFC-4E5D-BF89-FD56D59A13FE}" srcId="{3F2AE062-4D38-44EA-A4F0-0262B2CF5CB3}" destId="{671125E2-D164-48A8-8FD2-F895BDEDAAEA}" srcOrd="5" destOrd="0" parTransId="{295F9334-EF6B-4A9B-8219-8B11AE9D65F4}" sibTransId="{825685C4-BE5F-4B5B-A498-11C1A3AB4068}"/>
    <dgm:cxn modelId="{DE0F0E9B-47D6-46DD-9F99-916523FCCB34}" type="presOf" srcId="{B775C2C7-51CE-429A-8F7E-39C8A13C36F6}" destId="{0B0BF769-0867-4EB1-888A-C0D71D9447CA}" srcOrd="0" destOrd="0" presId="urn:microsoft.com/office/officeart/2005/8/layout/cycle6"/>
    <dgm:cxn modelId="{F992D48D-D0A9-43D0-97E6-6ABE67C7B940}" srcId="{3F2AE062-4D38-44EA-A4F0-0262B2CF5CB3}" destId="{1A93BF7D-DD24-4F24-BE4D-C98C60D671BF}" srcOrd="2" destOrd="0" parTransId="{8C05B11E-E23B-4747-8787-721DDA25F379}" sibTransId="{A23F4CB2-32F9-4679-B753-1F73A1639013}"/>
    <dgm:cxn modelId="{473FE561-934D-4310-B12E-F3FC1128B7B4}" type="presOf" srcId="{D736608E-D9FC-44BE-95A8-35E46FEB82C1}" destId="{788A232B-D27C-438C-94E6-DD6671351E53}" srcOrd="0" destOrd="0" presId="urn:microsoft.com/office/officeart/2005/8/layout/cycle6"/>
    <dgm:cxn modelId="{61C01110-2F28-4153-B0E1-6EAE7737197E}" type="presOf" srcId="{3F2AE062-4D38-44EA-A4F0-0262B2CF5CB3}" destId="{DF5BCF72-3D17-40F4-8789-BC0C8F7B5DDB}" srcOrd="0" destOrd="0" presId="urn:microsoft.com/office/officeart/2005/8/layout/cycle6"/>
    <dgm:cxn modelId="{8A84452D-6894-413F-9FD5-6E0583E2E60B}" srcId="{3F2AE062-4D38-44EA-A4F0-0262B2CF5CB3}" destId="{D736608E-D9FC-44BE-95A8-35E46FEB82C1}" srcOrd="3" destOrd="0" parTransId="{61CDEFE9-94CA-4FFF-BCC6-E7320B70A651}" sibTransId="{325A04AE-AC66-41A6-9E96-A67EA6DB11ED}"/>
    <dgm:cxn modelId="{870E6B9D-0686-402C-8B58-83258CA682A7}" type="presOf" srcId="{325A04AE-AC66-41A6-9E96-A67EA6DB11ED}" destId="{BE1FEEE8-BCFA-4FEB-8B18-AF63230AE921}" srcOrd="0" destOrd="0" presId="urn:microsoft.com/office/officeart/2005/8/layout/cycle6"/>
    <dgm:cxn modelId="{441BE0EE-B389-4161-9CA1-9123EFA9320A}" srcId="{3F2AE062-4D38-44EA-A4F0-0262B2CF5CB3}" destId="{96C9880B-2A1D-4960-8C7F-2187950CC1B3}" srcOrd="0" destOrd="0" parTransId="{45961390-3AD1-4ECE-8B40-46CF5F021C1A}" sibTransId="{B775C2C7-51CE-429A-8F7E-39C8A13C36F6}"/>
    <dgm:cxn modelId="{0F77C56F-6140-41AE-A5A5-0EA0926B3B75}" srcId="{3F2AE062-4D38-44EA-A4F0-0262B2CF5CB3}" destId="{12750BAD-45AA-47FD-B908-CDDE3EA780E6}" srcOrd="4" destOrd="0" parTransId="{B32A5F11-99B8-4AB5-959C-58B863CDD38A}" sibTransId="{5F28BAD6-4BA6-4FBA-818C-98B96B2F9D6E}"/>
    <dgm:cxn modelId="{F97774FC-50C7-40BF-AE5F-85A23287EBAC}" type="presOf" srcId="{825685C4-BE5F-4B5B-A498-11C1A3AB4068}" destId="{4B5BA13A-EB33-45AD-96F7-09CEAD744FDD}" srcOrd="0" destOrd="0" presId="urn:microsoft.com/office/officeart/2005/8/layout/cycle6"/>
    <dgm:cxn modelId="{B83DB88B-B4EE-4F5B-BFC5-70CB167971E1}" srcId="{3F2AE062-4D38-44EA-A4F0-0262B2CF5CB3}" destId="{9DDE215D-6C67-4A37-A12F-4977C942D120}" srcOrd="1" destOrd="0" parTransId="{6DCDE54E-4BF8-4A16-A772-E27DFBB078C3}" sibTransId="{1561C538-4A7D-4E66-8593-839D4FF4D5FA}"/>
    <dgm:cxn modelId="{DACC403C-8AF4-4655-B7A0-F4A0CC12EDFD}" type="presParOf" srcId="{DF5BCF72-3D17-40F4-8789-BC0C8F7B5DDB}" destId="{3EE8D6F4-5163-4844-804F-48A9B0F3FCA9}" srcOrd="0" destOrd="0" presId="urn:microsoft.com/office/officeart/2005/8/layout/cycle6"/>
    <dgm:cxn modelId="{B104910C-5BA9-4107-A710-7CE24D02AFB3}" type="presParOf" srcId="{DF5BCF72-3D17-40F4-8789-BC0C8F7B5DDB}" destId="{AC298B58-9A85-4E08-BC24-732B1EEB518E}" srcOrd="1" destOrd="0" presId="urn:microsoft.com/office/officeart/2005/8/layout/cycle6"/>
    <dgm:cxn modelId="{C691D009-FC8E-45E7-B829-A85571C1FF95}" type="presParOf" srcId="{DF5BCF72-3D17-40F4-8789-BC0C8F7B5DDB}" destId="{0B0BF769-0867-4EB1-888A-C0D71D9447CA}" srcOrd="2" destOrd="0" presId="urn:microsoft.com/office/officeart/2005/8/layout/cycle6"/>
    <dgm:cxn modelId="{2C1B060A-1263-4052-9FB6-98F859244929}" type="presParOf" srcId="{DF5BCF72-3D17-40F4-8789-BC0C8F7B5DDB}" destId="{DB79452F-FBD0-472C-82F8-D8C02175E893}" srcOrd="3" destOrd="0" presId="urn:microsoft.com/office/officeart/2005/8/layout/cycle6"/>
    <dgm:cxn modelId="{FDDF2680-E029-4BCC-9F43-AB56DF255FBF}" type="presParOf" srcId="{DF5BCF72-3D17-40F4-8789-BC0C8F7B5DDB}" destId="{76857448-B262-44D0-8E4E-53EA15781597}" srcOrd="4" destOrd="0" presId="urn:microsoft.com/office/officeart/2005/8/layout/cycle6"/>
    <dgm:cxn modelId="{2946AEDF-A541-46E4-8A28-242720E11D91}" type="presParOf" srcId="{DF5BCF72-3D17-40F4-8789-BC0C8F7B5DDB}" destId="{B6193CFE-CDFC-4028-81DE-92489F85637D}" srcOrd="5" destOrd="0" presId="urn:microsoft.com/office/officeart/2005/8/layout/cycle6"/>
    <dgm:cxn modelId="{298EA0FE-27E9-4E3F-AFE6-2752C93D2114}" type="presParOf" srcId="{DF5BCF72-3D17-40F4-8789-BC0C8F7B5DDB}" destId="{A0C55AB6-B823-4282-8771-ED37AD05EED5}" srcOrd="6" destOrd="0" presId="urn:microsoft.com/office/officeart/2005/8/layout/cycle6"/>
    <dgm:cxn modelId="{3EFA0FC1-ACD9-4E8F-B001-A9190AF976B1}" type="presParOf" srcId="{DF5BCF72-3D17-40F4-8789-BC0C8F7B5DDB}" destId="{77D27D4E-C4CA-467F-8188-2D7A33F4E1FA}" srcOrd="7" destOrd="0" presId="urn:microsoft.com/office/officeart/2005/8/layout/cycle6"/>
    <dgm:cxn modelId="{D77FC0BA-4D3A-48FA-9316-378DF81148B8}" type="presParOf" srcId="{DF5BCF72-3D17-40F4-8789-BC0C8F7B5DDB}" destId="{FAA20C15-E99E-4058-A5DF-96328A58BE93}" srcOrd="8" destOrd="0" presId="urn:microsoft.com/office/officeart/2005/8/layout/cycle6"/>
    <dgm:cxn modelId="{B758D8BB-7017-4164-BC51-4F1459F39910}" type="presParOf" srcId="{DF5BCF72-3D17-40F4-8789-BC0C8F7B5DDB}" destId="{788A232B-D27C-438C-94E6-DD6671351E53}" srcOrd="9" destOrd="0" presId="urn:microsoft.com/office/officeart/2005/8/layout/cycle6"/>
    <dgm:cxn modelId="{CAA9BE7C-72B0-44E2-8E4A-30FF62F2338A}" type="presParOf" srcId="{DF5BCF72-3D17-40F4-8789-BC0C8F7B5DDB}" destId="{11DB435A-0A4A-4E0A-8F75-02D2381946E8}" srcOrd="10" destOrd="0" presId="urn:microsoft.com/office/officeart/2005/8/layout/cycle6"/>
    <dgm:cxn modelId="{C7F177C1-7949-422A-8AD7-00164393F287}" type="presParOf" srcId="{DF5BCF72-3D17-40F4-8789-BC0C8F7B5DDB}" destId="{BE1FEEE8-BCFA-4FEB-8B18-AF63230AE921}" srcOrd="11" destOrd="0" presId="urn:microsoft.com/office/officeart/2005/8/layout/cycle6"/>
    <dgm:cxn modelId="{37A706E3-0FB5-4464-9C2C-9AA7D570B239}" type="presParOf" srcId="{DF5BCF72-3D17-40F4-8789-BC0C8F7B5DDB}" destId="{476F9CC2-78B3-445B-8060-834CD5D83B5D}" srcOrd="12" destOrd="0" presId="urn:microsoft.com/office/officeart/2005/8/layout/cycle6"/>
    <dgm:cxn modelId="{DA6CA6B9-CFA7-479B-B78B-5ABCC8795BEA}" type="presParOf" srcId="{DF5BCF72-3D17-40F4-8789-BC0C8F7B5DDB}" destId="{39297504-629A-4DD7-B819-18B31D979E43}" srcOrd="13" destOrd="0" presId="urn:microsoft.com/office/officeart/2005/8/layout/cycle6"/>
    <dgm:cxn modelId="{9EB01644-F684-4875-A0C2-4F12A1A91015}" type="presParOf" srcId="{DF5BCF72-3D17-40F4-8789-BC0C8F7B5DDB}" destId="{8D0EBE93-9D60-437B-9E2C-953057F9ADE2}" srcOrd="14" destOrd="0" presId="urn:microsoft.com/office/officeart/2005/8/layout/cycle6"/>
    <dgm:cxn modelId="{E24CB0F8-B2A5-4A27-95B1-45849C8153AD}" type="presParOf" srcId="{DF5BCF72-3D17-40F4-8789-BC0C8F7B5DDB}" destId="{54550DA7-0881-4304-8727-DFA44EC816F0}" srcOrd="15" destOrd="0" presId="urn:microsoft.com/office/officeart/2005/8/layout/cycle6"/>
    <dgm:cxn modelId="{B16D6614-FC9A-45CF-BF21-7FEEC8850256}" type="presParOf" srcId="{DF5BCF72-3D17-40F4-8789-BC0C8F7B5DDB}" destId="{285DFF88-2FBA-4088-ADFB-B5D3BD6A0125}" srcOrd="16" destOrd="0" presId="urn:microsoft.com/office/officeart/2005/8/layout/cycle6"/>
    <dgm:cxn modelId="{8991E2CC-3B56-4566-8C4B-7BC68057562F}" type="presParOf" srcId="{DF5BCF72-3D17-40F4-8789-BC0C8F7B5DDB}" destId="{4B5BA13A-EB33-45AD-96F7-09CEAD744FDD}"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F0337-BE63-4427-9D6E-4F79126A033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420FBC82-7150-43E3-9E94-5B204F149148}">
      <dgm:prSet phldrT="[Text]"/>
      <dgm:spPr/>
      <dgm:t>
        <a:bodyPr/>
        <a:lstStyle/>
        <a:p>
          <a:r>
            <a:rPr lang="cs-CZ" dirty="0" smtClean="0">
              <a:latin typeface="Comic Sans MS" pitchFamily="66" charset="0"/>
            </a:rPr>
            <a:t>polykán</a:t>
          </a:r>
          <a:r>
            <a:rPr lang="cs-CZ" dirty="0" smtClean="0"/>
            <a:t>í</a:t>
          </a:r>
          <a:endParaRPr lang="cs-CZ" dirty="0"/>
        </a:p>
      </dgm:t>
    </dgm:pt>
    <dgm:pt modelId="{AC4F2BAC-1F7A-4E00-896D-5E0DCE386242}" type="parTrans" cxnId="{DAA11C9C-4F21-466A-941A-DBBFDD6DDEBB}">
      <dgm:prSet/>
      <dgm:spPr/>
      <dgm:t>
        <a:bodyPr/>
        <a:lstStyle/>
        <a:p>
          <a:endParaRPr lang="cs-CZ"/>
        </a:p>
      </dgm:t>
    </dgm:pt>
    <dgm:pt modelId="{E435A742-CBE7-4C15-9ADE-BF82F173E83B}" type="sibTrans" cxnId="{DAA11C9C-4F21-466A-941A-DBBFDD6DDEBB}">
      <dgm:prSet/>
      <dgm:spPr/>
      <dgm:t>
        <a:bodyPr/>
        <a:lstStyle/>
        <a:p>
          <a:endParaRPr lang="cs-CZ"/>
        </a:p>
      </dgm:t>
    </dgm:pt>
    <dgm:pt modelId="{460F8109-F141-4D07-B186-2D8ED1B4296C}">
      <dgm:prSet phldrT="[Text]"/>
      <dgm:spPr/>
      <dgm:t>
        <a:bodyPr/>
        <a:lstStyle/>
        <a:p>
          <a:r>
            <a:rPr lang="cs-CZ" dirty="0" smtClean="0">
              <a:latin typeface="Comic Sans MS" pitchFamily="66" charset="0"/>
            </a:rPr>
            <a:t>žvýkán</a:t>
          </a:r>
          <a:r>
            <a:rPr lang="cs-CZ" dirty="0" smtClean="0"/>
            <a:t>í</a:t>
          </a:r>
          <a:endParaRPr lang="cs-CZ" dirty="0"/>
        </a:p>
      </dgm:t>
    </dgm:pt>
    <dgm:pt modelId="{36784CD3-1652-48C4-8F11-9E3D2022A3F3}" type="parTrans" cxnId="{2696C520-25D9-4F21-B49F-3DD2E21B9881}">
      <dgm:prSet/>
      <dgm:spPr/>
      <dgm:t>
        <a:bodyPr/>
        <a:lstStyle/>
        <a:p>
          <a:endParaRPr lang="cs-CZ"/>
        </a:p>
      </dgm:t>
    </dgm:pt>
    <dgm:pt modelId="{EF528812-42F2-4DCB-86E6-510F909748D6}" type="sibTrans" cxnId="{2696C520-25D9-4F21-B49F-3DD2E21B9881}">
      <dgm:prSet/>
      <dgm:spPr/>
      <dgm:t>
        <a:bodyPr/>
        <a:lstStyle/>
        <a:p>
          <a:endParaRPr lang="cs-CZ"/>
        </a:p>
      </dgm:t>
    </dgm:pt>
    <dgm:pt modelId="{17AEB666-F303-4582-94FD-1818FD7DE928}">
      <dgm:prSet phldrT="[Text]"/>
      <dgm:spPr/>
      <dgm:t>
        <a:bodyPr/>
        <a:lstStyle/>
        <a:p>
          <a:r>
            <a:rPr lang="cs-CZ" dirty="0" smtClean="0">
              <a:latin typeface="Comic Sans MS" pitchFamily="66" charset="0"/>
            </a:rPr>
            <a:t>vzpřímená pozice hlavy</a:t>
          </a:r>
          <a:endParaRPr lang="cs-CZ" dirty="0">
            <a:latin typeface="Comic Sans MS" pitchFamily="66" charset="0"/>
          </a:endParaRPr>
        </a:p>
      </dgm:t>
    </dgm:pt>
    <dgm:pt modelId="{FA2852D6-8F9B-456D-976D-207F42832CC2}" type="parTrans" cxnId="{72E6021E-814C-41E4-AAEA-E54954A0ED5C}">
      <dgm:prSet/>
      <dgm:spPr/>
      <dgm:t>
        <a:bodyPr/>
        <a:lstStyle/>
        <a:p>
          <a:endParaRPr lang="cs-CZ"/>
        </a:p>
      </dgm:t>
    </dgm:pt>
    <dgm:pt modelId="{7146AF8D-45FD-4A02-8811-976D709BFA17}" type="sibTrans" cxnId="{72E6021E-814C-41E4-AAEA-E54954A0ED5C}">
      <dgm:prSet/>
      <dgm:spPr/>
      <dgm:t>
        <a:bodyPr/>
        <a:lstStyle/>
        <a:p>
          <a:endParaRPr lang="cs-CZ"/>
        </a:p>
      </dgm:t>
    </dgm:pt>
    <dgm:pt modelId="{F62CF2E2-7BCF-46A2-B290-DED3D52A9850}">
      <dgm:prSet phldrT="[Text]"/>
      <dgm:spPr/>
      <dgm:t>
        <a:bodyPr/>
        <a:lstStyle/>
        <a:p>
          <a:r>
            <a:rPr lang="cs-CZ" dirty="0" smtClean="0">
              <a:latin typeface="Comic Sans MS" pitchFamily="66" charset="0"/>
            </a:rPr>
            <a:t>deprese</a:t>
          </a:r>
          <a:endParaRPr lang="cs-CZ" dirty="0">
            <a:latin typeface="Comic Sans MS" pitchFamily="66" charset="0"/>
          </a:endParaRPr>
        </a:p>
      </dgm:t>
    </dgm:pt>
    <dgm:pt modelId="{F75FF311-0D4B-41BC-B84B-45C30E7AB353}" type="parTrans" cxnId="{F1225425-40D9-4659-8093-645D02B5A6D9}">
      <dgm:prSet/>
      <dgm:spPr/>
      <dgm:t>
        <a:bodyPr/>
        <a:lstStyle/>
        <a:p>
          <a:endParaRPr lang="cs-CZ"/>
        </a:p>
      </dgm:t>
    </dgm:pt>
    <dgm:pt modelId="{4C23721B-9862-4E0D-ABE1-67FE89CB184B}" type="sibTrans" cxnId="{F1225425-40D9-4659-8093-645D02B5A6D9}">
      <dgm:prSet/>
      <dgm:spPr/>
      <dgm:t>
        <a:bodyPr/>
        <a:lstStyle/>
        <a:p>
          <a:endParaRPr lang="cs-CZ"/>
        </a:p>
      </dgm:t>
    </dgm:pt>
    <dgm:pt modelId="{0F1285F2-CCAD-4E64-BE4A-90387723B304}">
      <dgm:prSet phldrT="[Text]"/>
      <dgm:spPr/>
      <dgm:t>
        <a:bodyPr/>
        <a:lstStyle/>
        <a:p>
          <a:r>
            <a:rPr lang="cs-CZ" dirty="0" smtClean="0">
              <a:latin typeface="Comic Sans MS" pitchFamily="66" charset="0"/>
            </a:rPr>
            <a:t>percepce</a:t>
          </a:r>
          <a:endParaRPr lang="cs-CZ" dirty="0">
            <a:latin typeface="Comic Sans MS" pitchFamily="66" charset="0"/>
          </a:endParaRPr>
        </a:p>
      </dgm:t>
    </dgm:pt>
    <dgm:pt modelId="{7D9D3969-3929-4351-8D08-252A948E132E}" type="parTrans" cxnId="{A9BD5EBE-1287-4BF5-A3D0-7CFAADCF91FF}">
      <dgm:prSet/>
      <dgm:spPr/>
      <dgm:t>
        <a:bodyPr/>
        <a:lstStyle/>
        <a:p>
          <a:endParaRPr lang="cs-CZ"/>
        </a:p>
      </dgm:t>
    </dgm:pt>
    <dgm:pt modelId="{4D5ED2F3-B485-403C-969E-78224E7B92BC}" type="sibTrans" cxnId="{A9BD5EBE-1287-4BF5-A3D0-7CFAADCF91FF}">
      <dgm:prSet/>
      <dgm:spPr/>
      <dgm:t>
        <a:bodyPr/>
        <a:lstStyle/>
        <a:p>
          <a:endParaRPr lang="cs-CZ"/>
        </a:p>
      </dgm:t>
    </dgm:pt>
    <dgm:pt modelId="{54AE2A6D-F823-4EB5-B36A-8178207084BD}">
      <dgm:prSet phldrT="[Text]"/>
      <dgm:spPr/>
      <dgm:t>
        <a:bodyPr/>
        <a:lstStyle/>
        <a:p>
          <a:endParaRPr lang="cs-CZ" dirty="0" smtClean="0"/>
        </a:p>
        <a:p>
          <a:r>
            <a:rPr lang="cs-CZ" dirty="0" smtClean="0">
              <a:latin typeface="Comic Sans MS" pitchFamily="66" charset="0"/>
            </a:rPr>
            <a:t>nechutenství</a:t>
          </a:r>
        </a:p>
        <a:p>
          <a:endParaRPr lang="cs-CZ" dirty="0"/>
        </a:p>
      </dgm:t>
    </dgm:pt>
    <dgm:pt modelId="{67B85B62-55F5-436F-B4B0-BBE22DC4F604}" type="parTrans" cxnId="{8B9BA6F3-CBBF-44C7-B516-479E30C24DCF}">
      <dgm:prSet/>
      <dgm:spPr/>
    </dgm:pt>
    <dgm:pt modelId="{08342B78-62C1-4F23-9B32-DC2615C8CE7B}" type="sibTrans" cxnId="{8B9BA6F3-CBBF-44C7-B516-479E30C24DCF}">
      <dgm:prSet/>
      <dgm:spPr/>
    </dgm:pt>
    <dgm:pt modelId="{A5CA72B9-9036-4CD5-8D38-8A83D1AD2B0D}">
      <dgm:prSet phldrT="[Text]"/>
      <dgm:spPr/>
      <dgm:t>
        <a:bodyPr/>
        <a:lstStyle/>
        <a:p>
          <a:r>
            <a:rPr lang="cs-CZ" dirty="0" smtClean="0">
              <a:latin typeface="Comic Sans MS" pitchFamily="66" charset="0"/>
            </a:rPr>
            <a:t>komunikace</a:t>
          </a:r>
          <a:endParaRPr lang="cs-CZ" dirty="0">
            <a:latin typeface="Comic Sans MS" pitchFamily="66" charset="0"/>
          </a:endParaRPr>
        </a:p>
      </dgm:t>
    </dgm:pt>
    <dgm:pt modelId="{92236786-10EC-43A3-9E4E-1CADAB493E1F}" type="parTrans" cxnId="{2175D4A1-F935-4AF3-95DC-AD9093EF9997}">
      <dgm:prSet/>
      <dgm:spPr/>
    </dgm:pt>
    <dgm:pt modelId="{9D96EF48-3D8A-4A75-BF06-AF1B45618839}" type="sibTrans" cxnId="{2175D4A1-F935-4AF3-95DC-AD9093EF9997}">
      <dgm:prSet/>
      <dgm:spPr/>
    </dgm:pt>
    <dgm:pt modelId="{480990A1-0A87-4B0D-B144-10B0B102CB93}" type="pres">
      <dgm:prSet presAssocID="{DBDF0337-BE63-4427-9D6E-4F79126A0333}" presName="diagram" presStyleCnt="0">
        <dgm:presLayoutVars>
          <dgm:dir/>
          <dgm:resizeHandles val="exact"/>
        </dgm:presLayoutVars>
      </dgm:prSet>
      <dgm:spPr/>
      <dgm:t>
        <a:bodyPr/>
        <a:lstStyle/>
        <a:p>
          <a:endParaRPr lang="cs-CZ"/>
        </a:p>
      </dgm:t>
    </dgm:pt>
    <dgm:pt modelId="{A0C78F5F-6922-4A14-94AB-A3FCD4EB4957}" type="pres">
      <dgm:prSet presAssocID="{420FBC82-7150-43E3-9E94-5B204F149148}" presName="node" presStyleLbl="node1" presStyleIdx="0" presStyleCnt="7">
        <dgm:presLayoutVars>
          <dgm:bulletEnabled val="1"/>
        </dgm:presLayoutVars>
      </dgm:prSet>
      <dgm:spPr/>
      <dgm:t>
        <a:bodyPr/>
        <a:lstStyle/>
        <a:p>
          <a:endParaRPr lang="cs-CZ"/>
        </a:p>
      </dgm:t>
    </dgm:pt>
    <dgm:pt modelId="{BD9146B9-66A0-4D76-A792-DB6FEC67CF37}" type="pres">
      <dgm:prSet presAssocID="{E435A742-CBE7-4C15-9ADE-BF82F173E83B}" presName="sibTrans" presStyleCnt="0"/>
      <dgm:spPr/>
    </dgm:pt>
    <dgm:pt modelId="{82022CBA-520A-41FF-B94D-3AA1A244DE28}" type="pres">
      <dgm:prSet presAssocID="{460F8109-F141-4D07-B186-2D8ED1B4296C}" presName="node" presStyleLbl="node1" presStyleIdx="1" presStyleCnt="7" custLinFactNeighborX="-926" custLinFactNeighborY="2059">
        <dgm:presLayoutVars>
          <dgm:bulletEnabled val="1"/>
        </dgm:presLayoutVars>
      </dgm:prSet>
      <dgm:spPr/>
      <dgm:t>
        <a:bodyPr/>
        <a:lstStyle/>
        <a:p>
          <a:endParaRPr lang="cs-CZ"/>
        </a:p>
      </dgm:t>
    </dgm:pt>
    <dgm:pt modelId="{394504A0-7BC9-45DC-8425-896844FC0247}" type="pres">
      <dgm:prSet presAssocID="{EF528812-42F2-4DCB-86E6-510F909748D6}" presName="sibTrans" presStyleCnt="0"/>
      <dgm:spPr/>
    </dgm:pt>
    <dgm:pt modelId="{2CFB9A4C-604C-4EFD-B2C1-BBB2762F2850}" type="pres">
      <dgm:prSet presAssocID="{17AEB666-F303-4582-94FD-1818FD7DE928}" presName="node" presStyleLbl="node1" presStyleIdx="2" presStyleCnt="7">
        <dgm:presLayoutVars>
          <dgm:bulletEnabled val="1"/>
        </dgm:presLayoutVars>
      </dgm:prSet>
      <dgm:spPr/>
      <dgm:t>
        <a:bodyPr/>
        <a:lstStyle/>
        <a:p>
          <a:endParaRPr lang="cs-CZ"/>
        </a:p>
      </dgm:t>
    </dgm:pt>
    <dgm:pt modelId="{B1176CD6-C900-4544-A5DB-6481481DF211}" type="pres">
      <dgm:prSet presAssocID="{7146AF8D-45FD-4A02-8811-976D709BFA17}" presName="sibTrans" presStyleCnt="0"/>
      <dgm:spPr/>
    </dgm:pt>
    <dgm:pt modelId="{211EE157-E0A9-4DF3-804B-1AAFC5E5F421}" type="pres">
      <dgm:prSet presAssocID="{F62CF2E2-7BCF-46A2-B290-DED3D52A9850}" presName="node" presStyleLbl="node1" presStyleIdx="3" presStyleCnt="7">
        <dgm:presLayoutVars>
          <dgm:bulletEnabled val="1"/>
        </dgm:presLayoutVars>
      </dgm:prSet>
      <dgm:spPr/>
      <dgm:t>
        <a:bodyPr/>
        <a:lstStyle/>
        <a:p>
          <a:endParaRPr lang="cs-CZ"/>
        </a:p>
      </dgm:t>
    </dgm:pt>
    <dgm:pt modelId="{B94982DD-FDA5-466D-862B-4542C274C6E1}" type="pres">
      <dgm:prSet presAssocID="{4C23721B-9862-4E0D-ABE1-67FE89CB184B}" presName="sibTrans" presStyleCnt="0"/>
      <dgm:spPr/>
    </dgm:pt>
    <dgm:pt modelId="{1B26BD16-50AD-4D94-BA3F-07388FBBB46C}" type="pres">
      <dgm:prSet presAssocID="{0F1285F2-CCAD-4E64-BE4A-90387723B304}" presName="node" presStyleLbl="node1" presStyleIdx="4" presStyleCnt="7">
        <dgm:presLayoutVars>
          <dgm:bulletEnabled val="1"/>
        </dgm:presLayoutVars>
      </dgm:prSet>
      <dgm:spPr/>
      <dgm:t>
        <a:bodyPr/>
        <a:lstStyle/>
        <a:p>
          <a:endParaRPr lang="cs-CZ"/>
        </a:p>
      </dgm:t>
    </dgm:pt>
    <dgm:pt modelId="{875DD8C4-7C6A-4B3D-9E0D-84AA903C6814}" type="pres">
      <dgm:prSet presAssocID="{4D5ED2F3-B485-403C-969E-78224E7B92BC}" presName="sibTrans" presStyleCnt="0"/>
      <dgm:spPr/>
    </dgm:pt>
    <dgm:pt modelId="{5AC816DD-8C99-4CC7-8856-0E187BDE5AAB}" type="pres">
      <dgm:prSet presAssocID="{54AE2A6D-F823-4EB5-B36A-8178207084BD}" presName="node" presStyleLbl="node1" presStyleIdx="5" presStyleCnt="7">
        <dgm:presLayoutVars>
          <dgm:bulletEnabled val="1"/>
        </dgm:presLayoutVars>
      </dgm:prSet>
      <dgm:spPr/>
      <dgm:t>
        <a:bodyPr/>
        <a:lstStyle/>
        <a:p>
          <a:endParaRPr lang="cs-CZ"/>
        </a:p>
      </dgm:t>
    </dgm:pt>
    <dgm:pt modelId="{D8883DE4-1063-45E1-BE4C-12D7BC6F3D0C}" type="pres">
      <dgm:prSet presAssocID="{08342B78-62C1-4F23-9B32-DC2615C8CE7B}" presName="sibTrans" presStyleCnt="0"/>
      <dgm:spPr/>
    </dgm:pt>
    <dgm:pt modelId="{CFBCEE87-6B57-49C1-9804-4F2FD8649446}" type="pres">
      <dgm:prSet presAssocID="{A5CA72B9-9036-4CD5-8D38-8A83D1AD2B0D}" presName="node" presStyleLbl="node1" presStyleIdx="6" presStyleCnt="7">
        <dgm:presLayoutVars>
          <dgm:bulletEnabled val="1"/>
        </dgm:presLayoutVars>
      </dgm:prSet>
      <dgm:spPr/>
      <dgm:t>
        <a:bodyPr/>
        <a:lstStyle/>
        <a:p>
          <a:endParaRPr lang="cs-CZ"/>
        </a:p>
      </dgm:t>
    </dgm:pt>
  </dgm:ptLst>
  <dgm:cxnLst>
    <dgm:cxn modelId="{7BF78EFA-4DC3-4502-8614-48045B95E086}" type="presOf" srcId="{460F8109-F141-4D07-B186-2D8ED1B4296C}" destId="{82022CBA-520A-41FF-B94D-3AA1A244DE28}" srcOrd="0" destOrd="0" presId="urn:microsoft.com/office/officeart/2005/8/layout/default"/>
    <dgm:cxn modelId="{F1225425-40D9-4659-8093-645D02B5A6D9}" srcId="{DBDF0337-BE63-4427-9D6E-4F79126A0333}" destId="{F62CF2E2-7BCF-46A2-B290-DED3D52A9850}" srcOrd="3" destOrd="0" parTransId="{F75FF311-0D4B-41BC-B84B-45C30E7AB353}" sibTransId="{4C23721B-9862-4E0D-ABE1-67FE89CB184B}"/>
    <dgm:cxn modelId="{44BBA514-9B70-4654-BE74-0C2E9DC5691B}" type="presOf" srcId="{F62CF2E2-7BCF-46A2-B290-DED3D52A9850}" destId="{211EE157-E0A9-4DF3-804B-1AAFC5E5F421}" srcOrd="0" destOrd="0" presId="urn:microsoft.com/office/officeart/2005/8/layout/default"/>
    <dgm:cxn modelId="{DAA11C9C-4F21-466A-941A-DBBFDD6DDEBB}" srcId="{DBDF0337-BE63-4427-9D6E-4F79126A0333}" destId="{420FBC82-7150-43E3-9E94-5B204F149148}" srcOrd="0" destOrd="0" parTransId="{AC4F2BAC-1F7A-4E00-896D-5E0DCE386242}" sibTransId="{E435A742-CBE7-4C15-9ADE-BF82F173E83B}"/>
    <dgm:cxn modelId="{5097AF09-BC13-4A3D-BF0E-72A6F6623135}" type="presOf" srcId="{A5CA72B9-9036-4CD5-8D38-8A83D1AD2B0D}" destId="{CFBCEE87-6B57-49C1-9804-4F2FD8649446}" srcOrd="0" destOrd="0" presId="urn:microsoft.com/office/officeart/2005/8/layout/default"/>
    <dgm:cxn modelId="{F3B0EC22-0176-4D2C-B65F-A82B3E48C4F8}" type="presOf" srcId="{0F1285F2-CCAD-4E64-BE4A-90387723B304}" destId="{1B26BD16-50AD-4D94-BA3F-07388FBBB46C}" srcOrd="0" destOrd="0" presId="urn:microsoft.com/office/officeart/2005/8/layout/default"/>
    <dgm:cxn modelId="{A9BD5EBE-1287-4BF5-A3D0-7CFAADCF91FF}" srcId="{DBDF0337-BE63-4427-9D6E-4F79126A0333}" destId="{0F1285F2-CCAD-4E64-BE4A-90387723B304}" srcOrd="4" destOrd="0" parTransId="{7D9D3969-3929-4351-8D08-252A948E132E}" sibTransId="{4D5ED2F3-B485-403C-969E-78224E7B92BC}"/>
    <dgm:cxn modelId="{2696C520-25D9-4F21-B49F-3DD2E21B9881}" srcId="{DBDF0337-BE63-4427-9D6E-4F79126A0333}" destId="{460F8109-F141-4D07-B186-2D8ED1B4296C}" srcOrd="1" destOrd="0" parTransId="{36784CD3-1652-48C4-8F11-9E3D2022A3F3}" sibTransId="{EF528812-42F2-4DCB-86E6-510F909748D6}"/>
    <dgm:cxn modelId="{C4277FA7-00C2-43A1-ACF3-95E9D15A8C22}" type="presOf" srcId="{DBDF0337-BE63-4427-9D6E-4F79126A0333}" destId="{480990A1-0A87-4B0D-B144-10B0B102CB93}" srcOrd="0" destOrd="0" presId="urn:microsoft.com/office/officeart/2005/8/layout/default"/>
    <dgm:cxn modelId="{76C1E40C-8442-4852-9CBE-6BFC29DBCE2D}" type="presOf" srcId="{420FBC82-7150-43E3-9E94-5B204F149148}" destId="{A0C78F5F-6922-4A14-94AB-A3FCD4EB4957}" srcOrd="0" destOrd="0" presId="urn:microsoft.com/office/officeart/2005/8/layout/default"/>
    <dgm:cxn modelId="{72E6021E-814C-41E4-AAEA-E54954A0ED5C}" srcId="{DBDF0337-BE63-4427-9D6E-4F79126A0333}" destId="{17AEB666-F303-4582-94FD-1818FD7DE928}" srcOrd="2" destOrd="0" parTransId="{FA2852D6-8F9B-456D-976D-207F42832CC2}" sibTransId="{7146AF8D-45FD-4A02-8811-976D709BFA17}"/>
    <dgm:cxn modelId="{8B9BA6F3-CBBF-44C7-B516-479E30C24DCF}" srcId="{DBDF0337-BE63-4427-9D6E-4F79126A0333}" destId="{54AE2A6D-F823-4EB5-B36A-8178207084BD}" srcOrd="5" destOrd="0" parTransId="{67B85B62-55F5-436F-B4B0-BBE22DC4F604}" sibTransId="{08342B78-62C1-4F23-9B32-DC2615C8CE7B}"/>
    <dgm:cxn modelId="{26785BF8-E35F-4CB9-891F-445D1EDFFE62}" type="presOf" srcId="{54AE2A6D-F823-4EB5-B36A-8178207084BD}" destId="{5AC816DD-8C99-4CC7-8856-0E187BDE5AAB}" srcOrd="0" destOrd="0" presId="urn:microsoft.com/office/officeart/2005/8/layout/default"/>
    <dgm:cxn modelId="{2175D4A1-F935-4AF3-95DC-AD9093EF9997}" srcId="{DBDF0337-BE63-4427-9D6E-4F79126A0333}" destId="{A5CA72B9-9036-4CD5-8D38-8A83D1AD2B0D}" srcOrd="6" destOrd="0" parTransId="{92236786-10EC-43A3-9E4E-1CADAB493E1F}" sibTransId="{9D96EF48-3D8A-4A75-BF06-AF1B45618839}"/>
    <dgm:cxn modelId="{BCA3932F-6287-4DAA-98BF-24528649B2C2}" type="presOf" srcId="{17AEB666-F303-4582-94FD-1818FD7DE928}" destId="{2CFB9A4C-604C-4EFD-B2C1-BBB2762F2850}" srcOrd="0" destOrd="0" presId="urn:microsoft.com/office/officeart/2005/8/layout/default"/>
    <dgm:cxn modelId="{8A22F935-87D1-42B6-B96B-8C904980C5E4}" type="presParOf" srcId="{480990A1-0A87-4B0D-B144-10B0B102CB93}" destId="{A0C78F5F-6922-4A14-94AB-A3FCD4EB4957}" srcOrd="0" destOrd="0" presId="urn:microsoft.com/office/officeart/2005/8/layout/default"/>
    <dgm:cxn modelId="{9FBC21FB-2AB0-49C9-BF23-E926304AAD69}" type="presParOf" srcId="{480990A1-0A87-4B0D-B144-10B0B102CB93}" destId="{BD9146B9-66A0-4D76-A792-DB6FEC67CF37}" srcOrd="1" destOrd="0" presId="urn:microsoft.com/office/officeart/2005/8/layout/default"/>
    <dgm:cxn modelId="{FC56A9D3-B024-47F9-9295-004D9BD2DC58}" type="presParOf" srcId="{480990A1-0A87-4B0D-B144-10B0B102CB93}" destId="{82022CBA-520A-41FF-B94D-3AA1A244DE28}" srcOrd="2" destOrd="0" presId="urn:microsoft.com/office/officeart/2005/8/layout/default"/>
    <dgm:cxn modelId="{C3BAC8EF-1900-44FB-AA93-B82360A74FE8}" type="presParOf" srcId="{480990A1-0A87-4B0D-B144-10B0B102CB93}" destId="{394504A0-7BC9-45DC-8425-896844FC0247}" srcOrd="3" destOrd="0" presId="urn:microsoft.com/office/officeart/2005/8/layout/default"/>
    <dgm:cxn modelId="{DA38C47A-3C44-4E29-A991-1366CAF2C920}" type="presParOf" srcId="{480990A1-0A87-4B0D-B144-10B0B102CB93}" destId="{2CFB9A4C-604C-4EFD-B2C1-BBB2762F2850}" srcOrd="4" destOrd="0" presId="urn:microsoft.com/office/officeart/2005/8/layout/default"/>
    <dgm:cxn modelId="{E013AA50-B4AF-479B-BEEA-CF97DAE2D8AE}" type="presParOf" srcId="{480990A1-0A87-4B0D-B144-10B0B102CB93}" destId="{B1176CD6-C900-4544-A5DB-6481481DF211}" srcOrd="5" destOrd="0" presId="urn:microsoft.com/office/officeart/2005/8/layout/default"/>
    <dgm:cxn modelId="{B400F927-88A6-4E4C-A5C7-1FE06C975C23}" type="presParOf" srcId="{480990A1-0A87-4B0D-B144-10B0B102CB93}" destId="{211EE157-E0A9-4DF3-804B-1AAFC5E5F421}" srcOrd="6" destOrd="0" presId="urn:microsoft.com/office/officeart/2005/8/layout/default"/>
    <dgm:cxn modelId="{7782AE62-77C4-44BB-BB53-7D63ECCD85A2}" type="presParOf" srcId="{480990A1-0A87-4B0D-B144-10B0B102CB93}" destId="{B94982DD-FDA5-466D-862B-4542C274C6E1}" srcOrd="7" destOrd="0" presId="urn:microsoft.com/office/officeart/2005/8/layout/default"/>
    <dgm:cxn modelId="{DF395239-9826-40D7-A555-18434AA259A9}" type="presParOf" srcId="{480990A1-0A87-4B0D-B144-10B0B102CB93}" destId="{1B26BD16-50AD-4D94-BA3F-07388FBBB46C}" srcOrd="8" destOrd="0" presId="urn:microsoft.com/office/officeart/2005/8/layout/default"/>
    <dgm:cxn modelId="{2D354FA3-6972-422E-92C5-88D3F36DB399}" type="presParOf" srcId="{480990A1-0A87-4B0D-B144-10B0B102CB93}" destId="{875DD8C4-7C6A-4B3D-9E0D-84AA903C6814}" srcOrd="9" destOrd="0" presId="urn:microsoft.com/office/officeart/2005/8/layout/default"/>
    <dgm:cxn modelId="{98CA4A45-0681-4E7F-8C50-6AA4B6419EF1}" type="presParOf" srcId="{480990A1-0A87-4B0D-B144-10B0B102CB93}" destId="{5AC816DD-8C99-4CC7-8856-0E187BDE5AAB}" srcOrd="10" destOrd="0" presId="urn:microsoft.com/office/officeart/2005/8/layout/default"/>
    <dgm:cxn modelId="{7A6C241E-9F6C-4A2F-A397-E2B758060D6A}" type="presParOf" srcId="{480990A1-0A87-4B0D-B144-10B0B102CB93}" destId="{D8883DE4-1063-45E1-BE4C-12D7BC6F3D0C}" srcOrd="11" destOrd="0" presId="urn:microsoft.com/office/officeart/2005/8/layout/default"/>
    <dgm:cxn modelId="{0D2ACEE9-BB40-43CD-B7AB-08CCD394D719}" type="presParOf" srcId="{480990A1-0A87-4B0D-B144-10B0B102CB93}" destId="{CFBCEE87-6B57-49C1-9804-4F2FD8649446}"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A22D09-EC64-482D-BB94-90CBE209B9E3}"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cs-CZ"/>
        </a:p>
      </dgm:t>
    </dgm:pt>
    <dgm:pt modelId="{7FC3DCC4-3346-4F8A-8CBA-18ADAB78528B}">
      <dgm:prSet phldrT="[Text]" custT="1"/>
      <dgm:spPr/>
      <dgm:t>
        <a:bodyPr/>
        <a:lstStyle/>
        <a:p>
          <a:r>
            <a:rPr lang="cs-CZ" sz="2400" dirty="0" smtClean="0"/>
            <a:t>Třes</a:t>
          </a:r>
          <a:endParaRPr lang="cs-CZ" sz="2400" dirty="0"/>
        </a:p>
      </dgm:t>
    </dgm:pt>
    <dgm:pt modelId="{B30FB763-B7A3-4D9F-A3E5-AFB096BB2A36}" type="parTrans" cxnId="{E3B60EF4-90BD-4A97-A936-E53605D6717C}">
      <dgm:prSet/>
      <dgm:spPr/>
      <dgm:t>
        <a:bodyPr/>
        <a:lstStyle/>
        <a:p>
          <a:endParaRPr lang="cs-CZ"/>
        </a:p>
      </dgm:t>
    </dgm:pt>
    <dgm:pt modelId="{665972B9-690E-4048-9937-1D29267E0F8F}" type="sibTrans" cxnId="{E3B60EF4-90BD-4A97-A936-E53605D6717C}">
      <dgm:prSet/>
      <dgm:spPr/>
      <dgm:t>
        <a:bodyPr/>
        <a:lstStyle/>
        <a:p>
          <a:endParaRPr lang="cs-CZ"/>
        </a:p>
      </dgm:t>
    </dgm:pt>
    <dgm:pt modelId="{7D516BD5-3556-44D4-9685-0329FB4C7E18}">
      <dgm:prSet phldrT="[Text]" custT="1"/>
      <dgm:spPr/>
      <dgm:t>
        <a:bodyPr/>
        <a:lstStyle/>
        <a:p>
          <a:r>
            <a:rPr lang="cs-CZ" sz="2400" dirty="0" smtClean="0"/>
            <a:t>Rigidita</a:t>
          </a:r>
          <a:endParaRPr lang="cs-CZ" sz="2400" dirty="0"/>
        </a:p>
      </dgm:t>
    </dgm:pt>
    <dgm:pt modelId="{BBC9A77E-10B3-4A15-A8CF-AF086CB25F26}" type="parTrans" cxnId="{8B50268D-158A-422A-9A5F-C2BA484A4981}">
      <dgm:prSet/>
      <dgm:spPr/>
      <dgm:t>
        <a:bodyPr/>
        <a:lstStyle/>
        <a:p>
          <a:endParaRPr lang="cs-CZ"/>
        </a:p>
      </dgm:t>
    </dgm:pt>
    <dgm:pt modelId="{786C7DB1-D44C-4CF7-9E87-8557957EEF92}" type="sibTrans" cxnId="{8B50268D-158A-422A-9A5F-C2BA484A4981}">
      <dgm:prSet/>
      <dgm:spPr/>
      <dgm:t>
        <a:bodyPr/>
        <a:lstStyle/>
        <a:p>
          <a:endParaRPr lang="cs-CZ"/>
        </a:p>
      </dgm:t>
    </dgm:pt>
    <dgm:pt modelId="{E30B98C0-63DE-45DD-9183-92D646C16A49}">
      <dgm:prSet phldrT="[Text]" custT="1"/>
      <dgm:spPr/>
      <dgm:t>
        <a:bodyPr/>
        <a:lstStyle/>
        <a:p>
          <a:r>
            <a:rPr lang="cs-CZ" sz="2400" dirty="0" smtClean="0"/>
            <a:t>Dysfagie</a:t>
          </a:r>
          <a:endParaRPr lang="cs-CZ" sz="2400" dirty="0"/>
        </a:p>
      </dgm:t>
    </dgm:pt>
    <dgm:pt modelId="{EE73500B-036E-4E2C-B319-3BEE553E2AD2}" type="parTrans" cxnId="{3A41A0A6-2794-4E3F-9C25-BA92CAB3494C}">
      <dgm:prSet/>
      <dgm:spPr/>
      <dgm:t>
        <a:bodyPr/>
        <a:lstStyle/>
        <a:p>
          <a:endParaRPr lang="cs-CZ"/>
        </a:p>
      </dgm:t>
    </dgm:pt>
    <dgm:pt modelId="{617E8719-A3CF-4163-8899-C8D1DB6C2E76}" type="sibTrans" cxnId="{3A41A0A6-2794-4E3F-9C25-BA92CAB3494C}">
      <dgm:prSet/>
      <dgm:spPr/>
      <dgm:t>
        <a:bodyPr/>
        <a:lstStyle/>
        <a:p>
          <a:endParaRPr lang="cs-CZ"/>
        </a:p>
      </dgm:t>
    </dgm:pt>
    <dgm:pt modelId="{A807F33A-FF31-4A35-9184-765B5A22423F}">
      <dgm:prSet phldrT="[Text]" custT="1"/>
      <dgm:spPr/>
      <dgm:t>
        <a:bodyPr/>
        <a:lstStyle/>
        <a:p>
          <a:r>
            <a:rPr lang="cs-CZ" sz="1600" dirty="0" smtClean="0"/>
            <a:t>Organický </a:t>
          </a:r>
          <a:r>
            <a:rPr lang="cs-CZ" sz="1600" dirty="0" err="1" smtClean="0"/>
            <a:t>psychosyndrom</a:t>
          </a:r>
          <a:endParaRPr lang="cs-CZ" sz="1600" dirty="0"/>
        </a:p>
      </dgm:t>
    </dgm:pt>
    <dgm:pt modelId="{DBF3084C-AFB2-435A-9FBB-E292EDC5A3E6}" type="parTrans" cxnId="{1372BD17-4C0B-40DE-A008-0DAC9ABEA581}">
      <dgm:prSet/>
      <dgm:spPr/>
      <dgm:t>
        <a:bodyPr/>
        <a:lstStyle/>
        <a:p>
          <a:endParaRPr lang="cs-CZ"/>
        </a:p>
      </dgm:t>
    </dgm:pt>
    <dgm:pt modelId="{3DD01A1A-6B24-4D91-82A7-AAE9A8DB0BFA}" type="sibTrans" cxnId="{1372BD17-4C0B-40DE-A008-0DAC9ABEA581}">
      <dgm:prSet/>
      <dgm:spPr/>
      <dgm:t>
        <a:bodyPr/>
        <a:lstStyle/>
        <a:p>
          <a:endParaRPr lang="cs-CZ"/>
        </a:p>
      </dgm:t>
    </dgm:pt>
    <dgm:pt modelId="{2FF74CCE-5926-4256-8645-EA7F12D99B89}">
      <dgm:prSet phldrT="[Text]" custT="1"/>
      <dgm:spPr/>
      <dgm:t>
        <a:bodyPr/>
        <a:lstStyle/>
        <a:p>
          <a:r>
            <a:rPr lang="cs-CZ" sz="2400" dirty="0" smtClean="0"/>
            <a:t>Deprese </a:t>
          </a:r>
          <a:endParaRPr lang="cs-CZ" sz="2400" dirty="0"/>
        </a:p>
      </dgm:t>
    </dgm:pt>
    <dgm:pt modelId="{A1E4CAAC-F66B-4628-B11A-B7B82A2BE385}" type="parTrans" cxnId="{4B0B50E4-E82D-4FB9-A898-52FA46A4A616}">
      <dgm:prSet/>
      <dgm:spPr/>
      <dgm:t>
        <a:bodyPr/>
        <a:lstStyle/>
        <a:p>
          <a:endParaRPr lang="cs-CZ"/>
        </a:p>
      </dgm:t>
    </dgm:pt>
    <dgm:pt modelId="{A50CCC8E-43F6-4E3A-BD3E-E4815D85373A}" type="sibTrans" cxnId="{4B0B50E4-E82D-4FB9-A898-52FA46A4A616}">
      <dgm:prSet/>
      <dgm:spPr/>
      <dgm:t>
        <a:bodyPr/>
        <a:lstStyle/>
        <a:p>
          <a:endParaRPr lang="cs-CZ"/>
        </a:p>
      </dgm:t>
    </dgm:pt>
    <dgm:pt modelId="{76795182-839A-4278-B0ED-430362A2A72B}">
      <dgm:prSet phldrT="[Text]" custT="1"/>
      <dgm:spPr/>
      <dgm:t>
        <a:bodyPr/>
        <a:lstStyle/>
        <a:p>
          <a:r>
            <a:rPr lang="cs-CZ" sz="2000" dirty="0" smtClean="0"/>
            <a:t>Nechutenství</a:t>
          </a:r>
          <a:endParaRPr lang="cs-CZ" sz="2000" dirty="0"/>
        </a:p>
      </dgm:t>
    </dgm:pt>
    <dgm:pt modelId="{F66F2A14-9B55-4369-984B-83DF888E7A94}" type="parTrans" cxnId="{71E49BD6-79CB-4BC9-A6F9-7F330C90F64F}">
      <dgm:prSet/>
      <dgm:spPr/>
      <dgm:t>
        <a:bodyPr/>
        <a:lstStyle/>
        <a:p>
          <a:endParaRPr lang="cs-CZ"/>
        </a:p>
      </dgm:t>
    </dgm:pt>
    <dgm:pt modelId="{A49464B7-F668-4E29-B6C3-C355FF0B8DE9}" type="sibTrans" cxnId="{71E49BD6-79CB-4BC9-A6F9-7F330C90F64F}">
      <dgm:prSet/>
      <dgm:spPr/>
      <dgm:t>
        <a:bodyPr/>
        <a:lstStyle/>
        <a:p>
          <a:endParaRPr lang="cs-CZ"/>
        </a:p>
      </dgm:t>
    </dgm:pt>
    <dgm:pt modelId="{5E742EEC-29E6-4E2F-8495-C3073ED294D6}">
      <dgm:prSet phldrT="[Text]" custT="1"/>
      <dgm:spPr/>
      <dgm:t>
        <a:bodyPr/>
        <a:lstStyle/>
        <a:p>
          <a:r>
            <a:rPr lang="cs-CZ" sz="1600" dirty="0" smtClean="0"/>
            <a:t>Gastrointestinální dysfunkce</a:t>
          </a:r>
          <a:endParaRPr lang="cs-CZ" sz="1600" dirty="0"/>
        </a:p>
      </dgm:t>
    </dgm:pt>
    <dgm:pt modelId="{81DD8F23-47FB-49E3-9A75-EF4231464723}" type="parTrans" cxnId="{F0DA0D8A-164F-472E-A353-FA5D442C22D3}">
      <dgm:prSet/>
      <dgm:spPr/>
      <dgm:t>
        <a:bodyPr/>
        <a:lstStyle/>
        <a:p>
          <a:endParaRPr lang="cs-CZ"/>
        </a:p>
      </dgm:t>
    </dgm:pt>
    <dgm:pt modelId="{E490AD8B-0A48-4FA9-B0D4-07E2C390CDBD}" type="sibTrans" cxnId="{F0DA0D8A-164F-472E-A353-FA5D442C22D3}">
      <dgm:prSet/>
      <dgm:spPr/>
      <dgm:t>
        <a:bodyPr/>
        <a:lstStyle/>
        <a:p>
          <a:endParaRPr lang="cs-CZ"/>
        </a:p>
      </dgm:t>
    </dgm:pt>
    <dgm:pt modelId="{D5408157-9545-4CCB-86B8-B976BC4164D3}">
      <dgm:prSet phldrT="[Text]" custT="1"/>
      <dgm:spPr/>
      <dgm:t>
        <a:bodyPr/>
        <a:lstStyle/>
        <a:p>
          <a:r>
            <a:rPr lang="cs-CZ" sz="2400" dirty="0" smtClean="0"/>
            <a:t>Léčba</a:t>
          </a:r>
          <a:endParaRPr lang="cs-CZ" sz="2400" dirty="0"/>
        </a:p>
      </dgm:t>
    </dgm:pt>
    <dgm:pt modelId="{F6705958-82B8-4C40-A63F-30CFF5B47C27}" type="parTrans" cxnId="{B8406ED7-EBBB-4B8A-8FA6-C3DD9B2DE54E}">
      <dgm:prSet/>
      <dgm:spPr/>
      <dgm:t>
        <a:bodyPr/>
        <a:lstStyle/>
        <a:p>
          <a:endParaRPr lang="cs-CZ"/>
        </a:p>
      </dgm:t>
    </dgm:pt>
    <dgm:pt modelId="{CF85DEB6-9A4C-4624-BB5D-14B4F75EECDF}" type="sibTrans" cxnId="{B8406ED7-EBBB-4B8A-8FA6-C3DD9B2DE54E}">
      <dgm:prSet/>
      <dgm:spPr/>
      <dgm:t>
        <a:bodyPr/>
        <a:lstStyle/>
        <a:p>
          <a:endParaRPr lang="cs-CZ"/>
        </a:p>
      </dgm:t>
    </dgm:pt>
    <dgm:pt modelId="{6AEB98D2-33B2-4BFC-A718-99BE0911ADBE}">
      <dgm:prSet phldrT="[Text]" custT="1"/>
      <dgm:spPr/>
      <dgm:t>
        <a:bodyPr/>
        <a:lstStyle/>
        <a:p>
          <a:r>
            <a:rPr lang="cs-CZ" sz="2400" dirty="0" smtClean="0"/>
            <a:t>Vlivy prostředí </a:t>
          </a:r>
          <a:endParaRPr lang="cs-CZ" sz="2400" dirty="0"/>
        </a:p>
      </dgm:t>
    </dgm:pt>
    <dgm:pt modelId="{91312210-D3D1-4C84-A526-5E68130ED542}" type="parTrans" cxnId="{E47A5B2A-E5A3-4A31-BB17-BE3A34055CC3}">
      <dgm:prSet/>
      <dgm:spPr/>
      <dgm:t>
        <a:bodyPr/>
        <a:lstStyle/>
        <a:p>
          <a:endParaRPr lang="cs-CZ"/>
        </a:p>
      </dgm:t>
    </dgm:pt>
    <dgm:pt modelId="{77C15431-A300-4845-B27E-D136B6F2A186}" type="sibTrans" cxnId="{E47A5B2A-E5A3-4A31-BB17-BE3A34055CC3}">
      <dgm:prSet/>
      <dgm:spPr/>
      <dgm:t>
        <a:bodyPr/>
        <a:lstStyle/>
        <a:p>
          <a:endParaRPr lang="cs-CZ"/>
        </a:p>
      </dgm:t>
    </dgm:pt>
    <dgm:pt modelId="{49FD9550-8A63-46C3-8DD3-484B287CC03B}" type="pres">
      <dgm:prSet presAssocID="{0BA22D09-EC64-482D-BB94-90CBE209B9E3}" presName="cycle" presStyleCnt="0">
        <dgm:presLayoutVars>
          <dgm:dir/>
          <dgm:resizeHandles val="exact"/>
        </dgm:presLayoutVars>
      </dgm:prSet>
      <dgm:spPr/>
      <dgm:t>
        <a:bodyPr/>
        <a:lstStyle/>
        <a:p>
          <a:endParaRPr lang="cs-CZ"/>
        </a:p>
      </dgm:t>
    </dgm:pt>
    <dgm:pt modelId="{30B5F66A-3158-4D34-B3E9-0C759CF8CCE4}" type="pres">
      <dgm:prSet presAssocID="{7FC3DCC4-3346-4F8A-8CBA-18ADAB78528B}" presName="node" presStyleLbl="node1" presStyleIdx="0" presStyleCnt="9" custScaleX="184322" custScaleY="195748" custRadScaleRad="94919" custRadScaleInc="-4001">
        <dgm:presLayoutVars>
          <dgm:bulletEnabled val="1"/>
        </dgm:presLayoutVars>
      </dgm:prSet>
      <dgm:spPr/>
      <dgm:t>
        <a:bodyPr/>
        <a:lstStyle/>
        <a:p>
          <a:endParaRPr lang="cs-CZ"/>
        </a:p>
      </dgm:t>
    </dgm:pt>
    <dgm:pt modelId="{0DD19205-2E1E-4FAB-AF29-9AB4500B2C1E}" type="pres">
      <dgm:prSet presAssocID="{7FC3DCC4-3346-4F8A-8CBA-18ADAB78528B}" presName="spNode" presStyleCnt="0"/>
      <dgm:spPr/>
    </dgm:pt>
    <dgm:pt modelId="{B5FA812F-C092-4C67-BD62-2203AD7781BB}" type="pres">
      <dgm:prSet presAssocID="{665972B9-690E-4048-9937-1D29267E0F8F}" presName="sibTrans" presStyleLbl="sibTrans1D1" presStyleIdx="0" presStyleCnt="9"/>
      <dgm:spPr/>
      <dgm:t>
        <a:bodyPr/>
        <a:lstStyle/>
        <a:p>
          <a:endParaRPr lang="cs-CZ"/>
        </a:p>
      </dgm:t>
    </dgm:pt>
    <dgm:pt modelId="{0BE0FC5B-C066-4A04-B8C5-4726D6FE59BF}" type="pres">
      <dgm:prSet presAssocID="{7D516BD5-3556-44D4-9685-0329FB4C7E18}" presName="node" presStyleLbl="node1" presStyleIdx="1" presStyleCnt="9" custScaleX="162859" custScaleY="200740">
        <dgm:presLayoutVars>
          <dgm:bulletEnabled val="1"/>
        </dgm:presLayoutVars>
      </dgm:prSet>
      <dgm:spPr/>
      <dgm:t>
        <a:bodyPr/>
        <a:lstStyle/>
        <a:p>
          <a:endParaRPr lang="cs-CZ"/>
        </a:p>
      </dgm:t>
    </dgm:pt>
    <dgm:pt modelId="{80F60622-8001-4133-9F85-7249A9F9A54D}" type="pres">
      <dgm:prSet presAssocID="{7D516BD5-3556-44D4-9685-0329FB4C7E18}" presName="spNode" presStyleCnt="0"/>
      <dgm:spPr/>
    </dgm:pt>
    <dgm:pt modelId="{E62CE5C5-05AE-4B67-BE59-2F489BDA2A11}" type="pres">
      <dgm:prSet presAssocID="{786C7DB1-D44C-4CF7-9E87-8557957EEF92}" presName="sibTrans" presStyleLbl="sibTrans1D1" presStyleIdx="1" presStyleCnt="9"/>
      <dgm:spPr/>
      <dgm:t>
        <a:bodyPr/>
        <a:lstStyle/>
        <a:p>
          <a:endParaRPr lang="cs-CZ"/>
        </a:p>
      </dgm:t>
    </dgm:pt>
    <dgm:pt modelId="{E93AFB89-24A7-4811-AFE6-77990FB5450D}" type="pres">
      <dgm:prSet presAssocID="{E30B98C0-63DE-45DD-9183-92D646C16A49}" presName="node" presStyleLbl="node1" presStyleIdx="2" presStyleCnt="9" custScaleX="166923" custScaleY="197209">
        <dgm:presLayoutVars>
          <dgm:bulletEnabled val="1"/>
        </dgm:presLayoutVars>
      </dgm:prSet>
      <dgm:spPr/>
      <dgm:t>
        <a:bodyPr/>
        <a:lstStyle/>
        <a:p>
          <a:endParaRPr lang="cs-CZ"/>
        </a:p>
      </dgm:t>
    </dgm:pt>
    <dgm:pt modelId="{219E2477-8C26-4789-BF9D-6A2E7F4A0C58}" type="pres">
      <dgm:prSet presAssocID="{E30B98C0-63DE-45DD-9183-92D646C16A49}" presName="spNode" presStyleCnt="0"/>
      <dgm:spPr/>
    </dgm:pt>
    <dgm:pt modelId="{B72AF5BB-9C2A-4CD9-B6FA-9CF470B436B8}" type="pres">
      <dgm:prSet presAssocID="{617E8719-A3CF-4163-8899-C8D1DB6C2E76}" presName="sibTrans" presStyleLbl="sibTrans1D1" presStyleIdx="2" presStyleCnt="9"/>
      <dgm:spPr/>
      <dgm:t>
        <a:bodyPr/>
        <a:lstStyle/>
        <a:p>
          <a:endParaRPr lang="cs-CZ"/>
        </a:p>
      </dgm:t>
    </dgm:pt>
    <dgm:pt modelId="{7C863FDA-691C-4608-870E-EBC6C72FEFD7}" type="pres">
      <dgm:prSet presAssocID="{A807F33A-FF31-4A35-9184-765B5A22423F}" presName="node" presStyleLbl="node1" presStyleIdx="3" presStyleCnt="9" custScaleX="158673" custScaleY="189675">
        <dgm:presLayoutVars>
          <dgm:bulletEnabled val="1"/>
        </dgm:presLayoutVars>
      </dgm:prSet>
      <dgm:spPr/>
      <dgm:t>
        <a:bodyPr/>
        <a:lstStyle/>
        <a:p>
          <a:endParaRPr lang="cs-CZ"/>
        </a:p>
      </dgm:t>
    </dgm:pt>
    <dgm:pt modelId="{A76F58C3-D452-48E2-88FD-2E5A9311750E}" type="pres">
      <dgm:prSet presAssocID="{A807F33A-FF31-4A35-9184-765B5A22423F}" presName="spNode" presStyleCnt="0"/>
      <dgm:spPr/>
    </dgm:pt>
    <dgm:pt modelId="{CAAA7EE8-B65E-4078-9697-A7CA318F5454}" type="pres">
      <dgm:prSet presAssocID="{3DD01A1A-6B24-4D91-82A7-AAE9A8DB0BFA}" presName="sibTrans" presStyleLbl="sibTrans1D1" presStyleIdx="3" presStyleCnt="9"/>
      <dgm:spPr/>
      <dgm:t>
        <a:bodyPr/>
        <a:lstStyle/>
        <a:p>
          <a:endParaRPr lang="cs-CZ"/>
        </a:p>
      </dgm:t>
    </dgm:pt>
    <dgm:pt modelId="{BFBBB4EA-040F-4A50-BAA6-BBFB40745EC9}" type="pres">
      <dgm:prSet presAssocID="{2FF74CCE-5926-4256-8645-EA7F12D99B89}" presName="node" presStyleLbl="node1" presStyleIdx="4" presStyleCnt="9" custScaleX="166248" custScaleY="179243">
        <dgm:presLayoutVars>
          <dgm:bulletEnabled val="1"/>
        </dgm:presLayoutVars>
      </dgm:prSet>
      <dgm:spPr/>
      <dgm:t>
        <a:bodyPr/>
        <a:lstStyle/>
        <a:p>
          <a:endParaRPr lang="cs-CZ"/>
        </a:p>
      </dgm:t>
    </dgm:pt>
    <dgm:pt modelId="{299CD9C6-A9EC-48EE-B8D6-A9B8A59CDDF2}" type="pres">
      <dgm:prSet presAssocID="{2FF74CCE-5926-4256-8645-EA7F12D99B89}" presName="spNode" presStyleCnt="0"/>
      <dgm:spPr/>
    </dgm:pt>
    <dgm:pt modelId="{F3A450FF-FF0B-416D-A979-50C7DE74CFB4}" type="pres">
      <dgm:prSet presAssocID="{A50CCC8E-43F6-4E3A-BD3E-E4815D85373A}" presName="sibTrans" presStyleLbl="sibTrans1D1" presStyleIdx="4" presStyleCnt="9"/>
      <dgm:spPr/>
      <dgm:t>
        <a:bodyPr/>
        <a:lstStyle/>
        <a:p>
          <a:endParaRPr lang="cs-CZ"/>
        </a:p>
      </dgm:t>
    </dgm:pt>
    <dgm:pt modelId="{2AC13B73-0A22-4677-B07B-39D62FD6BCF2}" type="pres">
      <dgm:prSet presAssocID="{76795182-839A-4278-B0ED-430362A2A72B}" presName="node" presStyleLbl="node1" presStyleIdx="5" presStyleCnt="9" custScaleX="161535" custScaleY="191715" custRadScaleRad="103495" custRadScaleInc="-2448">
        <dgm:presLayoutVars>
          <dgm:bulletEnabled val="1"/>
        </dgm:presLayoutVars>
      </dgm:prSet>
      <dgm:spPr/>
      <dgm:t>
        <a:bodyPr/>
        <a:lstStyle/>
        <a:p>
          <a:endParaRPr lang="cs-CZ"/>
        </a:p>
      </dgm:t>
    </dgm:pt>
    <dgm:pt modelId="{AD2BBB7D-2186-444E-B470-9D7AE8435C8C}" type="pres">
      <dgm:prSet presAssocID="{76795182-839A-4278-B0ED-430362A2A72B}" presName="spNode" presStyleCnt="0"/>
      <dgm:spPr/>
    </dgm:pt>
    <dgm:pt modelId="{E82F4F3A-AAF9-495F-9931-F22109F81948}" type="pres">
      <dgm:prSet presAssocID="{A49464B7-F668-4E29-B6C3-C355FF0B8DE9}" presName="sibTrans" presStyleLbl="sibTrans1D1" presStyleIdx="5" presStyleCnt="9"/>
      <dgm:spPr/>
      <dgm:t>
        <a:bodyPr/>
        <a:lstStyle/>
        <a:p>
          <a:endParaRPr lang="cs-CZ"/>
        </a:p>
      </dgm:t>
    </dgm:pt>
    <dgm:pt modelId="{793BC88A-E46B-4B6D-8C73-7118534FD4C5}" type="pres">
      <dgm:prSet presAssocID="{5E742EEC-29E6-4E2F-8495-C3073ED294D6}" presName="node" presStyleLbl="node1" presStyleIdx="6" presStyleCnt="9" custScaleX="166618" custScaleY="181987" custRadScaleRad="99182" custRadScaleInc="523">
        <dgm:presLayoutVars>
          <dgm:bulletEnabled val="1"/>
        </dgm:presLayoutVars>
      </dgm:prSet>
      <dgm:spPr/>
      <dgm:t>
        <a:bodyPr/>
        <a:lstStyle/>
        <a:p>
          <a:endParaRPr lang="cs-CZ"/>
        </a:p>
      </dgm:t>
    </dgm:pt>
    <dgm:pt modelId="{D987D90F-8722-4E04-86DE-73FF3F42C2D7}" type="pres">
      <dgm:prSet presAssocID="{5E742EEC-29E6-4E2F-8495-C3073ED294D6}" presName="spNode" presStyleCnt="0"/>
      <dgm:spPr/>
    </dgm:pt>
    <dgm:pt modelId="{A81C0B83-C394-4B62-A3D4-6D5C661BE95C}" type="pres">
      <dgm:prSet presAssocID="{E490AD8B-0A48-4FA9-B0D4-07E2C390CDBD}" presName="sibTrans" presStyleLbl="sibTrans1D1" presStyleIdx="6" presStyleCnt="9"/>
      <dgm:spPr/>
      <dgm:t>
        <a:bodyPr/>
        <a:lstStyle/>
        <a:p>
          <a:endParaRPr lang="cs-CZ"/>
        </a:p>
      </dgm:t>
    </dgm:pt>
    <dgm:pt modelId="{18EE67BB-006F-4B8B-B58D-AB3341E43463}" type="pres">
      <dgm:prSet presAssocID="{D5408157-9545-4CCB-86B8-B976BC4164D3}" presName="node" presStyleLbl="node1" presStyleIdx="7" presStyleCnt="9" custScaleX="171330" custScaleY="207895" custRadScaleRad="99341" custRadScaleInc="18432">
        <dgm:presLayoutVars>
          <dgm:bulletEnabled val="1"/>
        </dgm:presLayoutVars>
      </dgm:prSet>
      <dgm:spPr/>
      <dgm:t>
        <a:bodyPr/>
        <a:lstStyle/>
        <a:p>
          <a:endParaRPr lang="cs-CZ"/>
        </a:p>
      </dgm:t>
    </dgm:pt>
    <dgm:pt modelId="{85170746-CC1B-46AF-8A45-61CF778EE61A}" type="pres">
      <dgm:prSet presAssocID="{D5408157-9545-4CCB-86B8-B976BC4164D3}" presName="spNode" presStyleCnt="0"/>
      <dgm:spPr/>
    </dgm:pt>
    <dgm:pt modelId="{C322F87A-8396-4B01-B41A-9CC6C5CB98C2}" type="pres">
      <dgm:prSet presAssocID="{CF85DEB6-9A4C-4624-BB5D-14B4F75EECDF}" presName="sibTrans" presStyleLbl="sibTrans1D1" presStyleIdx="7" presStyleCnt="9"/>
      <dgm:spPr/>
      <dgm:t>
        <a:bodyPr/>
        <a:lstStyle/>
        <a:p>
          <a:endParaRPr lang="cs-CZ"/>
        </a:p>
      </dgm:t>
    </dgm:pt>
    <dgm:pt modelId="{D3371F13-3E82-4624-A43A-1E6C911E89BF}" type="pres">
      <dgm:prSet presAssocID="{6AEB98D2-33B2-4BFC-A718-99BE0911ADBE}" presName="node" presStyleLbl="node1" presStyleIdx="8" presStyleCnt="9" custScaleX="174629" custScaleY="200740">
        <dgm:presLayoutVars>
          <dgm:bulletEnabled val="1"/>
        </dgm:presLayoutVars>
      </dgm:prSet>
      <dgm:spPr/>
      <dgm:t>
        <a:bodyPr/>
        <a:lstStyle/>
        <a:p>
          <a:endParaRPr lang="cs-CZ"/>
        </a:p>
      </dgm:t>
    </dgm:pt>
    <dgm:pt modelId="{7BD13B5F-CD94-496E-941C-E7E84D82FC49}" type="pres">
      <dgm:prSet presAssocID="{6AEB98D2-33B2-4BFC-A718-99BE0911ADBE}" presName="spNode" presStyleCnt="0"/>
      <dgm:spPr/>
    </dgm:pt>
    <dgm:pt modelId="{574D8664-4661-4FCA-8BC4-2B3F1A284E16}" type="pres">
      <dgm:prSet presAssocID="{77C15431-A300-4845-B27E-D136B6F2A186}" presName="sibTrans" presStyleLbl="sibTrans1D1" presStyleIdx="8" presStyleCnt="9"/>
      <dgm:spPr/>
      <dgm:t>
        <a:bodyPr/>
        <a:lstStyle/>
        <a:p>
          <a:endParaRPr lang="cs-CZ"/>
        </a:p>
      </dgm:t>
    </dgm:pt>
  </dgm:ptLst>
  <dgm:cxnLst>
    <dgm:cxn modelId="{64A5F961-7E5C-47C5-9DE1-63BB185A2AF8}" type="presOf" srcId="{0BA22D09-EC64-482D-BB94-90CBE209B9E3}" destId="{49FD9550-8A63-46C3-8DD3-484B287CC03B}" srcOrd="0" destOrd="0" presId="urn:microsoft.com/office/officeart/2005/8/layout/cycle6"/>
    <dgm:cxn modelId="{3D47812D-C356-4385-8515-11EF60B6389D}" type="presOf" srcId="{5E742EEC-29E6-4E2F-8495-C3073ED294D6}" destId="{793BC88A-E46B-4B6D-8C73-7118534FD4C5}" srcOrd="0" destOrd="0" presId="urn:microsoft.com/office/officeart/2005/8/layout/cycle6"/>
    <dgm:cxn modelId="{4B0B50E4-E82D-4FB9-A898-52FA46A4A616}" srcId="{0BA22D09-EC64-482D-BB94-90CBE209B9E3}" destId="{2FF74CCE-5926-4256-8645-EA7F12D99B89}" srcOrd="4" destOrd="0" parTransId="{A1E4CAAC-F66B-4628-B11A-B7B82A2BE385}" sibTransId="{A50CCC8E-43F6-4E3A-BD3E-E4815D85373A}"/>
    <dgm:cxn modelId="{31EDFD1B-B967-4F6E-B104-45BE872E518B}" type="presOf" srcId="{A50CCC8E-43F6-4E3A-BD3E-E4815D85373A}" destId="{F3A450FF-FF0B-416D-A979-50C7DE74CFB4}" srcOrd="0" destOrd="0" presId="urn:microsoft.com/office/officeart/2005/8/layout/cycle6"/>
    <dgm:cxn modelId="{F0DA0D8A-164F-472E-A353-FA5D442C22D3}" srcId="{0BA22D09-EC64-482D-BB94-90CBE209B9E3}" destId="{5E742EEC-29E6-4E2F-8495-C3073ED294D6}" srcOrd="6" destOrd="0" parTransId="{81DD8F23-47FB-49E3-9A75-EF4231464723}" sibTransId="{E490AD8B-0A48-4FA9-B0D4-07E2C390CDBD}"/>
    <dgm:cxn modelId="{8B50268D-158A-422A-9A5F-C2BA484A4981}" srcId="{0BA22D09-EC64-482D-BB94-90CBE209B9E3}" destId="{7D516BD5-3556-44D4-9685-0329FB4C7E18}" srcOrd="1" destOrd="0" parTransId="{BBC9A77E-10B3-4A15-A8CF-AF086CB25F26}" sibTransId="{786C7DB1-D44C-4CF7-9E87-8557957EEF92}"/>
    <dgm:cxn modelId="{3A41A0A6-2794-4E3F-9C25-BA92CAB3494C}" srcId="{0BA22D09-EC64-482D-BB94-90CBE209B9E3}" destId="{E30B98C0-63DE-45DD-9183-92D646C16A49}" srcOrd="2" destOrd="0" parTransId="{EE73500B-036E-4E2C-B319-3BEE553E2AD2}" sibTransId="{617E8719-A3CF-4163-8899-C8D1DB6C2E76}"/>
    <dgm:cxn modelId="{DC133EB1-98E0-466E-89BD-0AB0749699AC}" type="presOf" srcId="{77C15431-A300-4845-B27E-D136B6F2A186}" destId="{574D8664-4661-4FCA-8BC4-2B3F1A284E16}" srcOrd="0" destOrd="0" presId="urn:microsoft.com/office/officeart/2005/8/layout/cycle6"/>
    <dgm:cxn modelId="{092E9ED3-121F-4937-B1B4-70ECBE072E40}" type="presOf" srcId="{E30B98C0-63DE-45DD-9183-92D646C16A49}" destId="{E93AFB89-24A7-4811-AFE6-77990FB5450D}" srcOrd="0" destOrd="0" presId="urn:microsoft.com/office/officeart/2005/8/layout/cycle6"/>
    <dgm:cxn modelId="{E3B60EF4-90BD-4A97-A936-E53605D6717C}" srcId="{0BA22D09-EC64-482D-BB94-90CBE209B9E3}" destId="{7FC3DCC4-3346-4F8A-8CBA-18ADAB78528B}" srcOrd="0" destOrd="0" parTransId="{B30FB763-B7A3-4D9F-A3E5-AFB096BB2A36}" sibTransId="{665972B9-690E-4048-9937-1D29267E0F8F}"/>
    <dgm:cxn modelId="{CBC95E1E-2875-4D74-8105-B14459745989}" type="presOf" srcId="{E490AD8B-0A48-4FA9-B0D4-07E2C390CDBD}" destId="{A81C0B83-C394-4B62-A3D4-6D5C661BE95C}" srcOrd="0" destOrd="0" presId="urn:microsoft.com/office/officeart/2005/8/layout/cycle6"/>
    <dgm:cxn modelId="{ECAB320E-C4CD-4D38-9D2F-7C44C6FFDB82}" type="presOf" srcId="{3DD01A1A-6B24-4D91-82A7-AAE9A8DB0BFA}" destId="{CAAA7EE8-B65E-4078-9697-A7CA318F5454}" srcOrd="0" destOrd="0" presId="urn:microsoft.com/office/officeart/2005/8/layout/cycle6"/>
    <dgm:cxn modelId="{A776C7EC-DF95-47E2-B074-B27E7A9FD105}" type="presOf" srcId="{76795182-839A-4278-B0ED-430362A2A72B}" destId="{2AC13B73-0A22-4677-B07B-39D62FD6BCF2}" srcOrd="0" destOrd="0" presId="urn:microsoft.com/office/officeart/2005/8/layout/cycle6"/>
    <dgm:cxn modelId="{9E87FCBC-DB1C-4CC7-BE48-171E6CFEA20A}" type="presOf" srcId="{2FF74CCE-5926-4256-8645-EA7F12D99B89}" destId="{BFBBB4EA-040F-4A50-BAA6-BBFB40745EC9}" srcOrd="0" destOrd="0" presId="urn:microsoft.com/office/officeart/2005/8/layout/cycle6"/>
    <dgm:cxn modelId="{1372BD17-4C0B-40DE-A008-0DAC9ABEA581}" srcId="{0BA22D09-EC64-482D-BB94-90CBE209B9E3}" destId="{A807F33A-FF31-4A35-9184-765B5A22423F}" srcOrd="3" destOrd="0" parTransId="{DBF3084C-AFB2-435A-9FBB-E292EDC5A3E6}" sibTransId="{3DD01A1A-6B24-4D91-82A7-AAE9A8DB0BFA}"/>
    <dgm:cxn modelId="{0F6C6EC0-49FD-4ED4-9169-84BD57403E43}" type="presOf" srcId="{786C7DB1-D44C-4CF7-9E87-8557957EEF92}" destId="{E62CE5C5-05AE-4B67-BE59-2F489BDA2A11}" srcOrd="0" destOrd="0" presId="urn:microsoft.com/office/officeart/2005/8/layout/cycle6"/>
    <dgm:cxn modelId="{0D56F2A8-006F-4E1A-8B6B-8ED60AF43F35}" type="presOf" srcId="{7FC3DCC4-3346-4F8A-8CBA-18ADAB78528B}" destId="{30B5F66A-3158-4D34-B3E9-0C759CF8CCE4}" srcOrd="0" destOrd="0" presId="urn:microsoft.com/office/officeart/2005/8/layout/cycle6"/>
    <dgm:cxn modelId="{06BEDC8C-20D0-45BE-9CFA-BEEA9B82434A}" type="presOf" srcId="{617E8719-A3CF-4163-8899-C8D1DB6C2E76}" destId="{B72AF5BB-9C2A-4CD9-B6FA-9CF470B436B8}" srcOrd="0" destOrd="0" presId="urn:microsoft.com/office/officeart/2005/8/layout/cycle6"/>
    <dgm:cxn modelId="{3BF40E9F-8B24-4659-BD31-A33AD9E38EE3}" type="presOf" srcId="{6AEB98D2-33B2-4BFC-A718-99BE0911ADBE}" destId="{D3371F13-3E82-4624-A43A-1E6C911E89BF}" srcOrd="0" destOrd="0" presId="urn:microsoft.com/office/officeart/2005/8/layout/cycle6"/>
    <dgm:cxn modelId="{ABB2DA97-C9EF-4CF4-826A-C165D96AC325}" type="presOf" srcId="{A49464B7-F668-4E29-B6C3-C355FF0B8DE9}" destId="{E82F4F3A-AAF9-495F-9931-F22109F81948}" srcOrd="0" destOrd="0" presId="urn:microsoft.com/office/officeart/2005/8/layout/cycle6"/>
    <dgm:cxn modelId="{5497ABBD-D169-4CC3-AD95-2725BD7D63B6}" type="presOf" srcId="{A807F33A-FF31-4A35-9184-765B5A22423F}" destId="{7C863FDA-691C-4608-870E-EBC6C72FEFD7}" srcOrd="0" destOrd="0" presId="urn:microsoft.com/office/officeart/2005/8/layout/cycle6"/>
    <dgm:cxn modelId="{C45E3F6D-3884-4603-A208-7E38FCA76B31}" type="presOf" srcId="{D5408157-9545-4CCB-86B8-B976BC4164D3}" destId="{18EE67BB-006F-4B8B-B58D-AB3341E43463}" srcOrd="0" destOrd="0" presId="urn:microsoft.com/office/officeart/2005/8/layout/cycle6"/>
    <dgm:cxn modelId="{D3B5858E-A7D4-4B4C-8F57-1477D5B6ADEE}" type="presOf" srcId="{CF85DEB6-9A4C-4624-BB5D-14B4F75EECDF}" destId="{C322F87A-8396-4B01-B41A-9CC6C5CB98C2}" srcOrd="0" destOrd="0" presId="urn:microsoft.com/office/officeart/2005/8/layout/cycle6"/>
    <dgm:cxn modelId="{1B3530F8-B070-48D1-9B63-D266242C03BA}" type="presOf" srcId="{7D516BD5-3556-44D4-9685-0329FB4C7E18}" destId="{0BE0FC5B-C066-4A04-B8C5-4726D6FE59BF}" srcOrd="0" destOrd="0" presId="urn:microsoft.com/office/officeart/2005/8/layout/cycle6"/>
    <dgm:cxn modelId="{0F542E71-EABD-4787-8FE6-C5AD246C3A3C}" type="presOf" srcId="{665972B9-690E-4048-9937-1D29267E0F8F}" destId="{B5FA812F-C092-4C67-BD62-2203AD7781BB}" srcOrd="0" destOrd="0" presId="urn:microsoft.com/office/officeart/2005/8/layout/cycle6"/>
    <dgm:cxn modelId="{E47A5B2A-E5A3-4A31-BB17-BE3A34055CC3}" srcId="{0BA22D09-EC64-482D-BB94-90CBE209B9E3}" destId="{6AEB98D2-33B2-4BFC-A718-99BE0911ADBE}" srcOrd="8" destOrd="0" parTransId="{91312210-D3D1-4C84-A526-5E68130ED542}" sibTransId="{77C15431-A300-4845-B27E-D136B6F2A186}"/>
    <dgm:cxn modelId="{71E49BD6-79CB-4BC9-A6F9-7F330C90F64F}" srcId="{0BA22D09-EC64-482D-BB94-90CBE209B9E3}" destId="{76795182-839A-4278-B0ED-430362A2A72B}" srcOrd="5" destOrd="0" parTransId="{F66F2A14-9B55-4369-984B-83DF888E7A94}" sibTransId="{A49464B7-F668-4E29-B6C3-C355FF0B8DE9}"/>
    <dgm:cxn modelId="{B8406ED7-EBBB-4B8A-8FA6-C3DD9B2DE54E}" srcId="{0BA22D09-EC64-482D-BB94-90CBE209B9E3}" destId="{D5408157-9545-4CCB-86B8-B976BC4164D3}" srcOrd="7" destOrd="0" parTransId="{F6705958-82B8-4C40-A63F-30CFF5B47C27}" sibTransId="{CF85DEB6-9A4C-4624-BB5D-14B4F75EECDF}"/>
    <dgm:cxn modelId="{CF0250FA-F217-4986-9ACC-C5EB0F2AD853}" type="presParOf" srcId="{49FD9550-8A63-46C3-8DD3-484B287CC03B}" destId="{30B5F66A-3158-4D34-B3E9-0C759CF8CCE4}" srcOrd="0" destOrd="0" presId="urn:microsoft.com/office/officeart/2005/8/layout/cycle6"/>
    <dgm:cxn modelId="{88F6679A-B491-48F3-834E-43C716C75776}" type="presParOf" srcId="{49FD9550-8A63-46C3-8DD3-484B287CC03B}" destId="{0DD19205-2E1E-4FAB-AF29-9AB4500B2C1E}" srcOrd="1" destOrd="0" presId="urn:microsoft.com/office/officeart/2005/8/layout/cycle6"/>
    <dgm:cxn modelId="{8129EA88-6355-4985-8142-6B304387C05F}" type="presParOf" srcId="{49FD9550-8A63-46C3-8DD3-484B287CC03B}" destId="{B5FA812F-C092-4C67-BD62-2203AD7781BB}" srcOrd="2" destOrd="0" presId="urn:microsoft.com/office/officeart/2005/8/layout/cycle6"/>
    <dgm:cxn modelId="{15596435-9BCE-4E87-AFF8-80568E8DECA7}" type="presParOf" srcId="{49FD9550-8A63-46C3-8DD3-484B287CC03B}" destId="{0BE0FC5B-C066-4A04-B8C5-4726D6FE59BF}" srcOrd="3" destOrd="0" presId="urn:microsoft.com/office/officeart/2005/8/layout/cycle6"/>
    <dgm:cxn modelId="{13CA6D61-EF53-4942-971C-D8C23CFD2C07}" type="presParOf" srcId="{49FD9550-8A63-46C3-8DD3-484B287CC03B}" destId="{80F60622-8001-4133-9F85-7249A9F9A54D}" srcOrd="4" destOrd="0" presId="urn:microsoft.com/office/officeart/2005/8/layout/cycle6"/>
    <dgm:cxn modelId="{DF84B175-3DF4-416E-B2DA-5ECC91C6260B}" type="presParOf" srcId="{49FD9550-8A63-46C3-8DD3-484B287CC03B}" destId="{E62CE5C5-05AE-4B67-BE59-2F489BDA2A11}" srcOrd="5" destOrd="0" presId="urn:microsoft.com/office/officeart/2005/8/layout/cycle6"/>
    <dgm:cxn modelId="{34C37923-D7FF-4C79-9932-94938B798E49}" type="presParOf" srcId="{49FD9550-8A63-46C3-8DD3-484B287CC03B}" destId="{E93AFB89-24A7-4811-AFE6-77990FB5450D}" srcOrd="6" destOrd="0" presId="urn:microsoft.com/office/officeart/2005/8/layout/cycle6"/>
    <dgm:cxn modelId="{6AD08C19-8624-4825-9DD8-06087956D0D6}" type="presParOf" srcId="{49FD9550-8A63-46C3-8DD3-484B287CC03B}" destId="{219E2477-8C26-4789-BF9D-6A2E7F4A0C58}" srcOrd="7" destOrd="0" presId="urn:microsoft.com/office/officeart/2005/8/layout/cycle6"/>
    <dgm:cxn modelId="{577666BA-21CC-4175-BDF7-679115FB1A4F}" type="presParOf" srcId="{49FD9550-8A63-46C3-8DD3-484B287CC03B}" destId="{B72AF5BB-9C2A-4CD9-B6FA-9CF470B436B8}" srcOrd="8" destOrd="0" presId="urn:microsoft.com/office/officeart/2005/8/layout/cycle6"/>
    <dgm:cxn modelId="{2BA10A28-D9CA-4CCC-B04C-DEDC0B1716EE}" type="presParOf" srcId="{49FD9550-8A63-46C3-8DD3-484B287CC03B}" destId="{7C863FDA-691C-4608-870E-EBC6C72FEFD7}" srcOrd="9" destOrd="0" presId="urn:microsoft.com/office/officeart/2005/8/layout/cycle6"/>
    <dgm:cxn modelId="{ECE89463-8749-49D5-9B6E-F4EB3130194B}" type="presParOf" srcId="{49FD9550-8A63-46C3-8DD3-484B287CC03B}" destId="{A76F58C3-D452-48E2-88FD-2E5A9311750E}" srcOrd="10" destOrd="0" presId="urn:microsoft.com/office/officeart/2005/8/layout/cycle6"/>
    <dgm:cxn modelId="{9ACF6E37-A018-4E05-8BC9-C5F58D0560C0}" type="presParOf" srcId="{49FD9550-8A63-46C3-8DD3-484B287CC03B}" destId="{CAAA7EE8-B65E-4078-9697-A7CA318F5454}" srcOrd="11" destOrd="0" presId="urn:microsoft.com/office/officeart/2005/8/layout/cycle6"/>
    <dgm:cxn modelId="{3C26EAED-95F3-4C4D-8287-27FB71343B1D}" type="presParOf" srcId="{49FD9550-8A63-46C3-8DD3-484B287CC03B}" destId="{BFBBB4EA-040F-4A50-BAA6-BBFB40745EC9}" srcOrd="12" destOrd="0" presId="urn:microsoft.com/office/officeart/2005/8/layout/cycle6"/>
    <dgm:cxn modelId="{576CA6F7-92FA-4A52-A72C-BC0B664C3B3E}" type="presParOf" srcId="{49FD9550-8A63-46C3-8DD3-484B287CC03B}" destId="{299CD9C6-A9EC-48EE-B8D6-A9B8A59CDDF2}" srcOrd="13" destOrd="0" presId="urn:microsoft.com/office/officeart/2005/8/layout/cycle6"/>
    <dgm:cxn modelId="{A2341E5C-2ED2-4EA7-BE23-2362358EB2BD}" type="presParOf" srcId="{49FD9550-8A63-46C3-8DD3-484B287CC03B}" destId="{F3A450FF-FF0B-416D-A979-50C7DE74CFB4}" srcOrd="14" destOrd="0" presId="urn:microsoft.com/office/officeart/2005/8/layout/cycle6"/>
    <dgm:cxn modelId="{08FEA5E5-B153-49A3-B29F-CA3668F26F87}" type="presParOf" srcId="{49FD9550-8A63-46C3-8DD3-484B287CC03B}" destId="{2AC13B73-0A22-4677-B07B-39D62FD6BCF2}" srcOrd="15" destOrd="0" presId="urn:microsoft.com/office/officeart/2005/8/layout/cycle6"/>
    <dgm:cxn modelId="{7E790B69-BC5F-4C0C-A14D-24F9C74577FD}" type="presParOf" srcId="{49FD9550-8A63-46C3-8DD3-484B287CC03B}" destId="{AD2BBB7D-2186-444E-B470-9D7AE8435C8C}" srcOrd="16" destOrd="0" presId="urn:microsoft.com/office/officeart/2005/8/layout/cycle6"/>
    <dgm:cxn modelId="{2337F869-ECAC-47D5-ADCE-EDF6EC84B176}" type="presParOf" srcId="{49FD9550-8A63-46C3-8DD3-484B287CC03B}" destId="{E82F4F3A-AAF9-495F-9931-F22109F81948}" srcOrd="17" destOrd="0" presId="urn:microsoft.com/office/officeart/2005/8/layout/cycle6"/>
    <dgm:cxn modelId="{D994FFA7-4B21-4D73-A4B5-37A68152E40E}" type="presParOf" srcId="{49FD9550-8A63-46C3-8DD3-484B287CC03B}" destId="{793BC88A-E46B-4B6D-8C73-7118534FD4C5}" srcOrd="18" destOrd="0" presId="urn:microsoft.com/office/officeart/2005/8/layout/cycle6"/>
    <dgm:cxn modelId="{FF8AA156-DD81-492F-8814-390FC7A5320E}" type="presParOf" srcId="{49FD9550-8A63-46C3-8DD3-484B287CC03B}" destId="{D987D90F-8722-4E04-86DE-73FF3F42C2D7}" srcOrd="19" destOrd="0" presId="urn:microsoft.com/office/officeart/2005/8/layout/cycle6"/>
    <dgm:cxn modelId="{47D21179-293B-46E9-9883-F0D0B56F8F5B}" type="presParOf" srcId="{49FD9550-8A63-46C3-8DD3-484B287CC03B}" destId="{A81C0B83-C394-4B62-A3D4-6D5C661BE95C}" srcOrd="20" destOrd="0" presId="urn:microsoft.com/office/officeart/2005/8/layout/cycle6"/>
    <dgm:cxn modelId="{C86C976F-26DE-4D64-8C07-A51B2C21A8FD}" type="presParOf" srcId="{49FD9550-8A63-46C3-8DD3-484B287CC03B}" destId="{18EE67BB-006F-4B8B-B58D-AB3341E43463}" srcOrd="21" destOrd="0" presId="urn:microsoft.com/office/officeart/2005/8/layout/cycle6"/>
    <dgm:cxn modelId="{FE49D781-DD75-4745-8A72-9B667557D00B}" type="presParOf" srcId="{49FD9550-8A63-46C3-8DD3-484B287CC03B}" destId="{85170746-CC1B-46AF-8A45-61CF778EE61A}" srcOrd="22" destOrd="0" presId="urn:microsoft.com/office/officeart/2005/8/layout/cycle6"/>
    <dgm:cxn modelId="{D5F41E81-D073-4408-A2E3-D625E3B2CE31}" type="presParOf" srcId="{49FD9550-8A63-46C3-8DD3-484B287CC03B}" destId="{C322F87A-8396-4B01-B41A-9CC6C5CB98C2}" srcOrd="23" destOrd="0" presId="urn:microsoft.com/office/officeart/2005/8/layout/cycle6"/>
    <dgm:cxn modelId="{27402CDF-1EAD-49F5-9CE4-E1C013491BAD}" type="presParOf" srcId="{49FD9550-8A63-46C3-8DD3-484B287CC03B}" destId="{D3371F13-3E82-4624-A43A-1E6C911E89BF}" srcOrd="24" destOrd="0" presId="urn:microsoft.com/office/officeart/2005/8/layout/cycle6"/>
    <dgm:cxn modelId="{3CF5F25E-6269-4D24-B4BE-C905973F84C0}" type="presParOf" srcId="{49FD9550-8A63-46C3-8DD3-484B287CC03B}" destId="{7BD13B5F-CD94-496E-941C-E7E84D82FC49}" srcOrd="25" destOrd="0" presId="urn:microsoft.com/office/officeart/2005/8/layout/cycle6"/>
    <dgm:cxn modelId="{BDD6D689-930A-4747-BDBC-19FD531D4B76}" type="presParOf" srcId="{49FD9550-8A63-46C3-8DD3-484B287CC03B}" destId="{574D8664-4661-4FCA-8BC4-2B3F1A284E16}" srcOrd="26"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E8D6F4-5163-4844-804F-48A9B0F3FCA9}">
      <dsp:nvSpPr>
        <dsp:cNvPr id="0" name=""/>
        <dsp:cNvSpPr/>
      </dsp:nvSpPr>
      <dsp:spPr>
        <a:xfrm>
          <a:off x="3506018" y="179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smtClean="0"/>
            <a:t>Stravovací zvyklosti</a:t>
          </a:r>
          <a:endParaRPr lang="cs-CZ" sz="1500" kern="1200" dirty="0"/>
        </a:p>
      </dsp:txBody>
      <dsp:txXfrm>
        <a:off x="3506018" y="1793"/>
        <a:ext cx="1217562" cy="791415"/>
      </dsp:txXfrm>
    </dsp:sp>
    <dsp:sp modelId="{0B0BF769-0867-4EB1-888A-C0D71D9447CA}">
      <dsp:nvSpPr>
        <dsp:cNvPr id="0" name=""/>
        <dsp:cNvSpPr/>
      </dsp:nvSpPr>
      <dsp:spPr>
        <a:xfrm>
          <a:off x="2249319" y="397501"/>
          <a:ext cx="3730960" cy="3730960"/>
        </a:xfrm>
        <a:custGeom>
          <a:avLst/>
          <a:gdLst/>
          <a:ahLst/>
          <a:cxnLst/>
          <a:rect l="0" t="0" r="0" b="0"/>
          <a:pathLst>
            <a:path>
              <a:moveTo>
                <a:pt x="2482052" y="104839"/>
              </a:moveTo>
              <a:arcTo wR="1865480" hR="1865480" stAng="17358008" swAng="15023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79452F-FBD0-472C-82F8-D8C02175E893}">
      <dsp:nvSpPr>
        <dsp:cNvPr id="0" name=""/>
        <dsp:cNvSpPr/>
      </dsp:nvSpPr>
      <dsp:spPr>
        <a:xfrm>
          <a:off x="5121571" y="93453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smtClean="0"/>
            <a:t>Přidružená onemocnění</a:t>
          </a:r>
          <a:endParaRPr lang="cs-CZ" sz="1500" kern="1200" dirty="0"/>
        </a:p>
      </dsp:txBody>
      <dsp:txXfrm>
        <a:off x="5121571" y="934533"/>
        <a:ext cx="1217562" cy="791415"/>
      </dsp:txXfrm>
    </dsp:sp>
    <dsp:sp modelId="{B6193CFE-CDFC-4028-81DE-92489F85637D}">
      <dsp:nvSpPr>
        <dsp:cNvPr id="0" name=""/>
        <dsp:cNvSpPr/>
      </dsp:nvSpPr>
      <dsp:spPr>
        <a:xfrm>
          <a:off x="2249319" y="397501"/>
          <a:ext cx="3730960" cy="3730960"/>
        </a:xfrm>
        <a:custGeom>
          <a:avLst/>
          <a:gdLst/>
          <a:ahLst/>
          <a:cxnLst/>
          <a:rect l="0" t="0" r="0" b="0"/>
          <a:pathLst>
            <a:path>
              <a:moveTo>
                <a:pt x="3655051" y="1338742"/>
              </a:moveTo>
              <a:arcTo wR="1865480" hR="1865480" stAng="20615933" swAng="19681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C55AB6-B823-4282-8771-ED37AD05EED5}">
      <dsp:nvSpPr>
        <dsp:cNvPr id="0" name=""/>
        <dsp:cNvSpPr/>
      </dsp:nvSpPr>
      <dsp:spPr>
        <a:xfrm>
          <a:off x="5121571" y="280001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smtClean="0"/>
            <a:t>Soběstačnost </a:t>
          </a:r>
          <a:endParaRPr lang="cs-CZ" sz="1500" kern="1200" dirty="0"/>
        </a:p>
      </dsp:txBody>
      <dsp:txXfrm>
        <a:off x="5121571" y="2800013"/>
        <a:ext cx="1217562" cy="791415"/>
      </dsp:txXfrm>
    </dsp:sp>
    <dsp:sp modelId="{FAA20C15-E99E-4058-A5DF-96328A58BE93}">
      <dsp:nvSpPr>
        <dsp:cNvPr id="0" name=""/>
        <dsp:cNvSpPr/>
      </dsp:nvSpPr>
      <dsp:spPr>
        <a:xfrm>
          <a:off x="2249319" y="397501"/>
          <a:ext cx="3730960" cy="3730960"/>
        </a:xfrm>
        <a:custGeom>
          <a:avLst/>
          <a:gdLst/>
          <a:ahLst/>
          <a:cxnLst/>
          <a:rect l="0" t="0" r="0" b="0"/>
          <a:pathLst>
            <a:path>
              <a:moveTo>
                <a:pt x="3169266" y="3199706"/>
              </a:moveTo>
              <a:arcTo wR="1865480" hR="1865480" stAng="2739667" swAng="15023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8A232B-D27C-438C-94E6-DD6671351E53}">
      <dsp:nvSpPr>
        <dsp:cNvPr id="0" name=""/>
        <dsp:cNvSpPr/>
      </dsp:nvSpPr>
      <dsp:spPr>
        <a:xfrm>
          <a:off x="3506018" y="373275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smtClean="0"/>
            <a:t>Možnosti oddělení</a:t>
          </a:r>
          <a:endParaRPr lang="cs-CZ" sz="1500" kern="1200" dirty="0"/>
        </a:p>
      </dsp:txBody>
      <dsp:txXfrm>
        <a:off x="3506018" y="3732753"/>
        <a:ext cx="1217562" cy="791415"/>
      </dsp:txXfrm>
    </dsp:sp>
    <dsp:sp modelId="{BE1FEEE8-BCFA-4FEB-8B18-AF63230AE921}">
      <dsp:nvSpPr>
        <dsp:cNvPr id="0" name=""/>
        <dsp:cNvSpPr/>
      </dsp:nvSpPr>
      <dsp:spPr>
        <a:xfrm>
          <a:off x="2249319" y="397501"/>
          <a:ext cx="3730960" cy="3730960"/>
        </a:xfrm>
        <a:custGeom>
          <a:avLst/>
          <a:gdLst/>
          <a:ahLst/>
          <a:cxnLst/>
          <a:rect l="0" t="0" r="0" b="0"/>
          <a:pathLst>
            <a:path>
              <a:moveTo>
                <a:pt x="1248907" y="3626120"/>
              </a:moveTo>
              <a:arcTo wR="1865480" hR="1865480" stAng="6558008" swAng="15023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6F9CC2-78B3-445B-8060-834CD5D83B5D}">
      <dsp:nvSpPr>
        <dsp:cNvPr id="0" name=""/>
        <dsp:cNvSpPr/>
      </dsp:nvSpPr>
      <dsp:spPr>
        <a:xfrm>
          <a:off x="1890465" y="280001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smtClean="0"/>
            <a:t>Sociální status</a:t>
          </a:r>
          <a:endParaRPr lang="cs-CZ" sz="1500" kern="1200" dirty="0"/>
        </a:p>
      </dsp:txBody>
      <dsp:txXfrm>
        <a:off x="1890465" y="2800013"/>
        <a:ext cx="1217562" cy="791415"/>
      </dsp:txXfrm>
    </dsp:sp>
    <dsp:sp modelId="{8D0EBE93-9D60-437B-9E2C-953057F9ADE2}">
      <dsp:nvSpPr>
        <dsp:cNvPr id="0" name=""/>
        <dsp:cNvSpPr/>
      </dsp:nvSpPr>
      <dsp:spPr>
        <a:xfrm>
          <a:off x="2249319" y="397501"/>
          <a:ext cx="3730960" cy="3730960"/>
        </a:xfrm>
        <a:custGeom>
          <a:avLst/>
          <a:gdLst/>
          <a:ahLst/>
          <a:cxnLst/>
          <a:rect l="0" t="0" r="0" b="0"/>
          <a:pathLst>
            <a:path>
              <a:moveTo>
                <a:pt x="75909" y="2392217"/>
              </a:moveTo>
              <a:arcTo wR="1865480" hR="1865480" stAng="9815933" swAng="19681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550DA7-0881-4304-8727-DFA44EC816F0}">
      <dsp:nvSpPr>
        <dsp:cNvPr id="0" name=""/>
        <dsp:cNvSpPr/>
      </dsp:nvSpPr>
      <dsp:spPr>
        <a:xfrm>
          <a:off x="1890465" y="93453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cs-CZ" sz="1500" kern="1200" dirty="0" smtClean="0"/>
            <a:t>Věk</a:t>
          </a:r>
          <a:endParaRPr lang="cs-CZ" sz="1500" kern="1200" dirty="0"/>
        </a:p>
      </dsp:txBody>
      <dsp:txXfrm>
        <a:off x="1890465" y="934533"/>
        <a:ext cx="1217562" cy="791415"/>
      </dsp:txXfrm>
    </dsp:sp>
    <dsp:sp modelId="{4B5BA13A-EB33-45AD-96F7-09CEAD744FDD}">
      <dsp:nvSpPr>
        <dsp:cNvPr id="0" name=""/>
        <dsp:cNvSpPr/>
      </dsp:nvSpPr>
      <dsp:spPr>
        <a:xfrm>
          <a:off x="2249319" y="397501"/>
          <a:ext cx="3730960" cy="3730960"/>
        </a:xfrm>
        <a:custGeom>
          <a:avLst/>
          <a:gdLst/>
          <a:ahLst/>
          <a:cxnLst/>
          <a:rect l="0" t="0" r="0" b="0"/>
          <a:pathLst>
            <a:path>
              <a:moveTo>
                <a:pt x="561694" y="531254"/>
              </a:moveTo>
              <a:arcTo wR="1865480" hR="1865480" stAng="13539667" swAng="15023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C78F5F-6922-4A14-94AB-A3FCD4EB4957}">
      <dsp:nvSpPr>
        <dsp:cNvPr id="0" name=""/>
        <dsp:cNvSpPr/>
      </dsp:nvSpPr>
      <dsp:spPr>
        <a:xfrm>
          <a:off x="49506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latin typeface="Comic Sans MS" pitchFamily="66" charset="0"/>
            </a:rPr>
            <a:t>polykán</a:t>
          </a:r>
          <a:r>
            <a:rPr lang="cs-CZ" sz="2100" kern="1200" dirty="0" smtClean="0"/>
            <a:t>í</a:t>
          </a:r>
          <a:endParaRPr lang="cs-CZ" sz="2100" kern="1200" dirty="0"/>
        </a:p>
      </dsp:txBody>
      <dsp:txXfrm>
        <a:off x="495061" y="645"/>
        <a:ext cx="2262336" cy="1357401"/>
      </dsp:txXfrm>
    </dsp:sp>
    <dsp:sp modelId="{82022CBA-520A-41FF-B94D-3AA1A244DE28}">
      <dsp:nvSpPr>
        <dsp:cNvPr id="0" name=""/>
        <dsp:cNvSpPr/>
      </dsp:nvSpPr>
      <dsp:spPr>
        <a:xfrm>
          <a:off x="2962682" y="28594"/>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latin typeface="Comic Sans MS" pitchFamily="66" charset="0"/>
            </a:rPr>
            <a:t>žvýkán</a:t>
          </a:r>
          <a:r>
            <a:rPr lang="cs-CZ" sz="2100" kern="1200" dirty="0" smtClean="0"/>
            <a:t>í</a:t>
          </a:r>
          <a:endParaRPr lang="cs-CZ" sz="2100" kern="1200" dirty="0"/>
        </a:p>
      </dsp:txBody>
      <dsp:txXfrm>
        <a:off x="2962682" y="28594"/>
        <a:ext cx="2262336" cy="1357401"/>
      </dsp:txXfrm>
    </dsp:sp>
    <dsp:sp modelId="{2CFB9A4C-604C-4EFD-B2C1-BBB2762F2850}">
      <dsp:nvSpPr>
        <dsp:cNvPr id="0" name=""/>
        <dsp:cNvSpPr/>
      </dsp:nvSpPr>
      <dsp:spPr>
        <a:xfrm>
          <a:off x="547220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latin typeface="Comic Sans MS" pitchFamily="66" charset="0"/>
            </a:rPr>
            <a:t>vzpřímená pozice hlavy</a:t>
          </a:r>
          <a:endParaRPr lang="cs-CZ" sz="2100" kern="1200" dirty="0">
            <a:latin typeface="Comic Sans MS" pitchFamily="66" charset="0"/>
          </a:endParaRPr>
        </a:p>
      </dsp:txBody>
      <dsp:txXfrm>
        <a:off x="5472201" y="645"/>
        <a:ext cx="2262336" cy="1357401"/>
      </dsp:txXfrm>
    </dsp:sp>
    <dsp:sp modelId="{211EE157-E0A9-4DF3-804B-1AAFC5E5F421}">
      <dsp:nvSpPr>
        <dsp:cNvPr id="0" name=""/>
        <dsp:cNvSpPr/>
      </dsp:nvSpPr>
      <dsp:spPr>
        <a:xfrm>
          <a:off x="49506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latin typeface="Comic Sans MS" pitchFamily="66" charset="0"/>
            </a:rPr>
            <a:t>deprese</a:t>
          </a:r>
          <a:endParaRPr lang="cs-CZ" sz="2100" kern="1200" dirty="0">
            <a:latin typeface="Comic Sans MS" pitchFamily="66" charset="0"/>
          </a:endParaRPr>
        </a:p>
      </dsp:txBody>
      <dsp:txXfrm>
        <a:off x="495061" y="1584280"/>
        <a:ext cx="2262336" cy="1357401"/>
      </dsp:txXfrm>
    </dsp:sp>
    <dsp:sp modelId="{1B26BD16-50AD-4D94-BA3F-07388FBBB46C}">
      <dsp:nvSpPr>
        <dsp:cNvPr id="0" name=""/>
        <dsp:cNvSpPr/>
      </dsp:nvSpPr>
      <dsp:spPr>
        <a:xfrm>
          <a:off x="298363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latin typeface="Comic Sans MS" pitchFamily="66" charset="0"/>
            </a:rPr>
            <a:t>percepce</a:t>
          </a:r>
          <a:endParaRPr lang="cs-CZ" sz="2100" kern="1200" dirty="0">
            <a:latin typeface="Comic Sans MS" pitchFamily="66" charset="0"/>
          </a:endParaRPr>
        </a:p>
      </dsp:txBody>
      <dsp:txXfrm>
        <a:off x="2983631" y="1584280"/>
        <a:ext cx="2262336" cy="1357401"/>
      </dsp:txXfrm>
    </dsp:sp>
    <dsp:sp modelId="{5AC816DD-8C99-4CC7-8856-0E187BDE5AAB}">
      <dsp:nvSpPr>
        <dsp:cNvPr id="0" name=""/>
        <dsp:cNvSpPr/>
      </dsp:nvSpPr>
      <dsp:spPr>
        <a:xfrm>
          <a:off x="547220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cs-CZ" sz="2100" kern="1200" dirty="0" smtClean="0"/>
        </a:p>
        <a:p>
          <a:pPr lvl="0" algn="ctr" defTabSz="933450">
            <a:lnSpc>
              <a:spcPct val="90000"/>
            </a:lnSpc>
            <a:spcBef>
              <a:spcPct val="0"/>
            </a:spcBef>
            <a:spcAft>
              <a:spcPct val="35000"/>
            </a:spcAft>
          </a:pPr>
          <a:r>
            <a:rPr lang="cs-CZ" sz="2100" kern="1200" dirty="0" smtClean="0">
              <a:latin typeface="Comic Sans MS" pitchFamily="66" charset="0"/>
            </a:rPr>
            <a:t>nechutenství</a:t>
          </a:r>
        </a:p>
        <a:p>
          <a:pPr lvl="0" algn="ctr" defTabSz="933450">
            <a:lnSpc>
              <a:spcPct val="90000"/>
            </a:lnSpc>
            <a:spcBef>
              <a:spcPct val="0"/>
            </a:spcBef>
            <a:spcAft>
              <a:spcPct val="35000"/>
            </a:spcAft>
          </a:pPr>
          <a:endParaRPr lang="cs-CZ" sz="2100" kern="1200" dirty="0"/>
        </a:p>
      </dsp:txBody>
      <dsp:txXfrm>
        <a:off x="5472201" y="1584280"/>
        <a:ext cx="2262336" cy="1357401"/>
      </dsp:txXfrm>
    </dsp:sp>
    <dsp:sp modelId="{CFBCEE87-6B57-49C1-9804-4F2FD8649446}">
      <dsp:nvSpPr>
        <dsp:cNvPr id="0" name=""/>
        <dsp:cNvSpPr/>
      </dsp:nvSpPr>
      <dsp:spPr>
        <a:xfrm>
          <a:off x="2983631"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latin typeface="Comic Sans MS" pitchFamily="66" charset="0"/>
            </a:rPr>
            <a:t>komunikace</a:t>
          </a:r>
          <a:endParaRPr lang="cs-CZ" sz="2100" kern="1200" dirty="0">
            <a:latin typeface="Comic Sans MS" pitchFamily="66" charset="0"/>
          </a:endParaRPr>
        </a:p>
      </dsp:txBody>
      <dsp:txXfrm>
        <a:off x="2983631" y="3167916"/>
        <a:ext cx="2262336" cy="13574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2261B-CD58-47BE-B963-C5C5B5F79223}" type="datetimeFigureOut">
              <a:rPr lang="cs-CZ" smtClean="0"/>
              <a:pPr/>
              <a:t>3.11.2015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4D812-9DD5-4DF1-A928-41E7CB43BBE5}"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omic Sans MS" pitchFamily="66" charset="0"/>
              </a:rPr>
              <a:t>Ischemické (mozkový infarkt)  80%, </a:t>
            </a:r>
            <a:r>
              <a:rPr lang="cs-CZ" dirty="0" err="1" smtClean="0">
                <a:latin typeface="Comic Sans MS" pitchFamily="66" charset="0"/>
              </a:rPr>
              <a:t>Hemorhagické</a:t>
            </a:r>
            <a:r>
              <a:rPr lang="cs-CZ" baseline="0" dirty="0" smtClean="0">
                <a:latin typeface="Comic Sans MS" pitchFamily="66" charset="0"/>
              </a:rPr>
              <a:t> </a:t>
            </a:r>
            <a:r>
              <a:rPr lang="cs-CZ" dirty="0" smtClean="0">
                <a:latin typeface="Comic Sans MS" pitchFamily="66" charset="0"/>
              </a:rPr>
              <a:t>20%, příznaky-dle toho, která část mozku je postižena (poruchy hybnosti, zmatenost,</a:t>
            </a:r>
            <a:r>
              <a:rPr lang="cs-CZ" baseline="0" dirty="0" smtClean="0">
                <a:latin typeface="Comic Sans MS" pitchFamily="66" charset="0"/>
              </a:rPr>
              <a:t> poruchy řeči, dvojité vidění, rozmazané vidění, závratě, halucinace)</a:t>
            </a:r>
            <a:endParaRPr lang="cs-CZ" dirty="0" smtClean="0">
              <a:latin typeface="Comic Sans MS" pitchFamily="66" charset="0"/>
            </a:endParaRPr>
          </a:p>
          <a:p>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4</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24</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Častější u mužů, obvykle se manifestuje v páté a šesté dekádě, 10 %-před 60 rokem. Etologie není</a:t>
            </a:r>
            <a:r>
              <a:rPr lang="cs-CZ" baseline="0" dirty="0" smtClean="0"/>
              <a:t> dosud známa. Patogeneze- genetika, zevní prostředí, endotoxiny.</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31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DBS-do určitých mozkových oblastí jsou trvale zavedeny elektrody.vysílající</a:t>
            </a:r>
            <a:r>
              <a:rPr lang="cs-CZ" baseline="0" dirty="0" smtClean="0"/>
              <a:t> elektrické pulzy. Důležitá fyzioterapie.</a:t>
            </a:r>
          </a:p>
          <a:p>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32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Dodržována</a:t>
            </a:r>
            <a:r>
              <a:rPr lang="cs-CZ" baseline="0" dirty="0" smtClean="0"/>
              <a:t> bývá i pauza od enterální výživy.</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33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Ketogenní</a:t>
            </a:r>
            <a:r>
              <a:rPr lang="cs-CZ" dirty="0" smtClean="0"/>
              <a:t> dieta?Rovnováha příjem-výdej. </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35</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GP-pálení</a:t>
            </a:r>
            <a:r>
              <a:rPr lang="cs-CZ" baseline="0" dirty="0" smtClean="0"/>
              <a:t> žáhy, </a:t>
            </a:r>
            <a:r>
              <a:rPr lang="cs-CZ" baseline="0" dirty="0" err="1" smtClean="0"/>
              <a:t>dyskomfort</a:t>
            </a:r>
            <a:r>
              <a:rPr lang="cs-CZ" baseline="0" dirty="0" smtClean="0"/>
              <a:t>, říhání, pocit plnosti žaludku (méně tuku, více vlákniny)</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36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Formy</a:t>
            </a:r>
            <a:r>
              <a:rPr lang="cs-CZ" baseline="0" dirty="0" smtClean="0"/>
              <a:t> s časným a pozdním začátkem (65 let).</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40</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Sipping</a:t>
            </a:r>
            <a:r>
              <a:rPr lang="cs-CZ" baseline="0" dirty="0" smtClean="0"/>
              <a:t> jako zmrzlina, koktejl, přidat do pokrmů.</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42</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Kolísající</a:t>
            </a:r>
            <a:r>
              <a:rPr lang="cs-CZ" baseline="0" dirty="0" smtClean="0"/>
              <a:t> svalová slabost a unavitelnost.Bulbární- poruchy kousání, polykání, artikulace, namáhavé dýchání.</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43</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Poruchy vzniklé v dětství,</a:t>
            </a:r>
            <a:r>
              <a:rPr lang="cs-CZ" baseline="0" dirty="0" smtClean="0"/>
              <a:t> mozková traumata, chronické intoxikace, nedostatek spánku, požití alkoholu….</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45</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10 % 6 měsíců, 5 %</a:t>
            </a:r>
            <a:r>
              <a:rPr lang="cs-CZ" baseline="0" dirty="0" smtClean="0"/>
              <a:t> měsíc…</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7</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Mnoho</a:t>
            </a:r>
            <a:r>
              <a:rPr lang="cs-CZ" baseline="0" dirty="0" smtClean="0"/>
              <a:t> dalších studií věnujících se významu jednotlivých složek výživy.</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46</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Zvýšený příjem energie?</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48</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Spouštěč- neznámé faktory životního prostředí.</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49</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Eversova</a:t>
            </a:r>
            <a:r>
              <a:rPr lang="cs-CZ" dirty="0" smtClean="0"/>
              <a:t> dieta (onemocnění metabolismu) ovoce a kořínky, potraviny konzumovat, co nejčerstvější, bez denaturace.</a:t>
            </a:r>
            <a:r>
              <a:rPr lang="cs-CZ" baseline="0" dirty="0" smtClean="0"/>
              <a:t> Zakázáno: káva, čaj,kakao, nikotin, čistá vína a destiláty ano, Ne koření- pepř, sůl, cukr.</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50</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Bezglutenová</a:t>
            </a:r>
            <a:r>
              <a:rPr lang="cs-CZ" baseline="0" dirty="0" smtClean="0"/>
              <a:t> dieta-nebyl prokázán účinek?</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51</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 může vést až k úmrtí</a:t>
            </a:r>
            <a:r>
              <a:rPr lang="cs-CZ" baseline="0" dirty="0" smtClean="0"/>
              <a:t> pacienta</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9</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Testy: EAT-10</a:t>
            </a:r>
            <a:r>
              <a:rPr lang="cs-CZ" baseline="0" dirty="0" smtClean="0"/>
              <a:t> (Test </a:t>
            </a:r>
            <a:r>
              <a:rPr lang="cs-CZ" baseline="0" dirty="0" err="1" smtClean="0"/>
              <a:t>Eating</a:t>
            </a:r>
            <a:r>
              <a:rPr lang="cs-CZ" baseline="0" dirty="0" smtClean="0"/>
              <a:t> </a:t>
            </a:r>
            <a:r>
              <a:rPr lang="cs-CZ" baseline="0" dirty="0" err="1" smtClean="0"/>
              <a:t>Assessment</a:t>
            </a:r>
            <a:r>
              <a:rPr lang="cs-CZ" baseline="0" dirty="0" smtClean="0"/>
              <a:t> </a:t>
            </a:r>
            <a:r>
              <a:rPr lang="cs-CZ" baseline="0" dirty="0" err="1" smtClean="0"/>
              <a:t>Tool</a:t>
            </a:r>
            <a:r>
              <a:rPr lang="cs-CZ" baseline="0" dirty="0" smtClean="0"/>
              <a:t>) , test podle </a:t>
            </a:r>
            <a:r>
              <a:rPr lang="cs-CZ" baseline="0" dirty="0" err="1" smtClean="0"/>
              <a:t>Mandysové</a:t>
            </a:r>
            <a:r>
              <a:rPr lang="cs-CZ" baseline="0" dirty="0" smtClean="0"/>
              <a:t> aj. GUSS-výhoda-hned určí jakou konzistenci výživy zvolit. </a:t>
            </a:r>
            <a:r>
              <a:rPr lang="cs-CZ" baseline="0" dirty="0" err="1" smtClean="0"/>
              <a:t>zahušťovadla</a:t>
            </a:r>
            <a:r>
              <a:rPr lang="cs-CZ" dirty="0" err="1" smtClean="0"/>
              <a:t>Resource</a:t>
            </a:r>
            <a:r>
              <a:rPr lang="cs-CZ" dirty="0" smtClean="0"/>
              <a:t> </a:t>
            </a:r>
            <a:r>
              <a:rPr lang="cs-CZ" dirty="0" err="1" smtClean="0"/>
              <a:t>Thicken</a:t>
            </a:r>
            <a:r>
              <a:rPr lang="cs-CZ" dirty="0" smtClean="0"/>
              <a:t> </a:t>
            </a:r>
            <a:r>
              <a:rPr lang="cs-CZ" dirty="0" err="1" smtClean="0"/>
              <a:t>Up</a:t>
            </a:r>
            <a:r>
              <a:rPr lang="cs-CZ" dirty="0" smtClean="0"/>
              <a:t> </a:t>
            </a:r>
            <a:r>
              <a:rPr lang="cs-CZ" dirty="0" err="1" smtClean="0"/>
              <a:t>Clear</a:t>
            </a:r>
            <a:r>
              <a:rPr lang="cs-CZ" dirty="0" smtClean="0"/>
              <a:t>, Nutilis</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10</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11</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Odstranění NGS –když 3 dny po sobě</a:t>
            </a:r>
            <a:r>
              <a:rPr lang="cs-CZ" baseline="0" dirty="0" smtClean="0"/>
              <a:t> pacient ují 75 % potřeby.</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18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Nektar, med, puding</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19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20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I </a:t>
            </a:r>
            <a:r>
              <a:rPr lang="cs-CZ" dirty="0" err="1" smtClean="0"/>
              <a:t>sipping</a:t>
            </a:r>
            <a:r>
              <a:rPr lang="cs-CZ" dirty="0" smtClean="0"/>
              <a:t> lze zahustit pomocí</a:t>
            </a:r>
            <a:r>
              <a:rPr lang="cs-CZ" baseline="0" dirty="0" smtClean="0"/>
              <a:t> zahušťovadel-například u NTD </a:t>
            </a:r>
            <a:r>
              <a:rPr lang="cs-CZ" baseline="0" dirty="0" err="1" smtClean="0"/>
              <a:t>Compact</a:t>
            </a:r>
            <a:r>
              <a:rPr lang="cs-CZ" baseline="0" dirty="0" smtClean="0"/>
              <a:t> protein vytvořit pudink.</a:t>
            </a:r>
            <a:endParaRPr lang="cs-CZ" dirty="0"/>
          </a:p>
        </p:txBody>
      </p:sp>
      <p:sp>
        <p:nvSpPr>
          <p:cNvPr id="4" name="Zástupný symbol pro číslo snímku 3"/>
          <p:cNvSpPr>
            <a:spLocks noGrp="1"/>
          </p:cNvSpPr>
          <p:nvPr>
            <p:ph type="sldNum" sz="quarter" idx="10"/>
          </p:nvPr>
        </p:nvSpPr>
        <p:spPr/>
        <p:txBody>
          <a:bodyPr/>
          <a:lstStyle/>
          <a:p>
            <a:fld id="{B324D812-9DD5-4DF1-A928-41E7CB43BBE5}" type="slidenum">
              <a:rPr lang="cs-CZ" smtClean="0"/>
              <a:pPr/>
              <a:t>21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534CED0-D201-447C-B5FC-56C5F9F38541}" type="datetimeFigureOut">
              <a:rPr lang="cs-CZ" smtClean="0"/>
              <a:pPr/>
              <a:t>3.11.2015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534CED0-D201-447C-B5FC-56C5F9F38541}" type="datetimeFigureOut">
              <a:rPr lang="cs-CZ" smtClean="0"/>
              <a:pPr/>
              <a:t>3.11.2015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534CED0-D201-447C-B5FC-56C5F9F38541}" type="datetimeFigureOut">
              <a:rPr lang="cs-CZ" smtClean="0"/>
              <a:pPr/>
              <a:t>3.11.2015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534CED0-D201-447C-B5FC-56C5F9F38541}" type="datetimeFigureOut">
              <a:rPr lang="cs-CZ" smtClean="0"/>
              <a:pPr/>
              <a:t>3.11.2015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534CED0-D201-447C-B5FC-56C5F9F38541}" type="datetimeFigureOut">
              <a:rPr lang="cs-CZ" smtClean="0"/>
              <a:pPr/>
              <a:t>3.11.2015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534CED0-D201-447C-B5FC-56C5F9F38541}" type="datetimeFigureOut">
              <a:rPr lang="cs-CZ" smtClean="0"/>
              <a:pPr/>
              <a:t>3.11.2015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534CED0-D201-447C-B5FC-56C5F9F38541}" type="datetimeFigureOut">
              <a:rPr lang="cs-CZ" smtClean="0"/>
              <a:pPr/>
              <a:t>3.11.2015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534CED0-D201-447C-B5FC-56C5F9F38541}" type="datetimeFigureOut">
              <a:rPr lang="cs-CZ" smtClean="0"/>
              <a:pPr/>
              <a:t>3.11.2015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534CED0-D201-447C-B5FC-56C5F9F38541}" type="datetimeFigureOut">
              <a:rPr lang="cs-CZ" smtClean="0"/>
              <a:pPr/>
              <a:t>3.11.2015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534CED0-D201-447C-B5FC-56C5F9F38541}" type="datetimeFigureOut">
              <a:rPr lang="cs-CZ" smtClean="0"/>
              <a:pPr/>
              <a:t>3.11.2015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534CED0-D201-447C-B5FC-56C5F9F38541}" type="datetimeFigureOut">
              <a:rPr lang="cs-CZ" smtClean="0"/>
              <a:pPr/>
              <a:t>3.11.2015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B277F23-22A7-48E6-A15A-9587F692CF4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CED0-D201-447C-B5FC-56C5F9F38541}" type="datetimeFigureOut">
              <a:rPr lang="cs-CZ" smtClean="0"/>
              <a:pPr/>
              <a:t>3.11.2015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77F23-22A7-48E6-A15A-9587F692CF4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eSbw165NT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1UTcEHp8eS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e4RA2CJ6cz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548680"/>
            <a:ext cx="7772400" cy="3051771"/>
          </a:xfrm>
        </p:spPr>
        <p:txBody>
          <a:bodyPr/>
          <a:lstStyle/>
          <a:p>
            <a:r>
              <a:rPr lang="cs-CZ" b="1" dirty="0" smtClean="0">
                <a:solidFill>
                  <a:schemeClr val="tx2"/>
                </a:solidFill>
                <a:latin typeface="Comic Sans MS" pitchFamily="66" charset="0"/>
              </a:rPr>
              <a:t>Výživa v neurologii</a:t>
            </a:r>
            <a:endParaRPr lang="cs-CZ" b="1" dirty="0">
              <a:solidFill>
                <a:schemeClr val="tx2"/>
              </a:solidFill>
              <a:latin typeface="Comic Sans MS" pitchFamily="66" charset="0"/>
            </a:endParaRPr>
          </a:p>
        </p:txBody>
      </p:sp>
      <p:sp>
        <p:nvSpPr>
          <p:cNvPr id="3" name="Podnadpis 2"/>
          <p:cNvSpPr>
            <a:spLocks noGrp="1"/>
          </p:cNvSpPr>
          <p:nvPr>
            <p:ph type="subTitle" idx="1"/>
          </p:nvPr>
        </p:nvSpPr>
        <p:spPr/>
        <p:txBody>
          <a:bodyPr>
            <a:normAutofit lnSpcReduction="10000"/>
          </a:bodyPr>
          <a:lstStyle/>
          <a:p>
            <a:r>
              <a:rPr lang="cs-CZ" sz="1800" dirty="0" smtClean="0"/>
              <a:t>				</a:t>
            </a:r>
            <a:r>
              <a:rPr lang="cs-CZ" sz="2400" dirty="0" smtClean="0">
                <a:solidFill>
                  <a:schemeClr val="tx1"/>
                </a:solidFill>
                <a:latin typeface="Comic Sans MS" pitchFamily="66" charset="0"/>
              </a:rPr>
              <a:t>Martina Nevrlá</a:t>
            </a:r>
          </a:p>
          <a:p>
            <a:pPr algn="r"/>
            <a:r>
              <a:rPr lang="cs-CZ" sz="2400" dirty="0" err="1" smtClean="0">
                <a:solidFill>
                  <a:schemeClr val="tx1"/>
                </a:solidFill>
                <a:latin typeface="Comic Sans MS" pitchFamily="66" charset="0"/>
              </a:rPr>
              <a:t>nevrlamartina</a:t>
            </a:r>
            <a:r>
              <a:rPr lang="cs-CZ" sz="2400" dirty="0" smtClean="0">
                <a:solidFill>
                  <a:schemeClr val="tx1"/>
                </a:solidFill>
                <a:latin typeface="Comic Sans MS" pitchFamily="66" charset="0"/>
                <a:cs typeface="Times New Roman"/>
              </a:rPr>
              <a:t>@</a:t>
            </a:r>
            <a:r>
              <a:rPr lang="cs-CZ" sz="2400" dirty="0" err="1" smtClean="0">
                <a:solidFill>
                  <a:schemeClr val="tx1"/>
                </a:solidFill>
                <a:latin typeface="Comic Sans MS" pitchFamily="66" charset="0"/>
                <a:cs typeface="Times New Roman"/>
              </a:rPr>
              <a:t>gmail.com</a:t>
            </a:r>
            <a:endParaRPr lang="cs-CZ" sz="2400" dirty="0" smtClean="0">
              <a:solidFill>
                <a:schemeClr val="tx1"/>
              </a:solidFill>
              <a:latin typeface="Comic Sans MS" pitchFamily="66" charset="0"/>
            </a:endParaRPr>
          </a:p>
          <a:p>
            <a:endParaRPr lang="cs-CZ" sz="2400" dirty="0" smtClean="0">
              <a:solidFill>
                <a:schemeClr val="tx1"/>
              </a:solidFill>
              <a:latin typeface="Comic Sans MS" pitchFamily="66" charset="0"/>
            </a:endParaRPr>
          </a:p>
          <a:p>
            <a:r>
              <a:rPr lang="cs-CZ" sz="2400" dirty="0">
                <a:solidFill>
                  <a:schemeClr val="tx1"/>
                </a:solidFill>
                <a:latin typeface="Comic Sans MS" pitchFamily="66" charset="0"/>
              </a:rPr>
              <a:t>	</a:t>
            </a:r>
            <a:r>
              <a:rPr lang="cs-CZ" sz="2400" dirty="0" smtClean="0">
                <a:solidFill>
                  <a:schemeClr val="tx1"/>
                </a:solidFill>
                <a:latin typeface="Comic Sans MS" pitchFamily="66" charset="0"/>
              </a:rPr>
              <a:t>		</a:t>
            </a:r>
          </a:p>
        </p:txBody>
      </p:sp>
      <p:pic>
        <p:nvPicPr>
          <p:cNvPr id="4" name="Obrázek 3" descr="Nutricia-Nutilis,-225-g.jpg"/>
          <p:cNvPicPr>
            <a:picLocks noChangeAspect="1"/>
          </p:cNvPicPr>
          <p:nvPr/>
        </p:nvPicPr>
        <p:blipFill>
          <a:blip r:embed="rId2" cstate="print"/>
          <a:stretch>
            <a:fillRect/>
          </a:stretch>
        </p:blipFill>
        <p:spPr>
          <a:xfrm>
            <a:off x="6764412" y="4725144"/>
            <a:ext cx="2379588" cy="1947540"/>
          </a:xfrm>
          <a:prstGeom prst="rect">
            <a:avLst/>
          </a:prstGeom>
          <a:ln>
            <a:noFill/>
          </a:ln>
          <a:effectLst>
            <a:softEdge rad="112500"/>
          </a:effectLst>
        </p:spPr>
      </p:pic>
      <p:pic>
        <p:nvPicPr>
          <p:cNvPr id="6" name="Obrázek 5" descr="XLgh3AmZUzM9fQCn4SFN2s--UABI4YNNf7m0af1yv6U&amp;width=341.jpg"/>
          <p:cNvPicPr>
            <a:picLocks noChangeAspect="1"/>
          </p:cNvPicPr>
          <p:nvPr/>
        </p:nvPicPr>
        <p:blipFill>
          <a:blip r:embed="rId3" cstate="print"/>
          <a:stretch>
            <a:fillRect/>
          </a:stretch>
        </p:blipFill>
        <p:spPr>
          <a:xfrm>
            <a:off x="755576" y="3140968"/>
            <a:ext cx="3238500" cy="2162175"/>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Diagnostika dysfagie</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a:xfrm>
            <a:off x="457200" y="1600200"/>
            <a:ext cx="8229600" cy="4997152"/>
          </a:xfrm>
        </p:spPr>
        <p:txBody>
          <a:bodyPr>
            <a:normAutofit fontScale="40000" lnSpcReduction="20000"/>
          </a:bodyPr>
          <a:lstStyle/>
          <a:p>
            <a:pPr>
              <a:buNone/>
            </a:pPr>
            <a:r>
              <a:rPr lang="cs-CZ" sz="5900" dirty="0" smtClean="0">
                <a:latin typeface="Comic Sans MS" pitchFamily="66" charset="0"/>
              </a:rPr>
              <a:t>GUSS (</a:t>
            </a:r>
            <a:r>
              <a:rPr lang="cs-CZ" sz="5900" dirty="0" err="1" smtClean="0">
                <a:latin typeface="Comic Sans MS" pitchFamily="66" charset="0"/>
              </a:rPr>
              <a:t>gugging</a:t>
            </a:r>
            <a:r>
              <a:rPr lang="cs-CZ" sz="5900" dirty="0" smtClean="0">
                <a:latin typeface="Comic Sans MS" pitchFamily="66" charset="0"/>
              </a:rPr>
              <a:t> </a:t>
            </a:r>
            <a:r>
              <a:rPr lang="cs-CZ" sz="5900" dirty="0" err="1" smtClean="0">
                <a:latin typeface="Comic Sans MS" pitchFamily="66" charset="0"/>
              </a:rPr>
              <a:t>swallowing</a:t>
            </a:r>
            <a:r>
              <a:rPr lang="cs-CZ" sz="5900" dirty="0" smtClean="0">
                <a:latin typeface="Comic Sans MS" pitchFamily="66" charset="0"/>
              </a:rPr>
              <a:t> </a:t>
            </a:r>
            <a:r>
              <a:rPr lang="cs-CZ" sz="5900" dirty="0" err="1" smtClean="0">
                <a:latin typeface="Comic Sans MS" pitchFamily="66" charset="0"/>
              </a:rPr>
              <a:t>screen</a:t>
            </a:r>
            <a:r>
              <a:rPr lang="cs-CZ" sz="5900" dirty="0" smtClean="0">
                <a:latin typeface="Comic Sans MS" pitchFamily="66" charset="0"/>
              </a:rPr>
              <a:t>)</a:t>
            </a:r>
          </a:p>
          <a:p>
            <a:pPr>
              <a:buNone/>
            </a:pPr>
            <a:endParaRPr lang="cs-CZ" sz="4500" dirty="0" smtClean="0">
              <a:latin typeface="Comic Sans MS" pitchFamily="66" charset="0"/>
            </a:endParaRPr>
          </a:p>
          <a:p>
            <a:pPr>
              <a:buNone/>
            </a:pPr>
            <a:r>
              <a:rPr lang="cs-CZ" dirty="0" smtClean="0">
                <a:latin typeface="Comic Sans MS" pitchFamily="66" charset="0"/>
              </a:rPr>
              <a:t>-</a:t>
            </a:r>
            <a:r>
              <a:rPr lang="cs-CZ" sz="4500" dirty="0" smtClean="0">
                <a:latin typeface="Comic Sans MS" pitchFamily="66" charset="0"/>
              </a:rPr>
              <a:t>lze provést přímo u lůžka pacienta</a:t>
            </a:r>
          </a:p>
          <a:p>
            <a:pPr lvl="0">
              <a:buNone/>
            </a:pPr>
            <a:r>
              <a:rPr lang="cs-CZ" sz="4500" dirty="0" smtClean="0">
                <a:latin typeface="Comic Sans MS" pitchFamily="66" charset="0"/>
              </a:rPr>
              <a:t>-pomůcky : hrnek, lžička, voda, zahušťovadlo, piškoty (chleba veka), záznamový arch</a:t>
            </a:r>
          </a:p>
          <a:p>
            <a:pPr lvl="0">
              <a:buNone/>
            </a:pPr>
            <a:r>
              <a:rPr lang="cs-CZ" sz="4500" dirty="0" smtClean="0">
                <a:latin typeface="Comic Sans MS" pitchFamily="66" charset="0"/>
              </a:rPr>
              <a:t>- určí vhodný typ výživy</a:t>
            </a:r>
          </a:p>
          <a:p>
            <a:pPr lvl="0">
              <a:buNone/>
            </a:pPr>
            <a:endParaRPr lang="cs-CZ" sz="2300" dirty="0" smtClean="0">
              <a:latin typeface="Comic Sans MS" pitchFamily="66" charset="0"/>
            </a:endParaRPr>
          </a:p>
          <a:p>
            <a:pPr lvl="0">
              <a:buNone/>
            </a:pPr>
            <a:endParaRPr lang="cs-CZ" dirty="0" smtClean="0"/>
          </a:p>
          <a:p>
            <a:pPr lvl="0">
              <a:buNone/>
            </a:pPr>
            <a:endParaRPr lang="cs-CZ" dirty="0" smtClean="0"/>
          </a:p>
          <a:p>
            <a:pPr>
              <a:buNone/>
            </a:pPr>
            <a:endParaRPr lang="cs-CZ" dirty="0" smtClean="0">
              <a:latin typeface="Comic Sans MS" pitchFamily="66" charset="0"/>
            </a:endParaRPr>
          </a:p>
          <a:p>
            <a:pPr>
              <a:buNone/>
            </a:pPr>
            <a:endParaRPr lang="cs-CZ" dirty="0" smtClean="0">
              <a:latin typeface="Comic Sans MS" pitchFamily="66" charset="0"/>
            </a:endParaRPr>
          </a:p>
          <a:p>
            <a:pPr>
              <a:buNone/>
            </a:pPr>
            <a:r>
              <a:rPr lang="cs-CZ" dirty="0" smtClean="0">
                <a:latin typeface="Comic Sans MS" pitchFamily="66" charset="0"/>
              </a:rPr>
              <a:t> </a:t>
            </a:r>
            <a:r>
              <a:rPr lang="cs-CZ" sz="5900" dirty="0" smtClean="0">
                <a:latin typeface="Comic Sans MS" pitchFamily="66" charset="0"/>
              </a:rPr>
              <a:t>Orientační test polykání tekutin se zahušťovadlem</a:t>
            </a:r>
          </a:p>
          <a:p>
            <a:pPr>
              <a:buNone/>
            </a:pPr>
            <a:endParaRPr lang="cs-CZ" sz="4400" dirty="0" smtClean="0">
              <a:latin typeface="Comic Sans MS" pitchFamily="66" charset="0"/>
            </a:endParaRPr>
          </a:p>
          <a:p>
            <a:pPr>
              <a:buNone/>
            </a:pPr>
            <a:r>
              <a:rPr lang="cs-CZ" sz="5900" dirty="0" smtClean="0">
                <a:latin typeface="Comic Sans MS" pitchFamily="66" charset="0"/>
              </a:rPr>
              <a:t>Hrozí –li riziko aspirace-ORL lékař a klinický logoped vyšetření schopnosti polykání FEES či VFSS a navrhne způsob výživy</a:t>
            </a:r>
          </a:p>
          <a:p>
            <a:pPr>
              <a:buNone/>
            </a:pPr>
            <a:endParaRPr lang="cs-CZ" dirty="0" smtClean="0">
              <a:latin typeface="Comic Sans MS" pitchFamily="66" charset="0"/>
            </a:endParaRPr>
          </a:p>
          <a:p>
            <a:r>
              <a:rPr lang="cs-CZ" sz="4500" dirty="0" smtClean="0">
                <a:latin typeface="Comic Sans MS" pitchFamily="66" charset="0"/>
                <a:hlinkClick r:id="rId3"/>
              </a:rPr>
              <a:t>https://www.youtube.com/watch?v=0eSbw165NTg</a:t>
            </a:r>
            <a:endParaRPr lang="cs-CZ" sz="4500" dirty="0" smtClean="0">
              <a:latin typeface="Comic Sans MS" pitchFamily="66" charset="0"/>
            </a:endParaRPr>
          </a:p>
          <a:p>
            <a:r>
              <a:rPr lang="cs-CZ" sz="4500" dirty="0" smtClean="0">
                <a:latin typeface="Comic Sans MS" pitchFamily="66" charset="0"/>
                <a:hlinkClick r:id="rId4"/>
              </a:rPr>
              <a:t>https://www.youtube.com/watch?v=1UTcEHp8eS</a:t>
            </a:r>
            <a:r>
              <a:rPr lang="cs-CZ" sz="3300" dirty="0" smtClean="0">
                <a:latin typeface="Comic Sans MS" pitchFamily="66" charset="0"/>
                <a:hlinkClick r:id="rId4"/>
              </a:rPr>
              <a:t>I</a:t>
            </a:r>
            <a:r>
              <a:rPr lang="cs-CZ" sz="3300" dirty="0" smtClean="0">
                <a:latin typeface="Comic Sans MS" pitchFamily="66" charset="0"/>
              </a:rPr>
              <a:t> </a:t>
            </a:r>
          </a:p>
          <a:p>
            <a:pPr>
              <a:buNone/>
            </a:pPr>
            <a:endParaRPr lang="cs-CZ" dirty="0" smtClean="0">
              <a:latin typeface="Comic Sans MS" pitchFamily="66" charset="0"/>
            </a:endParaRPr>
          </a:p>
          <a:p>
            <a:endParaRPr lang="cs-CZ" dirty="0" smtClean="0">
              <a:latin typeface="Comic Sans MS" pitchFamily="66" charset="0"/>
            </a:endParaRPr>
          </a:p>
          <a:p>
            <a:endParaRPr lang="cs-CZ" dirty="0" smtClean="0">
              <a:latin typeface="Comic Sans MS" pitchFamily="66" charset="0"/>
            </a:endParaRPr>
          </a:p>
          <a:p>
            <a:endParaRPr lang="cs-CZ" dirty="0" smtClean="0">
              <a:latin typeface="Comic Sans MS" pitchFamily="66" charset="0"/>
            </a:endParaRPr>
          </a:p>
          <a:p>
            <a:endParaRPr lang="cs-CZ" dirty="0" smtClean="0">
              <a:latin typeface="Comic Sans MS" pitchFamily="66" charset="0"/>
            </a:endParaRPr>
          </a:p>
          <a:p>
            <a:endParaRPr lang="cs-CZ"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 y="260647"/>
            <a:ext cx="9144000" cy="6201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332656"/>
            <a:ext cx="9073921" cy="6172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73023" y="0"/>
            <a:ext cx="921702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nvPr>
        </p:nvGraphicFramePr>
        <p:xfrm>
          <a:off x="0" y="-1"/>
          <a:ext cx="9144000" cy="6858001"/>
        </p:xfrm>
        <a:graphic>
          <a:graphicData uri="http://schemas.openxmlformats.org/drawingml/2006/table">
            <a:tbl>
              <a:tblPr firstRow="1" bandRow="1">
                <a:tableStyleId>{5C22544A-7EE6-4342-B048-85BDC9FD1C3A}</a:tableStyleId>
              </a:tblPr>
              <a:tblGrid>
                <a:gridCol w="2286000"/>
                <a:gridCol w="2286000"/>
                <a:gridCol w="2286000"/>
                <a:gridCol w="2286000"/>
              </a:tblGrid>
              <a:tr h="742195">
                <a:tc>
                  <a:txBody>
                    <a:bodyPr/>
                    <a:lstStyle/>
                    <a:p>
                      <a:r>
                        <a:rPr lang="cs-CZ" dirty="0" smtClean="0">
                          <a:latin typeface="Comic Sans MS" pitchFamily="66" charset="0"/>
                        </a:rPr>
                        <a:t>Počet</a:t>
                      </a:r>
                      <a:r>
                        <a:rPr lang="cs-CZ" baseline="0" dirty="0" smtClean="0">
                          <a:latin typeface="Comic Sans MS" pitchFamily="66" charset="0"/>
                        </a:rPr>
                        <a:t> bodů</a:t>
                      </a:r>
                      <a:endParaRPr lang="cs-CZ" dirty="0">
                        <a:latin typeface="Comic Sans MS" pitchFamily="66" charset="0"/>
                      </a:endParaRPr>
                    </a:p>
                  </a:txBody>
                  <a:tcPr/>
                </a:tc>
                <a:tc>
                  <a:txBody>
                    <a:bodyPr/>
                    <a:lstStyle/>
                    <a:p>
                      <a:r>
                        <a:rPr lang="cs-CZ" dirty="0" smtClean="0">
                          <a:latin typeface="Comic Sans MS" pitchFamily="66" charset="0"/>
                        </a:rPr>
                        <a:t>Výsledky</a:t>
                      </a:r>
                      <a:endParaRPr lang="cs-CZ" dirty="0">
                        <a:latin typeface="Comic Sans MS" pitchFamily="66" charset="0"/>
                      </a:endParaRPr>
                    </a:p>
                  </a:txBody>
                  <a:tcPr/>
                </a:tc>
                <a:tc>
                  <a:txBody>
                    <a:bodyPr/>
                    <a:lstStyle/>
                    <a:p>
                      <a:r>
                        <a:rPr lang="cs-CZ" dirty="0" smtClean="0">
                          <a:latin typeface="Comic Sans MS" pitchFamily="66" charset="0"/>
                        </a:rPr>
                        <a:t>Stupeň</a:t>
                      </a:r>
                      <a:r>
                        <a:rPr lang="cs-CZ" baseline="0" dirty="0" smtClean="0">
                          <a:latin typeface="Comic Sans MS" pitchFamily="66" charset="0"/>
                        </a:rPr>
                        <a:t> závažnosti</a:t>
                      </a:r>
                      <a:endParaRPr lang="cs-CZ" dirty="0">
                        <a:latin typeface="Comic Sans MS" pitchFamily="66" charset="0"/>
                      </a:endParaRPr>
                    </a:p>
                  </a:txBody>
                  <a:tcPr/>
                </a:tc>
                <a:tc>
                  <a:txBody>
                    <a:bodyPr/>
                    <a:lstStyle/>
                    <a:p>
                      <a:r>
                        <a:rPr lang="cs-CZ" dirty="0" smtClean="0">
                          <a:latin typeface="Comic Sans MS" pitchFamily="66" charset="0"/>
                        </a:rPr>
                        <a:t>Doporučení</a:t>
                      </a:r>
                      <a:endParaRPr lang="cs-CZ" dirty="0">
                        <a:latin typeface="Comic Sans MS" pitchFamily="66" charset="0"/>
                      </a:endParaRPr>
                    </a:p>
                  </a:txBody>
                  <a:tcPr/>
                </a:tc>
              </a:tr>
              <a:tr h="1952073">
                <a:tc>
                  <a:txBody>
                    <a:bodyPr/>
                    <a:lstStyle/>
                    <a:p>
                      <a:r>
                        <a:rPr lang="cs-CZ" dirty="0" smtClean="0">
                          <a:latin typeface="Comic Sans MS" pitchFamily="66" charset="0"/>
                        </a:rPr>
                        <a:t>20</a:t>
                      </a:r>
                      <a:endParaRPr lang="cs-CZ" dirty="0">
                        <a:latin typeface="Comic Sans MS" pitchFamily="66" charset="0"/>
                      </a:endParaRPr>
                    </a:p>
                  </a:txBody>
                  <a:tcPr/>
                </a:tc>
                <a:tc>
                  <a:txBody>
                    <a:bodyPr/>
                    <a:lstStyle/>
                    <a:p>
                      <a:r>
                        <a:rPr lang="cs-CZ" dirty="0" smtClean="0">
                          <a:latin typeface="Comic Sans MS" pitchFamily="66" charset="0"/>
                        </a:rPr>
                        <a:t>Polotuhá/</a:t>
                      </a:r>
                      <a:r>
                        <a:rPr lang="cs-CZ" sz="1600" dirty="0" smtClean="0">
                          <a:latin typeface="Comic Sans MS" pitchFamily="66" charset="0"/>
                        </a:rPr>
                        <a:t>tekutina i pevná konzistence úspěšná</a:t>
                      </a:r>
                      <a:endParaRPr lang="cs-CZ" dirty="0">
                        <a:latin typeface="Comic Sans MS" pitchFamily="66" charset="0"/>
                      </a:endParaRPr>
                    </a:p>
                  </a:txBody>
                  <a:tcPr/>
                </a:tc>
                <a:tc>
                  <a:txBody>
                    <a:bodyPr/>
                    <a:lstStyle/>
                    <a:p>
                      <a:r>
                        <a:rPr lang="cs-CZ" dirty="0" smtClean="0">
                          <a:latin typeface="Comic Sans MS" pitchFamily="66" charset="0"/>
                        </a:rPr>
                        <a:t>Lehký/bez dysfagie minimální riziko aspirace</a:t>
                      </a:r>
                      <a:endParaRPr lang="cs-CZ" dirty="0">
                        <a:latin typeface="Comic Sans MS" pitchFamily="66" charset="0"/>
                      </a:endParaRPr>
                    </a:p>
                  </a:txBody>
                  <a:tcPr/>
                </a:tc>
                <a:tc>
                  <a:txBody>
                    <a:bodyPr/>
                    <a:lstStyle/>
                    <a:p>
                      <a:pPr>
                        <a:buFont typeface="Arial" pitchFamily="34" charset="0"/>
                        <a:buChar char="•"/>
                      </a:pPr>
                      <a:r>
                        <a:rPr lang="cs-CZ" dirty="0" smtClean="0">
                          <a:latin typeface="Comic Sans MS" pitchFamily="66" charset="0"/>
                        </a:rPr>
                        <a:t>Normální dieta</a:t>
                      </a:r>
                    </a:p>
                    <a:p>
                      <a:pPr>
                        <a:buFont typeface="Arial" pitchFamily="34" charset="0"/>
                        <a:buChar char="•"/>
                      </a:pPr>
                      <a:r>
                        <a:rPr lang="cs-CZ" dirty="0" smtClean="0">
                          <a:latin typeface="Comic Sans MS" pitchFamily="66" charset="0"/>
                        </a:rPr>
                        <a:t>Běžné tekutiny</a:t>
                      </a:r>
                      <a:r>
                        <a:rPr lang="cs-CZ" baseline="0" dirty="0" smtClean="0">
                          <a:latin typeface="Comic Sans MS" pitchFamily="66" charset="0"/>
                        </a:rPr>
                        <a:t> </a:t>
                      </a:r>
                      <a:r>
                        <a:rPr lang="cs-CZ" sz="1100" baseline="0" dirty="0" smtClean="0">
                          <a:latin typeface="Comic Sans MS" pitchFamily="66" charset="0"/>
                        </a:rPr>
                        <a:t>(</a:t>
                      </a:r>
                      <a:r>
                        <a:rPr lang="cs-CZ" sz="1100" dirty="0" smtClean="0">
                          <a:latin typeface="Comic Sans MS" pitchFamily="66" charset="0"/>
                        </a:rPr>
                        <a:t>poprvé pod dohledem klinického logopeda nebo</a:t>
                      </a:r>
                      <a:r>
                        <a:rPr lang="cs-CZ" sz="1100" baseline="0" dirty="0" smtClean="0">
                          <a:latin typeface="Comic Sans MS" pitchFamily="66" charset="0"/>
                        </a:rPr>
                        <a:t> specializované sestry)</a:t>
                      </a:r>
                      <a:endParaRPr lang="cs-CZ" sz="1100" dirty="0">
                        <a:latin typeface="Comic Sans MS" pitchFamily="66" charset="0"/>
                      </a:endParaRPr>
                    </a:p>
                  </a:txBody>
                  <a:tcPr/>
                </a:tc>
              </a:tr>
              <a:tr h="4163733">
                <a:tc>
                  <a:txBody>
                    <a:bodyPr/>
                    <a:lstStyle/>
                    <a:p>
                      <a:r>
                        <a:rPr lang="cs-CZ" dirty="0" smtClean="0">
                          <a:latin typeface="Comic Sans MS" pitchFamily="66" charset="0"/>
                        </a:rPr>
                        <a:t>15-19</a:t>
                      </a:r>
                      <a:endParaRPr lang="cs-CZ" dirty="0">
                        <a:latin typeface="Comic Sans MS" pitchFamily="66" charset="0"/>
                      </a:endParaRPr>
                    </a:p>
                  </a:txBody>
                  <a:tcPr/>
                </a:tc>
                <a:tc>
                  <a:txBody>
                    <a:bodyPr/>
                    <a:lstStyle/>
                    <a:p>
                      <a:r>
                        <a:rPr lang="cs-CZ" dirty="0" smtClean="0">
                          <a:latin typeface="Comic Sans MS" pitchFamily="66" charset="0"/>
                        </a:rPr>
                        <a:t>Polotuhá a tekutá konzistence</a:t>
                      </a:r>
                      <a:r>
                        <a:rPr lang="cs-CZ" baseline="0" dirty="0" smtClean="0">
                          <a:latin typeface="Comic Sans MS" pitchFamily="66" charset="0"/>
                        </a:rPr>
                        <a:t> úspěšná a pevná neúspěšná</a:t>
                      </a:r>
                      <a:endParaRPr lang="cs-CZ" dirty="0">
                        <a:latin typeface="Comic Sans MS" pitchFamily="66" charset="0"/>
                      </a:endParaRPr>
                    </a:p>
                  </a:txBody>
                  <a:tcPr/>
                </a:tc>
                <a:tc>
                  <a:txBody>
                    <a:bodyPr/>
                    <a:lstStyle/>
                    <a:p>
                      <a:r>
                        <a:rPr lang="cs-CZ" dirty="0" smtClean="0">
                          <a:latin typeface="Comic Sans MS" pitchFamily="66" charset="0"/>
                        </a:rPr>
                        <a:t>Lehký stupeň dysfagie s nízkým rizikem aspirace</a:t>
                      </a:r>
                      <a:endParaRPr lang="cs-CZ" dirty="0">
                        <a:latin typeface="Comic Sans MS" pitchFamily="66" charset="0"/>
                      </a:endParaRPr>
                    </a:p>
                  </a:txBody>
                  <a:tcPr/>
                </a:tc>
                <a:tc>
                  <a:txBody>
                    <a:bodyPr/>
                    <a:lstStyle/>
                    <a:p>
                      <a:pPr>
                        <a:buFont typeface="Arial" pitchFamily="34" charset="0"/>
                        <a:buChar char="•"/>
                      </a:pPr>
                      <a:r>
                        <a:rPr lang="cs-CZ" dirty="0" smtClean="0">
                          <a:latin typeface="Comic Sans MS" pitchFamily="66" charset="0"/>
                        </a:rPr>
                        <a:t>Dysfagická dieta </a:t>
                      </a:r>
                      <a:r>
                        <a:rPr lang="cs-CZ" sz="1100" dirty="0" smtClean="0">
                          <a:latin typeface="Comic Sans MS" pitchFamily="66" charset="0"/>
                        </a:rPr>
                        <a:t>(pyré a měkké konzistence jídla)</a:t>
                      </a:r>
                    </a:p>
                    <a:p>
                      <a:pPr>
                        <a:buFont typeface="Arial" pitchFamily="34" charset="0"/>
                        <a:buChar char="•"/>
                      </a:pPr>
                      <a:r>
                        <a:rPr lang="cs-CZ" dirty="0" smtClean="0">
                          <a:latin typeface="Comic Sans MS" pitchFamily="66" charset="0"/>
                        </a:rPr>
                        <a:t>Tekutiny velmi pomalu-po jednom doušku</a:t>
                      </a:r>
                    </a:p>
                    <a:p>
                      <a:pPr>
                        <a:buFont typeface="Arial" pitchFamily="34" charset="0"/>
                        <a:buChar char="•"/>
                      </a:pPr>
                      <a:r>
                        <a:rPr lang="cs-CZ" dirty="0" smtClean="0">
                          <a:latin typeface="Comic Sans MS" pitchFamily="66" charset="0"/>
                        </a:rPr>
                        <a:t>Funkční vyšetřovací</a:t>
                      </a:r>
                      <a:r>
                        <a:rPr lang="cs-CZ" baseline="0" dirty="0" smtClean="0">
                          <a:latin typeface="Comic Sans MS" pitchFamily="66" charset="0"/>
                        </a:rPr>
                        <a:t> metody jako FEES nebo VFES</a:t>
                      </a:r>
                    </a:p>
                    <a:p>
                      <a:pPr>
                        <a:buFont typeface="Arial" pitchFamily="34" charset="0"/>
                        <a:buChar char="•"/>
                      </a:pPr>
                      <a:r>
                        <a:rPr lang="cs-CZ" baseline="0" dirty="0" smtClean="0">
                          <a:latin typeface="Comic Sans MS" pitchFamily="66" charset="0"/>
                        </a:rPr>
                        <a:t>Upozornit klinického logopeda</a:t>
                      </a:r>
                      <a:endParaRPr lang="cs-CZ" dirty="0">
                        <a:latin typeface="Comic Sans MS" pitchFamily="66" charset="0"/>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nvPr>
        </p:nvGraphicFramePr>
        <p:xfrm>
          <a:off x="457200" y="260649"/>
          <a:ext cx="8229600" cy="6217920"/>
        </p:xfrm>
        <a:graphic>
          <a:graphicData uri="http://schemas.openxmlformats.org/drawingml/2006/table">
            <a:tbl>
              <a:tblPr firstRow="1" bandRow="1">
                <a:tableStyleId>{5C22544A-7EE6-4342-B048-85BDC9FD1C3A}</a:tableStyleId>
              </a:tblPr>
              <a:tblGrid>
                <a:gridCol w="1234480"/>
                <a:gridCol w="1800200"/>
                <a:gridCol w="2232248"/>
                <a:gridCol w="2962672"/>
              </a:tblGrid>
              <a:tr h="804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omic Sans MS" pitchFamily="66" charset="0"/>
                        </a:rPr>
                        <a:t>Počet</a:t>
                      </a:r>
                      <a:r>
                        <a:rPr lang="cs-CZ" baseline="0" dirty="0" smtClean="0">
                          <a:latin typeface="Comic Sans MS" pitchFamily="66" charset="0"/>
                        </a:rPr>
                        <a:t> bodů</a:t>
                      </a:r>
                      <a:endParaRPr lang="cs-CZ" dirty="0" smtClean="0">
                        <a:latin typeface="Comic Sans MS" pitchFamily="66" charset="0"/>
                      </a:endParaRPr>
                    </a:p>
                    <a:p>
                      <a:endParaRPr lang="cs-CZ"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omic Sans MS" pitchFamily="66" charset="0"/>
                        </a:rPr>
                        <a:t>Výsledky</a:t>
                      </a:r>
                    </a:p>
                    <a:p>
                      <a:endParaRPr lang="cs-CZ"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omic Sans MS" pitchFamily="66" charset="0"/>
                        </a:rPr>
                        <a:t>Stupeň</a:t>
                      </a:r>
                      <a:r>
                        <a:rPr lang="cs-CZ" baseline="0" dirty="0" smtClean="0">
                          <a:latin typeface="Comic Sans MS" pitchFamily="66" charset="0"/>
                        </a:rPr>
                        <a:t> závažnosti</a:t>
                      </a:r>
                      <a:endParaRPr lang="cs-CZ" dirty="0" smtClean="0">
                        <a:latin typeface="Comic Sans MS" pitchFamily="66" charset="0"/>
                      </a:endParaRPr>
                    </a:p>
                    <a:p>
                      <a:endParaRPr lang="cs-CZ" dirty="0">
                        <a:latin typeface="Comic Sans MS" pitchFamily="66" charset="0"/>
                      </a:endParaRPr>
                    </a:p>
                  </a:txBody>
                  <a:tcPr/>
                </a:tc>
                <a:tc>
                  <a:txBody>
                    <a:bodyPr/>
                    <a:lstStyle/>
                    <a:p>
                      <a:r>
                        <a:rPr lang="cs-CZ" dirty="0" smtClean="0">
                          <a:latin typeface="Comic Sans MS" pitchFamily="66" charset="0"/>
                        </a:rPr>
                        <a:t>Doporučení</a:t>
                      </a:r>
                      <a:endParaRPr lang="cs-CZ" dirty="0">
                        <a:latin typeface="Comic Sans MS" pitchFamily="66" charset="0"/>
                      </a:endParaRPr>
                    </a:p>
                  </a:txBody>
                  <a:tcPr/>
                </a:tc>
              </a:tr>
              <a:tr h="5286229">
                <a:tc>
                  <a:txBody>
                    <a:bodyPr/>
                    <a:lstStyle/>
                    <a:p>
                      <a:r>
                        <a:rPr lang="cs-CZ" dirty="0" smtClean="0">
                          <a:latin typeface="Comic Sans MS" pitchFamily="66" charset="0"/>
                        </a:rPr>
                        <a:t>10-14</a:t>
                      </a:r>
                      <a:endParaRPr lang="cs-CZ"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omic Sans MS" pitchFamily="66" charset="0"/>
                        </a:rPr>
                        <a:t>Polotuhá</a:t>
                      </a:r>
                      <a:r>
                        <a:rPr lang="cs-CZ" baseline="0" dirty="0" smtClean="0">
                          <a:latin typeface="Comic Sans MS" pitchFamily="66" charset="0"/>
                        </a:rPr>
                        <a:t> konzistence úspěšná, tekutiny neúspěšné</a:t>
                      </a:r>
                      <a:endParaRPr lang="cs-CZ" dirty="0" smtClean="0">
                        <a:latin typeface="Comic Sans MS" pitchFamily="66" charset="0"/>
                      </a:endParaRPr>
                    </a:p>
                    <a:p>
                      <a:endParaRPr lang="cs-CZ" dirty="0">
                        <a:latin typeface="Comic Sans MS" pitchFamily="66" charset="0"/>
                      </a:endParaRPr>
                    </a:p>
                  </a:txBody>
                  <a:tcPr/>
                </a:tc>
                <a:tc>
                  <a:txBody>
                    <a:bodyPr/>
                    <a:lstStyle/>
                    <a:p>
                      <a:r>
                        <a:rPr lang="cs-CZ" dirty="0" smtClean="0">
                          <a:latin typeface="Comic Sans MS" pitchFamily="66" charset="0"/>
                        </a:rPr>
                        <a:t>Střední stupeň dysfagie s rizikem aspirace</a:t>
                      </a:r>
                      <a:endParaRPr lang="cs-CZ" dirty="0">
                        <a:latin typeface="Comic Sans MS" pitchFamily="66" charset="0"/>
                      </a:endParaRPr>
                    </a:p>
                  </a:txBody>
                  <a:tcPr/>
                </a:tc>
                <a:tc>
                  <a:txBody>
                    <a:bodyPr/>
                    <a:lstStyle/>
                    <a:p>
                      <a:r>
                        <a:rPr lang="cs-CZ" dirty="0" smtClean="0">
                          <a:latin typeface="Comic Sans MS" pitchFamily="66" charset="0"/>
                        </a:rPr>
                        <a:t>Dysfagická dieta začínající:</a:t>
                      </a:r>
                    </a:p>
                    <a:p>
                      <a:pPr>
                        <a:buFont typeface="Arial" pitchFamily="34" charset="0"/>
                        <a:buChar char="•"/>
                      </a:pPr>
                      <a:r>
                        <a:rPr lang="cs-CZ" dirty="0" smtClean="0">
                          <a:latin typeface="Comic Sans MS" pitchFamily="66" charset="0"/>
                        </a:rPr>
                        <a:t>Zahuštěnými konzistencemi jako přesnídávka a doplnění parenterální výživou</a:t>
                      </a:r>
                    </a:p>
                    <a:p>
                      <a:pPr>
                        <a:buFont typeface="Arial" pitchFamily="34" charset="0"/>
                        <a:buChar char="•"/>
                      </a:pPr>
                      <a:r>
                        <a:rPr lang="cs-CZ" dirty="0" smtClean="0">
                          <a:latin typeface="Comic Sans MS" pitchFamily="66" charset="0"/>
                        </a:rPr>
                        <a:t>Všechny tekutiny musí být zahušťovány</a:t>
                      </a:r>
                    </a:p>
                    <a:p>
                      <a:pPr>
                        <a:buFont typeface="Arial" pitchFamily="34" charset="0"/>
                        <a:buChar char="•"/>
                      </a:pPr>
                      <a:r>
                        <a:rPr lang="cs-CZ" dirty="0" smtClean="0">
                          <a:latin typeface="Comic Sans MS" pitchFamily="66" charset="0"/>
                        </a:rPr>
                        <a:t>Léky</a:t>
                      </a:r>
                      <a:r>
                        <a:rPr lang="cs-CZ" baseline="0" dirty="0" smtClean="0">
                          <a:latin typeface="Comic Sans MS" pitchFamily="66" charset="0"/>
                        </a:rPr>
                        <a:t> musí být drceny a smíchány se zahuštěnou tekutinou</a:t>
                      </a:r>
                    </a:p>
                    <a:p>
                      <a:pPr>
                        <a:buFont typeface="Arial" pitchFamily="34" charset="0"/>
                        <a:buChar char="•"/>
                      </a:pPr>
                      <a:r>
                        <a:rPr lang="cs-CZ" baseline="0" dirty="0" smtClean="0">
                          <a:latin typeface="Comic Sans MS" pitchFamily="66" charset="0"/>
                        </a:rPr>
                        <a:t>Žádná medikace v tekuté formě konzistence</a:t>
                      </a:r>
                    </a:p>
                    <a:p>
                      <a:pPr>
                        <a:buFont typeface="Arial" pitchFamily="34" charset="0"/>
                        <a:buChar char="•"/>
                      </a:pPr>
                      <a:r>
                        <a:rPr lang="cs-CZ" baseline="0" dirty="0" smtClean="0">
                          <a:latin typeface="Comic Sans MS" pitchFamily="66" charset="0"/>
                        </a:rPr>
                        <a:t>Dále funkční vyšetřovací metody jako FEES nebo VFES</a:t>
                      </a:r>
                    </a:p>
                    <a:p>
                      <a:pPr>
                        <a:buFont typeface="Arial" pitchFamily="34" charset="0"/>
                        <a:buChar char="•"/>
                      </a:pPr>
                      <a:r>
                        <a:rPr lang="cs-CZ" baseline="0" dirty="0" smtClean="0">
                          <a:latin typeface="Comic Sans MS" pitchFamily="66" charset="0"/>
                        </a:rPr>
                        <a:t>Upozornit klinického logopeda</a:t>
                      </a:r>
                    </a:p>
                    <a:p>
                      <a:pPr>
                        <a:buFont typeface="Arial" pitchFamily="34" charset="0"/>
                        <a:buChar char="•"/>
                      </a:pPr>
                      <a:r>
                        <a:rPr lang="cs-CZ" i="1" baseline="0" dirty="0" smtClean="0">
                          <a:latin typeface="Comic Sans MS" pitchFamily="66" charset="0"/>
                        </a:rPr>
                        <a:t>Doplnění NGS či PV</a:t>
                      </a:r>
                      <a:endParaRPr lang="cs-CZ" i="1" dirty="0">
                        <a:latin typeface="Comic Sans MS" pitchFamily="66" charset="0"/>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graphicFrame>
        <p:nvGraphicFramePr>
          <p:cNvPr id="4" name="Zástupný symbol pro obsah 3"/>
          <p:cNvGraphicFramePr>
            <a:graphicFrameLocks noGrp="1"/>
          </p:cNvGraphicFramePr>
          <p:nvPr>
            <p:ph idx="1"/>
          </p:nvPr>
        </p:nvGraphicFramePr>
        <p:xfrm>
          <a:off x="457200" y="1600200"/>
          <a:ext cx="8229600" cy="29260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omic Sans MS" pitchFamily="66" charset="0"/>
                        </a:rPr>
                        <a:t>Počet</a:t>
                      </a:r>
                      <a:r>
                        <a:rPr lang="cs-CZ" baseline="0" dirty="0" smtClean="0">
                          <a:latin typeface="Comic Sans MS" pitchFamily="66" charset="0"/>
                        </a:rPr>
                        <a:t> bodů</a:t>
                      </a:r>
                      <a:endParaRPr lang="cs-CZ" dirty="0" smtClean="0">
                        <a:latin typeface="Comic Sans MS" pitchFamily="66" charset="0"/>
                      </a:endParaRPr>
                    </a:p>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omic Sans MS" pitchFamily="66" charset="0"/>
                        </a:rPr>
                        <a:t>Výsledky</a:t>
                      </a:r>
                    </a:p>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omic Sans MS" pitchFamily="66" charset="0"/>
                        </a:rPr>
                        <a:t>Stupeň</a:t>
                      </a:r>
                      <a:r>
                        <a:rPr lang="cs-CZ" baseline="0" dirty="0" smtClean="0">
                          <a:latin typeface="Comic Sans MS" pitchFamily="66" charset="0"/>
                        </a:rPr>
                        <a:t> závažnosti</a:t>
                      </a:r>
                      <a:endParaRPr lang="cs-CZ" dirty="0" smtClean="0">
                        <a:latin typeface="Comic Sans MS" pitchFamily="66" charset="0"/>
                      </a:endParaRPr>
                    </a:p>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Comic Sans MS" pitchFamily="66" charset="0"/>
                        </a:rPr>
                        <a:t>Doporučení</a:t>
                      </a:r>
                    </a:p>
                    <a:p>
                      <a:endParaRPr lang="cs-CZ" dirty="0"/>
                    </a:p>
                  </a:txBody>
                  <a:tcPr/>
                </a:tc>
              </a:tr>
              <a:tr h="370840">
                <a:tc>
                  <a:txBody>
                    <a:bodyPr/>
                    <a:lstStyle/>
                    <a:p>
                      <a:r>
                        <a:rPr lang="cs-CZ" dirty="0" smtClean="0"/>
                        <a:t>0-9</a:t>
                      </a:r>
                      <a:endParaRPr lang="cs-CZ" dirty="0"/>
                    </a:p>
                  </a:txBody>
                  <a:tcPr/>
                </a:tc>
                <a:tc>
                  <a:txBody>
                    <a:bodyPr/>
                    <a:lstStyle/>
                    <a:p>
                      <a:r>
                        <a:rPr lang="cs-CZ" dirty="0" err="1" smtClean="0">
                          <a:latin typeface="Comic Sans MS" pitchFamily="66" charset="0"/>
                        </a:rPr>
                        <a:t>Předtestové</a:t>
                      </a:r>
                      <a:r>
                        <a:rPr lang="cs-CZ" dirty="0" smtClean="0">
                          <a:latin typeface="Comic Sans MS" pitchFamily="66" charset="0"/>
                        </a:rPr>
                        <a:t> vyšetření neúspěšné nebo zahuštěná konzistence neúspěšná</a:t>
                      </a:r>
                      <a:endParaRPr lang="cs-CZ" dirty="0">
                        <a:latin typeface="Comic Sans MS" pitchFamily="66" charset="0"/>
                      </a:endParaRPr>
                    </a:p>
                  </a:txBody>
                  <a:tcPr/>
                </a:tc>
                <a:tc>
                  <a:txBody>
                    <a:bodyPr/>
                    <a:lstStyle/>
                    <a:p>
                      <a:r>
                        <a:rPr lang="cs-CZ" dirty="0" smtClean="0">
                          <a:latin typeface="Comic Sans MS" pitchFamily="66" charset="0"/>
                        </a:rPr>
                        <a:t>Těžká dysfagie s vysokým rizikem aspirace</a:t>
                      </a:r>
                      <a:endParaRPr lang="cs-CZ" dirty="0">
                        <a:latin typeface="Comic Sans MS" pitchFamily="66" charset="0"/>
                      </a:endParaRPr>
                    </a:p>
                  </a:txBody>
                  <a:tcPr/>
                </a:tc>
                <a:tc>
                  <a:txBody>
                    <a:bodyPr/>
                    <a:lstStyle/>
                    <a:p>
                      <a:pPr>
                        <a:buFont typeface="Arial" pitchFamily="34" charset="0"/>
                        <a:buChar char="•"/>
                      </a:pPr>
                      <a:r>
                        <a:rPr lang="cs-CZ" dirty="0" smtClean="0">
                          <a:latin typeface="Comic Sans MS" pitchFamily="66" charset="0"/>
                        </a:rPr>
                        <a:t>NPO </a:t>
                      </a:r>
                    </a:p>
                    <a:p>
                      <a:pPr>
                        <a:buFont typeface="Arial" pitchFamily="34" charset="0"/>
                        <a:buChar char="•"/>
                      </a:pPr>
                      <a:r>
                        <a:rPr lang="cs-CZ" dirty="0" smtClean="0">
                          <a:latin typeface="Comic Sans MS" pitchFamily="66" charset="0"/>
                        </a:rPr>
                        <a:t>Dále FEES</a:t>
                      </a:r>
                      <a:r>
                        <a:rPr lang="cs-CZ" baseline="0" dirty="0" smtClean="0">
                          <a:latin typeface="Comic Sans MS" pitchFamily="66" charset="0"/>
                        </a:rPr>
                        <a:t> či VFES</a:t>
                      </a:r>
                    </a:p>
                    <a:p>
                      <a:pPr>
                        <a:buFont typeface="Arial" pitchFamily="34" charset="0"/>
                        <a:buChar char="•"/>
                      </a:pPr>
                      <a:r>
                        <a:rPr lang="cs-CZ" baseline="0" dirty="0" smtClean="0">
                          <a:latin typeface="Comic Sans MS" pitchFamily="66" charset="0"/>
                        </a:rPr>
                        <a:t>Upozornit klinického logopeda</a:t>
                      </a:r>
                    </a:p>
                    <a:p>
                      <a:pPr>
                        <a:buFont typeface="Arial" pitchFamily="34" charset="0"/>
                        <a:buChar char="•"/>
                      </a:pPr>
                      <a:r>
                        <a:rPr lang="cs-CZ" baseline="0" dirty="0" smtClean="0">
                          <a:latin typeface="Comic Sans MS" pitchFamily="66" charset="0"/>
                        </a:rPr>
                        <a:t>NGS či PV</a:t>
                      </a:r>
                      <a:endParaRPr lang="cs-CZ" dirty="0">
                        <a:latin typeface="Comic Sans MS" pitchFamily="66" charset="0"/>
                      </a:endParaRPr>
                    </a:p>
                  </a:txBody>
                  <a:tcPr/>
                </a:tc>
              </a:tr>
            </a:tbl>
          </a:graphicData>
        </a:graphic>
      </p:graphicFrame>
      <p:sp>
        <p:nvSpPr>
          <p:cNvPr id="5" name="Obdélník 4"/>
          <p:cNvSpPr/>
          <p:nvPr/>
        </p:nvSpPr>
        <p:spPr>
          <a:xfrm>
            <a:off x="467544" y="4509119"/>
            <a:ext cx="7920880" cy="2092881"/>
          </a:xfrm>
          <a:prstGeom prst="rect">
            <a:avLst/>
          </a:prstGeom>
        </p:spPr>
        <p:txBody>
          <a:bodyPr wrap="square">
            <a:spAutoFit/>
          </a:bodyPr>
          <a:lstStyle/>
          <a:p>
            <a:r>
              <a:rPr lang="cs-CZ" b="1" dirty="0" smtClean="0">
                <a:solidFill>
                  <a:schemeClr val="tx2">
                    <a:lumMod val="75000"/>
                  </a:schemeClr>
                </a:solidFill>
                <a:latin typeface="Comic Sans MS" pitchFamily="66" charset="0"/>
              </a:rPr>
              <a:t>				</a:t>
            </a:r>
          </a:p>
          <a:p>
            <a:r>
              <a:rPr lang="cs-CZ" b="1" dirty="0" smtClean="0">
                <a:solidFill>
                  <a:schemeClr val="tx2">
                    <a:lumMod val="75000"/>
                  </a:schemeClr>
                </a:solidFill>
                <a:latin typeface="Comic Sans MS" pitchFamily="66" charset="0"/>
              </a:rPr>
              <a:t>				</a:t>
            </a:r>
          </a:p>
          <a:p>
            <a:r>
              <a:rPr lang="cs-CZ" b="1" dirty="0" smtClean="0">
                <a:solidFill>
                  <a:schemeClr val="tx2">
                    <a:lumMod val="75000"/>
                  </a:schemeClr>
                </a:solidFill>
                <a:latin typeface="Comic Sans MS" pitchFamily="66" charset="0"/>
              </a:rPr>
              <a:t>			</a:t>
            </a:r>
            <a:r>
              <a:rPr lang="cs-CZ" sz="4000" b="1" dirty="0" smtClean="0">
                <a:solidFill>
                  <a:schemeClr val="tx2">
                    <a:lumMod val="75000"/>
                  </a:schemeClr>
                </a:solidFill>
                <a:latin typeface="Comic Sans MS" pitchFamily="66" charset="0"/>
              </a:rPr>
              <a:t>IDDSI</a:t>
            </a:r>
          </a:p>
          <a:p>
            <a:endParaRPr lang="cs-CZ" b="1" dirty="0" smtClean="0">
              <a:solidFill>
                <a:schemeClr val="tx2">
                  <a:lumMod val="75000"/>
                </a:schemeClr>
              </a:solidFill>
              <a:latin typeface="Comic Sans MS" pitchFamily="66" charset="0"/>
            </a:endParaRPr>
          </a:p>
          <a:p>
            <a:r>
              <a:rPr lang="cs-CZ" b="1" dirty="0" smtClean="0">
                <a:solidFill>
                  <a:schemeClr val="tx2">
                    <a:lumMod val="75000"/>
                  </a:schemeClr>
                </a:solidFill>
                <a:latin typeface="Comic Sans MS" pitchFamily="66" charset="0"/>
              </a:rPr>
              <a:t/>
            </a:r>
            <a:br>
              <a:rPr lang="cs-CZ" b="1" dirty="0" smtClean="0">
                <a:solidFill>
                  <a:schemeClr val="tx2">
                    <a:lumMod val="75000"/>
                  </a:schemeClr>
                </a:solidFill>
                <a:latin typeface="Comic Sans MS" pitchFamily="66" charset="0"/>
              </a:rPr>
            </a:br>
            <a:r>
              <a:rPr lang="cs-CZ" b="1" dirty="0" smtClean="0">
                <a:solidFill>
                  <a:schemeClr val="tx2">
                    <a:lumMod val="75000"/>
                  </a:schemeClr>
                </a:solidFill>
                <a:latin typeface="Comic Sans MS" pitchFamily="66" charset="0"/>
              </a:rPr>
              <a:t>	(</a:t>
            </a:r>
            <a:r>
              <a:rPr lang="cs-CZ" b="1" dirty="0" err="1" smtClean="0">
                <a:solidFill>
                  <a:schemeClr val="tx2">
                    <a:lumMod val="75000"/>
                  </a:schemeClr>
                </a:solidFill>
                <a:latin typeface="Comic Sans MS" pitchFamily="66" charset="0"/>
              </a:rPr>
              <a:t>International</a:t>
            </a:r>
            <a:r>
              <a:rPr lang="cs-CZ" b="1" dirty="0" smtClean="0">
                <a:solidFill>
                  <a:schemeClr val="tx2">
                    <a:lumMod val="75000"/>
                  </a:schemeClr>
                </a:solidFill>
                <a:latin typeface="Comic Sans MS" pitchFamily="66" charset="0"/>
              </a:rPr>
              <a:t> </a:t>
            </a:r>
            <a:r>
              <a:rPr lang="cs-CZ" b="1" dirty="0" err="1" smtClean="0">
                <a:solidFill>
                  <a:schemeClr val="tx2">
                    <a:lumMod val="75000"/>
                  </a:schemeClr>
                </a:solidFill>
                <a:latin typeface="Comic Sans MS" pitchFamily="66" charset="0"/>
              </a:rPr>
              <a:t>Dysphagia</a:t>
            </a:r>
            <a:r>
              <a:rPr lang="cs-CZ" b="1" dirty="0" smtClean="0">
                <a:solidFill>
                  <a:schemeClr val="tx2">
                    <a:lumMod val="75000"/>
                  </a:schemeClr>
                </a:solidFill>
                <a:latin typeface="Comic Sans MS" pitchFamily="66" charset="0"/>
              </a:rPr>
              <a:t> Diet </a:t>
            </a:r>
            <a:r>
              <a:rPr lang="cs-CZ" b="1" dirty="0" err="1" smtClean="0">
                <a:solidFill>
                  <a:schemeClr val="tx2">
                    <a:lumMod val="75000"/>
                  </a:schemeClr>
                </a:solidFill>
                <a:latin typeface="Comic Sans MS" pitchFamily="66" charset="0"/>
              </a:rPr>
              <a:t>Standardization</a:t>
            </a:r>
            <a:r>
              <a:rPr lang="cs-CZ" b="1" dirty="0" smtClean="0">
                <a:solidFill>
                  <a:schemeClr val="tx2">
                    <a:lumMod val="75000"/>
                  </a:schemeClr>
                </a:solidFill>
                <a:latin typeface="Comic Sans MS" pitchFamily="66" charset="0"/>
              </a:rPr>
              <a:t> </a:t>
            </a:r>
            <a:r>
              <a:rPr lang="cs-CZ" b="1" dirty="0" err="1" smtClean="0">
                <a:solidFill>
                  <a:schemeClr val="tx2">
                    <a:lumMod val="75000"/>
                  </a:schemeClr>
                </a:solidFill>
                <a:latin typeface="Comic Sans MS" pitchFamily="66" charset="0"/>
              </a:rPr>
              <a:t>Iniciative</a:t>
            </a:r>
            <a:r>
              <a:rPr lang="cs-CZ" b="1" dirty="0" smtClean="0">
                <a:solidFill>
                  <a:schemeClr val="tx2">
                    <a:lumMod val="75000"/>
                  </a:schemeClr>
                </a:solidFill>
                <a:latin typeface="Comic Sans MS" pitchFamily="66" charset="0"/>
              </a:rPr>
              <a:t>)</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chemeClr val="tx2">
                    <a:lumMod val="75000"/>
                  </a:schemeClr>
                </a:solidFill>
                <a:latin typeface="Comic Sans MS" pitchFamily="66" charset="0"/>
              </a:rPr>
              <a:t>Jakou volit výživu u pacienta po CMP?</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lstStyle/>
          <a:p>
            <a:r>
              <a:rPr lang="cs-CZ" dirty="0" smtClean="0">
                <a:latin typeface="Comic Sans MS" pitchFamily="66" charset="0"/>
              </a:rPr>
              <a:t>Běžná strava</a:t>
            </a:r>
          </a:p>
          <a:p>
            <a:pPr>
              <a:buNone/>
            </a:pPr>
            <a:r>
              <a:rPr lang="cs-CZ" sz="2000" dirty="0" smtClean="0">
                <a:latin typeface="Comic Sans MS" pitchFamily="66" charset="0"/>
              </a:rPr>
              <a:t>	Diety (2, 3, 3HD, 4…..)</a:t>
            </a:r>
          </a:p>
          <a:p>
            <a:pPr>
              <a:buNone/>
            </a:pPr>
            <a:endParaRPr lang="cs-CZ" sz="2000" dirty="0" smtClean="0">
              <a:latin typeface="Comic Sans MS" pitchFamily="66" charset="0"/>
            </a:endParaRPr>
          </a:p>
          <a:p>
            <a:r>
              <a:rPr lang="cs-CZ" dirty="0" smtClean="0">
                <a:latin typeface="Comic Sans MS" pitchFamily="66" charset="0"/>
              </a:rPr>
              <a:t>Dysfagická dieta (1, 3B, 9ml)</a:t>
            </a:r>
          </a:p>
          <a:p>
            <a:endParaRPr lang="cs-CZ" dirty="0" smtClean="0">
              <a:latin typeface="Comic Sans MS" pitchFamily="66" charset="0"/>
            </a:endParaRPr>
          </a:p>
          <a:p>
            <a:r>
              <a:rPr lang="cs-CZ" dirty="0" smtClean="0">
                <a:latin typeface="Comic Sans MS" pitchFamily="66" charset="0"/>
              </a:rPr>
              <a:t>NGS, PEG..</a:t>
            </a:r>
          </a:p>
          <a:p>
            <a:endParaRPr lang="cs-CZ" dirty="0" smtClean="0">
              <a:latin typeface="Comic Sans MS" pitchFamily="66" charset="0"/>
            </a:endParaRPr>
          </a:p>
          <a:p>
            <a:r>
              <a:rPr lang="cs-CZ" dirty="0" smtClean="0">
                <a:latin typeface="Comic Sans MS" pitchFamily="66" charset="0"/>
              </a:rPr>
              <a:t>DPV, PV..</a:t>
            </a:r>
          </a:p>
          <a:p>
            <a:pPr>
              <a:buNone/>
            </a:pP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latin typeface="Comic Sans MS" pitchFamily="66" charset="0"/>
            </a:endParaRPr>
          </a:p>
          <a:p>
            <a:pPr>
              <a:buNone/>
            </a:pPr>
            <a:endParaRPr lang="cs-CZ" dirty="0" smtClean="0">
              <a:latin typeface="Comic Sans MS" pitchFamily="66" charset="0"/>
            </a:endParaRPr>
          </a:p>
          <a:p>
            <a:endParaRPr lang="cs-CZ" dirty="0" smtClean="0">
              <a:latin typeface="Comic Sans MS" pitchFamily="66" charset="0"/>
            </a:endParaRPr>
          </a:p>
          <a:p>
            <a:r>
              <a:rPr lang="cs-CZ" dirty="0" smtClean="0">
                <a:latin typeface="Comic Sans MS" pitchFamily="66" charset="0"/>
                <a:hlinkClick r:id="rId3"/>
              </a:rPr>
              <a:t>http://www.</a:t>
            </a:r>
            <a:r>
              <a:rPr lang="cs-CZ" dirty="0" err="1" smtClean="0">
                <a:latin typeface="Comic Sans MS" pitchFamily="66" charset="0"/>
                <a:hlinkClick r:id="rId3"/>
              </a:rPr>
              <a:t>youtube.com</a:t>
            </a:r>
            <a:r>
              <a:rPr lang="cs-CZ" dirty="0" smtClean="0">
                <a:latin typeface="Comic Sans MS" pitchFamily="66" charset="0"/>
                <a:hlinkClick r:id="rId3"/>
              </a:rPr>
              <a:t>/</a:t>
            </a:r>
            <a:r>
              <a:rPr lang="cs-CZ" dirty="0" err="1" smtClean="0">
                <a:latin typeface="Comic Sans MS" pitchFamily="66" charset="0"/>
                <a:hlinkClick r:id="rId3"/>
              </a:rPr>
              <a:t>watch</a:t>
            </a:r>
            <a:r>
              <a:rPr lang="cs-CZ" dirty="0" smtClean="0">
                <a:latin typeface="Comic Sans MS" pitchFamily="66" charset="0"/>
                <a:hlinkClick r:id="rId3"/>
              </a:rPr>
              <a:t>?v=e4RA2CJ6czU</a:t>
            </a:r>
            <a:r>
              <a:rPr lang="cs-CZ" dirty="0" smtClean="0">
                <a:latin typeface="Comic Sans MS" pitchFamily="66" charset="0"/>
              </a:rPr>
              <a:t> </a:t>
            </a:r>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Co všechno výživu ovlivňuje?</a:t>
            </a:r>
            <a:endParaRPr lang="cs-CZ" b="1" dirty="0">
              <a:solidFill>
                <a:schemeClr val="tx2">
                  <a:lumMod val="75000"/>
                </a:schemeClr>
              </a:solidFill>
              <a:latin typeface="Comic Sans MS" pitchFamily="66" charset="0"/>
            </a:endParaRPr>
          </a:p>
        </p:txBody>
      </p:sp>
      <p:graphicFrame>
        <p:nvGraphicFramePr>
          <p:cNvPr id="4" name="Zástupný symbol pro obsah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10805326_10205192457480550_942757762_n.jpg"/>
          <p:cNvPicPr>
            <a:picLocks noGrp="1" noChangeAspect="1"/>
          </p:cNvPicPr>
          <p:nvPr>
            <p:ph idx="1"/>
          </p:nvPr>
        </p:nvPicPr>
        <p:blipFill>
          <a:blip r:embed="rId3" cstate="print"/>
          <a:stretch>
            <a:fillRect/>
          </a:stretch>
        </p:blipFill>
        <p:spPr>
          <a:xfrm>
            <a:off x="0" y="0"/>
            <a:ext cx="9143999" cy="729218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Nutricia-Nutilis,-225-g.jpg"/>
          <p:cNvPicPr>
            <a:picLocks noGrp="1" noChangeAspect="1"/>
          </p:cNvPicPr>
          <p:nvPr>
            <p:ph idx="1"/>
          </p:nvPr>
        </p:nvPicPr>
        <p:blipFill>
          <a:blip r:embed="rId3" cstate="print"/>
          <a:stretch>
            <a:fillRect/>
          </a:stretch>
        </p:blipFill>
        <p:spPr>
          <a:xfrm>
            <a:off x="0" y="332656"/>
            <a:ext cx="3175000" cy="3175000"/>
          </a:xfrm>
        </p:spPr>
      </p:pic>
      <p:pic>
        <p:nvPicPr>
          <p:cNvPr id="5" name="Obrázek 4" descr="images.jpg"/>
          <p:cNvPicPr>
            <a:picLocks noChangeAspect="1"/>
          </p:cNvPicPr>
          <p:nvPr/>
        </p:nvPicPr>
        <p:blipFill>
          <a:blip r:embed="rId4" cstate="print"/>
          <a:stretch>
            <a:fillRect/>
          </a:stretch>
        </p:blipFill>
        <p:spPr>
          <a:xfrm>
            <a:off x="7164288" y="188640"/>
            <a:ext cx="1819275" cy="2286000"/>
          </a:xfrm>
          <a:prstGeom prst="rect">
            <a:avLst/>
          </a:prstGeom>
        </p:spPr>
      </p:pic>
      <p:pic>
        <p:nvPicPr>
          <p:cNvPr id="7" name="Obrázek 6" descr="stažený soubor.jpg"/>
          <p:cNvPicPr>
            <a:picLocks noChangeAspect="1"/>
          </p:cNvPicPr>
          <p:nvPr/>
        </p:nvPicPr>
        <p:blipFill>
          <a:blip r:embed="rId5" cstate="print"/>
          <a:stretch>
            <a:fillRect/>
          </a:stretch>
        </p:blipFill>
        <p:spPr>
          <a:xfrm>
            <a:off x="2915816" y="404664"/>
            <a:ext cx="2143125" cy="2143125"/>
          </a:xfrm>
          <a:prstGeom prst="rect">
            <a:avLst/>
          </a:prstGeom>
        </p:spPr>
      </p:pic>
      <p:pic>
        <p:nvPicPr>
          <p:cNvPr id="8" name="Obrázek 7" descr="stažený soubor (1).jpg"/>
          <p:cNvPicPr>
            <a:picLocks noChangeAspect="1"/>
          </p:cNvPicPr>
          <p:nvPr/>
        </p:nvPicPr>
        <p:blipFill>
          <a:blip r:embed="rId6" cstate="print"/>
          <a:stretch>
            <a:fillRect/>
          </a:stretch>
        </p:blipFill>
        <p:spPr>
          <a:xfrm>
            <a:off x="395536" y="3429000"/>
            <a:ext cx="1752600" cy="1333500"/>
          </a:xfrm>
          <a:prstGeom prst="rect">
            <a:avLst/>
          </a:prstGeom>
        </p:spPr>
      </p:pic>
      <p:pic>
        <p:nvPicPr>
          <p:cNvPr id="10" name="Obrázek 9" descr="stažený soubor (2).jpg"/>
          <p:cNvPicPr>
            <a:picLocks noChangeAspect="1"/>
          </p:cNvPicPr>
          <p:nvPr/>
        </p:nvPicPr>
        <p:blipFill>
          <a:blip r:embed="rId7" cstate="print"/>
          <a:stretch>
            <a:fillRect/>
          </a:stretch>
        </p:blipFill>
        <p:spPr>
          <a:xfrm>
            <a:off x="3707905" y="5157193"/>
            <a:ext cx="5436096" cy="1700808"/>
          </a:xfrm>
          <a:prstGeom prst="rect">
            <a:avLst/>
          </a:prstGeom>
        </p:spPr>
      </p:pic>
      <p:pic>
        <p:nvPicPr>
          <p:cNvPr id="11" name="Obrázek 10" descr="stažený soubor (3).jpg"/>
          <p:cNvPicPr>
            <a:picLocks noChangeAspect="1"/>
          </p:cNvPicPr>
          <p:nvPr/>
        </p:nvPicPr>
        <p:blipFill>
          <a:blip r:embed="rId8" cstate="print"/>
          <a:stretch>
            <a:fillRect/>
          </a:stretch>
        </p:blipFill>
        <p:spPr>
          <a:xfrm>
            <a:off x="6374160" y="2708920"/>
            <a:ext cx="2769840" cy="2490192"/>
          </a:xfrm>
          <a:prstGeom prst="rect">
            <a:avLst/>
          </a:prstGeom>
        </p:spPr>
      </p:pic>
      <p:pic>
        <p:nvPicPr>
          <p:cNvPr id="12" name="Obrázek 11" descr="images (3).jpg"/>
          <p:cNvPicPr>
            <a:picLocks noChangeAspect="1"/>
          </p:cNvPicPr>
          <p:nvPr/>
        </p:nvPicPr>
        <p:blipFill>
          <a:blip r:embed="rId9" cstate="print"/>
          <a:stretch>
            <a:fillRect/>
          </a:stretch>
        </p:blipFill>
        <p:spPr>
          <a:xfrm>
            <a:off x="4788024" y="0"/>
            <a:ext cx="2047875" cy="2228850"/>
          </a:xfrm>
          <a:prstGeom prst="rect">
            <a:avLst/>
          </a:prstGeom>
        </p:spPr>
      </p:pic>
      <p:pic>
        <p:nvPicPr>
          <p:cNvPr id="13" name="Obrázek 12" descr="stažený soubor (4).jpg"/>
          <p:cNvPicPr>
            <a:picLocks noChangeAspect="1"/>
          </p:cNvPicPr>
          <p:nvPr/>
        </p:nvPicPr>
        <p:blipFill>
          <a:blip r:embed="rId10" cstate="print"/>
          <a:stretch>
            <a:fillRect/>
          </a:stretch>
        </p:blipFill>
        <p:spPr>
          <a:xfrm>
            <a:off x="5220072" y="2204864"/>
            <a:ext cx="2143125" cy="2143125"/>
          </a:xfrm>
          <a:prstGeom prst="rect">
            <a:avLst/>
          </a:prstGeom>
          <a:ln>
            <a:noFill/>
          </a:ln>
          <a:effectLst>
            <a:softEdge rad="112500"/>
          </a:effectLst>
        </p:spPr>
      </p:pic>
      <p:pic>
        <p:nvPicPr>
          <p:cNvPr id="14" name="Obrázek 13" descr="stažený soubor (5).jpg"/>
          <p:cNvPicPr>
            <a:picLocks noChangeAspect="1"/>
          </p:cNvPicPr>
          <p:nvPr/>
        </p:nvPicPr>
        <p:blipFill>
          <a:blip r:embed="rId11" cstate="print"/>
          <a:stretch>
            <a:fillRect/>
          </a:stretch>
        </p:blipFill>
        <p:spPr>
          <a:xfrm>
            <a:off x="0" y="5013176"/>
            <a:ext cx="2381250" cy="1666875"/>
          </a:xfrm>
          <a:prstGeom prst="rect">
            <a:avLst/>
          </a:prstGeom>
        </p:spPr>
      </p:pic>
      <p:pic>
        <p:nvPicPr>
          <p:cNvPr id="6" name="Obrázek 5" descr="images (1).jpg"/>
          <p:cNvPicPr>
            <a:picLocks noChangeAspect="1"/>
          </p:cNvPicPr>
          <p:nvPr/>
        </p:nvPicPr>
        <p:blipFill>
          <a:blip r:embed="rId12" cstate="print"/>
          <a:stretch>
            <a:fillRect/>
          </a:stretch>
        </p:blipFill>
        <p:spPr>
          <a:xfrm>
            <a:off x="2195736" y="4077072"/>
            <a:ext cx="2143125" cy="2143125"/>
          </a:xfrm>
          <a:prstGeom prst="rect">
            <a:avLst/>
          </a:prstGeom>
        </p:spPr>
      </p:pic>
      <p:pic>
        <p:nvPicPr>
          <p:cNvPr id="15" name="Obrázek 14" descr="41f90f2380e5e0ce51f9121e4531c936_vanilka-png.PNG"/>
          <p:cNvPicPr>
            <a:picLocks noChangeAspect="1"/>
          </p:cNvPicPr>
          <p:nvPr/>
        </p:nvPicPr>
        <p:blipFill>
          <a:blip r:embed="rId13" cstate="print"/>
          <a:stretch>
            <a:fillRect/>
          </a:stretch>
        </p:blipFill>
        <p:spPr>
          <a:xfrm>
            <a:off x="3851920" y="1916832"/>
            <a:ext cx="1861939" cy="295232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poharek-na-napoje-s-hubickou-detail.jpg"/>
          <p:cNvPicPr>
            <a:picLocks noGrp="1" noChangeAspect="1"/>
          </p:cNvPicPr>
          <p:nvPr>
            <p:ph idx="1"/>
          </p:nvPr>
        </p:nvPicPr>
        <p:blipFill>
          <a:blip r:embed="rId2" cstate="print"/>
          <a:stretch>
            <a:fillRect/>
          </a:stretch>
        </p:blipFill>
        <p:spPr>
          <a:xfrm>
            <a:off x="6516216" y="4077072"/>
            <a:ext cx="2381250" cy="2306811"/>
          </a:xfrm>
        </p:spPr>
      </p:pic>
      <p:sp>
        <p:nvSpPr>
          <p:cNvPr id="6" name="TextovéPole 5"/>
          <p:cNvSpPr txBox="1"/>
          <p:nvPr/>
        </p:nvSpPr>
        <p:spPr>
          <a:xfrm>
            <a:off x="611560" y="980728"/>
            <a:ext cx="7560840" cy="5386090"/>
          </a:xfrm>
          <a:prstGeom prst="rect">
            <a:avLst/>
          </a:prstGeom>
          <a:noFill/>
        </p:spPr>
        <p:txBody>
          <a:bodyPr wrap="square" rtlCol="0">
            <a:spAutoFit/>
          </a:bodyPr>
          <a:lstStyle/>
          <a:p>
            <a:r>
              <a:rPr lang="cs-CZ" sz="2800" b="1" dirty="0" smtClean="0">
                <a:solidFill>
                  <a:schemeClr val="tx2">
                    <a:lumMod val="75000"/>
                  </a:schemeClr>
                </a:solidFill>
                <a:latin typeface="Comic Sans MS" pitchFamily="66" charset="0"/>
              </a:rPr>
              <a:t>Co ještě usnadní polykání?</a:t>
            </a:r>
          </a:p>
          <a:p>
            <a:endParaRPr lang="cs-CZ" sz="2800" b="1" dirty="0" smtClean="0">
              <a:solidFill>
                <a:schemeClr val="tx2">
                  <a:lumMod val="75000"/>
                </a:schemeClr>
              </a:solidFill>
              <a:latin typeface="Comic Sans MS" pitchFamily="66" charset="0"/>
            </a:endParaRPr>
          </a:p>
          <a:p>
            <a:pPr>
              <a:buFont typeface="Arial" pitchFamily="34" charset="0"/>
              <a:buChar char="•"/>
            </a:pPr>
            <a:r>
              <a:rPr lang="cs-CZ" sz="2000" b="1" dirty="0" smtClean="0">
                <a:latin typeface="Comic Sans MS" pitchFamily="66" charset="0"/>
              </a:rPr>
              <a:t>úprava konzistence potravy a tekutin</a:t>
            </a:r>
          </a:p>
          <a:p>
            <a:pPr>
              <a:buFont typeface="Arial" pitchFamily="34" charset="0"/>
              <a:buChar char="•"/>
            </a:pPr>
            <a:r>
              <a:rPr lang="cs-CZ" sz="2000" b="1" dirty="0" smtClean="0">
                <a:latin typeface="Comic Sans MS" pitchFamily="66" charset="0"/>
              </a:rPr>
              <a:t>jednotná konzistence</a:t>
            </a:r>
          </a:p>
          <a:p>
            <a:pPr>
              <a:buFont typeface="Arial" pitchFamily="34" charset="0"/>
              <a:buChar char="•"/>
            </a:pPr>
            <a:r>
              <a:rPr lang="cs-CZ" sz="2000" b="1" dirty="0" smtClean="0">
                <a:latin typeface="Comic Sans MS" pitchFamily="66" charset="0"/>
              </a:rPr>
              <a:t>vyhýbat se lepivým potravinám</a:t>
            </a:r>
            <a:r>
              <a:rPr lang="cs-CZ" sz="1600" b="1" dirty="0" smtClean="0">
                <a:latin typeface="Comic Sans MS" pitchFamily="66" charset="0"/>
              </a:rPr>
              <a:t> (šťouchané brambory, kondenzované mléko)</a:t>
            </a:r>
            <a:r>
              <a:rPr lang="cs-CZ" sz="1400" b="1" dirty="0" smtClean="0">
                <a:latin typeface="Comic Sans MS" pitchFamily="66" charset="0"/>
              </a:rPr>
              <a:t> </a:t>
            </a:r>
          </a:p>
          <a:p>
            <a:pPr>
              <a:buFont typeface="Arial" pitchFamily="34" charset="0"/>
              <a:buChar char="•"/>
            </a:pPr>
            <a:r>
              <a:rPr lang="cs-CZ" sz="2000" b="1" dirty="0" smtClean="0">
                <a:latin typeface="Comic Sans MS" pitchFamily="66" charset="0"/>
              </a:rPr>
              <a:t>nekonzumovat zeleninu a ovoce se zrníčky </a:t>
            </a:r>
            <a:r>
              <a:rPr lang="cs-CZ" sz="1600" b="1" dirty="0" smtClean="0">
                <a:latin typeface="Comic Sans MS" pitchFamily="66" charset="0"/>
              </a:rPr>
              <a:t>(kiwi, ananas)</a:t>
            </a:r>
          </a:p>
          <a:p>
            <a:pPr>
              <a:buFont typeface="Arial" pitchFamily="34" charset="0"/>
              <a:buChar char="•"/>
            </a:pPr>
            <a:r>
              <a:rPr lang="cs-CZ" sz="2000" b="1" dirty="0" smtClean="0">
                <a:latin typeface="Comic Sans MS" pitchFamily="66" charset="0"/>
              </a:rPr>
              <a:t>nekonzumovat drobivé potraviny </a:t>
            </a:r>
            <a:r>
              <a:rPr lang="cs-CZ" sz="1600" b="1" dirty="0" smtClean="0">
                <a:latin typeface="Comic Sans MS" pitchFamily="66" charset="0"/>
              </a:rPr>
              <a:t>(sušenky, piškotová bábovka)</a:t>
            </a:r>
          </a:p>
          <a:p>
            <a:pPr>
              <a:buFont typeface="Arial" pitchFamily="34" charset="0"/>
              <a:buChar char="•"/>
            </a:pPr>
            <a:r>
              <a:rPr lang="cs-CZ" sz="2000" b="1" dirty="0" smtClean="0">
                <a:latin typeface="Comic Sans MS" pitchFamily="66" charset="0"/>
              </a:rPr>
              <a:t>omezeně konzumovat sladkosti </a:t>
            </a:r>
            <a:r>
              <a:rPr lang="cs-CZ" sz="1600" b="1" dirty="0" smtClean="0">
                <a:latin typeface="Comic Sans MS" pitchFamily="66" charset="0"/>
              </a:rPr>
              <a:t>(velké množství slin)</a:t>
            </a:r>
          </a:p>
          <a:p>
            <a:pPr>
              <a:buFont typeface="Arial" pitchFamily="34" charset="0"/>
              <a:buChar char="•"/>
            </a:pPr>
            <a:r>
              <a:rPr lang="cs-CZ" sz="2000" b="1" dirty="0" smtClean="0">
                <a:latin typeface="Comic Sans MS" pitchFamily="66" charset="0"/>
              </a:rPr>
              <a:t>kompenzační pomůcky (hrníčky,lžičky,brčko)</a:t>
            </a:r>
          </a:p>
          <a:p>
            <a:pPr>
              <a:buFont typeface="Arial" pitchFamily="34" charset="0"/>
              <a:buChar char="•"/>
            </a:pPr>
            <a:r>
              <a:rPr lang="cs-CZ" sz="2000" b="1" dirty="0" smtClean="0">
                <a:latin typeface="Comic Sans MS" pitchFamily="66" charset="0"/>
              </a:rPr>
              <a:t>konzumovat v klidu s dostatkem času</a:t>
            </a:r>
          </a:p>
          <a:p>
            <a:pPr>
              <a:buFont typeface="Arial" pitchFamily="34" charset="0"/>
              <a:buChar char="•"/>
            </a:pPr>
            <a:r>
              <a:rPr lang="cs-CZ" sz="2000" b="1" dirty="0" smtClean="0">
                <a:latin typeface="Comic Sans MS" pitchFamily="66" charset="0"/>
              </a:rPr>
              <a:t>polohování pacienta</a:t>
            </a:r>
          </a:p>
          <a:p>
            <a:pPr>
              <a:buFont typeface="Arial" pitchFamily="34" charset="0"/>
              <a:buChar char="•"/>
            </a:pPr>
            <a:r>
              <a:rPr lang="cs-CZ" sz="2000" b="1" dirty="0" smtClean="0">
                <a:latin typeface="Comic Sans MS" pitchFamily="66" charset="0"/>
              </a:rPr>
              <a:t>jíst pod dohledem druhé osoby</a:t>
            </a:r>
          </a:p>
          <a:p>
            <a:endParaRPr lang="cs-CZ" b="1" dirty="0" smtClean="0">
              <a:solidFill>
                <a:schemeClr val="tx2">
                  <a:lumMod val="75000"/>
                </a:schemeClr>
              </a:solidFill>
              <a:latin typeface="Comic Sans MS" pitchFamily="66" charset="0"/>
            </a:endParaRPr>
          </a:p>
          <a:p>
            <a:endParaRPr lang="cs-CZ" b="1" dirty="0" smtClean="0">
              <a:solidFill>
                <a:schemeClr val="tx2">
                  <a:lumMod val="75000"/>
                </a:schemeClr>
              </a:solidFill>
              <a:latin typeface="Comic Sans MS" pitchFamily="66" charset="0"/>
            </a:endParaRPr>
          </a:p>
          <a:p>
            <a:endParaRPr lang="cs-CZ" b="1" dirty="0" smtClean="0">
              <a:solidFill>
                <a:schemeClr val="tx2">
                  <a:lumMod val="75000"/>
                </a:schemeClr>
              </a:solidFill>
              <a:latin typeface="Comic Sans MS" pitchFamily="66" charset="0"/>
            </a:endParaRPr>
          </a:p>
          <a:p>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Specifika výživy po CMP</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85000" lnSpcReduction="10000"/>
          </a:bodyPr>
          <a:lstStyle/>
          <a:p>
            <a:pPr>
              <a:buNone/>
            </a:pPr>
            <a:r>
              <a:rPr lang="cs-CZ" dirty="0" smtClean="0"/>
              <a:t>-</a:t>
            </a:r>
            <a:r>
              <a:rPr lang="cs-CZ" dirty="0" smtClean="0">
                <a:latin typeface="Comic Sans MS" pitchFamily="66" charset="0"/>
              </a:rPr>
              <a:t>zvýšený katabolismus</a:t>
            </a:r>
          </a:p>
          <a:p>
            <a:pPr>
              <a:buNone/>
            </a:pPr>
            <a:endParaRPr lang="cs-CZ" dirty="0" smtClean="0">
              <a:latin typeface="Comic Sans MS" pitchFamily="66" charset="0"/>
            </a:endParaRPr>
          </a:p>
          <a:p>
            <a:pPr>
              <a:buNone/>
            </a:pPr>
            <a:r>
              <a:rPr lang="cs-CZ" dirty="0" smtClean="0">
                <a:latin typeface="Comic Sans MS" pitchFamily="66" charset="0"/>
              </a:rPr>
              <a:t>-základní energetická potřeba se zvyšuje až na 1,5 násobek</a:t>
            </a:r>
            <a:endParaRPr lang="cs-CZ" dirty="0" smtClean="0">
              <a:solidFill>
                <a:schemeClr val="tx2">
                  <a:lumMod val="75000"/>
                </a:schemeClr>
              </a:solidFill>
              <a:latin typeface="Comic Sans MS" pitchFamily="66" charset="0"/>
            </a:endParaRPr>
          </a:p>
          <a:p>
            <a:pPr>
              <a:buNone/>
            </a:pPr>
            <a:endParaRPr lang="cs-CZ" dirty="0" smtClean="0">
              <a:solidFill>
                <a:schemeClr val="tx2">
                  <a:lumMod val="75000"/>
                </a:schemeClr>
              </a:solidFill>
              <a:latin typeface="Comic Sans MS" pitchFamily="66" charset="0"/>
            </a:endParaRPr>
          </a:p>
          <a:p>
            <a:pPr>
              <a:buNone/>
            </a:pPr>
            <a:r>
              <a:rPr lang="cs-CZ" dirty="0" smtClean="0">
                <a:latin typeface="Comic Sans MS" pitchFamily="66" charset="0"/>
              </a:rPr>
              <a:t>-potřeba bílkovin se zvyšuje na </a:t>
            </a:r>
            <a:r>
              <a:rPr lang="cs-CZ" dirty="0" smtClean="0">
                <a:solidFill>
                  <a:schemeClr val="tx2">
                    <a:lumMod val="75000"/>
                  </a:schemeClr>
                </a:solidFill>
                <a:latin typeface="Comic Sans MS" pitchFamily="66" charset="0"/>
              </a:rPr>
              <a:t>1,2-1,5 g/kg/den</a:t>
            </a:r>
          </a:p>
          <a:p>
            <a:pPr>
              <a:buNone/>
            </a:pPr>
            <a:endParaRPr lang="cs-CZ" dirty="0" smtClean="0">
              <a:solidFill>
                <a:schemeClr val="tx2">
                  <a:lumMod val="75000"/>
                </a:schemeClr>
              </a:solidFill>
              <a:latin typeface="Comic Sans MS" pitchFamily="66" charset="0"/>
            </a:endParaRPr>
          </a:p>
          <a:p>
            <a:pPr>
              <a:buNone/>
            </a:pPr>
            <a:r>
              <a:rPr lang="cs-CZ" dirty="0" smtClean="0">
                <a:solidFill>
                  <a:schemeClr val="tx2">
                    <a:lumMod val="75000"/>
                  </a:schemeClr>
                </a:solidFill>
                <a:latin typeface="Comic Sans MS" pitchFamily="66" charset="0"/>
              </a:rPr>
              <a:t>-nutné přihlédnout k celkovému stavu pacienta (přidružená onemocnění, sepse, dekubity, ventilovaný pacient….)</a:t>
            </a:r>
            <a:endParaRPr lang="cs-CZ"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Specifika výživy po CMP</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cs-CZ" b="1" dirty="0" smtClean="0">
                <a:latin typeface="Comic Sans MS" pitchFamily="66" charset="0"/>
              </a:rPr>
              <a:t>sledovat laboratorní ukazatele:</a:t>
            </a:r>
          </a:p>
          <a:p>
            <a:pPr>
              <a:buNone/>
            </a:pPr>
            <a:r>
              <a:rPr lang="cs-CZ" b="1" dirty="0" smtClean="0">
                <a:latin typeface="Comic Sans MS" pitchFamily="66" charset="0"/>
              </a:rPr>
              <a:t> </a:t>
            </a:r>
            <a:r>
              <a:rPr lang="cs-CZ" sz="2000" b="1" dirty="0" smtClean="0">
                <a:latin typeface="Comic Sans MS" pitchFamily="66" charset="0"/>
              </a:rPr>
              <a:t>albumin, </a:t>
            </a:r>
            <a:r>
              <a:rPr lang="cs-CZ" sz="2000" b="1" dirty="0" err="1" smtClean="0">
                <a:latin typeface="Comic Sans MS" pitchFamily="66" charset="0"/>
              </a:rPr>
              <a:t>prealbumin</a:t>
            </a:r>
            <a:r>
              <a:rPr lang="cs-CZ" sz="2000" b="1" dirty="0" smtClean="0">
                <a:latin typeface="Comic Sans MS" pitchFamily="66" charset="0"/>
              </a:rPr>
              <a:t>, CB, glykémie, TAG, </a:t>
            </a:r>
            <a:r>
              <a:rPr lang="cs-CZ" sz="2000" b="1" dirty="0" err="1" smtClean="0">
                <a:latin typeface="Comic Sans MS" pitchFamily="66" charset="0"/>
              </a:rPr>
              <a:t>chlesterol</a:t>
            </a:r>
            <a:r>
              <a:rPr lang="cs-CZ" sz="2000" b="1" dirty="0" smtClean="0">
                <a:latin typeface="Comic Sans MS" pitchFamily="66" charset="0"/>
              </a:rPr>
              <a:t> celkový (HDL, LDL, TAG), ALT, AST, GMT, AMS, LPS, kreatinin, urea, CRP....)</a:t>
            </a:r>
          </a:p>
          <a:p>
            <a:pPr>
              <a:buNone/>
            </a:pPr>
            <a:endParaRPr lang="cs-CZ" sz="2000" b="1" dirty="0" smtClean="0">
              <a:latin typeface="Comic Sans MS" pitchFamily="66" charset="0"/>
            </a:endParaRPr>
          </a:p>
          <a:p>
            <a:pPr>
              <a:buNone/>
            </a:pPr>
            <a:r>
              <a:rPr lang="cs-CZ" sz="2000" b="1" dirty="0" smtClean="0">
                <a:latin typeface="Comic Sans MS" pitchFamily="66" charset="0"/>
              </a:rPr>
              <a:t>ionty: Na, K, Cl, P, Mg, Ca…….CAVE </a:t>
            </a:r>
            <a:r>
              <a:rPr lang="cs-CZ" sz="2000" b="1" dirty="0" err="1" smtClean="0">
                <a:latin typeface="Comic Sans MS" pitchFamily="66" charset="0"/>
              </a:rPr>
              <a:t>Refeeding</a:t>
            </a:r>
            <a:r>
              <a:rPr lang="cs-CZ" sz="2000" b="1" dirty="0" smtClean="0">
                <a:latin typeface="Comic Sans MS" pitchFamily="66" charset="0"/>
              </a:rPr>
              <a:t> syndrom! </a:t>
            </a:r>
          </a:p>
          <a:p>
            <a:pPr>
              <a:buNone/>
            </a:pPr>
            <a:r>
              <a:rPr lang="cs-CZ" sz="2000" b="1" dirty="0" smtClean="0">
                <a:latin typeface="Comic Sans MS" pitchFamily="66" charset="0"/>
              </a:rPr>
              <a:t>					(K, Mg, P, makro-, </a:t>
            </a:r>
            <a:r>
              <a:rPr lang="cs-CZ" sz="2000" b="1" dirty="0" err="1" smtClean="0">
                <a:latin typeface="Comic Sans MS" pitchFamily="66" charset="0"/>
              </a:rPr>
              <a:t>mikronutrienty</a:t>
            </a:r>
            <a:r>
              <a:rPr lang="cs-CZ" sz="2000" b="1" dirty="0" smtClean="0">
                <a:latin typeface="Comic Sans MS" pitchFamily="66" charset="0"/>
              </a:rPr>
              <a:t>!)</a:t>
            </a:r>
          </a:p>
          <a:p>
            <a:pPr>
              <a:buNone/>
            </a:pPr>
            <a:r>
              <a:rPr lang="cs-CZ" sz="2000" b="1" dirty="0" smtClean="0">
                <a:latin typeface="Comic Sans MS" pitchFamily="66" charset="0"/>
              </a:rPr>
              <a:t>						pomalý vzestup přívodu živin</a:t>
            </a:r>
          </a:p>
          <a:p>
            <a:pPr>
              <a:buNone/>
            </a:pPr>
            <a:endParaRPr lang="cs-CZ" sz="2000" b="1" dirty="0" smtClean="0">
              <a:latin typeface="Comic Sans MS" pitchFamily="66" charset="0"/>
            </a:endParaRPr>
          </a:p>
          <a:p>
            <a:pPr>
              <a:buNone/>
            </a:pPr>
            <a:endParaRPr lang="cs-CZ" sz="2000" b="1" dirty="0" smtClean="0">
              <a:latin typeface="Comic Sans MS" pitchFamily="66" charset="0"/>
            </a:endParaRPr>
          </a:p>
          <a:p>
            <a:pPr>
              <a:buNone/>
            </a:pPr>
            <a:r>
              <a:rPr lang="cs-CZ" sz="2000" b="1" dirty="0" smtClean="0">
                <a:latin typeface="Comic Sans MS" pitchFamily="66" charset="0"/>
              </a:rPr>
              <a:t>			</a:t>
            </a:r>
            <a:r>
              <a:rPr lang="cs-CZ" b="1" dirty="0" smtClean="0">
                <a:latin typeface="Comic Sans MS" pitchFamily="66" charset="0"/>
              </a:rPr>
              <a:t> antropometrické ukazatele:</a:t>
            </a:r>
          </a:p>
          <a:p>
            <a:pPr>
              <a:buNone/>
            </a:pPr>
            <a:r>
              <a:rPr lang="cs-CZ" sz="2000" b="1" dirty="0" smtClean="0">
                <a:latin typeface="Comic Sans MS" pitchFamily="66" charset="0"/>
              </a:rPr>
              <a:t>   hmotnost, obvod paže, kožní řasy, množství tuku a svalů….</a:t>
            </a:r>
          </a:p>
          <a:p>
            <a:pPr>
              <a:buNone/>
            </a:pPr>
            <a:endParaRPr lang="cs-CZ" sz="2000" b="1" dirty="0" smtClean="0">
              <a:latin typeface="Comic Sans MS" pitchFamily="66" charset="0"/>
            </a:endParaRPr>
          </a:p>
          <a:p>
            <a:pPr>
              <a:buNone/>
            </a:pPr>
            <a:r>
              <a:rPr lang="cs-CZ" sz="2000" b="1" dirty="0" smtClean="0">
                <a:latin typeface="Comic Sans MS" pitchFamily="66" charset="0"/>
              </a:rPr>
              <a:t>	      	</a:t>
            </a:r>
            <a:r>
              <a:rPr lang="cs-CZ" b="1" dirty="0" smtClean="0">
                <a:latin typeface="Comic Sans MS" pitchFamily="66" charset="0"/>
              </a:rPr>
              <a:t>aj. </a:t>
            </a:r>
            <a:endParaRPr lang="cs-CZ" sz="2000" b="1" dirty="0" smtClean="0">
              <a:latin typeface="Comic Sans MS" pitchFamily="66" charset="0"/>
            </a:endParaRPr>
          </a:p>
          <a:p>
            <a:pPr>
              <a:buNone/>
            </a:pPr>
            <a:r>
              <a:rPr lang="cs-CZ" sz="2000" b="1" dirty="0" smtClean="0">
                <a:latin typeface="Comic Sans MS" pitchFamily="66" charset="0"/>
              </a:rPr>
              <a:t>	příjem stravy, otoky, stav kůže, výkonnost, svalová síla, deprese, sociální faktory.</a:t>
            </a:r>
            <a:r>
              <a:rPr lang="cs-CZ" b="1" dirty="0" smtClean="0">
                <a:latin typeface="Comic Sans MS" pitchFamily="66" charset="0"/>
              </a:rPr>
              <a:t>                                        </a:t>
            </a:r>
            <a:endParaRPr lang="cs-CZ" sz="2000" b="1"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chemeClr val="tx2">
                    <a:lumMod val="75000"/>
                  </a:schemeClr>
                </a:solidFill>
                <a:latin typeface="Comic Sans MS" pitchFamily="66" charset="0"/>
              </a:rPr>
              <a:t>Stanovení energetické potřeby pomocí </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47500" lnSpcReduction="20000"/>
          </a:bodyPr>
          <a:lstStyle/>
          <a:p>
            <a:pPr>
              <a:buNone/>
            </a:pPr>
            <a:endParaRPr lang="cs-CZ" b="1" dirty="0" smtClean="0">
              <a:latin typeface="Comic Sans MS" pitchFamily="66" charset="0"/>
            </a:endParaRPr>
          </a:p>
          <a:p>
            <a:r>
              <a:rPr lang="cs-CZ" sz="5900" b="1" dirty="0" err="1" smtClean="0">
                <a:solidFill>
                  <a:schemeClr val="tx2">
                    <a:lumMod val="75000"/>
                  </a:schemeClr>
                </a:solidFill>
                <a:latin typeface="Comic Sans MS" pitchFamily="66" charset="0"/>
              </a:rPr>
              <a:t>Harris</a:t>
            </a:r>
            <a:r>
              <a:rPr lang="cs-CZ" sz="5900" b="1" dirty="0" smtClean="0">
                <a:solidFill>
                  <a:schemeClr val="tx2">
                    <a:lumMod val="75000"/>
                  </a:schemeClr>
                </a:solidFill>
                <a:latin typeface="Comic Sans MS" pitchFamily="66" charset="0"/>
              </a:rPr>
              <a:t>-</a:t>
            </a:r>
            <a:r>
              <a:rPr lang="cs-CZ" sz="5900" b="1" dirty="0" err="1" smtClean="0">
                <a:solidFill>
                  <a:schemeClr val="tx2">
                    <a:lumMod val="75000"/>
                  </a:schemeClr>
                </a:solidFill>
                <a:latin typeface="Comic Sans MS" pitchFamily="66" charset="0"/>
              </a:rPr>
              <a:t>Benedictova</a:t>
            </a:r>
            <a:r>
              <a:rPr lang="cs-CZ" sz="5900" b="1" dirty="0" smtClean="0">
                <a:solidFill>
                  <a:schemeClr val="tx2">
                    <a:lumMod val="75000"/>
                  </a:schemeClr>
                </a:solidFill>
                <a:latin typeface="Comic Sans MS" pitchFamily="66" charset="0"/>
              </a:rPr>
              <a:t> rovnice </a:t>
            </a:r>
          </a:p>
          <a:p>
            <a:endParaRPr lang="cs-CZ" b="1" dirty="0" smtClean="0">
              <a:latin typeface="Comic Sans MS" pitchFamily="66" charset="0"/>
            </a:endParaRPr>
          </a:p>
          <a:p>
            <a:r>
              <a:rPr lang="cs-CZ" b="1" dirty="0" smtClean="0">
                <a:latin typeface="Comic Sans MS" pitchFamily="66" charset="0"/>
              </a:rPr>
              <a:t>muži: BEE (</a:t>
            </a:r>
            <a:r>
              <a:rPr lang="cs-CZ" b="1" dirty="0" err="1" smtClean="0">
                <a:latin typeface="Comic Sans MS" pitchFamily="66" charset="0"/>
              </a:rPr>
              <a:t>kcal</a:t>
            </a:r>
            <a:r>
              <a:rPr lang="cs-CZ" b="1" dirty="0" smtClean="0">
                <a:latin typeface="Comic Sans MS" pitchFamily="66" charset="0"/>
              </a:rPr>
              <a:t>/24 h) = 66,473 + (13,7516 x H) + (5,0033 x V) – (6,755 x a) </a:t>
            </a:r>
          </a:p>
          <a:p>
            <a:r>
              <a:rPr lang="cs-CZ" b="1" dirty="0" smtClean="0">
                <a:latin typeface="Comic Sans MS" pitchFamily="66" charset="0"/>
              </a:rPr>
              <a:t>ženy: BEE (</a:t>
            </a:r>
            <a:r>
              <a:rPr lang="cs-CZ" b="1" dirty="0" err="1" smtClean="0">
                <a:latin typeface="Comic Sans MS" pitchFamily="66" charset="0"/>
              </a:rPr>
              <a:t>kcal</a:t>
            </a:r>
            <a:r>
              <a:rPr lang="cs-CZ" b="1" dirty="0" smtClean="0">
                <a:latin typeface="Comic Sans MS" pitchFamily="66" charset="0"/>
              </a:rPr>
              <a:t>/24 h) = 655,0955 + (9,5634 x H) + (1,8496 x V) – (4,6756 x a) </a:t>
            </a:r>
          </a:p>
          <a:p>
            <a:r>
              <a:rPr lang="cs-CZ" b="1" dirty="0" smtClean="0">
                <a:latin typeface="Comic Sans MS" pitchFamily="66" charset="0"/>
              </a:rPr>
              <a:t>Vysvětlení:</a:t>
            </a:r>
          </a:p>
          <a:p>
            <a:r>
              <a:rPr lang="cs-CZ" b="1" dirty="0" smtClean="0">
                <a:latin typeface="Comic Sans MS" pitchFamily="66" charset="0"/>
              </a:rPr>
              <a:t>H - tělesná hmotnost v kg </a:t>
            </a:r>
          </a:p>
          <a:p>
            <a:r>
              <a:rPr lang="cs-CZ" b="1" dirty="0" smtClean="0">
                <a:latin typeface="Comic Sans MS" pitchFamily="66" charset="0"/>
              </a:rPr>
              <a:t>V - výška v cm </a:t>
            </a:r>
          </a:p>
          <a:p>
            <a:r>
              <a:rPr lang="cs-CZ" b="1" dirty="0" smtClean="0">
                <a:latin typeface="Comic Sans MS" pitchFamily="66" charset="0"/>
              </a:rPr>
              <a:t>a – věk</a:t>
            </a:r>
          </a:p>
          <a:p>
            <a:r>
              <a:rPr lang="cs-CZ" b="1" dirty="0" smtClean="0">
                <a:latin typeface="Comic Sans MS" pitchFamily="66" charset="0"/>
              </a:rPr>
              <a:t>BEE- </a:t>
            </a:r>
            <a:r>
              <a:rPr lang="cs-CZ" b="1" dirty="0" err="1" smtClean="0">
                <a:latin typeface="Comic Sans MS" pitchFamily="66" charset="0"/>
              </a:rPr>
              <a:t>Basal</a:t>
            </a:r>
            <a:r>
              <a:rPr lang="cs-CZ" b="1" dirty="0" smtClean="0">
                <a:latin typeface="Comic Sans MS" pitchFamily="66" charset="0"/>
              </a:rPr>
              <a:t> </a:t>
            </a:r>
            <a:r>
              <a:rPr lang="cs-CZ" b="1" dirty="0" err="1" smtClean="0">
                <a:latin typeface="Comic Sans MS" pitchFamily="66" charset="0"/>
              </a:rPr>
              <a:t>Energy</a:t>
            </a:r>
            <a:r>
              <a:rPr lang="cs-CZ" b="1" dirty="0" smtClean="0">
                <a:latin typeface="Comic Sans MS" pitchFamily="66" charset="0"/>
              </a:rPr>
              <a:t> </a:t>
            </a:r>
            <a:r>
              <a:rPr lang="cs-CZ" b="1" dirty="0" err="1" smtClean="0">
                <a:latin typeface="Comic Sans MS" pitchFamily="66" charset="0"/>
              </a:rPr>
              <a:t>Expenditure</a:t>
            </a:r>
            <a:r>
              <a:rPr lang="cs-CZ" b="1" dirty="0" smtClean="0">
                <a:latin typeface="Comic Sans MS" pitchFamily="66" charset="0"/>
              </a:rPr>
              <a:t> - bazální energetická potřeba</a:t>
            </a:r>
          </a:p>
          <a:p>
            <a:endParaRPr lang="cs-CZ" b="1" dirty="0" smtClean="0">
              <a:latin typeface="Comic Sans MS" pitchFamily="66" charset="0"/>
            </a:endParaRPr>
          </a:p>
          <a:p>
            <a:r>
              <a:rPr lang="cs-CZ" b="1" dirty="0" smtClean="0">
                <a:latin typeface="Comic Sans MS" pitchFamily="66" charset="0"/>
              </a:rPr>
              <a:t>Rovnice pro výpočet celkové energetické potřeby (TEE - </a:t>
            </a:r>
            <a:r>
              <a:rPr lang="cs-CZ" b="1" dirty="0" err="1" smtClean="0">
                <a:latin typeface="Comic Sans MS" pitchFamily="66" charset="0"/>
              </a:rPr>
              <a:t>Total</a:t>
            </a:r>
            <a:r>
              <a:rPr lang="cs-CZ" b="1" dirty="0" smtClean="0">
                <a:latin typeface="Comic Sans MS" pitchFamily="66" charset="0"/>
              </a:rPr>
              <a:t> </a:t>
            </a:r>
            <a:r>
              <a:rPr lang="cs-CZ" b="1" dirty="0" err="1" smtClean="0">
                <a:latin typeface="Comic Sans MS" pitchFamily="66" charset="0"/>
              </a:rPr>
              <a:t>Energy</a:t>
            </a:r>
            <a:r>
              <a:rPr lang="cs-CZ" b="1" dirty="0" smtClean="0">
                <a:latin typeface="Comic Sans MS" pitchFamily="66" charset="0"/>
              </a:rPr>
              <a:t> </a:t>
            </a:r>
            <a:r>
              <a:rPr lang="cs-CZ" b="1" dirty="0" err="1" smtClean="0">
                <a:latin typeface="Comic Sans MS" pitchFamily="66" charset="0"/>
              </a:rPr>
              <a:t>Expenditure</a:t>
            </a:r>
            <a:r>
              <a:rPr lang="cs-CZ" b="1" dirty="0" smtClean="0">
                <a:latin typeface="Comic Sans MS" pitchFamily="66" charset="0"/>
              </a:rPr>
              <a:t>- celková energetická potřeba) (Zadák 2002)</a:t>
            </a:r>
          </a:p>
          <a:p>
            <a:r>
              <a:rPr lang="cs-CZ" b="1" dirty="0" smtClean="0">
                <a:latin typeface="Comic Sans MS" pitchFamily="66" charset="0"/>
              </a:rPr>
              <a:t>TEE (</a:t>
            </a:r>
            <a:r>
              <a:rPr lang="cs-CZ" b="1" dirty="0" err="1" smtClean="0">
                <a:latin typeface="Comic Sans MS" pitchFamily="66" charset="0"/>
              </a:rPr>
              <a:t>kcal</a:t>
            </a:r>
            <a:r>
              <a:rPr lang="cs-CZ" b="1" dirty="0" smtClean="0">
                <a:latin typeface="Comic Sans MS" pitchFamily="66" charset="0"/>
              </a:rPr>
              <a:t>) = BEE x FA x IF x TF </a:t>
            </a:r>
          </a:p>
          <a:p>
            <a:r>
              <a:rPr lang="cs-CZ" b="1" dirty="0" smtClean="0">
                <a:latin typeface="Comic Sans MS" pitchFamily="66" charset="0"/>
              </a:rPr>
              <a:t>FA – faktor aktivity </a:t>
            </a:r>
          </a:p>
          <a:p>
            <a:r>
              <a:rPr lang="cs-CZ" b="1" dirty="0" smtClean="0">
                <a:latin typeface="Comic Sans MS" pitchFamily="66" charset="0"/>
              </a:rPr>
              <a:t>IF - faktor postižení </a:t>
            </a:r>
          </a:p>
          <a:p>
            <a:r>
              <a:rPr lang="cs-CZ" b="1" dirty="0" smtClean="0">
                <a:latin typeface="Comic Sans MS" pitchFamily="66" charset="0"/>
              </a:rPr>
              <a:t>TF - teplotní faktor  </a:t>
            </a:r>
          </a:p>
          <a:p>
            <a:endParaRPr lang="cs-CZ" b="1" dirty="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tx2">
                    <a:lumMod val="75000"/>
                  </a:schemeClr>
                </a:solidFill>
                <a:latin typeface="Comic Sans MS" pitchFamily="66" charset="0"/>
              </a:rPr>
              <a:t>Prevence CMP</a:t>
            </a:r>
            <a:endParaRPr lang="cs-CZ"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lstStyle/>
          <a:p>
            <a:r>
              <a:rPr lang="cs-CZ" b="1" dirty="0" err="1" smtClean="0">
                <a:latin typeface="Comic Sans MS" pitchFamily="66" charset="0"/>
              </a:rPr>
              <a:t>Protisklerotická</a:t>
            </a:r>
            <a:r>
              <a:rPr lang="cs-CZ" b="1" dirty="0" smtClean="0">
                <a:latin typeface="Comic Sans MS" pitchFamily="66" charset="0"/>
              </a:rPr>
              <a:t> dieta</a:t>
            </a:r>
          </a:p>
          <a:p>
            <a:pPr>
              <a:buNone/>
            </a:pPr>
            <a:endParaRPr lang="cs-CZ" b="1" dirty="0" smtClean="0">
              <a:latin typeface="Comic Sans MS" pitchFamily="66" charset="0"/>
            </a:endParaRPr>
          </a:p>
          <a:p>
            <a:pPr>
              <a:buNone/>
            </a:pPr>
            <a:r>
              <a:rPr lang="cs-CZ" sz="1800" b="1" dirty="0" smtClean="0">
                <a:solidFill>
                  <a:schemeClr val="tx2">
                    <a:lumMod val="50000"/>
                  </a:schemeClr>
                </a:solidFill>
                <a:latin typeface="Comic Sans MS" pitchFamily="66" charset="0"/>
              </a:rPr>
              <a:t>-</a:t>
            </a:r>
            <a:r>
              <a:rPr lang="cs-CZ" sz="2400" b="1" dirty="0" smtClean="0">
                <a:solidFill>
                  <a:schemeClr val="tx2">
                    <a:lumMod val="50000"/>
                  </a:schemeClr>
                </a:solidFill>
                <a:latin typeface="Comic Sans MS" pitchFamily="66" charset="0"/>
              </a:rPr>
              <a:t>nesprávné stravovací návyky </a:t>
            </a:r>
            <a:r>
              <a:rPr lang="cs-CZ" sz="1600" b="1" dirty="0" smtClean="0">
                <a:latin typeface="Comic Sans MS" pitchFamily="66" charset="0"/>
              </a:rPr>
              <a:t>spolu s rizikovými faktory (hypertenze, DM, </a:t>
            </a:r>
            <a:r>
              <a:rPr lang="cs-CZ" sz="1600" b="1" dirty="0" err="1" smtClean="0">
                <a:latin typeface="Comic Sans MS" pitchFamily="66" charset="0"/>
              </a:rPr>
              <a:t>hyperlipidémie</a:t>
            </a:r>
            <a:r>
              <a:rPr lang="cs-CZ" sz="1600" b="1" dirty="0" smtClean="0">
                <a:latin typeface="Comic Sans MS" pitchFamily="66" charset="0"/>
              </a:rPr>
              <a:t>, kouření, málo pohybu, stres, nadváha, dědičnost)</a:t>
            </a:r>
          </a:p>
          <a:p>
            <a:pPr>
              <a:buNone/>
            </a:pPr>
            <a:r>
              <a:rPr lang="cs-CZ" sz="2400" b="1" dirty="0" smtClean="0">
                <a:solidFill>
                  <a:schemeClr val="tx2">
                    <a:lumMod val="50000"/>
                  </a:schemeClr>
                </a:solidFill>
                <a:latin typeface="Comic Sans MS" pitchFamily="66" charset="0"/>
              </a:rPr>
              <a:t>jsou nejčastější příčinou cerebrovaskulárních a kardiovaskulárních onemocnění</a:t>
            </a:r>
          </a:p>
          <a:p>
            <a:pPr>
              <a:buNone/>
            </a:pPr>
            <a:endParaRPr lang="cs-CZ" sz="1600" b="1"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chemeClr val="tx2">
                    <a:lumMod val="75000"/>
                  </a:schemeClr>
                </a:solidFill>
                <a:latin typeface="Comic Sans MS" pitchFamily="66" charset="0"/>
              </a:rPr>
              <a:t>Výživová doporučení pro obyvatelstvo ČR</a:t>
            </a:r>
            <a:endParaRPr lang="cs-CZ" sz="2800"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92500" lnSpcReduction="20000"/>
          </a:bodyPr>
          <a:lstStyle/>
          <a:p>
            <a:pPr lvl="1">
              <a:buFont typeface="Wingdings" pitchFamily="2" charset="2"/>
              <a:buChar char="v"/>
            </a:pPr>
            <a:r>
              <a:rPr lang="cs-CZ" sz="2000" dirty="0" smtClean="0">
                <a:latin typeface="Comic Sans MS" pitchFamily="66" charset="0"/>
              </a:rPr>
              <a:t>upravení příjmu celkové energetické dávky</a:t>
            </a:r>
          </a:p>
          <a:p>
            <a:pPr lvl="1">
              <a:buNone/>
            </a:pPr>
            <a:r>
              <a:rPr lang="cs-CZ" sz="2000" dirty="0" smtClean="0">
                <a:latin typeface="Comic Sans MS" pitchFamily="66" charset="0"/>
              </a:rPr>
              <a:t>(rovnováha mezi příjmem a výdejem)</a:t>
            </a:r>
          </a:p>
          <a:p>
            <a:pPr lvl="1">
              <a:buFont typeface="Wingdings" pitchFamily="2" charset="2"/>
              <a:buChar char="v"/>
            </a:pPr>
            <a:r>
              <a:rPr lang="cs-CZ" sz="2000" dirty="0" smtClean="0">
                <a:latin typeface="Comic Sans MS" pitchFamily="66" charset="0"/>
              </a:rPr>
              <a:t>snížení příjmu tuků do 30 %CEP</a:t>
            </a:r>
          </a:p>
          <a:p>
            <a:pPr lvl="1">
              <a:buNone/>
            </a:pPr>
            <a:r>
              <a:rPr lang="cs-CZ" sz="2000" dirty="0" smtClean="0">
                <a:latin typeface="Comic Sans MS" pitchFamily="66" charset="0"/>
              </a:rPr>
              <a:t>příjem nasycených mastných kyselin ‹10 %, polyenových 7-10 % CEP, poměr mastných kyseliny n-6 :n-3 maximálně 5:1, příjem trans -nenasycených mastných kyselin by měl být co nejnižší a neměl by překročit  1 % z CEP, snížení příjmu cholesterolu na max. 300 mg/den</a:t>
            </a:r>
          </a:p>
          <a:p>
            <a:pPr lvl="1">
              <a:buFont typeface="Wingdings" pitchFamily="2" charset="2"/>
              <a:buChar char="v"/>
            </a:pPr>
            <a:r>
              <a:rPr lang="cs-CZ" sz="2000" dirty="0" smtClean="0">
                <a:latin typeface="Comic Sans MS" pitchFamily="66" charset="0"/>
              </a:rPr>
              <a:t>snížení spotřeby jednoduchých cukrů na max. 10% z CEP, zvýšení podíl u polysacharidů</a:t>
            </a:r>
          </a:p>
          <a:p>
            <a:pPr lvl="1">
              <a:buFont typeface="Wingdings" pitchFamily="2" charset="2"/>
              <a:buChar char="v"/>
            </a:pPr>
            <a:r>
              <a:rPr lang="cs-CZ" sz="2000" dirty="0" smtClean="0">
                <a:latin typeface="Comic Sans MS" pitchFamily="66" charset="0"/>
              </a:rPr>
              <a:t>snížení spotřeby kuchyňské soli (</a:t>
            </a:r>
            <a:r>
              <a:rPr lang="cs-CZ" sz="2000" dirty="0" err="1" smtClean="0">
                <a:latin typeface="Comic Sans MS" pitchFamily="66" charset="0"/>
              </a:rPr>
              <a:t>NaCl</a:t>
            </a:r>
            <a:r>
              <a:rPr lang="cs-CZ" sz="2000" dirty="0" smtClean="0">
                <a:latin typeface="Comic Sans MS" pitchFamily="66" charset="0"/>
              </a:rPr>
              <a:t>) na 5 - 6 g za den</a:t>
            </a:r>
          </a:p>
          <a:p>
            <a:pPr lvl="1">
              <a:buFont typeface="Wingdings" pitchFamily="2" charset="2"/>
              <a:buChar char="v"/>
            </a:pPr>
            <a:r>
              <a:rPr lang="cs-CZ" sz="2000" dirty="0" smtClean="0">
                <a:latin typeface="Comic Sans MS" pitchFamily="66" charset="0"/>
              </a:rPr>
              <a:t>zvýšení příjmu vitaminu C na 100 mg/den,</a:t>
            </a:r>
          </a:p>
          <a:p>
            <a:pPr lvl="1">
              <a:buFont typeface="Wingdings" pitchFamily="2" charset="2"/>
              <a:buChar char="v"/>
            </a:pPr>
            <a:r>
              <a:rPr lang="cs-CZ" sz="2000" dirty="0" smtClean="0">
                <a:latin typeface="Comic Sans MS" pitchFamily="66" charset="0"/>
              </a:rPr>
              <a:t> </a:t>
            </a:r>
            <a:r>
              <a:rPr lang="cs-CZ" sz="2000" dirty="0" smtClean="0">
                <a:solidFill>
                  <a:srgbClr val="000000"/>
                </a:solidFill>
                <a:latin typeface="Comic Sans MS" pitchFamily="66" charset="0"/>
              </a:rPr>
              <a:t>zvýšení příjmu vlákniny na 30 g/den</a:t>
            </a:r>
          </a:p>
          <a:p>
            <a:pPr lvl="1">
              <a:buFont typeface="Wingdings" pitchFamily="2" charset="2"/>
              <a:buChar char="v"/>
            </a:pPr>
            <a:endParaRPr lang="cs-CZ" sz="2000" dirty="0" smtClean="0">
              <a:solidFill>
                <a:srgbClr val="000000"/>
              </a:solidFill>
              <a:latin typeface="Comic Sans MS" pitchFamily="66" charset="0"/>
            </a:endParaRPr>
          </a:p>
          <a:p>
            <a:pPr lvl="1">
              <a:buNone/>
            </a:pPr>
            <a:r>
              <a:rPr lang="cs-CZ" sz="2200" dirty="0" smtClean="0">
                <a:latin typeface="Comic Sans MS" pitchFamily="66" charset="0"/>
              </a:rPr>
              <a:t>nasycené : </a:t>
            </a:r>
            <a:r>
              <a:rPr lang="cs-CZ" sz="2200" dirty="0" err="1" smtClean="0">
                <a:latin typeface="Comic Sans MS" pitchFamily="66" charset="0"/>
              </a:rPr>
              <a:t>mononenasycené</a:t>
            </a:r>
            <a:r>
              <a:rPr lang="cs-CZ" sz="2200" dirty="0" smtClean="0">
                <a:latin typeface="Comic Sans MS" pitchFamily="66" charset="0"/>
              </a:rPr>
              <a:t> : polynenasycené =  1: </a:t>
            </a:r>
            <a:r>
              <a:rPr lang="cs-CZ" sz="2200" dirty="0" err="1" smtClean="0">
                <a:latin typeface="Comic Sans MS" pitchFamily="66" charset="0"/>
              </a:rPr>
              <a:t>1</a:t>
            </a:r>
            <a:r>
              <a:rPr lang="cs-CZ" sz="2200" dirty="0" smtClean="0">
                <a:latin typeface="Comic Sans MS" pitchFamily="66" charset="0"/>
              </a:rPr>
              <a:t>,4: 0,6</a:t>
            </a:r>
          </a:p>
          <a:p>
            <a:pPr lvl="1">
              <a:buFont typeface="Wingdings" pitchFamily="2" charset="2"/>
              <a:buChar char="v"/>
            </a:pPr>
            <a:endParaRPr lang="cs-CZ" sz="2000" dirty="0" smtClean="0">
              <a:solidFill>
                <a:srgbClr val="000000"/>
              </a:solidFill>
              <a:latin typeface="Comic Sans MS" pitchFamily="66" charset="0"/>
            </a:endParaRPr>
          </a:p>
          <a:p>
            <a:pPr marL="457200" indent="-457200">
              <a:buFont typeface="Wingdings" pitchFamily="2" charset="2"/>
              <a:buChar char="v"/>
            </a:pPr>
            <a:endParaRPr lang="cs-CZ" sz="2000" dirty="0" smtClean="0">
              <a:solidFill>
                <a:srgbClr val="000000"/>
              </a:solidFill>
              <a:latin typeface="Tahoma"/>
            </a:endParaRPr>
          </a:p>
          <a:p>
            <a:pPr>
              <a:buNone/>
            </a:pPr>
            <a:endParaRPr lang="cs-CZ" sz="2000" dirty="0" smtClean="0">
              <a:solidFill>
                <a:srgbClr val="000000"/>
              </a:solidFill>
              <a:latin typeface="Tahoma"/>
            </a:endParaRPr>
          </a:p>
          <a:p>
            <a:pPr lvl="1">
              <a:buFont typeface="Wingdings" pitchFamily="2" charset="2"/>
              <a:buChar char="v"/>
            </a:pPr>
            <a:endParaRPr lang="cs-CZ" dirty="0" smtClean="0"/>
          </a:p>
          <a:p>
            <a:pPr lvl="1">
              <a:buFont typeface="Wingdings" pitchFamily="2" charset="2"/>
              <a:buChar char="v"/>
            </a:pPr>
            <a:endParaRPr lang="cs-CZ" dirty="0" smtClean="0"/>
          </a:p>
          <a:p>
            <a:pPr lvl="1">
              <a:buNone/>
            </a:pP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a:bodyPr>
          <a:lstStyle/>
          <a:p>
            <a:r>
              <a:rPr lang="cs-CZ" sz="2400" dirty="0" smtClean="0">
                <a:solidFill>
                  <a:schemeClr val="tx2">
                    <a:lumMod val="75000"/>
                  </a:schemeClr>
                </a:solidFill>
                <a:latin typeface="Comic Sans MS" pitchFamily="66" charset="0"/>
              </a:rPr>
              <a:t>Nasycené MK</a:t>
            </a:r>
            <a:endParaRPr lang="cs-CZ" sz="2400"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47500" lnSpcReduction="20000"/>
          </a:bodyPr>
          <a:lstStyle/>
          <a:p>
            <a:pPr lvl="0"/>
            <a:r>
              <a:rPr lang="cs-CZ" b="1" i="1" u="sng" dirty="0" smtClean="0">
                <a:latin typeface="Comic Sans MS" pitchFamily="66" charset="0"/>
              </a:rPr>
              <a:t>Nasycené MK s krátkým </a:t>
            </a:r>
            <a:r>
              <a:rPr lang="cs-CZ" b="1" i="1" u="sng" dirty="0" err="1" smtClean="0">
                <a:latin typeface="Comic Sans MS" pitchFamily="66" charset="0"/>
              </a:rPr>
              <a:t>řetezcem</a:t>
            </a:r>
            <a:r>
              <a:rPr lang="cs-CZ" b="1" i="1" u="sng" dirty="0" smtClean="0">
                <a:latin typeface="Comic Sans MS" pitchFamily="66" charset="0"/>
              </a:rPr>
              <a:t> </a:t>
            </a:r>
            <a:r>
              <a:rPr lang="cs-CZ" dirty="0" smtClean="0">
                <a:latin typeface="Comic Sans MS" pitchFamily="66" charset="0"/>
              </a:rPr>
              <a:t>(do C4), </a:t>
            </a:r>
          </a:p>
          <a:p>
            <a:pPr lvl="0">
              <a:buNone/>
            </a:pPr>
            <a:r>
              <a:rPr lang="cs-CZ" dirty="0" smtClean="0">
                <a:latin typeface="Comic Sans MS" pitchFamily="66" charset="0"/>
              </a:rPr>
              <a:t>            -kyselina máselná (máslo, mléčný tuk)</a:t>
            </a:r>
          </a:p>
          <a:p>
            <a:pPr lvl="1"/>
            <a:r>
              <a:rPr lang="cs-CZ" dirty="0" smtClean="0">
                <a:latin typeface="Comic Sans MS" pitchFamily="66" charset="0"/>
              </a:rPr>
              <a:t>středně dlouhý řetězec (C6-10, částečně i C12), dlouhý řetězec (C14-26)</a:t>
            </a:r>
          </a:p>
          <a:p>
            <a:pPr lvl="0"/>
            <a:r>
              <a:rPr lang="cs-CZ" dirty="0" smtClean="0">
                <a:latin typeface="Comic Sans MS" pitchFamily="66" charset="0"/>
              </a:rPr>
              <a:t/>
            </a:r>
            <a:br>
              <a:rPr lang="cs-CZ" dirty="0" smtClean="0">
                <a:latin typeface="Comic Sans MS" pitchFamily="66" charset="0"/>
              </a:rPr>
            </a:br>
            <a:r>
              <a:rPr lang="cs-CZ" b="1" i="1" u="sng" dirty="0" smtClean="0">
                <a:latin typeface="Comic Sans MS" pitchFamily="66" charset="0"/>
              </a:rPr>
              <a:t>MK s krátkým a středně dlouhým řetězcem</a:t>
            </a:r>
            <a:r>
              <a:rPr lang="cs-CZ" u="sng" dirty="0" smtClean="0">
                <a:latin typeface="Comic Sans MS" pitchFamily="66" charset="0"/>
              </a:rPr>
              <a:t/>
            </a:r>
            <a:br>
              <a:rPr lang="cs-CZ" u="sng" dirty="0" smtClean="0">
                <a:latin typeface="Comic Sans MS" pitchFamily="66" charset="0"/>
              </a:rPr>
            </a:br>
            <a:r>
              <a:rPr lang="cs-CZ" dirty="0" smtClean="0">
                <a:latin typeface="Comic Sans MS" pitchFamily="66" charset="0"/>
              </a:rPr>
              <a:t>	- obsaženy zejména v mléčném tuku-přechází portální krví přímo do jater</a:t>
            </a:r>
            <a:br>
              <a:rPr lang="cs-CZ" dirty="0" smtClean="0">
                <a:latin typeface="Comic Sans MS" pitchFamily="66" charset="0"/>
              </a:rPr>
            </a:br>
            <a:r>
              <a:rPr lang="cs-CZ" dirty="0" smtClean="0">
                <a:latin typeface="Comic Sans MS" pitchFamily="66" charset="0"/>
              </a:rPr>
              <a:t>	- nemají negativní vliv na hladinu cholesterolu</a:t>
            </a:r>
          </a:p>
          <a:p>
            <a:pPr lvl="0"/>
            <a:r>
              <a:rPr lang="cs-CZ" dirty="0" smtClean="0">
                <a:latin typeface="Comic Sans MS" pitchFamily="66" charset="0"/>
              </a:rPr>
              <a:t/>
            </a:r>
            <a:br>
              <a:rPr lang="cs-CZ" dirty="0" smtClean="0">
                <a:latin typeface="Comic Sans MS" pitchFamily="66" charset="0"/>
              </a:rPr>
            </a:br>
            <a:r>
              <a:rPr lang="cs-CZ" b="1" i="1" u="sng" dirty="0" smtClean="0">
                <a:latin typeface="Comic Sans MS" pitchFamily="66" charset="0"/>
              </a:rPr>
              <a:t>MK s dlouhým řetězcem</a:t>
            </a:r>
            <a:r>
              <a:rPr lang="cs-CZ" b="1" i="1" dirty="0" smtClean="0">
                <a:latin typeface="Comic Sans MS" pitchFamily="66" charset="0"/>
              </a:rPr>
              <a:t> </a:t>
            </a:r>
            <a:r>
              <a:rPr lang="cs-CZ" dirty="0" smtClean="0">
                <a:latin typeface="Comic Sans MS" pitchFamily="66" charset="0"/>
              </a:rPr>
              <a:t>(ale i C12 – kyselina laurová)</a:t>
            </a:r>
            <a:br>
              <a:rPr lang="cs-CZ" dirty="0" smtClean="0">
                <a:latin typeface="Comic Sans MS" pitchFamily="66" charset="0"/>
              </a:rPr>
            </a:br>
            <a:r>
              <a:rPr lang="cs-CZ" dirty="0" smtClean="0">
                <a:latin typeface="Comic Sans MS" pitchFamily="66" charset="0"/>
              </a:rPr>
              <a:t>	- mají negativní vliv na hladinu cholesterolu</a:t>
            </a:r>
            <a:br>
              <a:rPr lang="cs-CZ" dirty="0" smtClean="0">
                <a:latin typeface="Comic Sans MS" pitchFamily="66" charset="0"/>
              </a:rPr>
            </a:br>
            <a:r>
              <a:rPr lang="cs-CZ" dirty="0" smtClean="0">
                <a:latin typeface="Comic Sans MS" pitchFamily="66" charset="0"/>
              </a:rPr>
              <a:t>	-</a:t>
            </a:r>
            <a:r>
              <a:rPr lang="cs-CZ" b="1" dirty="0" smtClean="0">
                <a:latin typeface="Comic Sans MS" pitchFamily="66" charset="0"/>
              </a:rPr>
              <a:t>C14  k.</a:t>
            </a:r>
            <a:r>
              <a:rPr lang="cs-CZ" b="1" dirty="0" err="1" smtClean="0">
                <a:latin typeface="Comic Sans MS" pitchFamily="66" charset="0"/>
              </a:rPr>
              <a:t>myristová</a:t>
            </a:r>
            <a:r>
              <a:rPr lang="cs-CZ" b="1" dirty="0" smtClean="0">
                <a:latin typeface="Comic Sans MS" pitchFamily="66" charset="0"/>
              </a:rPr>
              <a:t> (potraviny </a:t>
            </a:r>
            <a:r>
              <a:rPr lang="cs-CZ" b="1" dirty="0" err="1" smtClean="0">
                <a:latin typeface="Comic Sans MS" pitchFamily="66" charset="0"/>
              </a:rPr>
              <a:t>živoč.původu</a:t>
            </a:r>
            <a:r>
              <a:rPr lang="cs-CZ" b="1" dirty="0" smtClean="0">
                <a:latin typeface="Comic Sans MS" pitchFamily="66" charset="0"/>
              </a:rPr>
              <a:t>, kokosový tuk)</a:t>
            </a:r>
            <a:r>
              <a:rPr lang="cs-CZ" dirty="0" smtClean="0">
                <a:latin typeface="Comic Sans MS" pitchFamily="66" charset="0"/>
              </a:rPr>
              <a:t/>
            </a:r>
            <a:br>
              <a:rPr lang="cs-CZ" dirty="0" smtClean="0">
                <a:latin typeface="Comic Sans MS" pitchFamily="66" charset="0"/>
              </a:rPr>
            </a:br>
            <a:r>
              <a:rPr lang="cs-CZ" dirty="0" smtClean="0">
                <a:latin typeface="Comic Sans MS" pitchFamily="66" charset="0"/>
              </a:rPr>
              <a:t>	-</a:t>
            </a:r>
            <a:r>
              <a:rPr lang="cs-CZ" b="1" dirty="0" smtClean="0">
                <a:latin typeface="Comic Sans MS" pitchFamily="66" charset="0"/>
              </a:rPr>
              <a:t>C16  k.palmitová (palmový olej, maso, mléčný tuk)</a:t>
            </a:r>
            <a:r>
              <a:rPr lang="cs-CZ" dirty="0" smtClean="0">
                <a:latin typeface="Comic Sans MS" pitchFamily="66" charset="0"/>
              </a:rPr>
              <a:t/>
            </a:r>
            <a:br>
              <a:rPr lang="cs-CZ" dirty="0" smtClean="0">
                <a:latin typeface="Comic Sans MS" pitchFamily="66" charset="0"/>
              </a:rPr>
            </a:br>
            <a:r>
              <a:rPr lang="cs-CZ" dirty="0" smtClean="0">
                <a:latin typeface="Comic Sans MS" pitchFamily="66" charset="0"/>
              </a:rPr>
              <a:t>	- C18  k.stearová působí neutrálně (živočišné tuky, kakaový tuk)</a:t>
            </a:r>
          </a:p>
          <a:p>
            <a:pPr lvl="0">
              <a:buNone/>
            </a:pPr>
            <a:r>
              <a:rPr lang="cs-CZ" dirty="0" smtClean="0">
                <a:latin typeface="Comic Sans MS" pitchFamily="66" charset="0"/>
              </a:rPr>
              <a:t>               je konvertována na kyselinu olejovou</a:t>
            </a:r>
            <a:br>
              <a:rPr lang="cs-CZ" dirty="0" smtClean="0">
                <a:latin typeface="Comic Sans MS" pitchFamily="66" charset="0"/>
              </a:rPr>
            </a:br>
            <a:r>
              <a:rPr lang="cs-CZ" dirty="0" smtClean="0">
                <a:latin typeface="Comic Sans MS" pitchFamily="66" charset="0"/>
              </a:rPr>
              <a:t>	- </a:t>
            </a:r>
            <a:r>
              <a:rPr lang="cs-CZ" b="1" dirty="0" smtClean="0">
                <a:latin typeface="Comic Sans MS" pitchFamily="66" charset="0"/>
              </a:rPr>
              <a:t>C12 k.laurová (kokosový tuk)</a:t>
            </a:r>
          </a:p>
          <a:p>
            <a:pPr lvl="0">
              <a:buNone/>
            </a:pPr>
            <a:endParaRPr lang="cs-CZ" dirty="0" smtClean="0">
              <a:latin typeface="Comic Sans MS" pitchFamily="66" charset="0"/>
            </a:endParaRPr>
          </a:p>
          <a:p>
            <a:r>
              <a:rPr lang="cs-CZ" dirty="0" smtClean="0">
                <a:latin typeface="Comic Sans MS" pitchFamily="66" charset="0"/>
              </a:rPr>
              <a:t>	                                 </a:t>
            </a:r>
          </a:p>
          <a:p>
            <a:endParaRPr lang="cs-CZ" sz="4400" dirty="0" smtClean="0">
              <a:solidFill>
                <a:schemeClr val="tx2"/>
              </a:solidFill>
              <a:latin typeface="Comic Sans MS" pitchFamily="66" charset="0"/>
            </a:endParaRPr>
          </a:p>
          <a:p>
            <a:r>
              <a:rPr lang="cs-CZ" sz="4400" dirty="0" smtClean="0">
                <a:solidFill>
                  <a:schemeClr val="tx2"/>
                </a:solidFill>
                <a:latin typeface="Comic Sans MS" pitchFamily="66" charset="0"/>
              </a:rPr>
              <a:t>                                   </a:t>
            </a:r>
            <a:r>
              <a:rPr lang="cs-CZ" sz="5100" dirty="0" err="1" smtClean="0">
                <a:solidFill>
                  <a:srgbClr val="002060"/>
                </a:solidFill>
                <a:latin typeface="Comic Sans MS" pitchFamily="66" charset="0"/>
              </a:rPr>
              <a:t>Mononenasycené</a:t>
            </a:r>
            <a:endParaRPr lang="cs-CZ" sz="5100" dirty="0" smtClean="0">
              <a:solidFill>
                <a:srgbClr val="002060"/>
              </a:solidFill>
              <a:latin typeface="Comic Sans MS" pitchFamily="66" charset="0"/>
            </a:endParaRPr>
          </a:p>
          <a:p>
            <a:pPr>
              <a:buNone/>
            </a:pPr>
            <a:r>
              <a:rPr lang="cs-CZ" sz="3800" dirty="0" smtClean="0">
                <a:solidFill>
                  <a:schemeClr val="tx2"/>
                </a:solidFill>
                <a:latin typeface="Comic Sans MS" pitchFamily="66" charset="0"/>
              </a:rPr>
              <a:t>      </a:t>
            </a:r>
            <a:r>
              <a:rPr lang="cs-CZ" sz="3800" dirty="0" smtClean="0">
                <a:latin typeface="Comic Sans MS" pitchFamily="66" charset="0"/>
              </a:rPr>
              <a:t>          C18 k.olejová (sojový, řepkový, olivový olej)</a:t>
            </a:r>
          </a:p>
          <a:p>
            <a:endParaRPr lang="cs-CZ" sz="4400" dirty="0" smtClean="0">
              <a:solidFill>
                <a:schemeClr val="tx2"/>
              </a:solidFill>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chemeClr val="tx2">
                    <a:lumMod val="75000"/>
                  </a:schemeClr>
                </a:solidFill>
                <a:latin typeface="Comic Sans MS" pitchFamily="66" charset="0"/>
              </a:rPr>
              <a:t>Polynenasycené MK PUFA</a:t>
            </a:r>
            <a:endParaRPr lang="cs-CZ" sz="2800" dirty="0">
              <a:solidFill>
                <a:schemeClr val="tx2">
                  <a:lumMod val="75000"/>
                </a:schemeClr>
              </a:solidFill>
              <a:latin typeface="Comic Sans MS" pitchFamily="66"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1700808"/>
            <a:ext cx="792088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18058"/>
          </a:xfrm>
        </p:spPr>
        <p:txBody>
          <a:bodyPr>
            <a:normAutofit fontScale="90000"/>
          </a:bodyPr>
          <a:lstStyle/>
          <a:p>
            <a:endParaRPr lang="cs-CZ" dirty="0"/>
          </a:p>
        </p:txBody>
      </p:sp>
      <p:sp>
        <p:nvSpPr>
          <p:cNvPr id="3" name="Zástupný symbol pro obsah 2"/>
          <p:cNvSpPr>
            <a:spLocks noGrp="1"/>
          </p:cNvSpPr>
          <p:nvPr>
            <p:ph idx="1"/>
          </p:nvPr>
        </p:nvSpPr>
        <p:spPr>
          <a:xfrm>
            <a:off x="457200" y="836712"/>
            <a:ext cx="8229600" cy="5289451"/>
          </a:xfrm>
        </p:spPr>
        <p:txBody>
          <a:bodyPr/>
          <a:lstStyle/>
          <a:p>
            <a:endParaRPr lang="cs-CZ" b="1" dirty="0" smtClean="0">
              <a:latin typeface="Comic Sans MS" pitchFamily="66" charset="0"/>
            </a:endParaRPr>
          </a:p>
          <a:p>
            <a:r>
              <a:rPr lang="cs-CZ" b="1" dirty="0" smtClean="0">
                <a:solidFill>
                  <a:schemeClr val="tx2">
                    <a:lumMod val="75000"/>
                  </a:schemeClr>
                </a:solidFill>
                <a:latin typeface="Comic Sans MS" pitchFamily="66" charset="0"/>
              </a:rPr>
              <a:t>Cévní mozkové příhody</a:t>
            </a:r>
          </a:p>
          <a:p>
            <a:r>
              <a:rPr lang="cs-CZ" b="1" dirty="0" smtClean="0">
                <a:solidFill>
                  <a:schemeClr val="tx2">
                    <a:lumMod val="75000"/>
                  </a:schemeClr>
                </a:solidFill>
                <a:latin typeface="Comic Sans MS" pitchFamily="66" charset="0"/>
              </a:rPr>
              <a:t>Parkinsonova choroba</a:t>
            </a:r>
          </a:p>
          <a:p>
            <a:r>
              <a:rPr lang="cs-CZ" b="1" dirty="0" smtClean="0">
                <a:solidFill>
                  <a:schemeClr val="tx2">
                    <a:lumMod val="75000"/>
                  </a:schemeClr>
                </a:solidFill>
                <a:latin typeface="Comic Sans MS" pitchFamily="66" charset="0"/>
              </a:rPr>
              <a:t>Alzheimerova choroba</a:t>
            </a:r>
          </a:p>
          <a:p>
            <a:r>
              <a:rPr lang="cs-CZ" b="1" dirty="0" err="1" smtClean="0">
                <a:solidFill>
                  <a:schemeClr val="tx2">
                    <a:lumMod val="75000"/>
                  </a:schemeClr>
                </a:solidFill>
                <a:latin typeface="Comic Sans MS" pitchFamily="66" charset="0"/>
              </a:rPr>
              <a:t>Myastenia</a:t>
            </a:r>
            <a:r>
              <a:rPr lang="cs-CZ" b="1" dirty="0" smtClean="0">
                <a:solidFill>
                  <a:schemeClr val="tx2">
                    <a:lumMod val="75000"/>
                  </a:schemeClr>
                </a:solidFill>
                <a:latin typeface="Comic Sans MS" pitchFamily="66" charset="0"/>
              </a:rPr>
              <a:t> gravis</a:t>
            </a:r>
          </a:p>
          <a:p>
            <a:r>
              <a:rPr lang="cs-CZ" b="1" dirty="0" smtClean="0">
                <a:solidFill>
                  <a:schemeClr val="tx2">
                    <a:lumMod val="75000"/>
                  </a:schemeClr>
                </a:solidFill>
                <a:latin typeface="Comic Sans MS" pitchFamily="66" charset="0"/>
              </a:rPr>
              <a:t>Epilepsie</a:t>
            </a:r>
          </a:p>
          <a:p>
            <a:r>
              <a:rPr lang="cs-CZ" b="1" dirty="0" smtClean="0">
                <a:solidFill>
                  <a:schemeClr val="tx2">
                    <a:lumMod val="75000"/>
                  </a:schemeClr>
                </a:solidFill>
                <a:latin typeface="Comic Sans MS" pitchFamily="66" charset="0"/>
              </a:rPr>
              <a:t>Amyotrofická laterální skleróza</a:t>
            </a:r>
          </a:p>
          <a:p>
            <a:r>
              <a:rPr lang="cs-CZ" b="1" dirty="0" smtClean="0">
                <a:solidFill>
                  <a:schemeClr val="tx2">
                    <a:lumMod val="75000"/>
                  </a:schemeClr>
                </a:solidFill>
                <a:latin typeface="Comic Sans MS" pitchFamily="66" charset="0"/>
              </a:rPr>
              <a:t>Wilsonova choroba</a:t>
            </a:r>
            <a:endParaRPr lang="cs-CZ"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02034"/>
          </a:xfrm>
        </p:spPr>
        <p:txBody>
          <a:bodyPr>
            <a:normAutofit fontScale="90000"/>
          </a:bodyPr>
          <a:lstStyle/>
          <a:p>
            <a:endParaRPr lang="cs-CZ" dirty="0"/>
          </a:p>
        </p:txBody>
      </p:sp>
      <p:pic>
        <p:nvPicPr>
          <p:cNvPr id="4" name="Zástupný symbol pro obsah 3" descr="pyramidab.png"/>
          <p:cNvPicPr>
            <a:picLocks noGrp="1" noChangeAspect="1"/>
          </p:cNvPicPr>
          <p:nvPr>
            <p:ph idx="1"/>
          </p:nvPr>
        </p:nvPicPr>
        <p:blipFill>
          <a:blip r:embed="rId2" cstate="print"/>
          <a:stretch>
            <a:fillRect/>
          </a:stretch>
        </p:blipFill>
        <p:spPr>
          <a:xfrm>
            <a:off x="0" y="0"/>
            <a:ext cx="9144000" cy="7029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Parkinsonova choroba</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62500" lnSpcReduction="20000"/>
          </a:bodyPr>
          <a:lstStyle/>
          <a:p>
            <a:pPr>
              <a:buNone/>
            </a:pPr>
            <a:r>
              <a:rPr lang="cs-CZ" dirty="0" smtClean="0">
                <a:latin typeface="Comic Sans MS" pitchFamily="66" charset="0"/>
              </a:rPr>
              <a:t>Parkinsonova nemoc (PN) je chronické progresivní </a:t>
            </a:r>
            <a:r>
              <a:rPr lang="cs-CZ" dirty="0" err="1" smtClean="0">
                <a:latin typeface="Comic Sans MS" pitchFamily="66" charset="0"/>
              </a:rPr>
              <a:t>neurodegenerativní</a:t>
            </a:r>
            <a:r>
              <a:rPr lang="cs-CZ" dirty="0" smtClean="0">
                <a:latin typeface="Comic Sans MS" pitchFamily="66" charset="0"/>
              </a:rPr>
              <a:t> onemocnění</a:t>
            </a:r>
          </a:p>
          <a:p>
            <a:pPr>
              <a:buNone/>
            </a:pPr>
            <a:r>
              <a:rPr lang="cs-CZ" dirty="0" smtClean="0">
                <a:latin typeface="Comic Sans MS" pitchFamily="66" charset="0"/>
              </a:rPr>
              <a:t>-primárním podkladem je zánik </a:t>
            </a:r>
            <a:r>
              <a:rPr lang="cs-CZ" dirty="0" err="1" smtClean="0">
                <a:latin typeface="Comic Sans MS" pitchFamily="66" charset="0"/>
              </a:rPr>
              <a:t>dopaminergních</a:t>
            </a:r>
            <a:r>
              <a:rPr lang="cs-CZ" dirty="0" smtClean="0">
                <a:latin typeface="Comic Sans MS" pitchFamily="66" charset="0"/>
              </a:rPr>
              <a:t> neuronů </a:t>
            </a:r>
            <a:r>
              <a:rPr lang="cs-CZ" dirty="0" err="1" smtClean="0">
                <a:latin typeface="Comic Sans MS" pitchFamily="66" charset="0"/>
              </a:rPr>
              <a:t>substantia</a:t>
            </a:r>
            <a:r>
              <a:rPr lang="cs-CZ" dirty="0" smtClean="0">
                <a:latin typeface="Comic Sans MS" pitchFamily="66" charset="0"/>
              </a:rPr>
              <a:t> </a:t>
            </a:r>
            <a:r>
              <a:rPr lang="cs-CZ" dirty="0" err="1" smtClean="0">
                <a:latin typeface="Comic Sans MS" pitchFamily="66" charset="0"/>
              </a:rPr>
              <a:t>nigra</a:t>
            </a:r>
            <a:r>
              <a:rPr lang="cs-CZ" dirty="0" smtClean="0">
                <a:latin typeface="Comic Sans MS" pitchFamily="66" charset="0"/>
              </a:rPr>
              <a:t> s následným nedostatkem dopaminu v okruzích bazálních ganglií</a:t>
            </a:r>
          </a:p>
          <a:p>
            <a:pPr>
              <a:buNone/>
            </a:pPr>
            <a:endParaRPr lang="cs-CZ" dirty="0" smtClean="0">
              <a:latin typeface="Comic Sans MS" pitchFamily="66" charset="0"/>
            </a:endParaRPr>
          </a:p>
          <a:p>
            <a:pPr>
              <a:buNone/>
            </a:pPr>
            <a:r>
              <a:rPr lang="cs-CZ" b="1" dirty="0" smtClean="0">
                <a:solidFill>
                  <a:schemeClr val="tx2">
                    <a:lumMod val="75000"/>
                  </a:schemeClr>
                </a:solidFill>
                <a:latin typeface="Comic Sans MS" pitchFamily="66" charset="0"/>
              </a:rPr>
              <a:t>Triáda příznaků</a:t>
            </a:r>
            <a:r>
              <a:rPr lang="cs-CZ" dirty="0" smtClean="0">
                <a:solidFill>
                  <a:schemeClr val="tx2">
                    <a:lumMod val="75000"/>
                  </a:schemeClr>
                </a:solidFill>
                <a:latin typeface="Comic Sans MS" pitchFamily="66" charset="0"/>
              </a:rPr>
              <a:t>:</a:t>
            </a:r>
          </a:p>
          <a:p>
            <a:pPr>
              <a:buNone/>
            </a:pPr>
            <a:r>
              <a:rPr lang="cs-CZ" dirty="0" smtClean="0">
                <a:latin typeface="Comic Sans MS" pitchFamily="66" charset="0"/>
              </a:rPr>
              <a:t> 				</a:t>
            </a:r>
            <a:r>
              <a:rPr lang="cs-CZ" b="1" dirty="0" err="1" smtClean="0">
                <a:latin typeface="Comic Sans MS" pitchFamily="66" charset="0"/>
              </a:rPr>
              <a:t>Bradykineze</a:t>
            </a:r>
            <a:r>
              <a:rPr lang="cs-CZ" dirty="0" smtClean="0">
                <a:latin typeface="Comic Sans MS" pitchFamily="66" charset="0"/>
              </a:rPr>
              <a:t> (zpomalení pohybů)</a:t>
            </a:r>
          </a:p>
          <a:p>
            <a:pPr>
              <a:buNone/>
            </a:pPr>
            <a:endParaRPr lang="cs-CZ" dirty="0" smtClean="0">
              <a:latin typeface="Comic Sans MS" pitchFamily="66" charset="0"/>
            </a:endParaRPr>
          </a:p>
          <a:p>
            <a:pPr>
              <a:buNone/>
            </a:pPr>
            <a:r>
              <a:rPr lang="cs-CZ" dirty="0" smtClean="0">
                <a:latin typeface="Comic Sans MS" pitchFamily="66" charset="0"/>
              </a:rPr>
              <a:t> 				</a:t>
            </a:r>
            <a:r>
              <a:rPr lang="cs-CZ" b="1" dirty="0" smtClean="0">
                <a:latin typeface="Comic Sans MS" pitchFamily="66" charset="0"/>
              </a:rPr>
              <a:t>Rigidita</a:t>
            </a:r>
            <a:r>
              <a:rPr lang="cs-CZ" dirty="0" smtClean="0">
                <a:latin typeface="Comic Sans MS" pitchFamily="66" charset="0"/>
              </a:rPr>
              <a:t> (ztuhlost)</a:t>
            </a:r>
          </a:p>
          <a:p>
            <a:pPr>
              <a:buNone/>
            </a:pPr>
            <a:endParaRPr lang="cs-CZ" dirty="0" smtClean="0">
              <a:latin typeface="Comic Sans MS" pitchFamily="66" charset="0"/>
            </a:endParaRPr>
          </a:p>
          <a:p>
            <a:pPr>
              <a:buNone/>
            </a:pPr>
            <a:r>
              <a:rPr lang="cs-CZ" dirty="0" smtClean="0">
                <a:latin typeface="Comic Sans MS" pitchFamily="66" charset="0"/>
              </a:rPr>
              <a:t> 				</a:t>
            </a:r>
            <a:r>
              <a:rPr lang="cs-CZ" b="1" dirty="0" err="1" smtClean="0">
                <a:latin typeface="Comic Sans MS" pitchFamily="66" charset="0"/>
              </a:rPr>
              <a:t>Tremor</a:t>
            </a:r>
            <a:r>
              <a:rPr lang="cs-CZ" dirty="0" smtClean="0">
                <a:latin typeface="Comic Sans MS" pitchFamily="66" charset="0"/>
              </a:rPr>
              <a:t> (třes)</a:t>
            </a:r>
          </a:p>
          <a:p>
            <a:pPr>
              <a:buNone/>
            </a:pPr>
            <a:endParaRPr lang="cs-CZ" dirty="0" smtClean="0">
              <a:latin typeface="Comic Sans MS" pitchFamily="66" charset="0"/>
            </a:endParaRPr>
          </a:p>
          <a:p>
            <a:pPr>
              <a:buNone/>
            </a:pPr>
            <a:r>
              <a:rPr lang="cs-CZ" dirty="0" smtClean="0">
                <a:latin typeface="Comic Sans MS" pitchFamily="66" charset="0"/>
              </a:rPr>
              <a:t>porucha mikce, porucha potence, zvýšená tvorba kožního mazu, obstipace, deprese, demence </a:t>
            </a:r>
            <a:endParaRPr lang="cs-CZ" dirty="0">
              <a:latin typeface="Comic Sans MS" pitchFamily="66" charset="0"/>
            </a:endParaRPr>
          </a:p>
        </p:txBody>
      </p:sp>
      <p:pic>
        <p:nvPicPr>
          <p:cNvPr id="4" name="Obrázek 3" descr="SXXCwudqkbkaIzSu9f9CYVyRZj3aI9Al1YdEvdkjQzw&amp;width=341.jpg"/>
          <p:cNvPicPr>
            <a:picLocks noChangeAspect="1"/>
          </p:cNvPicPr>
          <p:nvPr/>
        </p:nvPicPr>
        <p:blipFill>
          <a:blip r:embed="rId3" cstate="print"/>
          <a:stretch>
            <a:fillRect/>
          </a:stretch>
        </p:blipFill>
        <p:spPr>
          <a:xfrm>
            <a:off x="827584" y="3861048"/>
            <a:ext cx="1979712" cy="137008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solidFill>
                  <a:schemeClr val="tx2">
                    <a:lumMod val="75000"/>
                  </a:schemeClr>
                </a:solidFill>
                <a:latin typeface="Comic Sans MS" pitchFamily="66" charset="0"/>
              </a:rPr>
              <a:t>Časté problémy u PCH</a:t>
            </a:r>
            <a:endParaRPr lang="cs-CZ" sz="32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92500" lnSpcReduction="10000"/>
          </a:bodyPr>
          <a:lstStyle/>
          <a:p>
            <a:r>
              <a:rPr lang="cs-CZ" sz="2800" dirty="0" smtClean="0">
                <a:latin typeface="Comic Sans MS" pitchFamily="66" charset="0"/>
              </a:rPr>
              <a:t>poruchy motility GIT (opožděné vyprazdňování žaludku)</a:t>
            </a:r>
          </a:p>
          <a:p>
            <a:r>
              <a:rPr lang="cs-CZ" sz="2800" dirty="0" smtClean="0">
                <a:latin typeface="Comic Sans MS" pitchFamily="66" charset="0"/>
              </a:rPr>
              <a:t>obstipace, deprese, demence</a:t>
            </a:r>
          </a:p>
          <a:p>
            <a:r>
              <a:rPr lang="cs-CZ" sz="2800" dirty="0" smtClean="0">
                <a:latin typeface="Comic Sans MS" pitchFamily="66" charset="0"/>
              </a:rPr>
              <a:t>Dysfagie, třes-zvýšený výdej energie</a:t>
            </a:r>
          </a:p>
          <a:p>
            <a:pPr>
              <a:buNone/>
            </a:pPr>
            <a:r>
              <a:rPr lang="cs-CZ" sz="2800" dirty="0" smtClean="0">
                <a:latin typeface="Comic Sans MS" pitchFamily="66" charset="0"/>
              </a:rPr>
              <a:t>			</a:t>
            </a:r>
            <a:r>
              <a:rPr lang="cs-CZ" sz="2800" dirty="0" smtClean="0">
                <a:solidFill>
                  <a:schemeClr val="tx2">
                    <a:lumMod val="75000"/>
                  </a:schemeClr>
                </a:solidFill>
                <a:latin typeface="Comic Sans MS" pitchFamily="66" charset="0"/>
              </a:rPr>
              <a:t>   </a:t>
            </a:r>
            <a:r>
              <a:rPr lang="cs-CZ" sz="2800" b="1" dirty="0" smtClean="0">
                <a:solidFill>
                  <a:schemeClr val="tx2">
                    <a:lumMod val="75000"/>
                  </a:schemeClr>
                </a:solidFill>
                <a:latin typeface="Comic Sans MS" pitchFamily="66" charset="0"/>
              </a:rPr>
              <a:t>Terapie</a:t>
            </a:r>
          </a:p>
          <a:p>
            <a:pPr>
              <a:buNone/>
            </a:pPr>
            <a:r>
              <a:rPr lang="cs-CZ" sz="2800" b="1" dirty="0" smtClean="0">
                <a:solidFill>
                  <a:schemeClr val="tx2">
                    <a:lumMod val="75000"/>
                  </a:schemeClr>
                </a:solidFill>
                <a:latin typeface="Comic Sans MS" pitchFamily="66" charset="0"/>
              </a:rPr>
              <a:t>-</a:t>
            </a:r>
            <a:r>
              <a:rPr lang="cs-CZ" sz="2800" dirty="0" smtClean="0">
                <a:latin typeface="Comic Sans MS" pitchFamily="66" charset="0"/>
              </a:rPr>
              <a:t>kauzální neexistuje </a:t>
            </a:r>
            <a:r>
              <a:rPr lang="cs-CZ" sz="2800" b="1" dirty="0" smtClean="0">
                <a:solidFill>
                  <a:schemeClr val="tx2">
                    <a:lumMod val="75000"/>
                  </a:schemeClr>
                </a:solidFill>
                <a:latin typeface="Comic Sans MS" pitchFamily="66" charset="0"/>
              </a:rPr>
              <a:t>pouze symptomatická</a:t>
            </a:r>
          </a:p>
          <a:p>
            <a:pPr>
              <a:buNone/>
            </a:pPr>
            <a:r>
              <a:rPr lang="cs-CZ" sz="2800" b="1" dirty="0" smtClean="0">
                <a:solidFill>
                  <a:schemeClr val="tx2">
                    <a:lumMod val="75000"/>
                  </a:schemeClr>
                </a:solidFill>
                <a:latin typeface="Comic Sans MS" pitchFamily="66" charset="0"/>
              </a:rPr>
              <a:t>-L-</a:t>
            </a:r>
            <a:r>
              <a:rPr lang="cs-CZ" sz="2800" b="1" dirty="0" err="1" smtClean="0">
                <a:solidFill>
                  <a:schemeClr val="tx2">
                    <a:lumMod val="75000"/>
                  </a:schemeClr>
                </a:solidFill>
                <a:latin typeface="Comic Sans MS" pitchFamily="66" charset="0"/>
              </a:rPr>
              <a:t>dopa</a:t>
            </a:r>
            <a:endParaRPr lang="cs-CZ" sz="2800" b="1" dirty="0" smtClean="0">
              <a:solidFill>
                <a:schemeClr val="tx2">
                  <a:lumMod val="75000"/>
                </a:schemeClr>
              </a:solidFill>
              <a:latin typeface="Comic Sans MS" pitchFamily="66" charset="0"/>
            </a:endParaRPr>
          </a:p>
          <a:p>
            <a:pPr>
              <a:buNone/>
            </a:pPr>
            <a:r>
              <a:rPr lang="cs-CZ" sz="2800" b="1" dirty="0" smtClean="0">
                <a:solidFill>
                  <a:schemeClr val="tx2">
                    <a:lumMod val="75000"/>
                  </a:schemeClr>
                </a:solidFill>
                <a:latin typeface="Comic Sans MS" pitchFamily="66" charset="0"/>
              </a:rPr>
              <a:t>-</a:t>
            </a:r>
            <a:r>
              <a:rPr lang="cs-CZ" sz="2800" b="1" dirty="0" err="1" smtClean="0">
                <a:solidFill>
                  <a:schemeClr val="tx2">
                    <a:lumMod val="75000"/>
                  </a:schemeClr>
                </a:solidFill>
                <a:latin typeface="Comic Sans MS" pitchFamily="66" charset="0"/>
              </a:rPr>
              <a:t>duodopa</a:t>
            </a:r>
            <a:r>
              <a:rPr lang="cs-CZ" sz="2800" b="1" dirty="0" smtClean="0">
                <a:solidFill>
                  <a:schemeClr val="tx2">
                    <a:lumMod val="75000"/>
                  </a:schemeClr>
                </a:solidFill>
                <a:latin typeface="Comic Sans MS" pitchFamily="66" charset="0"/>
              </a:rPr>
              <a:t> (PEG) kontinuální podávání </a:t>
            </a:r>
            <a:r>
              <a:rPr lang="cs-CZ" sz="2800" b="1" dirty="0" err="1" smtClean="0">
                <a:solidFill>
                  <a:schemeClr val="tx2">
                    <a:lumMod val="75000"/>
                  </a:schemeClr>
                </a:solidFill>
                <a:latin typeface="Comic Sans MS" pitchFamily="66" charset="0"/>
              </a:rPr>
              <a:t>duodopy</a:t>
            </a:r>
            <a:r>
              <a:rPr lang="cs-CZ" sz="2800" b="1" dirty="0" smtClean="0">
                <a:solidFill>
                  <a:schemeClr val="tx2">
                    <a:lumMod val="75000"/>
                  </a:schemeClr>
                </a:solidFill>
                <a:latin typeface="Comic Sans MS" pitchFamily="66" charset="0"/>
              </a:rPr>
              <a:t> ve formě gelu</a:t>
            </a:r>
          </a:p>
          <a:p>
            <a:pPr>
              <a:buNone/>
            </a:pPr>
            <a:r>
              <a:rPr lang="cs-CZ" sz="2800" b="1" dirty="0" smtClean="0">
                <a:solidFill>
                  <a:schemeClr val="tx2">
                    <a:lumMod val="75000"/>
                  </a:schemeClr>
                </a:solidFill>
                <a:latin typeface="Comic Sans MS" pitchFamily="66" charset="0"/>
              </a:rPr>
              <a:t>-DBS (</a:t>
            </a:r>
            <a:r>
              <a:rPr lang="cs-CZ" sz="2800" b="1" dirty="0" err="1" smtClean="0">
                <a:solidFill>
                  <a:schemeClr val="tx2">
                    <a:lumMod val="75000"/>
                  </a:schemeClr>
                </a:solidFill>
                <a:latin typeface="Comic Sans MS" pitchFamily="66" charset="0"/>
              </a:rPr>
              <a:t>deep</a:t>
            </a:r>
            <a:r>
              <a:rPr lang="cs-CZ" sz="2800" b="1" dirty="0" smtClean="0">
                <a:solidFill>
                  <a:schemeClr val="tx2">
                    <a:lumMod val="75000"/>
                  </a:schemeClr>
                </a:solidFill>
                <a:latin typeface="Comic Sans MS" pitchFamily="66" charset="0"/>
              </a:rPr>
              <a:t> </a:t>
            </a:r>
            <a:r>
              <a:rPr lang="cs-CZ" sz="2800" b="1" dirty="0" err="1" smtClean="0">
                <a:solidFill>
                  <a:schemeClr val="tx2">
                    <a:lumMod val="75000"/>
                  </a:schemeClr>
                </a:solidFill>
                <a:latin typeface="Comic Sans MS" pitchFamily="66" charset="0"/>
              </a:rPr>
              <a:t>brain</a:t>
            </a:r>
            <a:r>
              <a:rPr lang="cs-CZ" sz="2800" b="1" dirty="0" smtClean="0">
                <a:solidFill>
                  <a:schemeClr val="tx2">
                    <a:lumMod val="75000"/>
                  </a:schemeClr>
                </a:solidFill>
                <a:latin typeface="Comic Sans MS" pitchFamily="66" charset="0"/>
              </a:rPr>
              <a:t> </a:t>
            </a:r>
            <a:r>
              <a:rPr lang="cs-CZ" sz="2800" b="1" dirty="0" err="1" smtClean="0">
                <a:solidFill>
                  <a:schemeClr val="tx2">
                    <a:lumMod val="75000"/>
                  </a:schemeClr>
                </a:solidFill>
                <a:latin typeface="Comic Sans MS" pitchFamily="66" charset="0"/>
              </a:rPr>
              <a:t>stimulation</a:t>
            </a:r>
            <a:r>
              <a:rPr lang="cs-CZ" sz="2800" b="1" dirty="0" smtClean="0">
                <a:solidFill>
                  <a:schemeClr val="tx2">
                    <a:lumMod val="75000"/>
                  </a:schemeClr>
                </a:solidFill>
                <a:latin typeface="Comic Sans MS" pitchFamily="66" charset="0"/>
              </a:rPr>
              <a:t>)</a:t>
            </a:r>
            <a:endParaRPr lang="cs-CZ" sz="2800"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426170"/>
          </a:xfrm>
        </p:spPr>
        <p:txBody>
          <a:bodyPr>
            <a:normAutofit/>
          </a:bodyPr>
          <a:lstStyle/>
          <a:p>
            <a:r>
              <a:rPr lang="cs-CZ" sz="2800" b="1" dirty="0" smtClean="0">
                <a:solidFill>
                  <a:schemeClr val="tx2">
                    <a:lumMod val="75000"/>
                  </a:schemeClr>
                </a:solidFill>
                <a:latin typeface="Comic Sans MS" pitchFamily="66" charset="0"/>
              </a:rPr>
              <a:t>L-</a:t>
            </a:r>
            <a:r>
              <a:rPr lang="cs-CZ" sz="2800" b="1" dirty="0" err="1" smtClean="0">
                <a:solidFill>
                  <a:schemeClr val="tx2">
                    <a:lumMod val="75000"/>
                  </a:schemeClr>
                </a:solidFill>
                <a:latin typeface="Comic Sans MS" pitchFamily="66" charset="0"/>
              </a:rPr>
              <a:t>dopa</a:t>
            </a:r>
            <a:endParaRPr lang="cs-CZ" sz="28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a:xfrm>
            <a:off x="457200" y="1340768"/>
            <a:ext cx="8229600" cy="4785395"/>
          </a:xfrm>
        </p:spPr>
        <p:txBody>
          <a:bodyPr>
            <a:normAutofit/>
          </a:bodyPr>
          <a:lstStyle/>
          <a:p>
            <a:pPr algn="ctr">
              <a:buNone/>
            </a:pPr>
            <a:r>
              <a:rPr lang="cs-CZ" sz="2000" dirty="0" smtClean="0">
                <a:latin typeface="Comic Sans MS" pitchFamily="66" charset="0"/>
              </a:rPr>
              <a:t>(</a:t>
            </a:r>
            <a:r>
              <a:rPr lang="cs-CZ" sz="2000" dirty="0" err="1" smtClean="0">
                <a:latin typeface="Comic Sans MS" pitchFamily="66" charset="0"/>
              </a:rPr>
              <a:t>Sinemet</a:t>
            </a:r>
            <a:r>
              <a:rPr lang="cs-CZ" sz="2000" dirty="0" smtClean="0">
                <a:latin typeface="Comic Sans MS" pitchFamily="66" charset="0"/>
              </a:rPr>
              <a:t>, </a:t>
            </a:r>
            <a:r>
              <a:rPr lang="cs-CZ" sz="2000" dirty="0" err="1" smtClean="0">
                <a:latin typeface="Comic Sans MS" pitchFamily="66" charset="0"/>
              </a:rPr>
              <a:t>Stalevo</a:t>
            </a:r>
            <a:r>
              <a:rPr lang="cs-CZ" sz="2000" dirty="0" smtClean="0">
                <a:latin typeface="Comic Sans MS" pitchFamily="66" charset="0"/>
              </a:rPr>
              <a:t>, </a:t>
            </a:r>
            <a:r>
              <a:rPr lang="cs-CZ" sz="2000" dirty="0" err="1" smtClean="0">
                <a:latin typeface="Comic Sans MS" pitchFamily="66" charset="0"/>
              </a:rPr>
              <a:t>Madopar</a:t>
            </a:r>
            <a:r>
              <a:rPr lang="cs-CZ" sz="2000" dirty="0" smtClean="0">
                <a:latin typeface="Comic Sans MS" pitchFamily="66" charset="0"/>
              </a:rPr>
              <a:t>, </a:t>
            </a:r>
            <a:r>
              <a:rPr lang="cs-CZ" sz="2000" dirty="0" err="1" smtClean="0">
                <a:latin typeface="Comic Sans MS" pitchFamily="66" charset="0"/>
              </a:rPr>
              <a:t>Nakom</a:t>
            </a:r>
            <a:r>
              <a:rPr lang="cs-CZ" sz="2000" dirty="0" smtClean="0">
                <a:latin typeface="Comic Sans MS" pitchFamily="66" charset="0"/>
              </a:rPr>
              <a:t>)</a:t>
            </a:r>
            <a:endParaRPr lang="cs-CZ" sz="2400" dirty="0" smtClean="0">
              <a:latin typeface="Comic Sans MS" pitchFamily="66" charset="0"/>
            </a:endParaRPr>
          </a:p>
          <a:p>
            <a:pPr>
              <a:buNone/>
            </a:pPr>
            <a:endParaRPr lang="cs-CZ" sz="2400" dirty="0">
              <a:latin typeface="Comic Sans MS" pitchFamily="66" charset="0"/>
            </a:endParaRPr>
          </a:p>
        </p:txBody>
      </p:sp>
      <p:sp>
        <p:nvSpPr>
          <p:cNvPr id="4" name="TextovéPole 3"/>
          <p:cNvSpPr txBox="1"/>
          <p:nvPr/>
        </p:nvSpPr>
        <p:spPr>
          <a:xfrm>
            <a:off x="539552" y="1844824"/>
            <a:ext cx="8280920" cy="4247317"/>
          </a:xfrm>
          <a:prstGeom prst="rect">
            <a:avLst/>
          </a:prstGeom>
          <a:noFill/>
        </p:spPr>
        <p:txBody>
          <a:bodyPr wrap="square" rtlCol="0">
            <a:spAutoFit/>
          </a:bodyPr>
          <a:lstStyle/>
          <a:p>
            <a:pPr algn="just"/>
            <a:r>
              <a:rPr lang="cs-CZ" dirty="0" smtClean="0">
                <a:latin typeface="Comic Sans MS" pitchFamily="66" charset="0"/>
              </a:rPr>
              <a:t>Struktura  L-</a:t>
            </a:r>
            <a:r>
              <a:rPr lang="cs-CZ" dirty="0" err="1" smtClean="0">
                <a:latin typeface="Comic Sans MS" pitchFamily="66" charset="0"/>
              </a:rPr>
              <a:t>dopy</a:t>
            </a:r>
            <a:r>
              <a:rPr lang="cs-CZ" dirty="0" smtClean="0">
                <a:latin typeface="Comic Sans MS" pitchFamily="66" charset="0"/>
              </a:rPr>
              <a:t> je podobná aminokyselinám. Ve střevní stěně existují specifické přenašeče, které přenášejí aminokyseliny a L-</a:t>
            </a:r>
            <a:r>
              <a:rPr lang="cs-CZ" dirty="0" err="1" smtClean="0">
                <a:latin typeface="Comic Sans MS" pitchFamily="66" charset="0"/>
              </a:rPr>
              <a:t>dopu</a:t>
            </a:r>
            <a:r>
              <a:rPr lang="cs-CZ" dirty="0" smtClean="0">
                <a:latin typeface="Comic Sans MS" pitchFamily="66" charset="0"/>
              </a:rPr>
              <a:t> do krevního oběhu a tyto přenašeče mají omezenou kapacitu. </a:t>
            </a:r>
            <a:r>
              <a:rPr lang="cs-CZ" b="1" dirty="0" smtClean="0">
                <a:latin typeface="Comic Sans MS" pitchFamily="66" charset="0"/>
              </a:rPr>
              <a:t>Pokud je vstřebávána bílkovinná potrava, jsou přenašeče obsazeny aminokyselinami</a:t>
            </a:r>
            <a:r>
              <a:rPr lang="cs-CZ" dirty="0" smtClean="0">
                <a:latin typeface="Comic Sans MS" pitchFamily="66" charset="0"/>
              </a:rPr>
              <a:t>, a tudíž zbývá menší kapacita pro L-</a:t>
            </a:r>
            <a:r>
              <a:rPr lang="cs-CZ" dirty="0" err="1" smtClean="0">
                <a:latin typeface="Comic Sans MS" pitchFamily="66" charset="0"/>
              </a:rPr>
              <a:t>dopu</a:t>
            </a:r>
            <a:r>
              <a:rPr lang="cs-CZ" dirty="0" smtClean="0">
                <a:latin typeface="Comic Sans MS" pitchFamily="66" charset="0"/>
              </a:rPr>
              <a:t>, jíž se dostane do krevního oběhu menší množství.</a:t>
            </a:r>
          </a:p>
          <a:p>
            <a:pPr algn="just"/>
            <a:endParaRPr lang="cs-CZ" dirty="0" smtClean="0">
              <a:latin typeface="Comic Sans MS" pitchFamily="66" charset="0"/>
            </a:endParaRPr>
          </a:p>
          <a:p>
            <a:pPr algn="just"/>
            <a:r>
              <a:rPr lang="cs-CZ" dirty="0" smtClean="0">
                <a:latin typeface="Comic Sans MS" pitchFamily="66" charset="0"/>
              </a:rPr>
              <a:t>Vstřebávání L-</a:t>
            </a:r>
            <a:r>
              <a:rPr lang="cs-CZ" dirty="0" err="1" smtClean="0">
                <a:latin typeface="Comic Sans MS" pitchFamily="66" charset="0"/>
              </a:rPr>
              <a:t>dopy</a:t>
            </a:r>
            <a:r>
              <a:rPr lang="cs-CZ" dirty="0" smtClean="0">
                <a:latin typeface="Comic Sans MS" pitchFamily="66" charset="0"/>
              </a:rPr>
              <a:t> také může být ovlivněno náplní žaludku. Zejména v pozdějších stádiích onemocnění při zpomaleném vyprazdňování žaludku a postupu střevem, může docházet ke zpoždění nástupu efektu léku a také jeho nižšímu účinku. V začátcích onemocnění obvykle léčba L-</a:t>
            </a:r>
            <a:r>
              <a:rPr lang="cs-CZ" dirty="0" err="1" smtClean="0">
                <a:latin typeface="Comic Sans MS" pitchFamily="66" charset="0"/>
              </a:rPr>
              <a:t>dopou</a:t>
            </a:r>
            <a:r>
              <a:rPr lang="cs-CZ" dirty="0" smtClean="0">
                <a:latin typeface="Comic Sans MS" pitchFamily="66" charset="0"/>
              </a:rPr>
              <a:t> zabírá na lačno i po jídle. S progresí onemocnění a případnými změnami trávení dochází k tomu, že se efekt dávek L-</a:t>
            </a:r>
            <a:r>
              <a:rPr lang="cs-CZ" dirty="0" err="1" smtClean="0">
                <a:latin typeface="Comic Sans MS" pitchFamily="66" charset="0"/>
              </a:rPr>
              <a:t>dopy</a:t>
            </a:r>
            <a:r>
              <a:rPr lang="cs-CZ" dirty="0" smtClean="0">
                <a:latin typeface="Comic Sans MS" pitchFamily="66" charset="0"/>
              </a:rPr>
              <a:t> zkracuje či nastupuje se zpožděním. </a:t>
            </a:r>
            <a:r>
              <a:rPr lang="cs-CZ" b="1" dirty="0" smtClean="0">
                <a:latin typeface="Comic Sans MS" pitchFamily="66" charset="0"/>
              </a:rPr>
              <a:t>Tehdy je nutno L-</a:t>
            </a:r>
            <a:r>
              <a:rPr lang="cs-CZ" b="1" dirty="0" err="1" smtClean="0">
                <a:latin typeface="Comic Sans MS" pitchFamily="66" charset="0"/>
              </a:rPr>
              <a:t>dopu</a:t>
            </a:r>
            <a:r>
              <a:rPr lang="cs-CZ" b="1" dirty="0" smtClean="0">
                <a:latin typeface="Comic Sans MS" pitchFamily="66" charset="0"/>
              </a:rPr>
              <a:t> užívat hodinu před jídlem či hodinu po jídle obsahujícím bílkoviny</a:t>
            </a:r>
            <a:r>
              <a:rPr lang="cs-CZ" dirty="0" smtClean="0">
                <a:latin typeface="Comic Sans MS" pitchFamily="66"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article_images.jpg"/>
          <p:cNvPicPr>
            <a:picLocks noChangeAspect="1"/>
          </p:cNvPicPr>
          <p:nvPr/>
        </p:nvPicPr>
        <p:blipFill>
          <a:blip r:embed="rId2" cstate="print"/>
          <a:stretch>
            <a:fillRect/>
          </a:stretch>
        </p:blipFill>
        <p:spPr>
          <a:xfrm>
            <a:off x="6330702" y="0"/>
            <a:ext cx="2813298" cy="2741290"/>
          </a:xfrm>
          <a:prstGeom prst="rect">
            <a:avLst/>
          </a:prstGeom>
          <a:ln>
            <a:noFill/>
          </a:ln>
          <a:effectLst>
            <a:softEdge rad="112500"/>
          </a:effectLst>
        </p:spPr>
      </p:pic>
      <p:sp>
        <p:nvSpPr>
          <p:cNvPr id="2" name="Nadpis 1"/>
          <p:cNvSpPr>
            <a:spLocks noGrp="1"/>
          </p:cNvSpPr>
          <p:nvPr>
            <p:ph type="title"/>
          </p:nvPr>
        </p:nvSpPr>
        <p:spPr/>
        <p:txBody>
          <a:bodyPr>
            <a:normAutofit/>
          </a:bodyPr>
          <a:lstStyle/>
          <a:p>
            <a:pPr>
              <a:lnSpc>
                <a:spcPct val="150000"/>
              </a:lnSpc>
            </a:pPr>
            <a:r>
              <a:rPr lang="cs-CZ" sz="2800" b="1" dirty="0" smtClean="0">
                <a:solidFill>
                  <a:schemeClr val="tx2">
                    <a:lumMod val="75000"/>
                  </a:schemeClr>
                </a:solidFill>
                <a:latin typeface="Comic Sans MS" pitchFamily="66" charset="0"/>
              </a:rPr>
              <a:t>L-</a:t>
            </a:r>
            <a:r>
              <a:rPr lang="cs-CZ" sz="2800" b="1" dirty="0" err="1" smtClean="0">
                <a:solidFill>
                  <a:schemeClr val="tx2">
                    <a:lumMod val="75000"/>
                  </a:schemeClr>
                </a:solidFill>
                <a:latin typeface="Comic Sans MS" pitchFamily="66" charset="0"/>
              </a:rPr>
              <a:t>dopa</a:t>
            </a:r>
            <a:endParaRPr lang="cs-CZ" sz="2800" dirty="0"/>
          </a:p>
        </p:txBody>
      </p:sp>
      <p:sp>
        <p:nvSpPr>
          <p:cNvPr id="3" name="Zástupný symbol pro obsah 2"/>
          <p:cNvSpPr>
            <a:spLocks noGrp="1"/>
          </p:cNvSpPr>
          <p:nvPr>
            <p:ph idx="1"/>
          </p:nvPr>
        </p:nvSpPr>
        <p:spPr/>
        <p:txBody>
          <a:bodyPr>
            <a:normAutofit fontScale="92500" lnSpcReduction="20000"/>
          </a:bodyPr>
          <a:lstStyle/>
          <a:p>
            <a:pPr>
              <a:lnSpc>
                <a:spcPct val="150000"/>
              </a:lnSpc>
            </a:pPr>
            <a:endParaRPr lang="cs-CZ" sz="1900" dirty="0" smtClean="0">
              <a:latin typeface="Comic Sans MS" pitchFamily="66" charset="0"/>
            </a:endParaRPr>
          </a:p>
          <a:p>
            <a:pPr>
              <a:lnSpc>
                <a:spcPct val="150000"/>
              </a:lnSpc>
            </a:pPr>
            <a:endParaRPr lang="cs-CZ" sz="1900" dirty="0" smtClean="0">
              <a:latin typeface="Comic Sans MS" pitchFamily="66" charset="0"/>
            </a:endParaRPr>
          </a:p>
          <a:p>
            <a:pPr>
              <a:lnSpc>
                <a:spcPct val="150000"/>
              </a:lnSpc>
            </a:pPr>
            <a:r>
              <a:rPr lang="cs-CZ" sz="2000" dirty="0" smtClean="0">
                <a:latin typeface="Comic Sans MS" pitchFamily="66" charset="0"/>
              </a:rPr>
              <a:t> Je možné zajíst malou dávkou sacharidové potravy (sušenka, kousek pečiva, ovoce) .</a:t>
            </a:r>
            <a:endParaRPr lang="cs-CZ" sz="1900" dirty="0" smtClean="0">
              <a:latin typeface="Comic Sans MS" pitchFamily="66" charset="0"/>
            </a:endParaRPr>
          </a:p>
          <a:p>
            <a:pPr>
              <a:lnSpc>
                <a:spcPct val="150000"/>
              </a:lnSpc>
            </a:pPr>
            <a:endParaRPr lang="cs-CZ" sz="1900" dirty="0" smtClean="0">
              <a:latin typeface="Comic Sans MS" pitchFamily="66" charset="0"/>
            </a:endParaRPr>
          </a:p>
          <a:p>
            <a:pPr>
              <a:lnSpc>
                <a:spcPct val="150000"/>
              </a:lnSpc>
            </a:pPr>
            <a:r>
              <a:rPr lang="cs-CZ" sz="1900" dirty="0" smtClean="0">
                <a:latin typeface="Comic Sans MS" pitchFamily="66" charset="0"/>
              </a:rPr>
              <a:t>Pokud je však nutné L-</a:t>
            </a:r>
            <a:r>
              <a:rPr lang="cs-CZ" sz="1900" dirty="0" err="1" smtClean="0">
                <a:latin typeface="Comic Sans MS" pitchFamily="66" charset="0"/>
              </a:rPr>
              <a:t>dopu</a:t>
            </a:r>
            <a:r>
              <a:rPr lang="cs-CZ" sz="1900" dirty="0" smtClean="0">
                <a:latin typeface="Comic Sans MS" pitchFamily="66" charset="0"/>
              </a:rPr>
              <a:t> užívat velmi často (každé dvě hodiny), může být odstup od bílkovinné potraviny problém. Někdy se proto doporučuje odsunout koncentrované zdroje bílkovin (maso, tvaroh) do večerních hodin. Po bohaté bílkovinné večeři může být efekt L-</a:t>
            </a:r>
            <a:r>
              <a:rPr lang="cs-CZ" sz="1900" dirty="0" err="1" smtClean="0">
                <a:latin typeface="Comic Sans MS" pitchFamily="66" charset="0"/>
              </a:rPr>
              <a:t>dopy</a:t>
            </a:r>
            <a:r>
              <a:rPr lang="cs-CZ" sz="1900" dirty="0" smtClean="0">
                <a:latin typeface="Comic Sans MS" pitchFamily="66" charset="0"/>
              </a:rPr>
              <a:t> horší, ale ve večerních hodinách se často omezení fyzické aktivity snáší lépe než přes den.</a:t>
            </a:r>
          </a:p>
          <a:p>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solidFill>
                  <a:schemeClr val="tx2">
                    <a:lumMod val="75000"/>
                  </a:schemeClr>
                </a:solidFill>
                <a:latin typeface="Comic Sans MS" pitchFamily="66" charset="0"/>
              </a:rPr>
              <a:t>Specifika výživy u PCH</a:t>
            </a:r>
            <a:endParaRPr lang="cs-CZ" sz="32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77500" lnSpcReduction="20000"/>
          </a:bodyPr>
          <a:lstStyle/>
          <a:p>
            <a:r>
              <a:rPr lang="cs-CZ" dirty="0" smtClean="0">
                <a:latin typeface="Comic Sans MS" pitchFamily="66" charset="0"/>
              </a:rPr>
              <a:t>Není speciální dieta</a:t>
            </a:r>
          </a:p>
          <a:p>
            <a:pPr>
              <a:buNone/>
            </a:pPr>
            <a:endParaRPr lang="cs-CZ" dirty="0" smtClean="0">
              <a:latin typeface="Comic Sans MS" pitchFamily="66" charset="0"/>
            </a:endParaRPr>
          </a:p>
          <a:p>
            <a:r>
              <a:rPr lang="cs-CZ" dirty="0" smtClean="0">
                <a:latin typeface="Comic Sans MS" pitchFamily="66" charset="0"/>
              </a:rPr>
              <a:t>Udržet dobrý nutriční stav</a:t>
            </a:r>
          </a:p>
          <a:p>
            <a:r>
              <a:rPr lang="cs-CZ" dirty="0" smtClean="0">
                <a:latin typeface="Comic Sans MS" pitchFamily="66" charset="0"/>
              </a:rPr>
              <a:t>CEP</a:t>
            </a:r>
          </a:p>
          <a:p>
            <a:r>
              <a:rPr lang="cs-CZ" dirty="0" smtClean="0">
                <a:latin typeface="Comic Sans MS" pitchFamily="66" charset="0"/>
              </a:rPr>
              <a:t>Bílkoviny</a:t>
            </a:r>
          </a:p>
          <a:p>
            <a:r>
              <a:rPr lang="cs-CZ" dirty="0" smtClean="0">
                <a:latin typeface="Comic Sans MS" pitchFamily="66" charset="0"/>
              </a:rPr>
              <a:t>Vláknina </a:t>
            </a:r>
          </a:p>
          <a:p>
            <a:r>
              <a:rPr lang="cs-CZ" dirty="0" smtClean="0">
                <a:latin typeface="Comic Sans MS" pitchFamily="66" charset="0"/>
              </a:rPr>
              <a:t>Tekutiny</a:t>
            </a:r>
          </a:p>
          <a:p>
            <a:r>
              <a:rPr lang="cs-CZ" dirty="0" smtClean="0">
                <a:latin typeface="Comic Sans MS" pitchFamily="66" charset="0"/>
              </a:rPr>
              <a:t>Pestrost (koření)</a:t>
            </a:r>
          </a:p>
          <a:p>
            <a:r>
              <a:rPr lang="cs-CZ" dirty="0" err="1" smtClean="0">
                <a:latin typeface="Comic Sans MS" pitchFamily="66" charset="0"/>
              </a:rPr>
              <a:t>Fe</a:t>
            </a:r>
            <a:r>
              <a:rPr lang="cs-CZ" dirty="0" smtClean="0">
                <a:latin typeface="Comic Sans MS" pitchFamily="66" charset="0"/>
              </a:rPr>
              <a:t>, </a:t>
            </a:r>
            <a:r>
              <a:rPr lang="cs-CZ" dirty="0" err="1" smtClean="0">
                <a:latin typeface="Comic Sans MS" pitchFamily="66" charset="0"/>
              </a:rPr>
              <a:t>Zn</a:t>
            </a:r>
            <a:r>
              <a:rPr lang="cs-CZ" dirty="0" smtClean="0">
                <a:latin typeface="Comic Sans MS" pitchFamily="66" charset="0"/>
              </a:rPr>
              <a:t>, vit A </a:t>
            </a:r>
            <a:r>
              <a:rPr lang="cs-CZ" dirty="0" err="1" smtClean="0">
                <a:latin typeface="Comic Sans MS" pitchFamily="66" charset="0"/>
              </a:rPr>
              <a:t>a</a:t>
            </a:r>
            <a:r>
              <a:rPr lang="cs-CZ" dirty="0" smtClean="0">
                <a:latin typeface="Comic Sans MS" pitchFamily="66" charset="0"/>
              </a:rPr>
              <a:t> C, E, Ca </a:t>
            </a:r>
          </a:p>
          <a:p>
            <a:r>
              <a:rPr lang="cs-CZ" dirty="0" err="1" smtClean="0">
                <a:latin typeface="Comic Sans MS" pitchFamily="66" charset="0"/>
              </a:rPr>
              <a:t>vitD</a:t>
            </a:r>
            <a:endParaRPr lang="cs-CZ" dirty="0" smtClean="0">
              <a:latin typeface="Comic Sans MS" pitchFamily="66" charset="0"/>
            </a:endParaRPr>
          </a:p>
          <a:p>
            <a:r>
              <a:rPr lang="cs-CZ" dirty="0" smtClean="0">
                <a:latin typeface="Comic Sans MS" pitchFamily="66" charset="0"/>
              </a:rPr>
              <a:t>↑ hladiny </a:t>
            </a:r>
            <a:r>
              <a:rPr lang="cs-CZ" dirty="0" err="1" smtClean="0">
                <a:latin typeface="Comic Sans MS" pitchFamily="66" charset="0"/>
              </a:rPr>
              <a:t>homocysteinu</a:t>
            </a:r>
            <a:r>
              <a:rPr lang="cs-CZ" dirty="0" smtClean="0">
                <a:latin typeface="Comic Sans MS" pitchFamily="66" charset="0"/>
              </a:rPr>
              <a:t> (L-</a:t>
            </a:r>
            <a:r>
              <a:rPr lang="cs-CZ" dirty="0" err="1" smtClean="0">
                <a:latin typeface="Comic Sans MS" pitchFamily="66" charset="0"/>
              </a:rPr>
              <a:t>dopa</a:t>
            </a:r>
            <a:r>
              <a:rPr lang="cs-CZ" dirty="0" smtClean="0">
                <a:latin typeface="Comic Sans MS" pitchFamily="66" charset="0"/>
              </a:rPr>
              <a:t>)-substituce  </a:t>
            </a:r>
            <a:r>
              <a:rPr lang="cs-CZ" dirty="0" err="1" smtClean="0">
                <a:latin typeface="Comic Sans MS" pitchFamily="66" charset="0"/>
              </a:rPr>
              <a:t>kys.listové</a:t>
            </a:r>
            <a:endParaRPr lang="cs-CZ" dirty="0" smtClean="0">
              <a:latin typeface="Comic Sans MS" pitchFamily="66" charset="0"/>
            </a:endParaRPr>
          </a:p>
          <a:p>
            <a:endParaRPr lang="cs-CZ" dirty="0">
              <a:latin typeface="Comic Sans MS" pitchFamily="66" charset="0"/>
            </a:endParaRPr>
          </a:p>
        </p:txBody>
      </p:sp>
      <p:pic>
        <p:nvPicPr>
          <p:cNvPr id="4" name="Obrázek 3" descr="Parkinsons-Diet-366x300.jpg"/>
          <p:cNvPicPr>
            <a:picLocks noChangeAspect="1"/>
          </p:cNvPicPr>
          <p:nvPr/>
        </p:nvPicPr>
        <p:blipFill>
          <a:blip r:embed="rId3" cstate="print"/>
          <a:stretch>
            <a:fillRect/>
          </a:stretch>
        </p:blipFill>
        <p:spPr>
          <a:xfrm>
            <a:off x="5436096" y="2204864"/>
            <a:ext cx="3486150"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solidFill>
                  <a:schemeClr val="tx2">
                    <a:lumMod val="75000"/>
                  </a:schemeClr>
                </a:solidFill>
                <a:latin typeface="Comic Sans MS" pitchFamily="66" charset="0"/>
              </a:rPr>
              <a:t>Poruchy funkce GIT</a:t>
            </a:r>
            <a:endParaRPr lang="cs-CZ" sz="28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a:bodyPr>
          <a:lstStyle/>
          <a:p>
            <a:r>
              <a:rPr lang="cs-CZ" sz="2400" dirty="0" smtClean="0">
                <a:latin typeface="Comic Sans MS" pitchFamily="66" charset="0"/>
              </a:rPr>
              <a:t>Problémy v oblasti úst</a:t>
            </a:r>
            <a:r>
              <a:rPr lang="cs-CZ" sz="1800" dirty="0" smtClean="0">
                <a:latin typeface="Comic Sans MS" pitchFamily="66" charset="0"/>
              </a:rPr>
              <a:t>-suchost, nadměrné množství slin</a:t>
            </a:r>
          </a:p>
          <a:p>
            <a:r>
              <a:rPr lang="cs-CZ" sz="2400" dirty="0" smtClean="0">
                <a:latin typeface="Comic Sans MS" pitchFamily="66" charset="0"/>
              </a:rPr>
              <a:t>Poruchy žvýkání</a:t>
            </a:r>
          </a:p>
          <a:p>
            <a:r>
              <a:rPr lang="cs-CZ" sz="2400" dirty="0" smtClean="0">
                <a:latin typeface="Comic Sans MS" pitchFamily="66" charset="0"/>
              </a:rPr>
              <a:t>Dysfagie </a:t>
            </a:r>
            <a:endParaRPr lang="cs-CZ" sz="1800" dirty="0" smtClean="0">
              <a:latin typeface="Comic Sans MS" pitchFamily="66" charset="0"/>
            </a:endParaRPr>
          </a:p>
          <a:p>
            <a:r>
              <a:rPr lang="cs-CZ" sz="2400" dirty="0" err="1" smtClean="0">
                <a:latin typeface="Comic Sans MS" pitchFamily="66" charset="0"/>
              </a:rPr>
              <a:t>Refluxní</a:t>
            </a:r>
            <a:r>
              <a:rPr lang="cs-CZ" sz="2400" dirty="0" smtClean="0">
                <a:latin typeface="Comic Sans MS" pitchFamily="66" charset="0"/>
              </a:rPr>
              <a:t> choroba </a:t>
            </a:r>
            <a:r>
              <a:rPr lang="cs-CZ" sz="1800" dirty="0" smtClean="0">
                <a:latin typeface="Comic Sans MS" pitchFamily="66" charset="0"/>
              </a:rPr>
              <a:t>(snížení tělesné hmotnosti, šetřící strava)</a:t>
            </a:r>
          </a:p>
          <a:p>
            <a:r>
              <a:rPr lang="cs-CZ" sz="2400" dirty="0" err="1" smtClean="0">
                <a:latin typeface="Comic Sans MS" pitchFamily="66" charset="0"/>
              </a:rPr>
              <a:t>Gastroparéza</a:t>
            </a:r>
            <a:endParaRPr lang="cs-CZ" sz="2400" dirty="0" smtClean="0">
              <a:latin typeface="Comic Sans MS" pitchFamily="66" charset="0"/>
            </a:endParaRPr>
          </a:p>
          <a:p>
            <a:r>
              <a:rPr lang="cs-CZ" sz="2400" dirty="0" smtClean="0">
                <a:latin typeface="Comic Sans MS" pitchFamily="66" charset="0"/>
              </a:rPr>
              <a:t>Obstipace </a:t>
            </a:r>
            <a:r>
              <a:rPr lang="cs-CZ" sz="1800" dirty="0" smtClean="0">
                <a:latin typeface="Comic Sans MS" pitchFamily="66" charset="0"/>
              </a:rPr>
              <a:t>(tekutiny, potraviny bohaté na vlákninu, pohyb)</a:t>
            </a:r>
          </a:p>
          <a:p>
            <a:pPr>
              <a:buNone/>
            </a:pPr>
            <a:endParaRPr lang="cs-CZ" sz="1800" dirty="0" smtClean="0">
              <a:latin typeface="Comic Sans MS" pitchFamily="66" charset="0"/>
            </a:endParaRPr>
          </a:p>
          <a:p>
            <a:r>
              <a:rPr lang="cs-CZ" sz="2400" dirty="0" smtClean="0">
                <a:latin typeface="Comic Sans MS" pitchFamily="66" charset="0"/>
              </a:rPr>
              <a:t>Metabolické </a:t>
            </a:r>
            <a:r>
              <a:rPr lang="cs-CZ" sz="1800" dirty="0" smtClean="0">
                <a:latin typeface="Comic Sans MS" pitchFamily="66" charset="0"/>
              </a:rPr>
              <a:t>(výdej energie, endokrinologie?)</a:t>
            </a:r>
            <a:endParaRPr lang="cs-CZ" sz="2400" dirty="0" smtClean="0">
              <a:latin typeface="Comic Sans MS" pitchFamily="66" charset="0"/>
            </a:endParaRPr>
          </a:p>
          <a:p>
            <a:endParaRPr lang="cs-CZ" sz="2400" dirty="0" smtClean="0">
              <a:latin typeface="Comic Sans MS" pitchFamily="66" charset="0"/>
            </a:endParaRPr>
          </a:p>
          <a:p>
            <a:endParaRPr lang="cs-CZ" sz="2400" dirty="0">
              <a:latin typeface="Comic Sans MS" pitchFamily="66" charset="0"/>
            </a:endParaRPr>
          </a:p>
        </p:txBody>
      </p:sp>
      <p:pic>
        <p:nvPicPr>
          <p:cNvPr id="4" name="Obrázek 3" descr="psenicne-otruby-specialne(2).jpg"/>
          <p:cNvPicPr>
            <a:picLocks noChangeAspect="1"/>
          </p:cNvPicPr>
          <p:nvPr/>
        </p:nvPicPr>
        <p:blipFill>
          <a:blip r:embed="rId3" cstate="print"/>
          <a:stretch>
            <a:fillRect/>
          </a:stretch>
        </p:blipFill>
        <p:spPr>
          <a:xfrm>
            <a:off x="6134671" y="4725144"/>
            <a:ext cx="3009329" cy="187947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graphicFrame>
        <p:nvGraphicFramePr>
          <p:cNvPr id="4" name="Zástupný symbol pro obsah 3"/>
          <p:cNvGraphicFramePr>
            <a:graphicFrameLocks noGrp="1"/>
          </p:cNvGraphicFramePr>
          <p:nvPr>
            <p:ph idx="1"/>
          </p:nvPr>
        </p:nvGraphicFramePr>
        <p:xfrm>
          <a:off x="457200" y="188640"/>
          <a:ext cx="8229600" cy="593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ek 4" descr="images (4).jpg"/>
          <p:cNvPicPr>
            <a:picLocks noChangeAspect="1"/>
          </p:cNvPicPr>
          <p:nvPr/>
        </p:nvPicPr>
        <p:blipFill>
          <a:blip r:embed="rId7" cstate="print"/>
          <a:stretch>
            <a:fillRect/>
          </a:stretch>
        </p:blipFill>
        <p:spPr>
          <a:xfrm>
            <a:off x="3367087" y="2476500"/>
            <a:ext cx="2409825" cy="190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Co pomůže?</a:t>
            </a:r>
            <a:endParaRPr lang="cs-CZ" b="1" dirty="0">
              <a:solidFill>
                <a:schemeClr val="tx2">
                  <a:lumMod val="75000"/>
                </a:schemeClr>
              </a:solidFill>
              <a:latin typeface="Comic Sans MS" pitchFamily="66" charset="0"/>
            </a:endParaRPr>
          </a:p>
        </p:txBody>
      </p:sp>
      <p:pic>
        <p:nvPicPr>
          <p:cNvPr id="4" name="Zástupný symbol pro obsah 3" descr="detail_1ff79c012c.jpg"/>
          <p:cNvPicPr>
            <a:picLocks noGrp="1" noChangeAspect="1"/>
          </p:cNvPicPr>
          <p:nvPr>
            <p:ph idx="1"/>
          </p:nvPr>
        </p:nvPicPr>
        <p:blipFill>
          <a:blip r:embed="rId2" cstate="print"/>
          <a:stretch>
            <a:fillRect/>
          </a:stretch>
        </p:blipFill>
        <p:spPr>
          <a:xfrm>
            <a:off x="5508104" y="1988840"/>
            <a:ext cx="2286000" cy="3048000"/>
          </a:xfrm>
        </p:spPr>
      </p:pic>
      <p:pic>
        <p:nvPicPr>
          <p:cNvPr id="5" name="Obrázek 4" descr="detail_pribor-specialni---lzicka.jpg"/>
          <p:cNvPicPr>
            <a:picLocks noChangeAspect="1"/>
          </p:cNvPicPr>
          <p:nvPr/>
        </p:nvPicPr>
        <p:blipFill>
          <a:blip r:embed="rId3" cstate="print"/>
          <a:stretch>
            <a:fillRect/>
          </a:stretch>
        </p:blipFill>
        <p:spPr>
          <a:xfrm>
            <a:off x="539552" y="620688"/>
            <a:ext cx="2286000" cy="3048000"/>
          </a:xfrm>
          <a:prstGeom prst="rect">
            <a:avLst/>
          </a:prstGeom>
        </p:spPr>
      </p:pic>
      <p:pic>
        <p:nvPicPr>
          <p:cNvPr id="6" name="Obrázek 5" descr="detail_c2faf4a635.jpg"/>
          <p:cNvPicPr>
            <a:picLocks noChangeAspect="1"/>
          </p:cNvPicPr>
          <p:nvPr/>
        </p:nvPicPr>
        <p:blipFill>
          <a:blip r:embed="rId4" cstate="print"/>
          <a:stretch>
            <a:fillRect/>
          </a:stretch>
        </p:blipFill>
        <p:spPr>
          <a:xfrm>
            <a:off x="827584" y="3810000"/>
            <a:ext cx="2286000" cy="3048000"/>
          </a:xfrm>
          <a:prstGeom prst="rect">
            <a:avLst/>
          </a:prstGeom>
        </p:spPr>
      </p:pic>
      <p:sp>
        <p:nvSpPr>
          <p:cNvPr id="8" name="TextovéPole 7"/>
          <p:cNvSpPr txBox="1"/>
          <p:nvPr/>
        </p:nvSpPr>
        <p:spPr>
          <a:xfrm>
            <a:off x="3995936" y="4581128"/>
            <a:ext cx="2376264" cy="584775"/>
          </a:xfrm>
          <a:prstGeom prst="rect">
            <a:avLst/>
          </a:prstGeom>
          <a:noFill/>
        </p:spPr>
        <p:txBody>
          <a:bodyPr wrap="square" rtlCol="0">
            <a:spAutoFit/>
          </a:bodyPr>
          <a:lstStyle/>
          <a:p>
            <a:r>
              <a:rPr lang="cs-CZ" sz="3200" b="1" dirty="0" smtClean="0">
                <a:solidFill>
                  <a:schemeClr val="accent1">
                    <a:lumMod val="75000"/>
                  </a:schemeClr>
                </a:solidFill>
                <a:latin typeface="Comic Sans MS" pitchFamily="66" charset="0"/>
              </a:rPr>
              <a:t>Trpělivost</a:t>
            </a:r>
            <a:endParaRPr lang="cs-CZ" sz="3200" b="1" dirty="0">
              <a:solidFill>
                <a:schemeClr val="accent1">
                  <a:lumMod val="75000"/>
                </a:schemeClr>
              </a:solidFill>
              <a:latin typeface="Comic Sans MS" pitchFamily="66" charset="0"/>
            </a:endParaRPr>
          </a:p>
        </p:txBody>
      </p:sp>
      <p:pic>
        <p:nvPicPr>
          <p:cNvPr id="9" name="Obrázek 8" descr="ska.jpg"/>
          <p:cNvPicPr>
            <a:picLocks noChangeAspect="1"/>
          </p:cNvPicPr>
          <p:nvPr/>
        </p:nvPicPr>
        <p:blipFill>
          <a:blip r:embed="rId5" cstate="print"/>
          <a:stretch>
            <a:fillRect/>
          </a:stretch>
        </p:blipFill>
        <p:spPr>
          <a:xfrm>
            <a:off x="3635896" y="1268760"/>
            <a:ext cx="4279392" cy="1508760"/>
          </a:xfrm>
          <a:prstGeom prst="rect">
            <a:avLst/>
          </a:prstGeom>
        </p:spPr>
      </p:pic>
      <p:pic>
        <p:nvPicPr>
          <p:cNvPr id="10" name="Obrázek 9" descr="41f90f2380e5e0ce51f9121e4531c936_vanilka-png.PNG"/>
          <p:cNvPicPr>
            <a:picLocks noChangeAspect="1"/>
          </p:cNvPicPr>
          <p:nvPr/>
        </p:nvPicPr>
        <p:blipFill>
          <a:blip r:embed="rId6" cstate="print"/>
          <a:stretch>
            <a:fillRect/>
          </a:stretch>
        </p:blipFill>
        <p:spPr>
          <a:xfrm>
            <a:off x="7858125" y="4286250"/>
            <a:ext cx="1285875" cy="2571750"/>
          </a:xfrm>
          <a:prstGeom prst="rect">
            <a:avLst/>
          </a:prstGeom>
        </p:spPr>
      </p:pic>
      <p:pic>
        <p:nvPicPr>
          <p:cNvPr id="11" name="Obrázek 10" descr="Nutricia-Nutilis,-225-g.jpg"/>
          <p:cNvPicPr>
            <a:picLocks noChangeAspect="1"/>
          </p:cNvPicPr>
          <p:nvPr/>
        </p:nvPicPr>
        <p:blipFill>
          <a:blip r:embed="rId7" cstate="print"/>
          <a:stretch>
            <a:fillRect/>
          </a:stretch>
        </p:blipFill>
        <p:spPr>
          <a:xfrm>
            <a:off x="7668344" y="0"/>
            <a:ext cx="1475656" cy="1484784"/>
          </a:xfrm>
          <a:prstGeom prst="rect">
            <a:avLst/>
          </a:prstGeom>
        </p:spPr>
      </p:pic>
      <p:pic>
        <p:nvPicPr>
          <p:cNvPr id="12" name="Obrázek 11" descr="_files_catalog_11712034.jpg_190_195.jpg"/>
          <p:cNvPicPr>
            <a:picLocks noChangeAspect="1"/>
          </p:cNvPicPr>
          <p:nvPr/>
        </p:nvPicPr>
        <p:blipFill>
          <a:blip r:embed="rId8" cstate="print"/>
          <a:stretch>
            <a:fillRect/>
          </a:stretch>
        </p:blipFill>
        <p:spPr>
          <a:xfrm>
            <a:off x="6012160" y="5048250"/>
            <a:ext cx="1809750" cy="18097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solidFill>
                  <a:schemeClr val="tx2">
                    <a:lumMod val="50000"/>
                  </a:schemeClr>
                </a:solidFill>
                <a:latin typeface="Comic Sans MS" pitchFamily="66" charset="0"/>
              </a:rPr>
              <a:t>Jak může takový pacient vypadat?</a:t>
            </a:r>
            <a:endParaRPr lang="cs-CZ" sz="3200" b="1" dirty="0">
              <a:solidFill>
                <a:schemeClr val="tx2">
                  <a:lumMod val="50000"/>
                </a:schemeClr>
              </a:solidFill>
              <a:latin typeface="Comic Sans MS" pitchFamily="66" charset="0"/>
            </a:endParaRPr>
          </a:p>
        </p:txBody>
      </p:sp>
      <p:sp>
        <p:nvSpPr>
          <p:cNvPr id="3" name="Zástupný symbol pro obsah 2"/>
          <p:cNvSpPr>
            <a:spLocks noGrp="1"/>
          </p:cNvSpPr>
          <p:nvPr>
            <p:ph idx="1"/>
          </p:nvPr>
        </p:nvSpPr>
        <p:spPr/>
        <p:txBody>
          <a:bodyPr>
            <a:normAutofit/>
          </a:bodyPr>
          <a:lstStyle/>
          <a:p>
            <a:r>
              <a:rPr lang="cs-CZ" sz="1800" dirty="0" smtClean="0">
                <a:latin typeface="Comic Sans MS" pitchFamily="66" charset="0"/>
              </a:rPr>
              <a:t>Pacientka 60 let, PCH , DM II, pacientka přijata k PEG nyní na L-</a:t>
            </a:r>
            <a:r>
              <a:rPr lang="cs-CZ" sz="1800" dirty="0" err="1" smtClean="0">
                <a:latin typeface="Comic Sans MS" pitchFamily="66" charset="0"/>
              </a:rPr>
              <a:t>dopa</a:t>
            </a:r>
            <a:r>
              <a:rPr lang="cs-CZ" sz="1800" dirty="0" smtClean="0">
                <a:latin typeface="Comic Sans MS" pitchFamily="66" charset="0"/>
              </a:rPr>
              <a:t>.  PEG na </a:t>
            </a:r>
            <a:r>
              <a:rPr lang="cs-CZ" sz="1800" dirty="0" err="1" smtClean="0">
                <a:latin typeface="Comic Sans MS" pitchFamily="66" charset="0"/>
              </a:rPr>
              <a:t>duodopu</a:t>
            </a:r>
            <a:r>
              <a:rPr lang="cs-CZ" sz="1800" dirty="0" smtClean="0">
                <a:latin typeface="Comic Sans MS" pitchFamily="66" charset="0"/>
              </a:rPr>
              <a:t>- se nepovedl zavést. Pacientka po výkonu-opět užívá L-</a:t>
            </a:r>
            <a:r>
              <a:rPr lang="cs-CZ" sz="1800" dirty="0" err="1" smtClean="0">
                <a:latin typeface="Comic Sans MS" pitchFamily="66" charset="0"/>
              </a:rPr>
              <a:t>dopu</a:t>
            </a:r>
            <a:r>
              <a:rPr lang="cs-CZ" sz="1800" dirty="0" smtClean="0">
                <a:latin typeface="Comic Sans MS" pitchFamily="66" charset="0"/>
              </a:rPr>
              <a:t>, (PEG se nepodařilo zavést pro nespolupráci) nicméně po zákroku navržena strava kašovitá šetřící.  Pacientka v malnutrici- BMI 17,  165 cm, 47 kg, 60 let, </a:t>
            </a:r>
            <a:r>
              <a:rPr lang="cs-CZ" sz="1800" dirty="0" err="1" smtClean="0">
                <a:latin typeface="Comic Sans MS" pitchFamily="66" charset="0"/>
              </a:rPr>
              <a:t>tremor</a:t>
            </a:r>
            <a:r>
              <a:rPr lang="cs-CZ" sz="1800" dirty="0" smtClean="0">
                <a:latin typeface="Comic Sans MS" pitchFamily="66" charset="0"/>
              </a:rPr>
              <a:t>, </a:t>
            </a:r>
            <a:r>
              <a:rPr lang="cs-CZ" sz="1800" dirty="0" err="1" smtClean="0">
                <a:latin typeface="Comic Sans MS" pitchFamily="66" charset="0"/>
              </a:rPr>
              <a:t>lab</a:t>
            </a:r>
            <a:r>
              <a:rPr lang="cs-CZ" sz="1800" dirty="0" smtClean="0">
                <a:latin typeface="Comic Sans MS" pitchFamily="66" charset="0"/>
              </a:rPr>
              <a:t> ok.</a:t>
            </a:r>
          </a:p>
          <a:p>
            <a:pPr>
              <a:buNone/>
            </a:pPr>
            <a:endParaRPr lang="cs-CZ" sz="1800" dirty="0" smtClean="0">
              <a:latin typeface="Comic Sans MS" pitchFamily="66" charset="0"/>
            </a:endParaRPr>
          </a:p>
          <a:p>
            <a:pPr>
              <a:buNone/>
            </a:pPr>
            <a:endParaRPr lang="cs-CZ" sz="1800" dirty="0" smtClean="0">
              <a:latin typeface="Comic Sans MS" pitchFamily="66" charset="0"/>
            </a:endParaRPr>
          </a:p>
          <a:p>
            <a:pPr>
              <a:buNone/>
            </a:pPr>
            <a:r>
              <a:rPr lang="cs-CZ" sz="1800" dirty="0" smtClean="0">
                <a:latin typeface="Comic Sans MS" pitchFamily="66" charset="0"/>
              </a:rPr>
              <a:t>Dieta diabetická kašovitá šetřící, nutné potraviny s vysokým obsahem bílkovin oddělit od L-</a:t>
            </a:r>
            <a:r>
              <a:rPr lang="cs-CZ" sz="1800" dirty="0" err="1" smtClean="0">
                <a:latin typeface="Comic Sans MS" pitchFamily="66" charset="0"/>
              </a:rPr>
              <a:t>dopy</a:t>
            </a:r>
            <a:r>
              <a:rPr lang="cs-CZ" sz="1800" dirty="0" smtClean="0">
                <a:latin typeface="Comic Sans MS" pitchFamily="66" charset="0"/>
              </a:rPr>
              <a:t> hodinu před či po užívání!</a:t>
            </a:r>
          </a:p>
          <a:p>
            <a:pPr>
              <a:buNone/>
            </a:pPr>
            <a:endParaRPr lang="cs-CZ" sz="1800" dirty="0" smtClean="0">
              <a:latin typeface="Comic Sans MS" pitchFamily="66" charset="0"/>
            </a:endParaRPr>
          </a:p>
          <a:p>
            <a:pPr>
              <a:buNone/>
            </a:pPr>
            <a:r>
              <a:rPr lang="cs-CZ" sz="1800" b="1" dirty="0" smtClean="0">
                <a:latin typeface="Comic Sans MS" pitchFamily="66" charset="0"/>
              </a:rPr>
              <a:t>9300 </a:t>
            </a:r>
            <a:r>
              <a:rPr lang="cs-CZ" sz="1800" b="1" dirty="0" err="1" smtClean="0">
                <a:latin typeface="Comic Sans MS" pitchFamily="66" charset="0"/>
              </a:rPr>
              <a:t>kJ</a:t>
            </a:r>
            <a:r>
              <a:rPr lang="cs-CZ" sz="1800" b="1" dirty="0" smtClean="0">
                <a:latin typeface="Comic Sans MS" pitchFamily="66" charset="0"/>
              </a:rPr>
              <a:t>, 250 g sacharidů, 90 g tuků, 95 g bílkovin.  </a:t>
            </a:r>
          </a:p>
          <a:p>
            <a:pPr>
              <a:buNone/>
            </a:pPr>
            <a:endParaRPr lang="cs-CZ" sz="1800" b="1" dirty="0" smtClean="0">
              <a:latin typeface="Comic Sans MS" pitchFamily="66" charset="0"/>
            </a:endParaRPr>
          </a:p>
          <a:p>
            <a:pPr>
              <a:buNone/>
            </a:pPr>
            <a:r>
              <a:rPr lang="cs-CZ" sz="1800" b="1" dirty="0" smtClean="0">
                <a:latin typeface="Comic Sans MS" pitchFamily="66" charset="0"/>
              </a:rPr>
              <a:t>Ve večerních hodinách </a:t>
            </a:r>
            <a:r>
              <a:rPr lang="cs-CZ" sz="1800" b="1" dirty="0" err="1" smtClean="0">
                <a:latin typeface="Comic Sans MS" pitchFamily="66" charset="0"/>
              </a:rPr>
              <a:t>sipping</a:t>
            </a:r>
            <a:r>
              <a:rPr lang="cs-CZ" sz="1800" b="1" dirty="0" smtClean="0">
                <a:latin typeface="Comic Sans MS" pitchFamily="66"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latin typeface="Comic Sans MS" pitchFamily="66" charset="0"/>
              </a:rPr>
              <a:t/>
            </a:r>
            <a:br>
              <a:rPr lang="cs-CZ" b="1" dirty="0" smtClean="0">
                <a:latin typeface="Comic Sans MS" pitchFamily="66" charset="0"/>
              </a:rPr>
            </a:br>
            <a:r>
              <a:rPr lang="cs-CZ" b="1" dirty="0" smtClean="0">
                <a:solidFill>
                  <a:schemeClr val="tx2">
                    <a:lumMod val="75000"/>
                  </a:schemeClr>
                </a:solidFill>
                <a:latin typeface="Comic Sans MS" pitchFamily="66" charset="0"/>
              </a:rPr>
              <a:t>Cévní mozkové příhody</a:t>
            </a:r>
            <a:r>
              <a:rPr lang="cs-CZ" b="1" dirty="0" smtClean="0">
                <a:latin typeface="Comic Sans MS" pitchFamily="66" charset="0"/>
              </a:rPr>
              <a:t/>
            </a:r>
            <a:br>
              <a:rPr lang="cs-CZ" b="1" dirty="0" smtClean="0">
                <a:latin typeface="Comic Sans MS" pitchFamily="66" charset="0"/>
              </a:rPr>
            </a:br>
            <a:endParaRPr lang="cs-CZ" dirty="0"/>
          </a:p>
        </p:txBody>
      </p:sp>
      <p:sp>
        <p:nvSpPr>
          <p:cNvPr id="3" name="Zástupný symbol pro obsah 2"/>
          <p:cNvSpPr>
            <a:spLocks noGrp="1"/>
          </p:cNvSpPr>
          <p:nvPr>
            <p:ph idx="1"/>
          </p:nvPr>
        </p:nvSpPr>
        <p:spPr/>
        <p:txBody>
          <a:bodyPr/>
          <a:lstStyle/>
          <a:p>
            <a:pPr>
              <a:buNone/>
            </a:pPr>
            <a:endParaRPr lang="cs-CZ" dirty="0" smtClean="0">
              <a:latin typeface="Comic Sans MS" pitchFamily="66" charset="0"/>
            </a:endParaRPr>
          </a:p>
          <a:p>
            <a:pPr>
              <a:buNone/>
            </a:pPr>
            <a:r>
              <a:rPr lang="cs-CZ" b="1" dirty="0" smtClean="0">
                <a:solidFill>
                  <a:srgbClr val="0070C0"/>
                </a:solidFill>
                <a:latin typeface="Comic Sans MS" pitchFamily="66" charset="0"/>
              </a:rPr>
              <a:t>WHO</a:t>
            </a:r>
          </a:p>
          <a:p>
            <a:r>
              <a:rPr lang="cs-CZ" dirty="0" smtClean="0">
                <a:latin typeface="Comic Sans MS" pitchFamily="66" charset="0"/>
              </a:rPr>
              <a:t>klinický syndrom charakterizovaný rychle se rozvíjejícími klinickými známkami ložiskové nebo celkové poruchy mozkové funkce, se symptomy trvajícími 24 hodiny nebo vedoucími ke smrti, bez jiné než cévní příčiny</a:t>
            </a:r>
            <a:endParaRPr lang="cs-CZ" dirty="0">
              <a:latin typeface="Comic Sans MS" pitchFamily="66" charset="0"/>
            </a:endParaRPr>
          </a:p>
        </p:txBody>
      </p:sp>
      <p:pic>
        <p:nvPicPr>
          <p:cNvPr id="4" name="Obrázek 3" descr="Stroke002.jpg"/>
          <p:cNvPicPr>
            <a:picLocks noChangeAspect="1"/>
          </p:cNvPicPr>
          <p:nvPr/>
        </p:nvPicPr>
        <p:blipFill>
          <a:blip r:embed="rId3" cstate="print"/>
          <a:stretch>
            <a:fillRect/>
          </a:stretch>
        </p:blipFill>
        <p:spPr>
          <a:xfrm>
            <a:off x="6228184" y="1124744"/>
            <a:ext cx="2476500" cy="166687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solidFill>
                  <a:schemeClr val="tx2">
                    <a:lumMod val="75000"/>
                  </a:schemeClr>
                </a:solidFill>
                <a:latin typeface="Comic Sans MS" pitchFamily="66" charset="0"/>
              </a:rPr>
              <a:t>Alzheimerova choroba</a:t>
            </a:r>
            <a:endParaRPr lang="cs-CZ" sz="32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92500" lnSpcReduction="20000"/>
          </a:bodyPr>
          <a:lstStyle/>
          <a:p>
            <a:r>
              <a:rPr lang="cs-CZ" sz="2000" dirty="0" smtClean="0">
                <a:latin typeface="Comic Sans MS" pitchFamily="66" charset="0"/>
              </a:rPr>
              <a:t>etiologie onemocnění není přesně známá-multifaktoriální</a:t>
            </a:r>
          </a:p>
          <a:p>
            <a:r>
              <a:rPr lang="cs-CZ" sz="2000" dirty="0" err="1" smtClean="0">
                <a:latin typeface="Comic Sans MS" pitchFamily="66" charset="0"/>
              </a:rPr>
              <a:t>neurodegenerativní</a:t>
            </a:r>
            <a:r>
              <a:rPr lang="cs-CZ" sz="2000" dirty="0" smtClean="0">
                <a:latin typeface="Comic Sans MS" pitchFamily="66" charset="0"/>
              </a:rPr>
              <a:t> onemocnění-neuropatologické změny</a:t>
            </a:r>
          </a:p>
          <a:p>
            <a:r>
              <a:rPr lang="cs-CZ" sz="2000" dirty="0" smtClean="0">
                <a:latin typeface="Comic Sans MS" pitchFamily="66" charset="0"/>
              </a:rPr>
              <a:t> tvorba a ukládání patologického proteinu (beta-amyloidu)-zánik neuronů</a:t>
            </a:r>
          </a:p>
          <a:p>
            <a:pPr>
              <a:buNone/>
            </a:pPr>
            <a:endParaRPr lang="cs-CZ" sz="2000" dirty="0" smtClean="0">
              <a:latin typeface="Comic Sans MS" pitchFamily="66" charset="0"/>
            </a:endParaRPr>
          </a:p>
          <a:p>
            <a:pPr>
              <a:buNone/>
            </a:pPr>
            <a:endParaRPr lang="cs-CZ" sz="2000" dirty="0" smtClean="0">
              <a:latin typeface="Comic Sans MS" pitchFamily="66" charset="0"/>
            </a:endParaRPr>
          </a:p>
          <a:p>
            <a:pPr>
              <a:buNone/>
            </a:pPr>
            <a:r>
              <a:rPr lang="cs-CZ" sz="2000" dirty="0" smtClean="0">
                <a:latin typeface="Comic Sans MS" pitchFamily="66" charset="0"/>
              </a:rPr>
              <a:t>Kauzální léčba zatím neexistuje (prodloužení lehkých stádií a oddálení těžkých)</a:t>
            </a:r>
          </a:p>
          <a:p>
            <a:pPr>
              <a:buNone/>
            </a:pPr>
            <a:endParaRPr lang="cs-CZ" sz="2000" dirty="0" smtClean="0">
              <a:latin typeface="Comic Sans MS" pitchFamily="66" charset="0"/>
            </a:endParaRPr>
          </a:p>
          <a:p>
            <a:pPr>
              <a:buNone/>
            </a:pPr>
            <a:r>
              <a:rPr lang="cs-CZ" sz="2000" dirty="0" smtClean="0">
                <a:latin typeface="Comic Sans MS" pitchFamily="66" charset="0"/>
              </a:rPr>
              <a:t>Klinické projevy: demence </a:t>
            </a:r>
          </a:p>
          <a:p>
            <a:pPr>
              <a:buNone/>
            </a:pPr>
            <a:endParaRPr lang="cs-CZ" sz="2000" dirty="0" smtClean="0">
              <a:latin typeface="Comic Sans MS" pitchFamily="66" charset="0"/>
            </a:endParaRPr>
          </a:p>
          <a:p>
            <a:pPr>
              <a:buNone/>
            </a:pPr>
            <a:r>
              <a:rPr lang="cs-CZ" sz="2000" dirty="0" smtClean="0">
                <a:latin typeface="Comic Sans MS" pitchFamily="66" charset="0"/>
              </a:rPr>
              <a:t>-závratě, poruchy paměti, ztráta výkonnosti,</a:t>
            </a:r>
          </a:p>
          <a:p>
            <a:pPr>
              <a:buNone/>
            </a:pPr>
            <a:r>
              <a:rPr lang="cs-CZ" sz="2000" dirty="0" smtClean="0">
                <a:latin typeface="Comic Sans MS" pitchFamily="66" charset="0"/>
              </a:rPr>
              <a:t>později neurologické poruchy: afázie, apraxie,</a:t>
            </a:r>
          </a:p>
          <a:p>
            <a:pPr>
              <a:buNone/>
            </a:pPr>
            <a:r>
              <a:rPr lang="cs-CZ" sz="2000" dirty="0" smtClean="0">
                <a:latin typeface="Comic Sans MS" pitchFamily="66" charset="0"/>
              </a:rPr>
              <a:t>poruchy osobnosti,poruchy chůze, </a:t>
            </a:r>
          </a:p>
          <a:p>
            <a:pPr>
              <a:buNone/>
            </a:pPr>
            <a:r>
              <a:rPr lang="cs-CZ" sz="2000" dirty="0" smtClean="0">
                <a:latin typeface="Comic Sans MS" pitchFamily="66" charset="0"/>
              </a:rPr>
              <a:t>změna osobnosti </a:t>
            </a:r>
            <a:endParaRPr lang="cs-CZ" sz="2000" dirty="0">
              <a:latin typeface="Comic Sans MS" pitchFamily="66" charset="0"/>
            </a:endParaRPr>
          </a:p>
        </p:txBody>
      </p:sp>
      <p:pic>
        <p:nvPicPr>
          <p:cNvPr id="4" name="Obrázek 3" descr="stažený soubor.jpg"/>
          <p:cNvPicPr>
            <a:picLocks noChangeAspect="1"/>
          </p:cNvPicPr>
          <p:nvPr/>
        </p:nvPicPr>
        <p:blipFill>
          <a:blip r:embed="rId3" cstate="print"/>
          <a:stretch>
            <a:fillRect/>
          </a:stretch>
        </p:blipFill>
        <p:spPr>
          <a:xfrm>
            <a:off x="5940152" y="4725144"/>
            <a:ext cx="2800350" cy="162877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images (6).jpg"/>
          <p:cNvPicPr>
            <a:picLocks noChangeAspect="1"/>
          </p:cNvPicPr>
          <p:nvPr/>
        </p:nvPicPr>
        <p:blipFill>
          <a:blip r:embed="rId2" cstate="print"/>
          <a:stretch>
            <a:fillRect/>
          </a:stretch>
        </p:blipFill>
        <p:spPr>
          <a:xfrm>
            <a:off x="7401818" y="2564904"/>
            <a:ext cx="1742182" cy="957461"/>
          </a:xfrm>
          <a:prstGeom prst="rect">
            <a:avLst/>
          </a:prstGeom>
        </p:spPr>
      </p:pic>
      <p:sp>
        <p:nvSpPr>
          <p:cNvPr id="2" name="Nadpis 1"/>
          <p:cNvSpPr>
            <a:spLocks noGrp="1"/>
          </p:cNvSpPr>
          <p:nvPr>
            <p:ph type="title"/>
          </p:nvPr>
        </p:nvSpPr>
        <p:spPr/>
        <p:txBody>
          <a:bodyPr>
            <a:normAutofit/>
          </a:bodyPr>
          <a:lstStyle/>
          <a:p>
            <a:r>
              <a:rPr lang="cs-CZ" sz="3200" b="1" dirty="0" smtClean="0">
                <a:solidFill>
                  <a:schemeClr val="tx2">
                    <a:lumMod val="75000"/>
                  </a:schemeClr>
                </a:solidFill>
                <a:latin typeface="Comic Sans MS" pitchFamily="66" charset="0"/>
              </a:rPr>
              <a:t>Specifika výživy u ACH</a:t>
            </a:r>
            <a:endParaRPr lang="cs-CZ" sz="32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92500"/>
          </a:bodyPr>
          <a:lstStyle/>
          <a:p>
            <a:pPr>
              <a:buFont typeface="Wingdings" pitchFamily="2" charset="2"/>
              <a:buChar char="ü"/>
            </a:pPr>
            <a:r>
              <a:rPr lang="cs-CZ" sz="2800" dirty="0" smtClean="0">
                <a:latin typeface="Comic Sans MS" pitchFamily="66" charset="0"/>
              </a:rPr>
              <a:t>zvýšená základní energetická potřeba často přes 1600 </a:t>
            </a:r>
            <a:r>
              <a:rPr lang="cs-CZ" sz="2800" dirty="0" err="1" smtClean="0">
                <a:latin typeface="Comic Sans MS" pitchFamily="66" charset="0"/>
              </a:rPr>
              <a:t>kcal</a:t>
            </a:r>
            <a:r>
              <a:rPr lang="cs-CZ" sz="2800" dirty="0" smtClean="0">
                <a:latin typeface="Comic Sans MS" pitchFamily="66" charset="0"/>
              </a:rPr>
              <a:t>/den i přes to často rozvoj malnutrice</a:t>
            </a:r>
          </a:p>
          <a:p>
            <a:pPr>
              <a:buNone/>
            </a:pPr>
            <a:endParaRPr lang="cs-CZ" sz="2800" dirty="0" smtClean="0">
              <a:latin typeface="Comic Sans MS" pitchFamily="66" charset="0"/>
            </a:endParaRPr>
          </a:p>
          <a:p>
            <a:pPr>
              <a:buFont typeface="Wingdings" pitchFamily="2" charset="2"/>
              <a:buChar char="ü"/>
            </a:pPr>
            <a:r>
              <a:rPr lang="cs-CZ" sz="2800" dirty="0" smtClean="0">
                <a:latin typeface="Comic Sans MS" pitchFamily="66" charset="0"/>
              </a:rPr>
              <a:t>některé zdroje udávají potřebu </a:t>
            </a:r>
          </a:p>
          <a:p>
            <a:pPr>
              <a:buNone/>
            </a:pPr>
            <a:r>
              <a:rPr lang="cs-CZ" sz="2800" dirty="0" smtClean="0">
                <a:latin typeface="Comic Sans MS" pitchFamily="66" charset="0"/>
              </a:rPr>
              <a:t>		50-80 </a:t>
            </a:r>
            <a:r>
              <a:rPr lang="cs-CZ" sz="2800" dirty="0" err="1" smtClean="0">
                <a:latin typeface="Comic Sans MS" pitchFamily="66" charset="0"/>
              </a:rPr>
              <a:t>kcal</a:t>
            </a:r>
            <a:r>
              <a:rPr lang="cs-CZ" sz="2800" dirty="0" smtClean="0">
                <a:latin typeface="Comic Sans MS" pitchFamily="66" charset="0"/>
              </a:rPr>
              <a:t>/kg/den  k udržení hmotnosti</a:t>
            </a:r>
          </a:p>
          <a:p>
            <a:endParaRPr lang="cs-CZ" sz="2800" dirty="0" smtClean="0">
              <a:latin typeface="Comic Sans MS" pitchFamily="66" charset="0"/>
            </a:endParaRPr>
          </a:p>
          <a:p>
            <a:pPr>
              <a:buFont typeface="Wingdings" pitchFamily="2" charset="2"/>
              <a:buChar char="ü"/>
            </a:pPr>
            <a:r>
              <a:rPr lang="cs-CZ" sz="2800" dirty="0" smtClean="0">
                <a:latin typeface="Comic Sans MS" pitchFamily="66" charset="0"/>
              </a:rPr>
              <a:t>zvýšená potřeba bílkovin(1,2-1,3g/kg/den)</a:t>
            </a:r>
          </a:p>
          <a:p>
            <a:pPr>
              <a:buFont typeface="Wingdings" pitchFamily="2" charset="2"/>
              <a:buChar char="ü"/>
            </a:pPr>
            <a:r>
              <a:rPr lang="cs-CZ" sz="2800" dirty="0" smtClean="0">
                <a:latin typeface="Comic Sans MS" pitchFamily="66" charset="0"/>
              </a:rPr>
              <a:t>a-</a:t>
            </a:r>
            <a:r>
              <a:rPr lang="cs-CZ" sz="2800" dirty="0" err="1" smtClean="0">
                <a:latin typeface="Comic Sans MS" pitchFamily="66" charset="0"/>
              </a:rPr>
              <a:t>ox</a:t>
            </a:r>
            <a:r>
              <a:rPr lang="cs-CZ" sz="2800" dirty="0" smtClean="0">
                <a:latin typeface="Comic Sans MS" pitchFamily="66" charset="0"/>
              </a:rPr>
              <a:t>, </a:t>
            </a:r>
            <a:r>
              <a:rPr lang="cs-CZ" sz="2800" dirty="0" err="1" smtClean="0">
                <a:latin typeface="Comic Sans MS" pitchFamily="66" charset="0"/>
              </a:rPr>
              <a:t>kys.listová</a:t>
            </a:r>
            <a:r>
              <a:rPr lang="cs-CZ" sz="2800" dirty="0" smtClean="0">
                <a:latin typeface="Comic Sans MS" pitchFamily="66" charset="0"/>
              </a:rPr>
              <a:t>, vit B6, B12, </a:t>
            </a:r>
            <a:r>
              <a:rPr lang="el-GR" sz="2800" dirty="0" smtClean="0">
                <a:latin typeface="Times New Roman"/>
                <a:cs typeface="Times New Roman"/>
              </a:rPr>
              <a:t>ω</a:t>
            </a:r>
            <a:r>
              <a:rPr lang="cs-CZ" sz="2800" dirty="0" smtClean="0">
                <a:latin typeface="Times New Roman"/>
                <a:cs typeface="Times New Roman"/>
              </a:rPr>
              <a:t>3 MK</a:t>
            </a:r>
          </a:p>
          <a:p>
            <a:pPr>
              <a:buFont typeface="Wingdings" pitchFamily="2" charset="2"/>
              <a:buChar char="ü"/>
            </a:pPr>
            <a:r>
              <a:rPr lang="cs-CZ" sz="2800" dirty="0" smtClean="0">
                <a:latin typeface="Comic Sans MS" pitchFamily="66" charset="0"/>
                <a:cs typeface="Times New Roman"/>
              </a:rPr>
              <a:t>alkohol, česnek, káva.</a:t>
            </a:r>
            <a:endParaRPr lang="cs-CZ" sz="2800" dirty="0">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solidFill>
                  <a:schemeClr val="tx2">
                    <a:lumMod val="75000"/>
                  </a:schemeClr>
                </a:solidFill>
                <a:latin typeface="Comic Sans MS" pitchFamily="66" charset="0"/>
              </a:rPr>
              <a:t>Co pomůže?</a:t>
            </a:r>
            <a:endParaRPr lang="cs-CZ" sz="32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lstStyle/>
          <a:p>
            <a:r>
              <a:rPr lang="cs-CZ" dirty="0" smtClean="0">
                <a:latin typeface="Comic Sans MS" pitchFamily="66" charset="0"/>
              </a:rPr>
              <a:t>Jíst často </a:t>
            </a:r>
          </a:p>
          <a:p>
            <a:r>
              <a:rPr lang="cs-CZ" dirty="0" smtClean="0">
                <a:latin typeface="Comic Sans MS" pitchFamily="66" charset="0"/>
              </a:rPr>
              <a:t>Svačinky (energeticky bohaté)</a:t>
            </a:r>
          </a:p>
          <a:p>
            <a:r>
              <a:rPr lang="cs-CZ" dirty="0" err="1" smtClean="0">
                <a:latin typeface="Comic Sans MS" pitchFamily="66" charset="0"/>
              </a:rPr>
              <a:t>Sipping</a:t>
            </a:r>
            <a:r>
              <a:rPr lang="cs-CZ" dirty="0" smtClean="0">
                <a:latin typeface="Comic Sans MS" pitchFamily="66" charset="0"/>
              </a:rPr>
              <a:t>, modulární dietetika</a:t>
            </a:r>
          </a:p>
          <a:p>
            <a:r>
              <a:rPr lang="cs-CZ" dirty="0" smtClean="0">
                <a:latin typeface="Comic Sans MS" pitchFamily="66" charset="0"/>
              </a:rPr>
              <a:t>Výrazná chuť, lákavý vzhled</a:t>
            </a:r>
          </a:p>
          <a:p>
            <a:r>
              <a:rPr lang="cs-CZ" dirty="0" smtClean="0">
                <a:latin typeface="Comic Sans MS" pitchFamily="66" charset="0"/>
              </a:rPr>
              <a:t>Přidávání </a:t>
            </a:r>
            <a:r>
              <a:rPr lang="cs-CZ" dirty="0" err="1" smtClean="0">
                <a:latin typeface="Comic Sans MS" pitchFamily="66" charset="0"/>
              </a:rPr>
              <a:t>sippingu</a:t>
            </a:r>
            <a:r>
              <a:rPr lang="cs-CZ" dirty="0" smtClean="0">
                <a:latin typeface="Comic Sans MS" pitchFamily="66" charset="0"/>
              </a:rPr>
              <a:t> do pokrmů </a:t>
            </a:r>
          </a:p>
          <a:p>
            <a:pPr>
              <a:buNone/>
            </a:pPr>
            <a:endParaRPr lang="cs-CZ" dirty="0">
              <a:latin typeface="Comic Sans MS" pitchFamily="66" charset="0"/>
            </a:endParaRPr>
          </a:p>
        </p:txBody>
      </p:sp>
      <p:pic>
        <p:nvPicPr>
          <p:cNvPr id="4" name="Obrázek 3" descr="stažený soubor (1).jpg"/>
          <p:cNvPicPr>
            <a:picLocks noChangeAspect="1"/>
          </p:cNvPicPr>
          <p:nvPr/>
        </p:nvPicPr>
        <p:blipFill>
          <a:blip r:embed="rId3" cstate="print"/>
          <a:stretch>
            <a:fillRect/>
          </a:stretch>
        </p:blipFill>
        <p:spPr>
          <a:xfrm>
            <a:off x="7000875" y="1196752"/>
            <a:ext cx="2143125" cy="2133600"/>
          </a:xfrm>
          <a:prstGeom prst="rect">
            <a:avLst/>
          </a:prstGeom>
          <a:ln>
            <a:noFill/>
          </a:ln>
          <a:effectLst>
            <a:softEdge rad="112500"/>
          </a:effectLst>
        </p:spPr>
      </p:pic>
      <p:pic>
        <p:nvPicPr>
          <p:cNvPr id="5" name="Obrázek 4" descr="images (7).jpg"/>
          <p:cNvPicPr>
            <a:picLocks noChangeAspect="1"/>
          </p:cNvPicPr>
          <p:nvPr/>
        </p:nvPicPr>
        <p:blipFill>
          <a:blip r:embed="rId4" cstate="print"/>
          <a:stretch>
            <a:fillRect/>
          </a:stretch>
        </p:blipFill>
        <p:spPr>
          <a:xfrm>
            <a:off x="539552" y="4869160"/>
            <a:ext cx="2628900" cy="1743075"/>
          </a:xfrm>
          <a:prstGeom prst="rect">
            <a:avLst/>
          </a:prstGeom>
          <a:ln>
            <a:noFill/>
          </a:ln>
          <a:effectLst>
            <a:softEdge rad="112500"/>
          </a:effectLst>
        </p:spPr>
      </p:pic>
      <p:pic>
        <p:nvPicPr>
          <p:cNvPr id="6" name="Obrázek 5" descr="images (8).jpg"/>
          <p:cNvPicPr>
            <a:picLocks noChangeAspect="1"/>
          </p:cNvPicPr>
          <p:nvPr/>
        </p:nvPicPr>
        <p:blipFill>
          <a:blip r:embed="rId5" cstate="print"/>
          <a:stretch>
            <a:fillRect/>
          </a:stretch>
        </p:blipFill>
        <p:spPr>
          <a:xfrm>
            <a:off x="7092280" y="4941168"/>
            <a:ext cx="1714500" cy="13906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smtClean="0">
                <a:solidFill>
                  <a:schemeClr val="tx2">
                    <a:lumMod val="75000"/>
                  </a:schemeClr>
                </a:solidFill>
                <a:latin typeface="Comic Sans MS" pitchFamily="66" charset="0"/>
              </a:rPr>
              <a:t>Myastenia</a:t>
            </a:r>
            <a:r>
              <a:rPr lang="cs-CZ" sz="3600" b="1" dirty="0" smtClean="0">
                <a:solidFill>
                  <a:schemeClr val="tx2">
                    <a:lumMod val="75000"/>
                  </a:schemeClr>
                </a:solidFill>
                <a:latin typeface="Comic Sans MS" pitchFamily="66" charset="0"/>
              </a:rPr>
              <a:t> gravis</a:t>
            </a:r>
            <a:endParaRPr lang="cs-CZ" sz="36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a:bodyPr>
          <a:lstStyle/>
          <a:p>
            <a:pPr>
              <a:buNone/>
            </a:pPr>
            <a:r>
              <a:rPr lang="cs-CZ" sz="2000" dirty="0" err="1" smtClean="0">
                <a:latin typeface="Comic Sans MS" pitchFamily="66" charset="0"/>
              </a:rPr>
              <a:t>Myastenia</a:t>
            </a:r>
            <a:r>
              <a:rPr lang="cs-CZ" sz="2000" dirty="0" smtClean="0">
                <a:latin typeface="Comic Sans MS" pitchFamily="66" charset="0"/>
              </a:rPr>
              <a:t> gravis je autoimunitní onemocnění, jehož příčinou je porucha přenosu vzruchu mezi nervem a svalem v oblasti nervosvalové ploténky.</a:t>
            </a:r>
          </a:p>
          <a:p>
            <a:pPr>
              <a:buNone/>
            </a:pPr>
            <a:endParaRPr lang="cs-CZ" sz="2000" dirty="0" smtClean="0">
              <a:latin typeface="Comic Sans MS" pitchFamily="66" charset="0"/>
            </a:endParaRPr>
          </a:p>
          <a:p>
            <a:pPr>
              <a:buNone/>
            </a:pPr>
            <a:r>
              <a:rPr lang="cs-CZ" sz="2000" dirty="0" smtClean="0">
                <a:latin typeface="Comic Sans MS" pitchFamily="66" charset="0"/>
              </a:rPr>
              <a:t>Příznaky:    	oční</a:t>
            </a:r>
          </a:p>
          <a:p>
            <a:pPr>
              <a:buNone/>
            </a:pPr>
            <a:r>
              <a:rPr lang="cs-CZ" sz="2000" dirty="0" smtClean="0">
                <a:latin typeface="Comic Sans MS" pitchFamily="66" charset="0"/>
              </a:rPr>
              <a:t>			bulbární (porucha polykání a řeči)</a:t>
            </a:r>
          </a:p>
          <a:p>
            <a:pPr>
              <a:buNone/>
            </a:pPr>
            <a:r>
              <a:rPr lang="cs-CZ" sz="2000" dirty="0" smtClean="0">
                <a:latin typeface="Comic Sans MS" pitchFamily="66" charset="0"/>
              </a:rPr>
              <a:t>			oslabení žvýkacích svalů</a:t>
            </a:r>
          </a:p>
          <a:p>
            <a:pPr>
              <a:buNone/>
            </a:pPr>
            <a:r>
              <a:rPr lang="cs-CZ" sz="2000" dirty="0" smtClean="0">
                <a:latin typeface="Comic Sans MS" pitchFamily="66" charset="0"/>
              </a:rPr>
              <a:t>			postižení mimických svalů      </a:t>
            </a:r>
          </a:p>
          <a:p>
            <a:pPr>
              <a:buNone/>
            </a:pPr>
            <a:r>
              <a:rPr lang="cs-CZ" sz="2000" dirty="0" smtClean="0">
                <a:latin typeface="Comic Sans MS" pitchFamily="66" charset="0"/>
              </a:rPr>
              <a:t>			slabost šíje</a:t>
            </a:r>
          </a:p>
          <a:p>
            <a:pPr>
              <a:buNone/>
            </a:pPr>
            <a:r>
              <a:rPr lang="cs-CZ" sz="2000" dirty="0" smtClean="0">
                <a:latin typeface="Comic Sans MS" pitchFamily="66" charset="0"/>
              </a:rPr>
              <a:t>			postižení svalstva končetin</a:t>
            </a:r>
          </a:p>
          <a:p>
            <a:pPr>
              <a:buNone/>
            </a:pPr>
            <a:r>
              <a:rPr lang="cs-CZ" sz="2000" dirty="0" smtClean="0">
                <a:latin typeface="Comic Sans MS" pitchFamily="66" charset="0"/>
              </a:rPr>
              <a:t>			svaly trupu</a:t>
            </a:r>
          </a:p>
        </p:txBody>
      </p:sp>
      <p:pic>
        <p:nvPicPr>
          <p:cNvPr id="4" name="Obrázek 3" descr="mg.JPG"/>
          <p:cNvPicPr>
            <a:picLocks noChangeAspect="1"/>
          </p:cNvPicPr>
          <p:nvPr/>
        </p:nvPicPr>
        <p:blipFill>
          <a:blip r:embed="rId3" cstate="print"/>
          <a:stretch>
            <a:fillRect/>
          </a:stretch>
        </p:blipFill>
        <p:spPr>
          <a:xfrm>
            <a:off x="5760000" y="4862977"/>
            <a:ext cx="3384000" cy="19950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solidFill>
                  <a:schemeClr val="tx2">
                    <a:lumMod val="75000"/>
                  </a:schemeClr>
                </a:solidFill>
                <a:latin typeface="Comic Sans MS" pitchFamily="66" charset="0"/>
              </a:rPr>
              <a:t>Nutriční aspekty při MG</a:t>
            </a:r>
            <a:endParaRPr lang="cs-CZ" sz="36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92500" lnSpcReduction="20000"/>
          </a:bodyPr>
          <a:lstStyle/>
          <a:p>
            <a:pPr>
              <a:buFont typeface="Wingdings" pitchFamily="2" charset="2"/>
              <a:buChar char="ü"/>
            </a:pPr>
            <a:r>
              <a:rPr lang="cs-CZ" sz="2000" dirty="0" smtClean="0">
                <a:latin typeface="Comic Sans MS" pitchFamily="66" charset="0"/>
              </a:rPr>
              <a:t>problémy s polykáním             </a:t>
            </a:r>
          </a:p>
          <a:p>
            <a:pPr>
              <a:buFont typeface="Wingdings" pitchFamily="2" charset="2"/>
              <a:buChar char="ü"/>
            </a:pPr>
            <a:r>
              <a:rPr lang="cs-CZ" sz="2000" dirty="0" smtClean="0">
                <a:latin typeface="Comic Sans MS" pitchFamily="66" charset="0"/>
              </a:rPr>
              <a:t>aspirace</a:t>
            </a:r>
          </a:p>
          <a:p>
            <a:pPr>
              <a:buFont typeface="Wingdings" pitchFamily="2" charset="2"/>
              <a:buChar char="ü"/>
            </a:pPr>
            <a:r>
              <a:rPr lang="cs-CZ" sz="2000" dirty="0" smtClean="0">
                <a:latin typeface="Comic Sans MS" pitchFamily="66" charset="0"/>
              </a:rPr>
              <a:t>často </a:t>
            </a:r>
            <a:r>
              <a:rPr lang="cs-CZ" sz="2000" dirty="0" err="1" smtClean="0">
                <a:latin typeface="Comic Sans MS" pitchFamily="66" charset="0"/>
              </a:rPr>
              <a:t>marantický</a:t>
            </a:r>
            <a:r>
              <a:rPr lang="cs-CZ" sz="2000" dirty="0" smtClean="0">
                <a:latin typeface="Comic Sans MS" pitchFamily="66" charset="0"/>
              </a:rPr>
              <a:t> typ malnutrice</a:t>
            </a:r>
          </a:p>
          <a:p>
            <a:pPr>
              <a:buFont typeface="Wingdings" pitchFamily="2" charset="2"/>
              <a:buChar char="ü"/>
            </a:pPr>
            <a:r>
              <a:rPr lang="cs-CZ" sz="2000" dirty="0" smtClean="0">
                <a:latin typeface="Comic Sans MS" pitchFamily="66" charset="0"/>
              </a:rPr>
              <a:t>sklon ke katabolismu</a:t>
            </a:r>
          </a:p>
          <a:p>
            <a:pPr>
              <a:buFont typeface="Wingdings" pitchFamily="2" charset="2"/>
              <a:buChar char="ü"/>
            </a:pPr>
            <a:r>
              <a:rPr lang="cs-CZ" sz="2000" dirty="0" smtClean="0">
                <a:latin typeface="Comic Sans MS" pitchFamily="66" charset="0"/>
              </a:rPr>
              <a:t>Při léčbě kortikosteroidy /dbát na dostatečný příjem Ca a vitaminu D, možné zadržování vody v těle-omezit Na </a:t>
            </a:r>
            <a:r>
              <a:rPr lang="cs-CZ" sz="2000" dirty="0" smtClean="0">
                <a:latin typeface="Calibri"/>
              </a:rPr>
              <a:t>↑K</a:t>
            </a:r>
            <a:endParaRPr lang="cs-CZ" sz="2000" dirty="0" smtClean="0">
              <a:latin typeface="Comic Sans MS" pitchFamily="66" charset="0"/>
            </a:endParaRPr>
          </a:p>
          <a:p>
            <a:pPr>
              <a:buNone/>
            </a:pPr>
            <a:r>
              <a:rPr lang="cs-CZ" sz="2000" dirty="0" smtClean="0">
                <a:latin typeface="Comic Sans MS" pitchFamily="66" charset="0"/>
              </a:rPr>
              <a:t>	</a:t>
            </a:r>
          </a:p>
          <a:p>
            <a:pPr>
              <a:buFont typeface="Wingdings" pitchFamily="2" charset="2"/>
              <a:buChar char="ü"/>
            </a:pPr>
            <a:r>
              <a:rPr lang="cs-CZ" sz="2000" dirty="0" smtClean="0">
                <a:latin typeface="Comic Sans MS" pitchFamily="66" charset="0"/>
              </a:rPr>
              <a:t>některé </a:t>
            </a:r>
            <a:r>
              <a:rPr lang="cs-CZ" sz="2000" dirty="0" err="1" smtClean="0">
                <a:latin typeface="Comic Sans MS" pitchFamily="66" charset="0"/>
              </a:rPr>
              <a:t>anticholinergní</a:t>
            </a:r>
            <a:r>
              <a:rPr lang="cs-CZ" sz="2000" dirty="0" smtClean="0">
                <a:latin typeface="Comic Sans MS" pitchFamily="66" charset="0"/>
              </a:rPr>
              <a:t> léky mohou způsobovat křeče a průjem  </a:t>
            </a:r>
          </a:p>
          <a:p>
            <a:pPr lvl="1"/>
            <a:r>
              <a:rPr lang="cs-CZ" sz="1600" dirty="0" smtClean="0">
                <a:latin typeface="Comic Sans MS" pitchFamily="66" charset="0"/>
              </a:rPr>
              <a:t>omezit příjem tučných, kořeněných a mléčných  potravin s výjimkou MV s </a:t>
            </a:r>
            <a:r>
              <a:rPr lang="cs-CZ" sz="1600" dirty="0" err="1" smtClean="0">
                <a:latin typeface="Comic Sans MS" pitchFamily="66" charset="0"/>
              </a:rPr>
              <a:t>probiotickými</a:t>
            </a:r>
            <a:r>
              <a:rPr lang="cs-CZ" sz="1600" dirty="0" smtClean="0">
                <a:latin typeface="Comic Sans MS" pitchFamily="66" charset="0"/>
              </a:rPr>
              <a:t> kulturami</a:t>
            </a:r>
          </a:p>
          <a:p>
            <a:pPr lvl="1"/>
            <a:r>
              <a:rPr lang="cs-CZ" sz="1600" dirty="0" smtClean="0">
                <a:latin typeface="Comic Sans MS" pitchFamily="66" charset="0"/>
              </a:rPr>
              <a:t>vyhnout se nerozpustné vláknině</a:t>
            </a:r>
          </a:p>
          <a:p>
            <a:pPr lvl="1">
              <a:buNone/>
            </a:pPr>
            <a:endParaRPr lang="cs-CZ" sz="1600" dirty="0" smtClean="0">
              <a:latin typeface="Comic Sans MS" pitchFamily="66" charset="0"/>
            </a:endParaRPr>
          </a:p>
          <a:p>
            <a:pPr lvl="1">
              <a:buNone/>
            </a:pPr>
            <a:endParaRPr lang="cs-CZ" sz="1600" dirty="0" smtClean="0">
              <a:latin typeface="Comic Sans MS" pitchFamily="66" charset="0"/>
            </a:endParaRPr>
          </a:p>
          <a:p>
            <a:pPr lvl="1">
              <a:buNone/>
            </a:pPr>
            <a:endParaRPr lang="cs-CZ" sz="1600" dirty="0" smtClean="0">
              <a:latin typeface="Comic Sans MS" pitchFamily="66" charset="0"/>
            </a:endParaRPr>
          </a:p>
          <a:p>
            <a:pPr lvl="0">
              <a:buNone/>
            </a:pPr>
            <a:r>
              <a:rPr lang="cs-CZ" sz="2800" dirty="0" smtClean="0">
                <a:solidFill>
                  <a:prstClr val="black"/>
                </a:solidFill>
                <a:latin typeface="Comic Sans MS" pitchFamily="66" charset="0"/>
              </a:rPr>
              <a:t>vhodná zvýšená dávka bílkovin </a:t>
            </a:r>
            <a:r>
              <a:rPr lang="cs-CZ" sz="2800" dirty="0" smtClean="0">
                <a:solidFill>
                  <a:srgbClr val="1F497D">
                    <a:lumMod val="75000"/>
                  </a:srgbClr>
                </a:solidFill>
                <a:latin typeface="Comic Sans MS" pitchFamily="66" charset="0"/>
              </a:rPr>
              <a:t>1,1-1,5 g/kg/24h</a:t>
            </a:r>
          </a:p>
          <a:p>
            <a:pPr lvl="0">
              <a:buNone/>
            </a:pPr>
            <a:r>
              <a:rPr lang="cs-CZ" sz="2800" dirty="0" smtClean="0">
                <a:latin typeface="Comic Sans MS" pitchFamily="66" charset="0"/>
              </a:rPr>
              <a:t> o vysoké biologické hodnotě</a:t>
            </a:r>
          </a:p>
          <a:p>
            <a:pPr lvl="1">
              <a:buFont typeface="Wingdings" pitchFamily="2" charset="2"/>
              <a:buChar char="ü"/>
            </a:pPr>
            <a:endParaRPr lang="cs-CZ" sz="1600" dirty="0" smtClean="0">
              <a:latin typeface="Comic Sans MS" pitchFamily="66" charset="0"/>
            </a:endParaRPr>
          </a:p>
          <a:p>
            <a:pPr lvl="6">
              <a:buNone/>
            </a:pPr>
            <a:endParaRPr lang="cs-CZ" sz="800" dirty="0" smtClean="0">
              <a:latin typeface="Comic Sans MS" pitchFamily="66" charset="0"/>
            </a:endParaRPr>
          </a:p>
          <a:p>
            <a:pPr lvl="1" algn="r">
              <a:buNone/>
            </a:pPr>
            <a:endParaRPr lang="cs-CZ" sz="2000" dirty="0" smtClean="0">
              <a:latin typeface="Comic Sans MS" pitchFamily="66" charset="0"/>
            </a:endParaRPr>
          </a:p>
          <a:p>
            <a:pPr lvl="1" algn="r">
              <a:buNone/>
            </a:pPr>
            <a:endParaRPr lang="cs-CZ" sz="2400" dirty="0" smtClean="0">
              <a:latin typeface="Comic Sans MS" pitchFamily="66" charset="0"/>
            </a:endParaRPr>
          </a:p>
          <a:p>
            <a:pPr lvl="1" algn="r">
              <a:buNone/>
            </a:pPr>
            <a:endParaRPr lang="cs-CZ" sz="2400" dirty="0" smtClean="0">
              <a:latin typeface="Comic Sans MS" pitchFamily="66" charset="0"/>
            </a:endParaRPr>
          </a:p>
          <a:p>
            <a:pPr lvl="1" algn="r">
              <a:buNone/>
            </a:pPr>
            <a:endParaRPr lang="cs-CZ" sz="2400" dirty="0" smtClean="0">
              <a:latin typeface="Comic Sans MS" pitchFamily="66" charset="0"/>
            </a:endParaRPr>
          </a:p>
          <a:p>
            <a:pPr algn="ctr">
              <a:buNone/>
            </a:pPr>
            <a:endParaRPr lang="cs-CZ" sz="1800" dirty="0" smtClean="0">
              <a:latin typeface="Comic Sans MS" pitchFamily="66" charset="0"/>
            </a:endParaRPr>
          </a:p>
          <a:p>
            <a:pPr>
              <a:buNone/>
            </a:pPr>
            <a:endParaRPr lang="cs-CZ" dirty="0" smtClean="0">
              <a:latin typeface="Comic Sans MS" pitchFamily="66" charset="0"/>
            </a:endParaRPr>
          </a:p>
          <a:p>
            <a:pPr>
              <a:buFont typeface="Wingdings" pitchFamily="2" charset="2"/>
              <a:buChar char="ü"/>
            </a:pPr>
            <a:endParaRPr lang="cs-CZ" dirty="0" smtClean="0">
              <a:latin typeface="Comic Sans MS" pitchFamily="66" charset="0"/>
            </a:endParaRPr>
          </a:p>
          <a:p>
            <a:pPr>
              <a:buFont typeface="Wingdings" pitchFamily="2" charset="2"/>
              <a:buChar char="ü"/>
            </a:pPr>
            <a:endParaRPr lang="cs-CZ" dirty="0">
              <a:latin typeface="Comic Sans MS" pitchFamily="66" charset="0"/>
            </a:endParaRPr>
          </a:p>
        </p:txBody>
      </p:sp>
      <p:pic>
        <p:nvPicPr>
          <p:cNvPr id="4" name="Obrázek 3" descr="stažený soubor (4).jpg"/>
          <p:cNvPicPr>
            <a:picLocks noChangeAspect="1"/>
          </p:cNvPicPr>
          <p:nvPr/>
        </p:nvPicPr>
        <p:blipFill>
          <a:blip r:embed="rId2" cstate="print"/>
          <a:stretch>
            <a:fillRect/>
          </a:stretch>
        </p:blipFill>
        <p:spPr>
          <a:xfrm>
            <a:off x="6677025" y="980728"/>
            <a:ext cx="2466975" cy="184785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chemeClr val="tx2">
                    <a:lumMod val="75000"/>
                  </a:schemeClr>
                </a:solidFill>
                <a:latin typeface="Comic Sans MS" pitchFamily="66" charset="0"/>
              </a:rPr>
              <a:t>Epilepsie</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a:bodyPr>
          <a:lstStyle/>
          <a:p>
            <a:pPr>
              <a:buNone/>
            </a:pPr>
            <a:r>
              <a:rPr lang="cs-CZ" sz="2000" dirty="0" smtClean="0">
                <a:latin typeface="Comic Sans MS" pitchFamily="66" charset="0"/>
              </a:rPr>
              <a:t>Toto onemocnění je typické pro </a:t>
            </a:r>
            <a:r>
              <a:rPr lang="cs-CZ" sz="2000" dirty="0" smtClean="0">
                <a:solidFill>
                  <a:schemeClr val="tx2">
                    <a:lumMod val="75000"/>
                  </a:schemeClr>
                </a:solidFill>
                <a:latin typeface="Comic Sans MS" pitchFamily="66" charset="0"/>
              </a:rPr>
              <a:t>opakování epileptických záchvatů </a:t>
            </a:r>
            <a:r>
              <a:rPr lang="cs-CZ" sz="2000" dirty="0" smtClean="0">
                <a:latin typeface="Comic Sans MS" pitchFamily="66" charset="0"/>
              </a:rPr>
              <a:t>(náhlé, vůlí neovlivnitelné, změny činnosti mozku). </a:t>
            </a:r>
          </a:p>
          <a:p>
            <a:pPr>
              <a:buNone/>
            </a:pPr>
            <a:endParaRPr lang="cs-CZ" sz="2000" dirty="0" smtClean="0">
              <a:latin typeface="Comic Sans MS" pitchFamily="66" charset="0"/>
            </a:endParaRPr>
          </a:p>
          <a:p>
            <a:pPr>
              <a:buNone/>
            </a:pPr>
            <a:r>
              <a:rPr lang="cs-CZ" sz="2000" dirty="0" smtClean="0">
                <a:latin typeface="Comic Sans MS" pitchFamily="66" charset="0"/>
              </a:rPr>
              <a:t>Může se projevit jako </a:t>
            </a:r>
            <a:r>
              <a:rPr lang="cs-CZ" sz="2000" dirty="0" smtClean="0">
                <a:solidFill>
                  <a:schemeClr val="tx2">
                    <a:lumMod val="75000"/>
                  </a:schemeClr>
                </a:solidFill>
                <a:latin typeface="Comic Sans MS" pitchFamily="66" charset="0"/>
              </a:rPr>
              <a:t>změna jednání, chování, obvykle spojené s poruchou vědomí.</a:t>
            </a:r>
            <a:r>
              <a:rPr lang="cs-CZ" sz="2000" dirty="0" smtClean="0">
                <a:latin typeface="Comic Sans MS" pitchFamily="66" charset="0"/>
              </a:rPr>
              <a:t> </a:t>
            </a:r>
          </a:p>
          <a:p>
            <a:pPr>
              <a:buNone/>
            </a:pPr>
            <a:endParaRPr lang="cs-CZ" sz="2000" dirty="0" smtClean="0">
              <a:latin typeface="Comic Sans MS" pitchFamily="66" charset="0"/>
            </a:endParaRPr>
          </a:p>
          <a:p>
            <a:pPr>
              <a:buNone/>
            </a:pPr>
            <a:r>
              <a:rPr lang="cs-CZ" sz="2000" dirty="0" smtClean="0">
                <a:latin typeface="Comic Sans MS" pitchFamily="66" charset="0"/>
              </a:rPr>
              <a:t>Příčinou je porucha rovnováhy mezi excitačními a inhibičními mechanismy u určité skupiny neuronů, která vyústí v abnormální neurální výboje v CNS, které se manifestují stereotypně a často jsou provázeny typickým EEG záznamem .</a:t>
            </a:r>
          </a:p>
          <a:p>
            <a:pPr>
              <a:buNone/>
            </a:pPr>
            <a:endParaRPr lang="cs-CZ" dirty="0" smtClean="0"/>
          </a:p>
          <a:p>
            <a:endParaRPr lang="cs-CZ" dirty="0" smtClean="0"/>
          </a:p>
          <a:p>
            <a:endParaRPr lang="cs-CZ" dirty="0" smtClean="0"/>
          </a:p>
          <a:p>
            <a:endParaRPr lang="cs-CZ" dirty="0" smtClean="0"/>
          </a:p>
          <a:p>
            <a:endParaRPr lang="cs-CZ" dirty="0"/>
          </a:p>
        </p:txBody>
      </p:sp>
      <p:pic>
        <p:nvPicPr>
          <p:cNvPr id="4" name="Obrázek 3" descr="stažený soubor (5).jpg"/>
          <p:cNvPicPr>
            <a:picLocks noChangeAspect="1"/>
          </p:cNvPicPr>
          <p:nvPr/>
        </p:nvPicPr>
        <p:blipFill>
          <a:blip r:embed="rId3" cstate="print"/>
          <a:stretch>
            <a:fillRect/>
          </a:stretch>
        </p:blipFill>
        <p:spPr>
          <a:xfrm>
            <a:off x="6300192" y="4797152"/>
            <a:ext cx="2619375" cy="17430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stažený soubor (6).jpg"/>
          <p:cNvPicPr>
            <a:picLocks noChangeAspect="1"/>
          </p:cNvPicPr>
          <p:nvPr/>
        </p:nvPicPr>
        <p:blipFill>
          <a:blip r:embed="rId3" cstate="print"/>
          <a:stretch>
            <a:fillRect/>
          </a:stretch>
        </p:blipFill>
        <p:spPr>
          <a:xfrm>
            <a:off x="7553325" y="2348880"/>
            <a:ext cx="1590675" cy="2867025"/>
          </a:xfrm>
          <a:prstGeom prst="rect">
            <a:avLst/>
          </a:prstGeom>
        </p:spPr>
      </p:pic>
      <p:sp>
        <p:nvSpPr>
          <p:cNvPr id="2" name="Nadpis 1"/>
          <p:cNvSpPr>
            <a:spLocks noGrp="1"/>
          </p:cNvSpPr>
          <p:nvPr>
            <p:ph type="title"/>
          </p:nvPr>
        </p:nvSpPr>
        <p:spPr/>
        <p:txBody>
          <a:bodyPr>
            <a:normAutofit/>
          </a:bodyPr>
          <a:lstStyle/>
          <a:p>
            <a:r>
              <a:rPr lang="cs-CZ" sz="3600" b="1" dirty="0" smtClean="0">
                <a:solidFill>
                  <a:schemeClr val="tx2">
                    <a:lumMod val="75000"/>
                  </a:schemeClr>
                </a:solidFill>
                <a:latin typeface="Comic Sans MS" pitchFamily="66" charset="0"/>
              </a:rPr>
              <a:t>Epilepsie a výživa</a:t>
            </a:r>
            <a:endParaRPr lang="cs-CZ" sz="3600"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lnSpcReduction="10000"/>
          </a:bodyPr>
          <a:lstStyle/>
          <a:p>
            <a:pPr>
              <a:buFontTx/>
              <a:buChar char="-"/>
            </a:pPr>
            <a:r>
              <a:rPr lang="cs-CZ" sz="2400" dirty="0" smtClean="0">
                <a:latin typeface="Comic Sans MS" pitchFamily="66" charset="0"/>
              </a:rPr>
              <a:t>dříve nejširší škála nutričních opatření se týkala právě epilepsie</a:t>
            </a:r>
          </a:p>
          <a:p>
            <a:pPr>
              <a:buFontTx/>
              <a:buChar char="-"/>
            </a:pPr>
            <a:endParaRPr lang="cs-CZ" sz="2400" dirty="0" smtClean="0">
              <a:latin typeface="Comic Sans MS" pitchFamily="66" charset="0"/>
            </a:endParaRPr>
          </a:p>
          <a:p>
            <a:pPr>
              <a:buFontTx/>
              <a:buChar char="-"/>
            </a:pPr>
            <a:r>
              <a:rPr lang="cs-CZ" sz="2400" dirty="0" smtClean="0">
                <a:latin typeface="Comic Sans MS" pitchFamily="66" charset="0"/>
              </a:rPr>
              <a:t>doporučovalo se mnoho potravin vyřazovat z jídelníčku např. (čokoládu, kakao, dráždivé látky)</a:t>
            </a:r>
          </a:p>
          <a:p>
            <a:pPr>
              <a:buFontTx/>
              <a:buChar char="-"/>
            </a:pPr>
            <a:endParaRPr lang="cs-CZ" sz="2400" dirty="0" smtClean="0">
              <a:latin typeface="Comic Sans MS" pitchFamily="66" charset="0"/>
            </a:endParaRPr>
          </a:p>
          <a:p>
            <a:pPr>
              <a:buFontTx/>
              <a:buChar char="-"/>
            </a:pPr>
            <a:r>
              <a:rPr lang="cs-CZ" sz="2400" dirty="0" smtClean="0">
                <a:latin typeface="Comic Sans MS" pitchFamily="66" charset="0"/>
              </a:rPr>
              <a:t>dnes je doporučován hlavně pravidelný režim a vyhýbání se alkoholu</a:t>
            </a:r>
          </a:p>
          <a:p>
            <a:pPr>
              <a:buFontTx/>
              <a:buChar char="-"/>
            </a:pPr>
            <a:endParaRPr lang="cs-CZ" sz="2400" dirty="0" smtClean="0">
              <a:latin typeface="Comic Sans MS" pitchFamily="66" charset="0"/>
            </a:endParaRPr>
          </a:p>
          <a:p>
            <a:pPr>
              <a:buFontTx/>
              <a:buChar char="-"/>
            </a:pPr>
            <a:r>
              <a:rPr lang="cs-CZ" sz="2400" dirty="0" err="1" smtClean="0">
                <a:latin typeface="Comic Sans MS" pitchFamily="66" charset="0"/>
              </a:rPr>
              <a:t>ketogenní</a:t>
            </a:r>
            <a:r>
              <a:rPr lang="cs-CZ" sz="2400" dirty="0" smtClean="0">
                <a:latin typeface="Comic Sans MS" pitchFamily="66" charset="0"/>
              </a:rPr>
              <a:t> dieta (</a:t>
            </a:r>
            <a:r>
              <a:rPr lang="cs-CZ" sz="2400" dirty="0" err="1" smtClean="0">
                <a:latin typeface="Comic Sans MS" pitchFamily="66" charset="0"/>
              </a:rPr>
              <a:t>farmakorezistentní</a:t>
            </a:r>
            <a:r>
              <a:rPr lang="cs-CZ" sz="2400" dirty="0" smtClean="0">
                <a:latin typeface="Comic Sans MS" pitchFamily="66" charset="0"/>
              </a:rPr>
              <a:t> epilepsie)</a:t>
            </a:r>
          </a:p>
          <a:p>
            <a:pPr>
              <a:buNone/>
            </a:pPr>
            <a:r>
              <a:rPr lang="cs-CZ" sz="2400" dirty="0" smtClean="0">
                <a:latin typeface="Comic Sans MS" pitchFamily="66" charset="0"/>
              </a:rPr>
              <a:t>     děti 2-5let (</a:t>
            </a:r>
            <a:r>
              <a:rPr lang="cs-CZ" sz="2400" dirty="0" err="1" smtClean="0">
                <a:latin typeface="Comic Sans MS" pitchFamily="66" charset="0"/>
              </a:rPr>
              <a:t>suplementace</a:t>
            </a:r>
            <a:r>
              <a:rPr lang="cs-CZ" sz="2400" dirty="0" smtClean="0">
                <a:latin typeface="Comic Sans MS" pitchFamily="66" charset="0"/>
              </a:rPr>
              <a:t> esenciálních živin).</a:t>
            </a:r>
          </a:p>
          <a:p>
            <a:pPr>
              <a:buFontTx/>
              <a:buChar char="-"/>
            </a:pPr>
            <a:endParaRPr lang="cs-CZ" sz="2400" dirty="0" smtClean="0">
              <a:latin typeface="Comic Sans MS" pitchFamily="66" charset="0"/>
            </a:endParaRPr>
          </a:p>
          <a:p>
            <a:pPr>
              <a:buFontTx/>
              <a:buChar char="-"/>
            </a:pPr>
            <a:endParaRPr lang="cs-CZ" sz="2400" dirty="0">
              <a:latin typeface="Comic Sans MS" pitchFamily="66" charset="0"/>
            </a:endParaRPr>
          </a:p>
        </p:txBody>
      </p:sp>
      <p:pic>
        <p:nvPicPr>
          <p:cNvPr id="4" name="Obrázek 3" descr="stažený soubor (7).jpg"/>
          <p:cNvPicPr>
            <a:picLocks noChangeAspect="1"/>
          </p:cNvPicPr>
          <p:nvPr/>
        </p:nvPicPr>
        <p:blipFill>
          <a:blip r:embed="rId4" cstate="print"/>
          <a:stretch>
            <a:fillRect/>
          </a:stretch>
        </p:blipFill>
        <p:spPr>
          <a:xfrm>
            <a:off x="6619875" y="0"/>
            <a:ext cx="2524125" cy="1809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chemeClr val="tx2">
                    <a:lumMod val="75000"/>
                  </a:schemeClr>
                </a:solidFill>
                <a:latin typeface="Comic Sans MS" pitchFamily="66" charset="0"/>
              </a:rPr>
              <a:t>Amyotrofická laterální skleróza</a:t>
            </a:r>
            <a:br>
              <a:rPr lang="cs-CZ" b="1" dirty="0" smtClean="0">
                <a:solidFill>
                  <a:schemeClr val="tx2">
                    <a:lumMod val="75000"/>
                  </a:schemeClr>
                </a:solidFill>
                <a:latin typeface="Comic Sans MS" pitchFamily="66" charset="0"/>
              </a:rPr>
            </a:br>
            <a:r>
              <a:rPr lang="cs-CZ" b="1" dirty="0" smtClean="0">
                <a:solidFill>
                  <a:schemeClr val="tx2">
                    <a:lumMod val="75000"/>
                  </a:schemeClr>
                </a:solidFill>
                <a:latin typeface="Comic Sans MS" pitchFamily="66" charset="0"/>
              </a:rPr>
              <a:t>(ALS)</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55000" lnSpcReduction="20000"/>
          </a:bodyPr>
          <a:lstStyle/>
          <a:p>
            <a:r>
              <a:rPr lang="cs-CZ" sz="3400" dirty="0" smtClean="0">
                <a:latin typeface="Comic Sans MS" pitchFamily="66" charset="0"/>
              </a:rPr>
              <a:t>progresivní, fatální, </a:t>
            </a:r>
            <a:r>
              <a:rPr lang="cs-CZ" sz="3400" dirty="0" err="1" smtClean="0">
                <a:latin typeface="Comic Sans MS" pitchFamily="66" charset="0"/>
              </a:rPr>
              <a:t>neurodegenerativní</a:t>
            </a:r>
            <a:r>
              <a:rPr lang="cs-CZ" sz="3400" dirty="0" smtClean="0">
                <a:latin typeface="Comic Sans MS" pitchFamily="66" charset="0"/>
              </a:rPr>
              <a:t> onemocnění</a:t>
            </a:r>
          </a:p>
          <a:p>
            <a:endParaRPr lang="cs-CZ" sz="3400" dirty="0" smtClean="0">
              <a:latin typeface="Comic Sans MS" pitchFamily="66" charset="0"/>
            </a:endParaRPr>
          </a:p>
          <a:p>
            <a:r>
              <a:rPr lang="cs-CZ" sz="3400" dirty="0" smtClean="0">
                <a:latin typeface="Comic Sans MS" pitchFamily="66" charset="0"/>
              </a:rPr>
              <a:t>degenerace a ztráta mozkových a míšních </a:t>
            </a:r>
            <a:r>
              <a:rPr lang="cs-CZ" sz="3400" dirty="0" err="1" smtClean="0">
                <a:latin typeface="Comic Sans MS" pitchFamily="66" charset="0"/>
              </a:rPr>
              <a:t>motoneuronů</a:t>
            </a:r>
            <a:endParaRPr lang="cs-CZ" sz="3400" dirty="0" smtClean="0">
              <a:latin typeface="Comic Sans MS" pitchFamily="66" charset="0"/>
            </a:endParaRPr>
          </a:p>
          <a:p>
            <a:endParaRPr lang="cs-CZ" sz="3400" dirty="0" smtClean="0">
              <a:latin typeface="Comic Sans MS" pitchFamily="66" charset="0"/>
            </a:endParaRPr>
          </a:p>
          <a:p>
            <a:r>
              <a:rPr lang="cs-CZ" sz="3400" dirty="0" smtClean="0">
                <a:latin typeface="Comic Sans MS" pitchFamily="66" charset="0"/>
              </a:rPr>
              <a:t>příčina zatím není známá</a:t>
            </a:r>
          </a:p>
          <a:p>
            <a:endParaRPr lang="cs-CZ" sz="3400" dirty="0" smtClean="0">
              <a:latin typeface="Comic Sans MS" pitchFamily="66" charset="0"/>
            </a:endParaRPr>
          </a:p>
          <a:p>
            <a:r>
              <a:rPr lang="cs-CZ" sz="3400" dirty="0" smtClean="0">
                <a:latin typeface="Comic Sans MS" pitchFamily="66" charset="0"/>
              </a:rPr>
              <a:t>onemocnění začíná poruchou obratnosti HK a snížením svalové síly, po čase se objevuje atrofie svalová</a:t>
            </a:r>
          </a:p>
          <a:p>
            <a:endParaRPr lang="cs-CZ" sz="3400" dirty="0" smtClean="0">
              <a:latin typeface="Comic Sans MS" pitchFamily="66" charset="0"/>
            </a:endParaRPr>
          </a:p>
          <a:p>
            <a:r>
              <a:rPr lang="cs-CZ" sz="3400" dirty="0" smtClean="0">
                <a:latin typeface="Comic Sans MS" pitchFamily="66" charset="0"/>
              </a:rPr>
              <a:t>postupně se objevují další příznaky onemocnění, které však mohou předcházet poruchy hybnosti HK, dysartrie, dysfagie, pokles patrových oblouků (omezený pohyb)-nemocný se při jídle zakuckává</a:t>
            </a:r>
          </a:p>
          <a:p>
            <a:endParaRPr lang="cs-CZ" sz="3400" dirty="0" smtClean="0">
              <a:latin typeface="Comic Sans MS" pitchFamily="66" charset="0"/>
            </a:endParaRPr>
          </a:p>
          <a:p>
            <a:r>
              <a:rPr lang="cs-CZ" sz="3400" dirty="0" smtClean="0">
                <a:latin typeface="Comic Sans MS" pitchFamily="66" charset="0"/>
              </a:rPr>
              <a:t> v konečných stádiích onemocnění pacient neartikuluje, nemůže pohybovat HK, umírá často na aspirační pneumonii, selhání srdečních či respiračních svalů </a:t>
            </a:r>
          </a:p>
          <a:p>
            <a:endParaRPr lang="cs-CZ"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chemeClr val="tx2">
                    <a:lumMod val="75000"/>
                  </a:schemeClr>
                </a:solidFill>
                <a:latin typeface="Comic Sans MS" pitchFamily="66" charset="0"/>
              </a:rPr>
              <a:t>Nutriční aspekty při ALS</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77500" lnSpcReduction="20000"/>
          </a:bodyPr>
          <a:lstStyle/>
          <a:p>
            <a:pPr>
              <a:buFont typeface="Wingdings" pitchFamily="2" charset="2"/>
              <a:buChar char="Ø"/>
            </a:pPr>
            <a:r>
              <a:rPr lang="cs-CZ" dirty="0" smtClean="0">
                <a:latin typeface="Comic Sans MS" pitchFamily="66" charset="0"/>
              </a:rPr>
              <a:t>často dochází ke </a:t>
            </a:r>
            <a:r>
              <a:rPr lang="cs-CZ" dirty="0" err="1" smtClean="0">
                <a:latin typeface="Comic Sans MS" pitchFamily="66" charset="0"/>
              </a:rPr>
              <a:t>kachektizaci</a:t>
            </a:r>
            <a:endParaRPr lang="cs-CZ" dirty="0" smtClean="0">
              <a:latin typeface="Comic Sans MS" pitchFamily="66" charset="0"/>
            </a:endParaRPr>
          </a:p>
          <a:p>
            <a:pPr>
              <a:buFont typeface="Wingdings" pitchFamily="2" charset="2"/>
              <a:buChar char="Ø"/>
            </a:pPr>
            <a:endParaRPr lang="cs-CZ" dirty="0" smtClean="0">
              <a:latin typeface="Comic Sans MS" pitchFamily="66" charset="0"/>
            </a:endParaRPr>
          </a:p>
          <a:p>
            <a:pPr>
              <a:buFont typeface="Wingdings" pitchFamily="2" charset="2"/>
              <a:buChar char="Ø"/>
            </a:pPr>
            <a:r>
              <a:rPr lang="cs-CZ" dirty="0" smtClean="0">
                <a:latin typeface="Comic Sans MS" pitchFamily="66" charset="0"/>
              </a:rPr>
              <a:t>poruchy polykání</a:t>
            </a:r>
          </a:p>
          <a:p>
            <a:pPr>
              <a:buFont typeface="Wingdings" pitchFamily="2" charset="2"/>
              <a:buChar char="Ø"/>
            </a:pPr>
            <a:endParaRPr lang="cs-CZ" dirty="0" smtClean="0">
              <a:latin typeface="Comic Sans MS" pitchFamily="66" charset="0"/>
            </a:endParaRPr>
          </a:p>
          <a:p>
            <a:pPr>
              <a:buFont typeface="Wingdings" pitchFamily="2" charset="2"/>
              <a:buChar char="Ø"/>
            </a:pPr>
            <a:r>
              <a:rPr lang="cs-CZ" dirty="0" smtClean="0">
                <a:latin typeface="Comic Sans MS" pitchFamily="66" charset="0"/>
              </a:rPr>
              <a:t>úbytek svalstva</a:t>
            </a:r>
          </a:p>
          <a:p>
            <a:pPr>
              <a:buFont typeface="Wingdings" pitchFamily="2" charset="2"/>
              <a:buChar char="Ø"/>
            </a:pPr>
            <a:endParaRPr lang="cs-CZ" dirty="0" smtClean="0">
              <a:latin typeface="Comic Sans MS" pitchFamily="66" charset="0"/>
            </a:endParaRPr>
          </a:p>
          <a:p>
            <a:pPr>
              <a:buFont typeface="Wingdings" pitchFamily="2" charset="2"/>
              <a:buChar char="Ø"/>
            </a:pPr>
            <a:r>
              <a:rPr lang="cs-CZ" dirty="0" smtClean="0">
                <a:latin typeface="Comic Sans MS" pitchFamily="66" charset="0"/>
              </a:rPr>
              <a:t>často obstipace</a:t>
            </a:r>
          </a:p>
          <a:p>
            <a:pPr>
              <a:buFont typeface="Wingdings" pitchFamily="2" charset="2"/>
              <a:buChar char="Ø"/>
            </a:pPr>
            <a:endParaRPr lang="cs-CZ" dirty="0" smtClean="0">
              <a:latin typeface="Comic Sans MS" pitchFamily="66" charset="0"/>
            </a:endParaRPr>
          </a:p>
          <a:p>
            <a:pPr>
              <a:buFont typeface="Wingdings" pitchFamily="2" charset="2"/>
              <a:buChar char="Ø"/>
            </a:pPr>
            <a:r>
              <a:rPr lang="cs-CZ" dirty="0" smtClean="0">
                <a:latin typeface="Comic Sans MS" pitchFamily="66" charset="0"/>
              </a:rPr>
              <a:t>často </a:t>
            </a:r>
            <a:r>
              <a:rPr lang="cs-CZ" dirty="0" err="1" smtClean="0">
                <a:latin typeface="Comic Sans MS" pitchFamily="66" charset="0"/>
              </a:rPr>
              <a:t>marantický</a:t>
            </a:r>
            <a:r>
              <a:rPr lang="cs-CZ" dirty="0" smtClean="0">
                <a:latin typeface="Comic Sans MS" pitchFamily="66" charset="0"/>
              </a:rPr>
              <a:t> typ malnutrice</a:t>
            </a:r>
          </a:p>
          <a:p>
            <a:pPr>
              <a:buFont typeface="Wingdings" pitchFamily="2" charset="2"/>
              <a:buChar char="Ø"/>
            </a:pPr>
            <a:endParaRPr lang="cs-CZ" dirty="0" smtClean="0">
              <a:latin typeface="Comic Sans MS" pitchFamily="66" charset="0"/>
            </a:endParaRPr>
          </a:p>
          <a:p>
            <a:pPr>
              <a:buFont typeface="Wingdings" pitchFamily="2" charset="2"/>
              <a:buChar char="Ø"/>
            </a:pPr>
            <a:r>
              <a:rPr lang="cs-CZ" dirty="0" smtClean="0">
                <a:latin typeface="Comic Sans MS" pitchFamily="66" charset="0"/>
              </a:rPr>
              <a:t>formule obohacené o VLI</a:t>
            </a:r>
          </a:p>
          <a:p>
            <a:pPr>
              <a:buFont typeface="Wingdings" pitchFamily="2" charset="2"/>
              <a:buChar char="Ø"/>
            </a:pPr>
            <a:endParaRPr lang="cs-CZ" dirty="0" smtClean="0">
              <a:latin typeface="Comic Sans MS" pitchFamily="66" charset="0"/>
            </a:endParaRPr>
          </a:p>
          <a:p>
            <a:pPr>
              <a:buFont typeface="Wingdings" pitchFamily="2" charset="2"/>
              <a:buChar char="Ø"/>
            </a:pPr>
            <a:endParaRPr lang="cs-CZ" dirty="0" smtClean="0">
              <a:latin typeface="Comic Sans MS" pitchFamily="66" charset="0"/>
            </a:endParaRPr>
          </a:p>
          <a:p>
            <a:pPr>
              <a:buFont typeface="Wingdings" pitchFamily="2" charset="2"/>
              <a:buChar char="Ø"/>
            </a:pPr>
            <a:endParaRPr lang="cs-CZ" dirty="0"/>
          </a:p>
        </p:txBody>
      </p:sp>
      <p:pic>
        <p:nvPicPr>
          <p:cNvPr id="4" name="Obrázek 3" descr="stažený soubor (1).jpg"/>
          <p:cNvPicPr>
            <a:picLocks noChangeAspect="1"/>
          </p:cNvPicPr>
          <p:nvPr/>
        </p:nvPicPr>
        <p:blipFill>
          <a:blip r:embed="rId3" cstate="print"/>
          <a:stretch>
            <a:fillRect/>
          </a:stretch>
        </p:blipFill>
        <p:spPr>
          <a:xfrm>
            <a:off x="6444208" y="1700808"/>
            <a:ext cx="1714500" cy="2667000"/>
          </a:xfrm>
          <a:prstGeom prst="rect">
            <a:avLst/>
          </a:prstGeom>
        </p:spPr>
      </p:pic>
      <p:pic>
        <p:nvPicPr>
          <p:cNvPr id="5" name="Obrázek 4" descr="stažený soubor (2).jpg"/>
          <p:cNvPicPr>
            <a:picLocks noChangeAspect="1"/>
          </p:cNvPicPr>
          <p:nvPr/>
        </p:nvPicPr>
        <p:blipFill>
          <a:blip r:embed="rId4" cstate="print"/>
          <a:stretch>
            <a:fillRect/>
          </a:stretch>
        </p:blipFill>
        <p:spPr>
          <a:xfrm>
            <a:off x="5940152" y="4581128"/>
            <a:ext cx="2619375" cy="174307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chemeClr val="tx2">
                    <a:lumMod val="75000"/>
                  </a:schemeClr>
                </a:solidFill>
                <a:latin typeface="Comic Sans MS" pitchFamily="66" charset="0"/>
              </a:rPr>
              <a:t>Roztroušená skleróza</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Autofit/>
          </a:bodyPr>
          <a:lstStyle/>
          <a:p>
            <a:r>
              <a:rPr lang="cs-CZ" sz="1800" dirty="0" smtClean="0">
                <a:latin typeface="Comic Sans MS" pitchFamily="66" charset="0"/>
              </a:rPr>
              <a:t>autoimunitní onemocnění, degenerativní onemocnění CNS</a:t>
            </a:r>
          </a:p>
          <a:p>
            <a:endParaRPr lang="cs-CZ" sz="1800" dirty="0" smtClean="0">
              <a:latin typeface="Comic Sans MS" pitchFamily="66" charset="0"/>
            </a:endParaRPr>
          </a:p>
          <a:p>
            <a:r>
              <a:rPr lang="cs-CZ" sz="1800" dirty="0" smtClean="0">
                <a:latin typeface="Comic Sans MS" pitchFamily="66" charset="0"/>
              </a:rPr>
              <a:t>charakteristický je chronický zánět proti myelinu a oligodendroglii mozku a míchy, který je destruuje </a:t>
            </a:r>
          </a:p>
          <a:p>
            <a:endParaRPr lang="cs-CZ" sz="1800" dirty="0" smtClean="0">
              <a:latin typeface="Comic Sans MS" pitchFamily="66" charset="0"/>
            </a:endParaRPr>
          </a:p>
          <a:p>
            <a:r>
              <a:rPr lang="cs-CZ" sz="1800" dirty="0" smtClean="0">
                <a:latin typeface="Comic Sans MS" pitchFamily="66" charset="0"/>
              </a:rPr>
              <a:t>klinicky je u roztroušené sklerózy typická diseminace ložisek v různém časovém období života a v různých lokalizacích CNS. Příčina onemocnění není známá </a:t>
            </a:r>
          </a:p>
          <a:p>
            <a:endParaRPr lang="cs-CZ" sz="1800" dirty="0" smtClean="0">
              <a:latin typeface="Comic Sans MS" pitchFamily="66" charset="0"/>
            </a:endParaRPr>
          </a:p>
          <a:p>
            <a:r>
              <a:rPr lang="cs-CZ" sz="1800" dirty="0" smtClean="0">
                <a:latin typeface="Comic Sans MS" pitchFamily="66" charset="0"/>
              </a:rPr>
              <a:t>na počátku onemocnění bývají potíže často nespecifické – bolesti hlavy, únava, bolesti v končetinách, deprese</a:t>
            </a:r>
          </a:p>
          <a:p>
            <a:endParaRPr lang="cs-CZ" sz="1800" dirty="0" smtClean="0">
              <a:latin typeface="Comic Sans MS" pitchFamily="66" charset="0"/>
            </a:endParaRPr>
          </a:p>
          <a:p>
            <a:r>
              <a:rPr lang="cs-CZ" sz="1800" dirty="0" smtClean="0">
                <a:latin typeface="Comic Sans MS" pitchFamily="66" charset="0"/>
              </a:rPr>
              <a:t>další symptomatologie: parestezie (mravenčení), mlhavé vidění, bolest při pohybu </a:t>
            </a:r>
            <a:r>
              <a:rPr lang="cs-CZ" sz="1800" dirty="0" err="1" smtClean="0">
                <a:latin typeface="Comic Sans MS" pitchFamily="66" charset="0"/>
              </a:rPr>
              <a:t>bulbů</a:t>
            </a:r>
            <a:r>
              <a:rPr lang="cs-CZ" sz="1800" dirty="0" smtClean="0">
                <a:latin typeface="Comic Sans MS" pitchFamily="66" charset="0"/>
              </a:rPr>
              <a:t>, poruchy pohybové souhry, intenční </a:t>
            </a:r>
            <a:r>
              <a:rPr lang="cs-CZ" sz="1800" dirty="0" err="1" smtClean="0">
                <a:latin typeface="Comic Sans MS" pitchFamily="66" charset="0"/>
              </a:rPr>
              <a:t>tremor</a:t>
            </a:r>
            <a:r>
              <a:rPr lang="cs-CZ" sz="1800" dirty="0" smtClean="0">
                <a:latin typeface="Comic Sans MS" pitchFamily="66" charset="0"/>
              </a:rPr>
              <a:t> s ataxií a třesem před cílem, skandovaná řeč, poruchy vyprazdňování močového měchýře-imperativní mikce (nucení již při malé náplni mm.), poruchy sexuální, únava </a:t>
            </a:r>
            <a:endParaRPr lang="cs-CZ" sz="18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chemeClr val="accent1">
                    <a:lumMod val="50000"/>
                  </a:schemeClr>
                </a:solidFill>
                <a:latin typeface="Comic Sans MS" pitchFamily="66" charset="0"/>
              </a:rPr>
              <a:t>Problémy při příjmu stravy po CMP</a:t>
            </a:r>
            <a:endParaRPr lang="cs-CZ" b="1" dirty="0">
              <a:solidFill>
                <a:schemeClr val="accent1">
                  <a:lumMod val="50000"/>
                </a:schemeClr>
              </a:solidFill>
              <a:latin typeface="Comic Sans MS" pitchFamily="66" charset="0"/>
            </a:endParaRPr>
          </a:p>
        </p:txBody>
      </p:sp>
      <p:graphicFrame>
        <p:nvGraphicFramePr>
          <p:cNvPr id="4" name="Zástupný symbol pro obsah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chemeClr val="tx2">
                    <a:lumMod val="75000"/>
                  </a:schemeClr>
                </a:solidFill>
                <a:latin typeface="Comic Sans MS" pitchFamily="66" charset="0"/>
              </a:rPr>
              <a:t>Nutriční aspekty při roztroušené skleróze </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85000" lnSpcReduction="20000"/>
          </a:bodyPr>
          <a:lstStyle/>
          <a:p>
            <a:r>
              <a:rPr lang="cs-CZ" dirty="0" smtClean="0">
                <a:latin typeface="Comic Sans MS" pitchFamily="66" charset="0"/>
              </a:rPr>
              <a:t>neexistuje specifická dieta, </a:t>
            </a:r>
          </a:p>
          <a:p>
            <a:r>
              <a:rPr lang="cs-CZ" dirty="0" smtClean="0">
                <a:latin typeface="Comic Sans MS" pitchFamily="66" charset="0"/>
              </a:rPr>
              <a:t>dříve </a:t>
            </a:r>
            <a:r>
              <a:rPr lang="cs-CZ" dirty="0" err="1" smtClean="0">
                <a:latin typeface="Comic Sans MS" pitchFamily="66" charset="0"/>
              </a:rPr>
              <a:t>Eversova</a:t>
            </a:r>
            <a:r>
              <a:rPr lang="cs-CZ" dirty="0" smtClean="0">
                <a:latin typeface="Comic Sans MS" pitchFamily="66" charset="0"/>
              </a:rPr>
              <a:t>  dieta</a:t>
            </a:r>
          </a:p>
          <a:p>
            <a:pPr>
              <a:buNone/>
            </a:pPr>
            <a:endParaRPr lang="cs-CZ" dirty="0" smtClean="0">
              <a:latin typeface="Comic Sans MS" pitchFamily="66" charset="0"/>
            </a:endParaRPr>
          </a:p>
          <a:p>
            <a:r>
              <a:rPr lang="cs-CZ" dirty="0" smtClean="0">
                <a:latin typeface="Comic Sans MS" pitchFamily="66" charset="0"/>
              </a:rPr>
              <a:t>omega-3, omeg-6 PUFA, k.</a:t>
            </a:r>
            <a:r>
              <a:rPr lang="cs-CZ" dirty="0" err="1" smtClean="0">
                <a:latin typeface="Comic Sans MS" pitchFamily="66" charset="0"/>
              </a:rPr>
              <a:t>linolová</a:t>
            </a:r>
            <a:r>
              <a:rPr lang="cs-CZ" dirty="0" smtClean="0">
                <a:latin typeface="Comic Sans MS" pitchFamily="66" charset="0"/>
              </a:rPr>
              <a:t> ?      </a:t>
            </a:r>
          </a:p>
          <a:p>
            <a:r>
              <a:rPr lang="cs-CZ" dirty="0" smtClean="0">
                <a:latin typeface="Comic Sans MS" pitchFamily="66" charset="0"/>
              </a:rPr>
              <a:t>vitamin D</a:t>
            </a:r>
          </a:p>
          <a:p>
            <a:endParaRPr lang="cs-CZ" dirty="0" smtClean="0">
              <a:latin typeface="Comic Sans MS" pitchFamily="66" charset="0"/>
            </a:endParaRPr>
          </a:p>
          <a:p>
            <a:r>
              <a:rPr lang="cs-CZ" dirty="0" smtClean="0">
                <a:latin typeface="Comic Sans MS" pitchFamily="66" charset="0"/>
              </a:rPr>
              <a:t>zabránění obezity(omezení motorické aktivity)</a:t>
            </a:r>
          </a:p>
          <a:p>
            <a:r>
              <a:rPr lang="cs-CZ" dirty="0" smtClean="0">
                <a:latin typeface="Comic Sans MS" pitchFamily="66" charset="0"/>
              </a:rPr>
              <a:t>předcházení malnutrice </a:t>
            </a:r>
          </a:p>
          <a:p>
            <a:r>
              <a:rPr lang="cs-CZ" dirty="0" smtClean="0">
                <a:latin typeface="Comic Sans MS" pitchFamily="66" charset="0"/>
              </a:rPr>
              <a:t>řešit zácpu</a:t>
            </a:r>
          </a:p>
          <a:p>
            <a:r>
              <a:rPr lang="cs-CZ" dirty="0" smtClean="0">
                <a:latin typeface="Comic Sans MS" pitchFamily="66" charset="0"/>
              </a:rPr>
              <a:t>dostatek tekutin</a:t>
            </a:r>
          </a:p>
          <a:p>
            <a:endParaRPr lang="cs-CZ" dirty="0" smtClean="0"/>
          </a:p>
        </p:txBody>
      </p:sp>
      <p:pic>
        <p:nvPicPr>
          <p:cNvPr id="4" name="Obrázek 3" descr="images (5).jpg"/>
          <p:cNvPicPr>
            <a:picLocks noChangeAspect="1"/>
          </p:cNvPicPr>
          <p:nvPr/>
        </p:nvPicPr>
        <p:blipFill>
          <a:blip r:embed="rId3" cstate="print"/>
          <a:stretch>
            <a:fillRect/>
          </a:stretch>
        </p:blipFill>
        <p:spPr>
          <a:xfrm>
            <a:off x="6228184" y="4653136"/>
            <a:ext cx="2628900" cy="1743075"/>
          </a:xfrm>
          <a:prstGeom prst="rect">
            <a:avLst/>
          </a:prstGeom>
          <a:ln>
            <a:noFill/>
          </a:ln>
          <a:effectLst>
            <a:softEdge rad="112500"/>
          </a:effectLst>
        </p:spPr>
      </p:pic>
      <p:pic>
        <p:nvPicPr>
          <p:cNvPr id="5" name="Obrázek 4" descr="stažený soubor (3).jpg"/>
          <p:cNvPicPr>
            <a:picLocks noChangeAspect="1"/>
          </p:cNvPicPr>
          <p:nvPr/>
        </p:nvPicPr>
        <p:blipFill>
          <a:blip r:embed="rId4" cstate="print"/>
          <a:stretch>
            <a:fillRect/>
          </a:stretch>
        </p:blipFill>
        <p:spPr>
          <a:xfrm>
            <a:off x="7164288" y="1844824"/>
            <a:ext cx="1755279" cy="145504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chemeClr val="tx2">
                    <a:lumMod val="75000"/>
                  </a:schemeClr>
                </a:solidFill>
                <a:latin typeface="Comic Sans MS" pitchFamily="66" charset="0"/>
              </a:rPr>
              <a:t>Nutriční aspekty při roztroušené skleróze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latin typeface="Comic Sans MS" pitchFamily="66" charset="0"/>
              </a:rPr>
              <a:t>doporučení energetické potřeby:1,2-1,3 </a:t>
            </a:r>
          </a:p>
          <a:p>
            <a:pPr>
              <a:buNone/>
            </a:pPr>
            <a:r>
              <a:rPr lang="cs-CZ" dirty="0" smtClean="0">
                <a:latin typeface="Comic Sans MS" pitchFamily="66" charset="0"/>
              </a:rPr>
              <a:t>     ZEV, podle fyzické aktivity nemocného</a:t>
            </a:r>
          </a:p>
          <a:p>
            <a:pPr>
              <a:buNone/>
            </a:pPr>
            <a:endParaRPr lang="cs-CZ" dirty="0" smtClean="0">
              <a:latin typeface="Comic Sans MS" pitchFamily="66" charset="0"/>
            </a:endParaRPr>
          </a:p>
          <a:p>
            <a:pPr>
              <a:buFont typeface="Wingdings" pitchFamily="2" charset="2"/>
              <a:buChar char="§"/>
            </a:pPr>
            <a:r>
              <a:rPr lang="cs-CZ" dirty="0" smtClean="0">
                <a:latin typeface="Comic Sans MS" pitchFamily="66" charset="0"/>
              </a:rPr>
              <a:t>doporučován je vyšší příjem bílkovin</a:t>
            </a:r>
          </a:p>
          <a:p>
            <a:pPr>
              <a:buNone/>
            </a:pPr>
            <a:r>
              <a:rPr lang="cs-CZ" dirty="0" smtClean="0">
                <a:latin typeface="Comic Sans MS" pitchFamily="66" charset="0"/>
              </a:rPr>
              <a:t>    </a:t>
            </a:r>
            <a:r>
              <a:rPr lang="cs-CZ" dirty="0" smtClean="0">
                <a:solidFill>
                  <a:schemeClr val="tx2">
                    <a:lumMod val="50000"/>
                  </a:schemeClr>
                </a:solidFill>
                <a:latin typeface="Comic Sans MS" pitchFamily="66" charset="0"/>
              </a:rPr>
              <a:t>1,9 g bílkovin/kg/den </a:t>
            </a:r>
            <a:r>
              <a:rPr lang="cs-CZ" dirty="0" smtClean="0">
                <a:latin typeface="Comic Sans MS" pitchFamily="66" charset="0"/>
              </a:rPr>
              <a:t>– zabránění  katabolizmu svalů</a:t>
            </a:r>
          </a:p>
          <a:p>
            <a:pPr>
              <a:buNone/>
            </a:pPr>
            <a:endParaRPr lang="cs-CZ" dirty="0" smtClean="0">
              <a:latin typeface="Comic Sans MS" pitchFamily="66" charset="0"/>
            </a:endParaRPr>
          </a:p>
          <a:p>
            <a:pPr>
              <a:buNone/>
            </a:pPr>
            <a:r>
              <a:rPr lang="cs-CZ" dirty="0" smtClean="0">
                <a:solidFill>
                  <a:schemeClr val="tx2">
                    <a:lumMod val="75000"/>
                  </a:schemeClr>
                </a:solidFill>
                <a:latin typeface="Comic Sans MS" pitchFamily="66" charset="0"/>
              </a:rPr>
              <a:t>ARMS</a:t>
            </a:r>
            <a:r>
              <a:rPr lang="cs-CZ" dirty="0" smtClean="0">
                <a:latin typeface="Comic Sans MS" pitchFamily="66" charset="0"/>
              </a:rPr>
              <a:t> diet</a:t>
            </a:r>
          </a:p>
          <a:p>
            <a:pPr>
              <a:buNone/>
            </a:pPr>
            <a:r>
              <a:rPr lang="cs-CZ" dirty="0" smtClean="0">
                <a:latin typeface="Comic Sans MS" pitchFamily="66" charset="0"/>
              </a:rPr>
              <a:t> (</a:t>
            </a:r>
            <a:r>
              <a:rPr lang="cs-CZ" dirty="0" err="1" smtClean="0">
                <a:latin typeface="Comic Sans MS" pitchFamily="66" charset="0"/>
              </a:rPr>
              <a:t>Action</a:t>
            </a:r>
            <a:r>
              <a:rPr lang="cs-CZ" dirty="0" smtClean="0">
                <a:latin typeface="Comic Sans MS" pitchFamily="66" charset="0"/>
              </a:rPr>
              <a:t> </a:t>
            </a:r>
            <a:r>
              <a:rPr lang="cs-CZ" dirty="0" err="1" smtClean="0">
                <a:latin typeface="Comic Sans MS" pitchFamily="66" charset="0"/>
              </a:rPr>
              <a:t>for</a:t>
            </a:r>
            <a:r>
              <a:rPr lang="cs-CZ" dirty="0" smtClean="0">
                <a:latin typeface="Comic Sans MS" pitchFamily="66" charset="0"/>
              </a:rPr>
              <a:t> </a:t>
            </a:r>
            <a:r>
              <a:rPr lang="cs-CZ" dirty="0" err="1" smtClean="0">
                <a:latin typeface="Comic Sans MS" pitchFamily="66" charset="0"/>
              </a:rPr>
              <a:t>Research</a:t>
            </a:r>
            <a:r>
              <a:rPr lang="cs-CZ" dirty="0" smtClean="0">
                <a:latin typeface="Comic Sans MS" pitchFamily="66" charset="0"/>
              </a:rPr>
              <a:t> </a:t>
            </a:r>
            <a:r>
              <a:rPr lang="cs-CZ" dirty="0" err="1" smtClean="0">
                <a:latin typeface="Comic Sans MS" pitchFamily="66" charset="0"/>
              </a:rPr>
              <a:t>for</a:t>
            </a:r>
            <a:r>
              <a:rPr lang="cs-CZ" dirty="0" smtClean="0">
                <a:latin typeface="Comic Sans MS" pitchFamily="66" charset="0"/>
              </a:rPr>
              <a:t> Multiple </a:t>
            </a:r>
            <a:r>
              <a:rPr lang="cs-CZ" dirty="0" err="1" smtClean="0">
                <a:latin typeface="Comic Sans MS" pitchFamily="66" charset="0"/>
              </a:rPr>
              <a:t>Sclerosis</a:t>
            </a:r>
            <a:r>
              <a:rPr lang="cs-CZ" dirty="0" smtClean="0">
                <a:latin typeface="Comic Sans MS" pitchFamily="66" charset="0"/>
              </a:rPr>
              <a:t>)</a:t>
            </a:r>
          </a:p>
          <a:p>
            <a:pPr>
              <a:buNone/>
            </a:pPr>
            <a:endParaRPr lang="cs-CZ" dirty="0">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Wilsonova choroba</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Autofit/>
          </a:bodyPr>
          <a:lstStyle/>
          <a:p>
            <a:r>
              <a:rPr lang="cs-CZ" sz="1800" dirty="0" smtClean="0">
                <a:latin typeface="Comic Sans MS" pitchFamily="66" charset="0"/>
              </a:rPr>
              <a:t>řadí se  mezi onemocnění na dědičném podkladě</a:t>
            </a:r>
          </a:p>
          <a:p>
            <a:endParaRPr lang="cs-CZ" sz="1800" dirty="0" smtClean="0">
              <a:latin typeface="Comic Sans MS" pitchFamily="66" charset="0"/>
            </a:endParaRPr>
          </a:p>
          <a:p>
            <a:r>
              <a:rPr lang="cs-CZ" sz="1800" dirty="0" smtClean="0">
                <a:latin typeface="Comic Sans MS" pitchFamily="66" charset="0"/>
              </a:rPr>
              <a:t>příčnou onemocnění je porucha tvorby </a:t>
            </a:r>
            <a:r>
              <a:rPr lang="cs-CZ" sz="1800" dirty="0" err="1" smtClean="0">
                <a:latin typeface="Comic Sans MS" pitchFamily="66" charset="0"/>
              </a:rPr>
              <a:t>ceruloplazminu</a:t>
            </a:r>
            <a:r>
              <a:rPr lang="cs-CZ" sz="1800" dirty="0" smtClean="0">
                <a:latin typeface="Comic Sans MS" pitchFamily="66" charset="0"/>
              </a:rPr>
              <a:t> (alfa globulinu), který váže v krvi měď a zajišťuje její vylučování do žluče</a:t>
            </a:r>
          </a:p>
          <a:p>
            <a:endParaRPr lang="cs-CZ" sz="1800" dirty="0" smtClean="0">
              <a:latin typeface="Comic Sans MS" pitchFamily="66" charset="0"/>
            </a:endParaRPr>
          </a:p>
          <a:p>
            <a:r>
              <a:rPr lang="cs-CZ" sz="1800" dirty="0" smtClean="0">
                <a:latin typeface="Comic Sans MS" pitchFamily="66" charset="0"/>
              </a:rPr>
              <a:t>tato porucha se projevuje vysokou hladinou mědi v moči, nízkou hladinou mědi a </a:t>
            </a:r>
            <a:r>
              <a:rPr lang="cs-CZ" sz="1800" dirty="0" err="1" smtClean="0">
                <a:latin typeface="Comic Sans MS" pitchFamily="66" charset="0"/>
              </a:rPr>
              <a:t>ceruloplazminu</a:t>
            </a:r>
            <a:r>
              <a:rPr lang="cs-CZ" sz="1800" dirty="0" smtClean="0">
                <a:latin typeface="Comic Sans MS" pitchFamily="66" charset="0"/>
              </a:rPr>
              <a:t> v séru</a:t>
            </a:r>
          </a:p>
          <a:p>
            <a:endParaRPr lang="cs-CZ" sz="1800" dirty="0" smtClean="0">
              <a:latin typeface="Comic Sans MS" pitchFamily="66" charset="0"/>
            </a:endParaRPr>
          </a:p>
          <a:p>
            <a:r>
              <a:rPr lang="cs-CZ" sz="1800" dirty="0" smtClean="0">
                <a:latin typeface="Comic Sans MS" pitchFamily="66" charset="0"/>
              </a:rPr>
              <a:t>měď prochází HEB ukládá se v mozku, játrech </a:t>
            </a:r>
          </a:p>
          <a:p>
            <a:endParaRPr lang="cs-CZ" sz="1800" dirty="0" smtClean="0">
              <a:latin typeface="Comic Sans MS" pitchFamily="66" charset="0"/>
            </a:endParaRPr>
          </a:p>
          <a:p>
            <a:r>
              <a:rPr lang="cs-CZ" sz="1800" dirty="0" smtClean="0">
                <a:latin typeface="Comic Sans MS" pitchFamily="66" charset="0"/>
              </a:rPr>
              <a:t>často se vyskytuje cirhóza jaterní, onemocnění doprovází tzv. ˶ </a:t>
            </a:r>
            <a:r>
              <a:rPr lang="cs-CZ" sz="1800" dirty="0" err="1" smtClean="0">
                <a:latin typeface="Comic Sans MS" pitchFamily="66" charset="0"/>
              </a:rPr>
              <a:t>Kayserův</a:t>
            </a:r>
            <a:r>
              <a:rPr lang="cs-CZ" sz="1800" dirty="0" smtClean="0">
                <a:latin typeface="Comic Sans MS" pitchFamily="66" charset="0"/>
              </a:rPr>
              <a:t>-</a:t>
            </a:r>
            <a:r>
              <a:rPr lang="cs-CZ" sz="1800" dirty="0" err="1" smtClean="0">
                <a:latin typeface="Comic Sans MS" pitchFamily="66" charset="0"/>
              </a:rPr>
              <a:t>Fleischerův</a:t>
            </a:r>
            <a:r>
              <a:rPr lang="cs-CZ" sz="1800" dirty="0" smtClean="0">
                <a:latin typeface="Comic Sans MS" pitchFamily="66" charset="0"/>
              </a:rPr>
              <a:t> prstenec na limbu rohovky</a:t>
            </a:r>
          </a:p>
          <a:p>
            <a:pPr>
              <a:buNone/>
            </a:pPr>
            <a:r>
              <a:rPr lang="cs-CZ" sz="1800" dirty="0" smtClean="0">
                <a:latin typeface="Comic Sans MS" pitchFamily="66" charset="0"/>
              </a:rPr>
              <a:t> </a:t>
            </a:r>
          </a:p>
          <a:p>
            <a:r>
              <a:rPr lang="cs-CZ" sz="1800" dirty="0" smtClean="0">
                <a:latin typeface="Comic Sans MS" pitchFamily="66" charset="0"/>
              </a:rPr>
              <a:t>příznaky poškození mozku se projevují jako: třes, </a:t>
            </a:r>
            <a:r>
              <a:rPr lang="cs-CZ" sz="1800" dirty="0" err="1" smtClean="0">
                <a:latin typeface="Comic Sans MS" pitchFamily="66" charset="0"/>
              </a:rPr>
              <a:t>dyskineze</a:t>
            </a:r>
            <a:r>
              <a:rPr lang="cs-CZ" sz="1800" dirty="0" smtClean="0">
                <a:latin typeface="Comic Sans MS" pitchFamily="66" charset="0"/>
              </a:rPr>
              <a:t>, dysartrie, později rigidita a demence</a:t>
            </a:r>
            <a:endParaRPr lang="cs-CZ" sz="1800" dirty="0">
              <a:latin typeface="Comic Sans MS" pitchFamily="66" charset="0"/>
            </a:endParaRPr>
          </a:p>
        </p:txBody>
      </p:sp>
      <p:pic>
        <p:nvPicPr>
          <p:cNvPr id="4" name="Obrázek 3" descr="Kayser-Fleischer_ring.jpg"/>
          <p:cNvPicPr>
            <a:picLocks noChangeAspect="1"/>
          </p:cNvPicPr>
          <p:nvPr/>
        </p:nvPicPr>
        <p:blipFill>
          <a:blip r:embed="rId2" cstate="print"/>
          <a:stretch>
            <a:fillRect/>
          </a:stretch>
        </p:blipFill>
        <p:spPr>
          <a:xfrm>
            <a:off x="6876256" y="3501011"/>
            <a:ext cx="1836000" cy="12176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Wilsonova choroba a výživa</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85000" lnSpcReduction="20000"/>
          </a:bodyPr>
          <a:lstStyle/>
          <a:p>
            <a:r>
              <a:rPr lang="cs-CZ" sz="2400" dirty="0" smtClean="0">
                <a:latin typeface="Comic Sans MS" pitchFamily="66" charset="0"/>
              </a:rPr>
              <a:t>dodržování dietních opatření není jedinou a dostatečnou terapeutickou metodou-hlavní je léčba medikamentózní</a:t>
            </a:r>
          </a:p>
          <a:p>
            <a:endParaRPr lang="cs-CZ" sz="2400" dirty="0" smtClean="0"/>
          </a:p>
          <a:p>
            <a:r>
              <a:rPr lang="cs-CZ" sz="2400" dirty="0" smtClean="0">
                <a:latin typeface="Comic Sans MS" pitchFamily="66" charset="0"/>
              </a:rPr>
              <a:t>omezování mědi v dietě však může pomoci k oddálení prvních příznaků Wilsonovy choroby a může napomáhat ke zmírnění progrese choroby </a:t>
            </a:r>
          </a:p>
          <a:p>
            <a:pPr>
              <a:buNone/>
            </a:pPr>
            <a:endParaRPr lang="cs-CZ" sz="2400" dirty="0" smtClean="0">
              <a:latin typeface="Comic Sans MS" pitchFamily="66" charset="0"/>
            </a:endParaRPr>
          </a:p>
          <a:p>
            <a:pPr>
              <a:buNone/>
            </a:pPr>
            <a:r>
              <a:rPr lang="cs-CZ" sz="2400" dirty="0" smtClean="0">
                <a:latin typeface="Comic Sans MS" pitchFamily="66" charset="0"/>
              </a:rPr>
              <a:t>	Proč není možné Wilsonovu chorobu léčit pouze úpravou stravovacích zvyklostí (omezit přívod potravin obsahujících měď)?</a:t>
            </a:r>
          </a:p>
          <a:p>
            <a:pPr>
              <a:buNone/>
            </a:pPr>
            <a:endParaRPr lang="cs-CZ" sz="2400" dirty="0" smtClean="0">
              <a:latin typeface="Comic Sans MS" pitchFamily="66" charset="0"/>
            </a:endParaRPr>
          </a:p>
          <a:p>
            <a:pPr>
              <a:buNone/>
            </a:pPr>
            <a:r>
              <a:rPr lang="cs-CZ" sz="2400" dirty="0" smtClean="0">
                <a:latin typeface="Comic Sans MS" pitchFamily="66" charset="0"/>
              </a:rPr>
              <a:t>      = všechny potraviny, které přijímáme, obsahují určité množství mědi</a:t>
            </a:r>
          </a:p>
          <a:p>
            <a:pPr>
              <a:buNone/>
            </a:pPr>
            <a:r>
              <a:rPr lang="cs-CZ" sz="2400" dirty="0" smtClean="0">
                <a:latin typeface="Comic Sans MS" pitchFamily="66" charset="0"/>
              </a:rPr>
              <a:t>      = čím menší množství mědi v potravě přijímáme, tím více mědi se absorbuje </a:t>
            </a:r>
            <a:endParaRPr lang="cs-CZ" sz="2400" dirty="0">
              <a:latin typeface="Comic Sans MS"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Wilsonova choroba a výživa</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latin typeface="Comic Sans MS" pitchFamily="66" charset="0"/>
              </a:rPr>
              <a:t>přívod mědi z potravy by neměl přesáhnout 1mg/den. </a:t>
            </a:r>
          </a:p>
          <a:p>
            <a:endParaRPr lang="cs-CZ" dirty="0" smtClean="0">
              <a:latin typeface="Comic Sans MS" pitchFamily="66" charset="0"/>
            </a:endParaRPr>
          </a:p>
          <a:p>
            <a:r>
              <a:rPr lang="cs-CZ" dirty="0" smtClean="0">
                <a:latin typeface="Comic Sans MS" pitchFamily="66" charset="0"/>
              </a:rPr>
              <a:t>u pacientů s Wilsonovou chorobou se doporučuje přívod mědi ve vodě obsahující maximálně 0,2 mg /l</a:t>
            </a:r>
          </a:p>
          <a:p>
            <a:pPr>
              <a:buNone/>
            </a:pPr>
            <a:endParaRPr lang="cs-CZ" dirty="0" smtClean="0">
              <a:latin typeface="Comic Sans MS" pitchFamily="66" charset="0"/>
            </a:endParaRPr>
          </a:p>
          <a:p>
            <a:r>
              <a:rPr lang="cs-CZ" dirty="0" smtClean="0">
                <a:latin typeface="Comic Sans MS" pitchFamily="66" charset="0"/>
              </a:rPr>
              <a:t> v případě vyššího množství mědi v pitné vodě je vhodné pít vodu </a:t>
            </a:r>
            <a:r>
              <a:rPr lang="cs-CZ" dirty="0" err="1" smtClean="0">
                <a:latin typeface="Comic Sans MS" pitchFamily="66" charset="0"/>
              </a:rPr>
              <a:t>deionizovanou</a:t>
            </a:r>
            <a:r>
              <a:rPr lang="cs-CZ" dirty="0" smtClean="0">
                <a:latin typeface="Comic Sans MS" pitchFamily="66" charset="0"/>
              </a:rPr>
              <a:t> či destilovanou </a:t>
            </a:r>
          </a:p>
          <a:p>
            <a:pPr>
              <a:buNone/>
            </a:pPr>
            <a:endParaRPr lang="cs-CZ" dirty="0" smtClean="0">
              <a:latin typeface="Comic Sans MS" pitchFamily="66" charset="0"/>
            </a:endParaRPr>
          </a:p>
          <a:p>
            <a:r>
              <a:rPr lang="cs-CZ" dirty="0" smtClean="0">
                <a:latin typeface="Comic Sans MS" pitchFamily="66" charset="0"/>
              </a:rPr>
              <a:t>bylo zjištěno, že optimální přívod mědi je 0,4-0,8 mg/den.</a:t>
            </a:r>
          </a:p>
          <a:p>
            <a:endParaRPr lang="cs-CZ" dirty="0" smtClean="0">
              <a:latin typeface="Comic Sans MS" pitchFamily="66" charset="0"/>
            </a:endParaRPr>
          </a:p>
          <a:p>
            <a:r>
              <a:rPr lang="cs-CZ" dirty="0" smtClean="0">
                <a:latin typeface="Comic Sans MS" pitchFamily="66" charset="0"/>
              </a:rPr>
              <a:t> denní přívod mědi menším než 0,6 mg/den často vede k deficitu většiny živin </a:t>
            </a:r>
            <a:endParaRPr lang="cs-CZ" dirty="0">
              <a:latin typeface="Comic Sans MS" pitchFamily="66" charset="0"/>
            </a:endParaRPr>
          </a:p>
        </p:txBody>
      </p:sp>
      <p:pic>
        <p:nvPicPr>
          <p:cNvPr id="4" name="Obrázek 3" descr="stažený soubor (8).jpg"/>
          <p:cNvPicPr>
            <a:picLocks noChangeAspect="1"/>
          </p:cNvPicPr>
          <p:nvPr/>
        </p:nvPicPr>
        <p:blipFill>
          <a:blip r:embed="rId2" cstate="print"/>
          <a:stretch>
            <a:fillRect/>
          </a:stretch>
        </p:blipFill>
        <p:spPr>
          <a:xfrm>
            <a:off x="6477000" y="5143500"/>
            <a:ext cx="2667000" cy="1714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p>
          <a:p>
            <a:pPr algn="ctr">
              <a:buNone/>
            </a:pPr>
            <a:r>
              <a:rPr lang="cs-CZ" sz="4000" b="1" dirty="0" smtClean="0">
                <a:solidFill>
                  <a:schemeClr val="accent2">
                    <a:lumMod val="75000"/>
                  </a:schemeClr>
                </a:solidFill>
                <a:latin typeface="Comic Sans MS" pitchFamily="66" charset="0"/>
              </a:rPr>
              <a:t> Děkuji za pozornost </a:t>
            </a:r>
          </a:p>
          <a:p>
            <a:pPr algn="ctr">
              <a:buNone/>
            </a:pPr>
            <a:endParaRPr lang="cs-CZ" sz="4000" b="1" dirty="0" smtClean="0">
              <a:solidFill>
                <a:schemeClr val="accent2">
                  <a:lumMod val="75000"/>
                </a:schemeClr>
              </a:solidFill>
              <a:latin typeface="Comic Sans MS" pitchFamily="66" charset="0"/>
            </a:endParaRPr>
          </a:p>
          <a:p>
            <a:pPr algn="ctr">
              <a:buNone/>
            </a:pPr>
            <a:endParaRPr lang="cs-CZ" sz="4000" b="1" dirty="0">
              <a:solidFill>
                <a:schemeClr val="accent2">
                  <a:lumMod val="75000"/>
                </a:schemeClr>
              </a:solidFill>
              <a:latin typeface="Comic Sans MS" pitchFamily="66" charset="0"/>
            </a:endParaRPr>
          </a:p>
        </p:txBody>
      </p:sp>
      <p:pic>
        <p:nvPicPr>
          <p:cNvPr id="4" name="Obrázek 3" descr="images.jpg"/>
          <p:cNvPicPr>
            <a:picLocks noChangeAspect="1"/>
          </p:cNvPicPr>
          <p:nvPr/>
        </p:nvPicPr>
        <p:blipFill>
          <a:blip r:embed="rId2" cstate="print"/>
          <a:stretch>
            <a:fillRect/>
          </a:stretch>
        </p:blipFill>
        <p:spPr>
          <a:xfrm>
            <a:off x="2627784" y="3284984"/>
            <a:ext cx="4320480" cy="21316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tx2">
                    <a:lumMod val="75000"/>
                  </a:schemeClr>
                </a:solidFill>
                <a:latin typeface="Comic Sans MS" pitchFamily="66" charset="0"/>
              </a:rPr>
              <a:t>Zdroje:</a:t>
            </a:r>
            <a:endParaRPr lang="cs-CZ"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a:xfrm>
            <a:off x="457200" y="1600200"/>
            <a:ext cx="8229600" cy="4925144"/>
          </a:xfrm>
        </p:spPr>
        <p:txBody>
          <a:bodyPr>
            <a:normAutofit fontScale="40000" lnSpcReduction="20000"/>
          </a:bodyPr>
          <a:lstStyle/>
          <a:p>
            <a:r>
              <a:rPr lang="cs-CZ" dirty="0" smtClean="0"/>
              <a:t>1.AULICKÝ, P. – MIKULÍK, R. Obecná terapie akutního mozkového infarktu. </a:t>
            </a:r>
            <a:r>
              <a:rPr lang="cs-CZ" i="1" dirty="0" smtClean="0"/>
              <a:t>Neurologie pro praxi, 2009, č. 10, s. 4. </a:t>
            </a:r>
          </a:p>
          <a:p>
            <a:r>
              <a:rPr lang="cs-CZ" dirty="0" smtClean="0"/>
              <a:t>2.DOSTÁL, V. Výživa u Parkinsonovy choroby. </a:t>
            </a:r>
            <a:r>
              <a:rPr lang="cs-CZ" i="1" dirty="0" smtClean="0"/>
              <a:t>Parkinson. 2010, č. 30, s. 27. </a:t>
            </a:r>
          </a:p>
          <a:p>
            <a:r>
              <a:rPr lang="en-US" dirty="0" smtClean="0"/>
              <a:t>3.CEREDA, E. et al. Low-protein and protein –redistribution diets for </a:t>
            </a:r>
            <a:r>
              <a:rPr lang="en-US" dirty="0" err="1" smtClean="0"/>
              <a:t>parkinson´s</a:t>
            </a:r>
            <a:r>
              <a:rPr lang="en-US" dirty="0" smtClean="0"/>
              <a:t> disease patients with motor fluctuations: A systematic review. </a:t>
            </a:r>
            <a:r>
              <a:rPr lang="en-US" i="1" dirty="0" err="1" smtClean="0"/>
              <a:t>Mov</a:t>
            </a:r>
            <a:r>
              <a:rPr lang="en-US" i="1" dirty="0" smtClean="0"/>
              <a:t> </a:t>
            </a:r>
            <a:r>
              <a:rPr lang="en-US" i="1" dirty="0" err="1" smtClean="0"/>
              <a:t>Disord</a:t>
            </a:r>
            <a:r>
              <a:rPr lang="en-US" i="1" dirty="0" smtClean="0"/>
              <a:t>, 2010, č.13, p.2021-2024. </a:t>
            </a:r>
          </a:p>
          <a:p>
            <a:r>
              <a:rPr lang="en-US" dirty="0" smtClean="0"/>
              <a:t>4.EPDA; Diet and Parkinson´s medications, [online] [</a:t>
            </a:r>
            <a:r>
              <a:rPr lang="en-US" dirty="0" err="1" smtClean="0"/>
              <a:t>Citace</a:t>
            </a:r>
            <a:r>
              <a:rPr lang="en-US" dirty="0" smtClean="0"/>
              <a:t>: 17. 6. 2014] </a:t>
            </a:r>
            <a:r>
              <a:rPr lang="en-US" dirty="0" err="1" smtClean="0"/>
              <a:t>Dostupné</a:t>
            </a:r>
            <a:r>
              <a:rPr lang="en-US" dirty="0" smtClean="0"/>
              <a:t> </a:t>
            </a:r>
            <a:r>
              <a:rPr lang="en-US" dirty="0" err="1" smtClean="0"/>
              <a:t>na</a:t>
            </a:r>
            <a:r>
              <a:rPr lang="en-US" dirty="0" smtClean="0"/>
              <a:t> http://www.epda.eu.com/en/parkinsons/in-depth/managing-your-parkinsons/daily-living/diet-nutrition/diet-pdmed/ </a:t>
            </a:r>
          </a:p>
          <a:p>
            <a:r>
              <a:rPr lang="cs-CZ" dirty="0" smtClean="0"/>
              <a:t>5.CHOCENSKÁ, E. Parkinsonova choroba a vliv bílkovin ve stravě. </a:t>
            </a:r>
            <a:r>
              <a:rPr lang="cs-CZ" i="1" dirty="0" smtClean="0"/>
              <a:t>Sestra, 2010, č. 6, s. 2. </a:t>
            </a:r>
          </a:p>
          <a:p>
            <a:r>
              <a:rPr lang="cs-CZ" dirty="0" smtClean="0"/>
              <a:t>6.KOLCUNOVÁ, V. Wilsonova choroba-dědičná porucha metabolismu mědi. Brno, 2011. 69 s. Bakalářská práce na Lékařské fakultě Masarykovy univerzity. Vedoucí bakalářské práce: doc. MUDr. Dagmar Procházková, PhD. </a:t>
            </a:r>
          </a:p>
          <a:p>
            <a:r>
              <a:rPr lang="cs-CZ" dirty="0" smtClean="0"/>
              <a:t>7. KASPER, H. </a:t>
            </a:r>
            <a:r>
              <a:rPr lang="cs-CZ" i="1" dirty="0" smtClean="0"/>
              <a:t>Výživa v medicíně a dietetika. </a:t>
            </a:r>
            <a:r>
              <a:rPr lang="cs-CZ" dirty="0" smtClean="0"/>
              <a:t>Praha, 2015, 572 s. ISBN 978-80-247-4533-6.</a:t>
            </a:r>
          </a:p>
          <a:p>
            <a:r>
              <a:rPr lang="cs-CZ" dirty="0" smtClean="0"/>
              <a:t>8.KŘEMEN, J. – KOTRLÍKOVÁ, E. – SVAČINA, Š. </a:t>
            </a:r>
            <a:r>
              <a:rPr lang="cs-CZ" i="1" dirty="0" smtClean="0"/>
              <a:t>Enterální a parenterální výživa. Praha: Mladá Fronta, 2011, 134 s. ISBN 978-80-2042-070-1 </a:t>
            </a:r>
          </a:p>
          <a:p>
            <a:r>
              <a:rPr lang="cs-CZ" dirty="0" smtClean="0"/>
              <a:t>9.MYASTHENIA GRAVIS FOUNDATION OF AMERICA; </a:t>
            </a:r>
            <a:r>
              <a:rPr lang="cs-CZ" dirty="0" err="1" smtClean="0"/>
              <a:t>Nutrition</a:t>
            </a:r>
            <a:r>
              <a:rPr lang="cs-CZ" dirty="0" smtClean="0"/>
              <a:t> </a:t>
            </a:r>
            <a:r>
              <a:rPr lang="cs-CZ" dirty="0" err="1" smtClean="0"/>
              <a:t>and</a:t>
            </a:r>
            <a:r>
              <a:rPr lang="cs-CZ" dirty="0" smtClean="0"/>
              <a:t> </a:t>
            </a:r>
            <a:r>
              <a:rPr lang="cs-CZ" dirty="0" err="1" smtClean="0"/>
              <a:t>Myasthenia</a:t>
            </a:r>
            <a:r>
              <a:rPr lang="cs-CZ" dirty="0" smtClean="0"/>
              <a:t> Gravis, [online] [Citace: 17. 6. 2014] Dostupné </a:t>
            </a:r>
            <a:r>
              <a:rPr lang="cs-CZ" dirty="0" err="1" smtClean="0"/>
              <a:t>naWorldWideWeb</a:t>
            </a:r>
            <a:r>
              <a:rPr lang="cs-CZ" dirty="0" smtClean="0"/>
              <a:t>: http:/ /www.</a:t>
            </a:r>
            <a:r>
              <a:rPr lang="cs-CZ" dirty="0" err="1" smtClean="0"/>
              <a:t>myasthenia.org</a:t>
            </a:r>
            <a:r>
              <a:rPr lang="cs-CZ" dirty="0" smtClean="0"/>
              <a:t>/ </a:t>
            </a:r>
            <a:r>
              <a:rPr lang="cs-CZ" dirty="0" err="1" smtClean="0"/>
              <a:t>portals</a:t>
            </a:r>
            <a:r>
              <a:rPr lang="cs-CZ" dirty="0" smtClean="0"/>
              <a:t>/0/</a:t>
            </a:r>
            <a:r>
              <a:rPr lang="cs-CZ" dirty="0" err="1" smtClean="0"/>
              <a:t>docs</a:t>
            </a:r>
            <a:r>
              <a:rPr lang="cs-CZ" dirty="0" smtClean="0"/>
              <a:t>/</a:t>
            </a:r>
            <a:r>
              <a:rPr lang="cs-CZ" dirty="0" err="1" smtClean="0"/>
              <a:t>Nutrition.pdf</a:t>
            </a:r>
            <a:r>
              <a:rPr lang="cs-CZ" dirty="0" smtClean="0"/>
              <a:t> </a:t>
            </a:r>
          </a:p>
          <a:p>
            <a:r>
              <a:rPr lang="cs-CZ" dirty="0" smtClean="0"/>
              <a:t>10. NAVRÁTILOVÁ, M. – SOBOTKA, L. – ČEŠKOVÁ, E. </a:t>
            </a:r>
            <a:r>
              <a:rPr lang="cs-CZ" i="1" dirty="0" smtClean="0"/>
              <a:t>Klinická výživa v psychiatrii. Olomouc: </a:t>
            </a:r>
            <a:r>
              <a:rPr lang="cs-CZ" i="1" dirty="0" err="1" smtClean="0"/>
              <a:t>Maxdorf</a:t>
            </a:r>
            <a:r>
              <a:rPr lang="cs-CZ" i="1" dirty="0" smtClean="0"/>
              <a:t>, a.s., 2000, 270 s. ISBN 80-85912-33-3 </a:t>
            </a:r>
          </a:p>
          <a:p>
            <a:r>
              <a:rPr lang="cs-CZ" dirty="0" smtClean="0"/>
              <a:t>11.RŮŽIČKA, E. </a:t>
            </a:r>
            <a:r>
              <a:rPr lang="cs-CZ" i="1" dirty="0" smtClean="0"/>
              <a:t>Parkinsonova nemoc. Praha: Psychiatrické centrum Praha, 2004, 69 s. ISBN 978-80-7345-178-3 </a:t>
            </a:r>
          </a:p>
          <a:p>
            <a:r>
              <a:rPr lang="cs-CZ" dirty="0" smtClean="0"/>
              <a:t>12.SEIDL, Z. – OBENBERGER, J. </a:t>
            </a:r>
            <a:r>
              <a:rPr lang="cs-CZ" i="1" dirty="0" smtClean="0"/>
              <a:t>Neurologie pro studium i praxi. Praha: </a:t>
            </a:r>
            <a:r>
              <a:rPr lang="cs-CZ" i="1" dirty="0" err="1" smtClean="0"/>
              <a:t>Grada</a:t>
            </a:r>
            <a:r>
              <a:rPr lang="cs-CZ" i="1" dirty="0" smtClean="0"/>
              <a:t> </a:t>
            </a:r>
            <a:r>
              <a:rPr lang="cs-CZ" i="1" dirty="0" err="1" smtClean="0"/>
              <a:t>Publishing</a:t>
            </a:r>
            <a:r>
              <a:rPr lang="cs-CZ" i="1" dirty="0" smtClean="0"/>
              <a:t>, 2004, 363 s. ISBN 80-247-0623-7 </a:t>
            </a:r>
          </a:p>
          <a:p>
            <a:r>
              <a:rPr lang="cs-CZ" dirty="0" smtClean="0"/>
              <a:t>13.SVAČINA, Š. – MŰLLEROVÁ, D. – BRETŠNAJDROVÁ, A. </a:t>
            </a:r>
            <a:r>
              <a:rPr lang="cs-CZ" i="1" dirty="0" smtClean="0"/>
              <a:t>Dietologie pro lékaře, farmaceuty, zdravotní sestry a nutriční terapeuty. Praha: Triton, 2013, 241 s. ISBN 978-80-7387-699-9 </a:t>
            </a:r>
          </a:p>
          <a:p>
            <a:r>
              <a:rPr lang="cs-CZ" dirty="0" smtClean="0"/>
              <a:t>14.ŠPINLEROVÁ, M. Cévní mozková příhoda a léčebná výživa. Brno, 2014.85 s. Bakalářská práce na Lékařské fakultě Masarykovy univerzity. Vedoucí bakalářské práce: MUDr. René Jura.</a:t>
            </a:r>
          </a:p>
          <a:p>
            <a:r>
              <a:rPr lang="cs-CZ" dirty="0" smtClean="0"/>
              <a:t>15:ZADÁK, Z. </a:t>
            </a:r>
            <a:r>
              <a:rPr lang="cs-CZ" i="1" dirty="0" smtClean="0"/>
              <a:t>Výživa v intenzivní péči. Praha: </a:t>
            </a:r>
            <a:r>
              <a:rPr lang="cs-CZ" i="1" dirty="0" err="1" smtClean="0"/>
              <a:t>Grada</a:t>
            </a:r>
            <a:r>
              <a:rPr lang="cs-CZ" i="1" dirty="0" smtClean="0"/>
              <a:t> </a:t>
            </a:r>
            <a:r>
              <a:rPr lang="cs-CZ" i="1" dirty="0" err="1" smtClean="0"/>
              <a:t>Publishing</a:t>
            </a:r>
            <a:r>
              <a:rPr lang="cs-CZ" i="1" dirty="0" smtClean="0"/>
              <a:t>, a.s., 2008. 542 s. ISBN 978-80-247-2844-5. </a:t>
            </a:r>
          </a:p>
          <a:p>
            <a:r>
              <a:rPr lang="cs-CZ" i="1" dirty="0" smtClean="0"/>
              <a:t>……………………………………………………………………………………………………………………………………..aj.</a:t>
            </a:r>
            <a:endParaRPr lang="cs-CZ"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Nutriční </a:t>
            </a:r>
            <a:r>
              <a:rPr lang="cs-CZ" b="1" dirty="0" err="1" smtClean="0">
                <a:solidFill>
                  <a:schemeClr val="tx2">
                    <a:lumMod val="75000"/>
                  </a:schemeClr>
                </a:solidFill>
                <a:latin typeface="Comic Sans MS" pitchFamily="66" charset="0"/>
              </a:rPr>
              <a:t>screening</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a:bodyPr>
          <a:lstStyle/>
          <a:p>
            <a:r>
              <a:rPr lang="cs-CZ" dirty="0" smtClean="0">
                <a:latin typeface="Comic Sans MS" pitchFamily="66" charset="0"/>
              </a:rPr>
              <a:t>BMI/věk</a:t>
            </a:r>
          </a:p>
          <a:p>
            <a:r>
              <a:rPr lang="cs-CZ" dirty="0" smtClean="0">
                <a:latin typeface="Comic Sans MS" pitchFamily="66" charset="0"/>
              </a:rPr>
              <a:t>úbytek hmotnosti/čas</a:t>
            </a:r>
          </a:p>
          <a:p>
            <a:r>
              <a:rPr lang="cs-CZ" dirty="0" smtClean="0">
                <a:latin typeface="Comic Sans MS" pitchFamily="66" charset="0"/>
              </a:rPr>
              <a:t>množství zkonzumované stravy</a:t>
            </a:r>
          </a:p>
          <a:p>
            <a:r>
              <a:rPr lang="cs-CZ" dirty="0" smtClean="0">
                <a:latin typeface="Comic Sans MS" pitchFamily="66" charset="0"/>
              </a:rPr>
              <a:t>tíže onemocnění</a:t>
            </a:r>
          </a:p>
          <a:p>
            <a:r>
              <a:rPr lang="cs-CZ" dirty="0" smtClean="0">
                <a:latin typeface="Comic Sans MS" pitchFamily="66" charset="0"/>
              </a:rPr>
              <a:t>přítomnost dekubitů</a:t>
            </a:r>
          </a:p>
          <a:p>
            <a:r>
              <a:rPr lang="cs-CZ" dirty="0" smtClean="0">
                <a:latin typeface="Comic Sans MS" pitchFamily="66" charset="0"/>
              </a:rPr>
              <a:t>zajištění EV či PV</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Nutriční anamnéza</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62500" lnSpcReduction="20000"/>
          </a:bodyPr>
          <a:lstStyle/>
          <a:p>
            <a:r>
              <a:rPr lang="cs-CZ" b="1" dirty="0" smtClean="0">
                <a:latin typeface="Comic Sans MS" pitchFamily="66" charset="0"/>
              </a:rPr>
              <a:t>Hmotnost</a:t>
            </a:r>
          </a:p>
          <a:p>
            <a:r>
              <a:rPr lang="cs-CZ" b="1" dirty="0" smtClean="0">
                <a:latin typeface="Comic Sans MS" pitchFamily="66" charset="0"/>
              </a:rPr>
              <a:t>Výška</a:t>
            </a:r>
          </a:p>
          <a:p>
            <a:r>
              <a:rPr lang="cs-CZ" b="1" dirty="0" smtClean="0">
                <a:latin typeface="Comic Sans MS" pitchFamily="66" charset="0"/>
              </a:rPr>
              <a:t>BMI</a:t>
            </a:r>
          </a:p>
          <a:p>
            <a:r>
              <a:rPr lang="cs-CZ" b="1" dirty="0" smtClean="0">
                <a:latin typeface="Comic Sans MS" pitchFamily="66" charset="0"/>
              </a:rPr>
              <a:t>Tělesné obvody</a:t>
            </a:r>
          </a:p>
          <a:p>
            <a:r>
              <a:rPr lang="cs-CZ" b="1" dirty="0" smtClean="0">
                <a:latin typeface="Comic Sans MS" pitchFamily="66" charset="0"/>
              </a:rPr>
              <a:t>Dynamika hmotnosti</a:t>
            </a:r>
          </a:p>
          <a:p>
            <a:r>
              <a:rPr lang="cs-CZ" b="1" dirty="0" smtClean="0">
                <a:latin typeface="Comic Sans MS" pitchFamily="66" charset="0"/>
              </a:rPr>
              <a:t>Nynější onemocnění</a:t>
            </a:r>
          </a:p>
          <a:p>
            <a:r>
              <a:rPr lang="cs-CZ" b="1" dirty="0" smtClean="0">
                <a:latin typeface="Comic Sans MS" pitchFamily="66" charset="0"/>
              </a:rPr>
              <a:t>Chronická onemocnění     </a:t>
            </a:r>
          </a:p>
          <a:p>
            <a:r>
              <a:rPr lang="cs-CZ" b="1" dirty="0" smtClean="0">
                <a:latin typeface="Comic Sans MS" pitchFamily="66" charset="0"/>
              </a:rPr>
              <a:t>Stravovací zvyklosti</a:t>
            </a:r>
          </a:p>
          <a:p>
            <a:r>
              <a:rPr lang="cs-CZ" b="1" dirty="0" smtClean="0">
                <a:latin typeface="Comic Sans MS" pitchFamily="66" charset="0"/>
              </a:rPr>
              <a:t>Alergie a intolerance</a:t>
            </a:r>
          </a:p>
          <a:p>
            <a:r>
              <a:rPr lang="cs-CZ" b="1" dirty="0" smtClean="0">
                <a:latin typeface="Comic Sans MS" pitchFamily="66" charset="0"/>
              </a:rPr>
              <a:t>Zkušenost se </a:t>
            </a:r>
            <a:r>
              <a:rPr lang="cs-CZ" b="1" dirty="0" err="1" smtClean="0">
                <a:latin typeface="Comic Sans MS" pitchFamily="66" charset="0"/>
              </a:rPr>
              <a:t>sippingem</a:t>
            </a:r>
            <a:endParaRPr lang="cs-CZ" b="1" dirty="0" smtClean="0">
              <a:latin typeface="Comic Sans MS" pitchFamily="66" charset="0"/>
            </a:endParaRPr>
          </a:p>
          <a:p>
            <a:r>
              <a:rPr lang="cs-CZ" b="1" dirty="0" smtClean="0">
                <a:latin typeface="Comic Sans MS" pitchFamily="66" charset="0"/>
              </a:rPr>
              <a:t>Medikace</a:t>
            </a:r>
          </a:p>
          <a:p>
            <a:r>
              <a:rPr lang="cs-CZ" b="1" dirty="0" smtClean="0">
                <a:latin typeface="Comic Sans MS" pitchFamily="66" charset="0"/>
              </a:rPr>
              <a:t>Chuť k jídlu</a:t>
            </a:r>
          </a:p>
          <a:p>
            <a:r>
              <a:rPr lang="cs-CZ" b="1" dirty="0" smtClean="0">
                <a:latin typeface="Comic Sans MS" pitchFamily="66" charset="0"/>
              </a:rPr>
              <a:t>Věk</a:t>
            </a:r>
          </a:p>
          <a:p>
            <a:r>
              <a:rPr lang="cs-CZ" b="1" dirty="0" smtClean="0">
                <a:latin typeface="Comic Sans MS" pitchFamily="66" charset="0"/>
              </a:rPr>
              <a:t>Sociální anamnéza……</a:t>
            </a:r>
            <a:endParaRPr lang="cs-CZ" b="1" dirty="0">
              <a:latin typeface="Comic Sans MS" pitchFamily="66" charset="0"/>
            </a:endParaRPr>
          </a:p>
        </p:txBody>
      </p:sp>
      <p:pic>
        <p:nvPicPr>
          <p:cNvPr id="4" name="Obrázek 3" descr="images.jpg"/>
          <p:cNvPicPr>
            <a:picLocks noChangeAspect="1"/>
          </p:cNvPicPr>
          <p:nvPr/>
        </p:nvPicPr>
        <p:blipFill>
          <a:blip r:embed="rId3" cstate="print"/>
          <a:stretch>
            <a:fillRect/>
          </a:stretch>
        </p:blipFill>
        <p:spPr>
          <a:xfrm>
            <a:off x="6660232" y="1628800"/>
            <a:ext cx="2305050" cy="1981200"/>
          </a:xfrm>
          <a:prstGeom prst="rect">
            <a:avLst/>
          </a:prstGeom>
        </p:spPr>
      </p:pic>
      <p:pic>
        <p:nvPicPr>
          <p:cNvPr id="5" name="Obrázek 4" descr="images (1).jpg"/>
          <p:cNvPicPr>
            <a:picLocks noChangeAspect="1"/>
          </p:cNvPicPr>
          <p:nvPr/>
        </p:nvPicPr>
        <p:blipFill>
          <a:blip r:embed="rId4" cstate="print"/>
          <a:stretch>
            <a:fillRect/>
          </a:stretch>
        </p:blipFill>
        <p:spPr>
          <a:xfrm>
            <a:off x="5940152" y="4149080"/>
            <a:ext cx="2619375" cy="1743075"/>
          </a:xfrm>
          <a:prstGeom prst="rect">
            <a:avLst/>
          </a:prstGeom>
          <a:ln>
            <a:noFill/>
          </a:ln>
          <a:effectLst>
            <a:softEdge rad="112500"/>
          </a:effectLst>
        </p:spPr>
      </p:pic>
      <p:pic>
        <p:nvPicPr>
          <p:cNvPr id="6" name="Obrázek 5" descr="images (2).jpg"/>
          <p:cNvPicPr>
            <a:picLocks noChangeAspect="1"/>
          </p:cNvPicPr>
          <p:nvPr/>
        </p:nvPicPr>
        <p:blipFill>
          <a:blip r:embed="rId5" cstate="print"/>
          <a:stretch>
            <a:fillRect/>
          </a:stretch>
        </p:blipFill>
        <p:spPr>
          <a:xfrm>
            <a:off x="4499992" y="1628800"/>
            <a:ext cx="1952625" cy="2343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Dysfagie</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92500" lnSpcReduction="10000"/>
          </a:bodyPr>
          <a:lstStyle/>
          <a:p>
            <a:r>
              <a:rPr lang="cs-CZ" dirty="0" smtClean="0">
                <a:latin typeface="Comic Sans MS" pitchFamily="66" charset="0"/>
              </a:rPr>
              <a:t>porucha polykání, která má vliv na schopnost přijímat stravu a tekutiny</a:t>
            </a:r>
          </a:p>
          <a:p>
            <a:pPr>
              <a:buNone/>
            </a:pPr>
            <a:endParaRPr lang="cs-CZ" dirty="0" smtClean="0">
              <a:latin typeface="Comic Sans MS" pitchFamily="66" charset="0"/>
            </a:endParaRPr>
          </a:p>
          <a:p>
            <a:r>
              <a:rPr lang="cs-CZ" dirty="0" smtClean="0">
                <a:latin typeface="Comic Sans MS" pitchFamily="66" charset="0"/>
              </a:rPr>
              <a:t>porucha polykání stravy různé konzistence, léků, tekutin, slin</a:t>
            </a:r>
          </a:p>
          <a:p>
            <a:endParaRPr lang="cs-CZ" dirty="0" smtClean="0">
              <a:latin typeface="Comic Sans MS" pitchFamily="66" charset="0"/>
            </a:endParaRPr>
          </a:p>
          <a:p>
            <a:r>
              <a:rPr lang="cs-CZ" dirty="0" smtClean="0">
                <a:latin typeface="Comic Sans MS" pitchFamily="66" charset="0"/>
              </a:rPr>
              <a:t>často i při jiných onemocněních</a:t>
            </a:r>
          </a:p>
          <a:p>
            <a:pPr>
              <a:buNone/>
            </a:pPr>
            <a:r>
              <a:rPr lang="cs-CZ" dirty="0" smtClean="0">
                <a:latin typeface="Comic Sans MS" pitchFamily="66" charset="0"/>
              </a:rPr>
              <a:t>	</a:t>
            </a:r>
            <a:r>
              <a:rPr lang="cs-CZ" sz="2400" dirty="0" smtClean="0">
                <a:latin typeface="Comic Sans MS" pitchFamily="66" charset="0"/>
              </a:rPr>
              <a:t>GIT, ALS, myastenie, úrazy hlavy a krční páteře, Alzheimerova choroba, Parkinsonova choroba, roztroušená skleróza, tracheostomie.</a:t>
            </a:r>
            <a:endParaRPr lang="cs-CZ" sz="2400" dirty="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2">
                    <a:lumMod val="75000"/>
                  </a:schemeClr>
                </a:solidFill>
                <a:latin typeface="Comic Sans MS" pitchFamily="66" charset="0"/>
              </a:rPr>
              <a:t>Při dysfagii hrozí:</a:t>
            </a:r>
            <a:endParaRPr lang="cs-CZ" b="1" dirty="0">
              <a:solidFill>
                <a:schemeClr val="tx2">
                  <a:lumMod val="75000"/>
                </a:schemeClr>
              </a:solidFill>
              <a:latin typeface="Comic Sans MS" pitchFamily="66" charset="0"/>
            </a:endParaRPr>
          </a:p>
        </p:txBody>
      </p:sp>
      <p:sp>
        <p:nvSpPr>
          <p:cNvPr id="3" name="Zástupný symbol pro obsah 2"/>
          <p:cNvSpPr>
            <a:spLocks noGrp="1"/>
          </p:cNvSpPr>
          <p:nvPr>
            <p:ph idx="1"/>
          </p:nvPr>
        </p:nvSpPr>
        <p:spPr/>
        <p:txBody>
          <a:bodyPr>
            <a:normAutofit fontScale="85000" lnSpcReduction="20000"/>
          </a:bodyPr>
          <a:lstStyle/>
          <a:p>
            <a:r>
              <a:rPr lang="cs-CZ" dirty="0" smtClean="0">
                <a:latin typeface="Comic Sans MS" pitchFamily="66" charset="0"/>
              </a:rPr>
              <a:t>Aspirace</a:t>
            </a:r>
          </a:p>
          <a:p>
            <a:pPr>
              <a:buNone/>
            </a:pPr>
            <a:r>
              <a:rPr lang="cs-CZ" sz="2000" dirty="0" smtClean="0">
                <a:latin typeface="Comic Sans MS" pitchFamily="66" charset="0"/>
              </a:rPr>
              <a:t>Proniknutí potravy do dýchacích cest pod úroveň hlasivek (kašel vlhký, změna hlasu)</a:t>
            </a:r>
          </a:p>
          <a:p>
            <a:endParaRPr lang="cs-CZ" dirty="0" smtClean="0">
              <a:latin typeface="Comic Sans MS" pitchFamily="66" charset="0"/>
            </a:endParaRPr>
          </a:p>
          <a:p>
            <a:r>
              <a:rPr lang="cs-CZ" dirty="0" smtClean="0">
                <a:latin typeface="Comic Sans MS" pitchFamily="66" charset="0"/>
              </a:rPr>
              <a:t>Tichá aspirace</a:t>
            </a:r>
          </a:p>
          <a:p>
            <a:pPr>
              <a:buNone/>
            </a:pPr>
            <a:r>
              <a:rPr lang="cs-CZ" sz="2000" dirty="0" smtClean="0">
                <a:latin typeface="Comic Sans MS" pitchFamily="66" charset="0"/>
              </a:rPr>
              <a:t>Chybí obranný kašel</a:t>
            </a:r>
            <a:endParaRPr lang="cs-CZ" sz="2200" dirty="0" smtClean="0">
              <a:latin typeface="Comic Sans MS" pitchFamily="66" charset="0"/>
            </a:endParaRPr>
          </a:p>
          <a:p>
            <a:pPr>
              <a:buNone/>
            </a:pPr>
            <a:endParaRPr lang="cs-CZ" dirty="0" smtClean="0">
              <a:latin typeface="Comic Sans MS" pitchFamily="66" charset="0"/>
            </a:endParaRPr>
          </a:p>
          <a:p>
            <a:r>
              <a:rPr lang="cs-CZ" dirty="0" smtClean="0">
                <a:latin typeface="Comic Sans MS" pitchFamily="66" charset="0"/>
              </a:rPr>
              <a:t>Aspirační pneumonie</a:t>
            </a:r>
          </a:p>
          <a:p>
            <a:pPr>
              <a:buNone/>
            </a:pPr>
            <a:r>
              <a:rPr lang="cs-CZ" sz="2000" dirty="0" smtClean="0">
                <a:latin typeface="Comic Sans MS" pitchFamily="66" charset="0"/>
              </a:rPr>
              <a:t>Infekce plicního parenchymu</a:t>
            </a:r>
            <a:endParaRPr lang="cs-CZ" sz="2200" dirty="0" smtClean="0">
              <a:latin typeface="Comic Sans MS" pitchFamily="66" charset="0"/>
            </a:endParaRPr>
          </a:p>
          <a:p>
            <a:endParaRPr lang="cs-CZ" dirty="0" smtClean="0">
              <a:latin typeface="Comic Sans MS" pitchFamily="66" charset="0"/>
            </a:endParaRPr>
          </a:p>
          <a:p>
            <a:r>
              <a:rPr lang="cs-CZ" dirty="0" smtClean="0">
                <a:latin typeface="Comic Sans MS" pitchFamily="66" charset="0"/>
              </a:rPr>
              <a:t>Aspirační pneumonitida</a:t>
            </a:r>
          </a:p>
          <a:p>
            <a:pPr>
              <a:buNone/>
            </a:pPr>
            <a:r>
              <a:rPr lang="cs-CZ" sz="2000" dirty="0" smtClean="0">
                <a:latin typeface="Comic Sans MS" pitchFamily="66" charset="0"/>
              </a:rPr>
              <a:t>Poškození plic způsobené vdechnutím sterilního </a:t>
            </a:r>
            <a:r>
              <a:rPr lang="cs-CZ" sz="2000" dirty="0" err="1" smtClean="0">
                <a:latin typeface="Comic Sans MS" pitchFamily="66" charset="0"/>
              </a:rPr>
              <a:t>regurgitovaného</a:t>
            </a:r>
            <a:r>
              <a:rPr lang="cs-CZ" sz="2000" dirty="0" smtClean="0">
                <a:latin typeface="Comic Sans MS" pitchFamily="66" charset="0"/>
              </a:rPr>
              <a:t> žaludečního obsahu</a:t>
            </a:r>
            <a:endParaRPr lang="cs-CZ" sz="2200"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3317</TotalTime>
  <Words>2940</Words>
  <Application>Microsoft Office PowerPoint</Application>
  <PresentationFormat>Předvádění na obrazovce (4:3)</PresentationFormat>
  <Paragraphs>544</Paragraphs>
  <Slides>56</Slides>
  <Notes>24</Notes>
  <HiddenSlides>0</HiddenSlides>
  <MMClips>0</MMClips>
  <ScaleCrop>false</ScaleCrop>
  <HeadingPairs>
    <vt:vector size="4" baseType="variant">
      <vt:variant>
        <vt:lpstr>Motiv</vt:lpstr>
      </vt:variant>
      <vt:variant>
        <vt:i4>1</vt:i4>
      </vt:variant>
      <vt:variant>
        <vt:lpstr>Nadpisy snímků</vt:lpstr>
      </vt:variant>
      <vt:variant>
        <vt:i4>56</vt:i4>
      </vt:variant>
    </vt:vector>
  </HeadingPairs>
  <TitlesOfParts>
    <vt:vector size="57" baseType="lpstr">
      <vt:lpstr>Motiv sady Office</vt:lpstr>
      <vt:lpstr>Výživa v neurologii</vt:lpstr>
      <vt:lpstr>Co všechno výživu ovlivňuje?</vt:lpstr>
      <vt:lpstr>Snímek 3</vt:lpstr>
      <vt:lpstr> Cévní mozkové příhody </vt:lpstr>
      <vt:lpstr>Problémy při příjmu stravy po CMP</vt:lpstr>
      <vt:lpstr>Nutriční screening</vt:lpstr>
      <vt:lpstr>Nutriční anamnéza</vt:lpstr>
      <vt:lpstr>Dysfagie</vt:lpstr>
      <vt:lpstr>Při dysfagii hrozí:</vt:lpstr>
      <vt:lpstr>Diagnostika dysfagie</vt:lpstr>
      <vt:lpstr>Snímek 11</vt:lpstr>
      <vt:lpstr>Snímek 12</vt:lpstr>
      <vt:lpstr>Snímek 13</vt:lpstr>
      <vt:lpstr>Snímek 14</vt:lpstr>
      <vt:lpstr>Snímek 15</vt:lpstr>
      <vt:lpstr>Snímek 16</vt:lpstr>
      <vt:lpstr>Snímek 17</vt:lpstr>
      <vt:lpstr>Jakou volit výživu u pacienta po CMP?</vt:lpstr>
      <vt:lpstr>Snímek 19</vt:lpstr>
      <vt:lpstr>Snímek 20</vt:lpstr>
      <vt:lpstr>Snímek 21</vt:lpstr>
      <vt:lpstr>Snímek 22</vt:lpstr>
      <vt:lpstr>Specifika výživy po CMP</vt:lpstr>
      <vt:lpstr>Specifika výživy po CMP</vt:lpstr>
      <vt:lpstr>Stanovení energetické potřeby pomocí </vt:lpstr>
      <vt:lpstr>Prevence CMP</vt:lpstr>
      <vt:lpstr>Výživová doporučení pro obyvatelstvo ČR</vt:lpstr>
      <vt:lpstr>Nasycené MK</vt:lpstr>
      <vt:lpstr>Polynenasycené MK PUFA</vt:lpstr>
      <vt:lpstr>Snímek 30</vt:lpstr>
      <vt:lpstr>Parkinsonova choroba</vt:lpstr>
      <vt:lpstr>Časté problémy u PCH</vt:lpstr>
      <vt:lpstr>L-dopa</vt:lpstr>
      <vt:lpstr>L-dopa</vt:lpstr>
      <vt:lpstr>Specifika výživy u PCH</vt:lpstr>
      <vt:lpstr>Poruchy funkce GIT</vt:lpstr>
      <vt:lpstr>Snímek 37</vt:lpstr>
      <vt:lpstr>Co pomůže?</vt:lpstr>
      <vt:lpstr>Jak může takový pacient vypadat?</vt:lpstr>
      <vt:lpstr>Alzheimerova choroba</vt:lpstr>
      <vt:lpstr>Specifika výživy u ACH</vt:lpstr>
      <vt:lpstr>Co pomůže?</vt:lpstr>
      <vt:lpstr>Myastenia gravis</vt:lpstr>
      <vt:lpstr>Nutriční aspekty při MG</vt:lpstr>
      <vt:lpstr>Epilepsie</vt:lpstr>
      <vt:lpstr>Epilepsie a výživa</vt:lpstr>
      <vt:lpstr>Amyotrofická laterální skleróza (ALS)</vt:lpstr>
      <vt:lpstr>Nutriční aspekty při ALS</vt:lpstr>
      <vt:lpstr>Roztroušená skleróza</vt:lpstr>
      <vt:lpstr>Nutriční aspekty při roztroušené skleróze </vt:lpstr>
      <vt:lpstr>Nutriční aspekty při roztroušené skleróze </vt:lpstr>
      <vt:lpstr>Wilsonova choroba</vt:lpstr>
      <vt:lpstr>Wilsonova choroba a výživa</vt:lpstr>
      <vt:lpstr>Wilsonova choroba a výživa</vt:lpstr>
      <vt:lpstr>Snímek 55</vt:lpstr>
      <vt:lpstr>Zdroje: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v neurologii</dc:title>
  <dc:creator>Martina</dc:creator>
  <cp:lastModifiedBy>Uživatel</cp:lastModifiedBy>
  <cp:revision>130</cp:revision>
  <dcterms:created xsi:type="dcterms:W3CDTF">2014-10-09T19:25:21Z</dcterms:created>
  <dcterms:modified xsi:type="dcterms:W3CDTF">2015-11-03T17:47:23Z</dcterms:modified>
</cp:coreProperties>
</file>