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03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4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02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7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378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44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1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1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182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98396-4EDA-443E-AA35-74ACC6F7C362}" type="datetimeFigureOut">
              <a:rPr lang="cs-CZ" smtClean="0"/>
              <a:t>8.12.2015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54979-2144-4268-84FF-6C7DA77F85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DOPLŇKY STRAVY</a:t>
            </a:r>
            <a:endParaRPr lang="cs-CZ" dirty="0">
              <a:latin typeface="Algerian" panose="04020705040A02060702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Ing. Sylvie </a:t>
            </a:r>
            <a:r>
              <a:rPr lang="cs-CZ" sz="2000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kršková</a:t>
            </a:r>
            <a:r>
              <a:rPr lang="cs-CZ" sz="2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, Státní zemědělská a potravinářská inspekce</a:t>
            </a:r>
            <a:endParaRPr lang="cs-CZ" sz="2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5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lgerian" panose="04020705040A02060702" pitchFamily="82" charset="0"/>
              </a:rPr>
              <a:t>DĚKUJI ZA POZORNOST </a:t>
            </a:r>
            <a:endParaRPr lang="cs-CZ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b="1" u="sng" dirty="0">
              <a:latin typeface="Algerian" panose="04020705040A02060702" pitchFamily="82" charset="0"/>
            </a:endParaRP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1340769"/>
            <a:ext cx="2810500" cy="417646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1187624" y="1700808"/>
            <a:ext cx="396044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lgerian" panose="04020705040A02060702" pitchFamily="82" charset="0"/>
              </a:rPr>
              <a:t>= </a:t>
            </a:r>
            <a:r>
              <a:rPr lang="cs-CZ" sz="2400" b="1" dirty="0" smtClean="0">
                <a:latin typeface="Algerian" panose="04020705040A02060702" pitchFamily="82" charset="0"/>
              </a:rPr>
              <a:t>potravina !</a:t>
            </a:r>
          </a:p>
          <a:p>
            <a:endParaRPr lang="cs-CZ" dirty="0">
              <a:latin typeface="Algerian" panose="04020705040A02060702" pitchFamily="82" charset="0"/>
            </a:endParaRPr>
          </a:p>
          <a:p>
            <a:pPr algn="just"/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jejímž účelem je doplňovat běžnou stravu a která je koncentrovaným zdrojem vitaminů a minerálních látek nebo dalších látek s nutričním nebo fyziologickým účinkem, obsažených v potravině samostatně nebo v kombinaci, určená k přímé spotřebě v malých odměřených množstvích (definice v zákoně č. 110/1997 Sb.)</a:t>
            </a:r>
          </a:p>
          <a:p>
            <a:endParaRPr lang="cs-CZ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lgerian" panose="04020705040A02060702" pitchFamily="82" charset="0"/>
              </a:rPr>
              <a:t>Právní předpisy:</a:t>
            </a:r>
          </a:p>
          <a:p>
            <a:pPr marL="0" indent="0">
              <a:buNone/>
            </a:pPr>
            <a:endParaRPr lang="cs-CZ" sz="2400" dirty="0">
              <a:latin typeface="Algerian" panose="04020705040A02060702" pitchFamily="82" charset="0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zákon č. 110/1997 Sb.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 potravinách a tabákových výrobcích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alt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</a:t>
            </a:r>
            <a:r>
              <a:rPr lang="cs-CZ" altLang="cs-CZ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ařízení č. 1169/2011</a:t>
            </a: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o poskytování informací o potravinách spotřebitelům</a:t>
            </a:r>
          </a:p>
          <a:p>
            <a:pPr marL="0" indent="0" algn="just"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vyhláška č. 225/2008 Sb.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kterou se stanoví požadavky na doplňky stravy a na obohacování potravin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směrnice č. 2002/46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týkající se doplňků stravy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cs-CZ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nařízení č. 1924/2006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</a:t>
            </a:r>
          </a:p>
          <a:p>
            <a:pPr marL="0" indent="0">
              <a:buNone/>
            </a:pPr>
            <a:endParaRPr lang="cs-CZ" sz="2000" dirty="0"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30" y="476672"/>
            <a:ext cx="1941360" cy="1296144"/>
          </a:xfrm>
          <a:prstGeom prst="rect">
            <a:avLst/>
          </a:prstGeom>
          <a:noFill/>
          <a:ln>
            <a:noFill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893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68580" indent="0">
              <a:buFont typeface="Monotype Sorts" pitchFamily="2" charset="2"/>
              <a:buNone/>
              <a:defRPr/>
            </a:pPr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lgerian" panose="04020705040A020607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Legislativa DS není v rámci EU ještě plně harmonizovaná. </a:t>
            </a:r>
          </a:p>
          <a:p>
            <a:pPr marL="68580" indent="0" algn="just">
              <a:buFont typeface="Monotype Sorts" pitchFamily="2" charset="2"/>
              <a:buNone/>
              <a:defRPr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ten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kdo uvádí DS na český trh – má povinnost se přesvědčit, že výrobek odpovídá platné legislativě (země původu/EU/země dovozu) a je bezpečný pro spotřebitele.</a:t>
            </a:r>
          </a:p>
          <a:p>
            <a:pPr marL="68580" indent="0" algn="just">
              <a:buFont typeface="Monotype Sorts" pitchFamily="2" charset="2"/>
              <a:buNone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Pak už může být zboží volně distribuováno po EU (tzv. princip vzájemného uznávání a volný pohyb zboží a služeb). </a:t>
            </a: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8580" indent="0" algn="just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Legislativní úprava vyhl.č.225/2008 Sb.</a:t>
            </a:r>
          </a:p>
          <a:p>
            <a:pPr marL="0" indent="0" algn="just">
              <a:buNone/>
            </a:pPr>
            <a:r>
              <a:rPr lang="cs-CZ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cs-CZ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přechod gesce z </a:t>
            </a:r>
            <a:r>
              <a:rPr lang="cs-CZ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MZd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na </a:t>
            </a:r>
            <a:r>
              <a:rPr lang="cs-CZ" sz="2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MZe</a:t>
            </a:r>
            <a:endParaRPr lang="cs-CZ" sz="2400" dirty="0" smtClean="0">
              <a:latin typeface="Algerian" panose="04020705040A02060702" pitchFamily="82" charset="0"/>
            </a:endParaRPr>
          </a:p>
          <a:p>
            <a:pPr marL="0" indent="0" algn="just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Doplňky stravy jsou určeny pro zdravé spotřebitele</a:t>
            </a:r>
          </a:p>
          <a:p>
            <a:pPr marL="0" indent="0" algn="just">
              <a:buNone/>
            </a:pPr>
            <a:r>
              <a:rPr lang="cs-CZ" sz="4800" dirty="0" smtClean="0">
                <a:latin typeface="Algerian"/>
              </a:rPr>
              <a:t>!  </a:t>
            </a:r>
            <a:r>
              <a:rPr lang="cs-CZ" sz="2000" dirty="0" smtClean="0">
                <a:latin typeface="Algerian"/>
              </a:rPr>
              <a:t>Doplňují látky, které ve stravě chybí </a:t>
            </a:r>
            <a:endParaRPr lang="cs-CZ" sz="4800" dirty="0">
              <a:latin typeface="Algerian" panose="04020705040A02060702" pitchFamily="82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82857" y="1628800"/>
            <a:ext cx="38874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82858" y="3861048"/>
            <a:ext cx="38874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08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a) v názvu potraviny slovo „doplněk stravy“, 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b) název vitaminů, minerálních látek nebo dalších látek charakterizujících výrobek,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c) číselný údaj o množství vitaminů, minerálních látek nebo dalších látek vztažený na doporučenou denní dávku, přičemž u vitaminů a minerálních látek se použijí jednotky uvedené v příloze č. 1 k této </a:t>
            </a:r>
            <a:r>
              <a:rPr lang="cs-CZ" sz="2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vyhlášce,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d) údaje o obsahu vitaminů a minerálních látek i v procentech doporučené denní dávky uvedené v příloze č. 5 k této vyhlášce, přičemž tento údaj lze uvést i v grafické podobě,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e) doporučené denní dávkování a popřípadě další podmínky použití,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f) varování před překročením doporučeného denního dávkování,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g) upozornění, aby byly výrobky uloženy mimo dosah dětí,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h) upozornění, že doplňky stravy nejsou náhradou pestré stravy, </a:t>
            </a:r>
          </a:p>
          <a:p>
            <a:pPr marL="0" indent="0" algn="just">
              <a:buFont typeface="Monotype Sorts" pitchFamily="2" charset="2"/>
              <a:buNone/>
              <a:defRPr/>
            </a:pPr>
            <a:r>
              <a:rPr lang="cs-CZ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i) upozornění „Nevhodné pro těhotné ženy“ u doplňků stravy obsahujících více než 800 µg (RE) vitaminu A v denní dávce    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7"/>
            <a:ext cx="2086372" cy="1392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5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Označování doplňků stravy nesmí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přisuzovat vlastnosti týkající se prevence, léčby nebo vyléčení lidských onemocnění nebo na tyto vlastnosti odkazovat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obsahovat žádné tvrzení uvádějící nebo naznačující, že vyvážená a pestrá strava obecně nemůže poskytnout dostatečné množství vitaminů anebo minerálních látek. </a:t>
            </a: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Výživová a zdravotní tvrzení u doplňků stravy se mohou uvést za podmínek přímo použitelného právního předpisu Evropských společenství o požadavcích na uvádění nutričních a zdravotních tvrzení při označování potravin – nařízení č. 1924/2006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944216" cy="130814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Způsob použití</a:t>
            </a: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:</a:t>
            </a:r>
            <a:endParaRPr lang="cs-CZ" sz="2400" b="1" dirty="0">
              <a:solidFill>
                <a:schemeClr val="tx2"/>
              </a:solidFill>
              <a:latin typeface="Algerian" panose="04020705040A02060702" pitchFamily="82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používají upravené do formy kapslí či tobolek, pastilek, tablet, dražé, sáčků s práškem, ampulek s tekutinou, kapek nebo jiných jednoduchých forem tekutin a prášků určených pro příjem v malých odměřených množstvích, a takto se uvádějí do oběhu</a:t>
            </a: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cs-CZ" sz="2000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Doplňky stravy se do oběhu uvádějí pouze balené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122" name="Picture 2" descr="C:\Users\krskovas\Pictures\doplňky strav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312368" cy="217151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8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potravin nelze přidávat jednotlivě nebo jejich směsi omamné nebo psychotropní látky, prekursory kategorie I přímo použitelného předpisu Evropských společenství, další látky, u nichž byl prokázán toxický, genotoxický, teratogenní, halucinogenní, omamný či jiný nepříznivý účinek na lidský organismus. </a:t>
            </a: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Font typeface="Monotype Sorts" pitchFamily="2" charset="2"/>
              <a:buNone/>
            </a:pPr>
            <a:endParaRPr lang="cs-CZ" altLang="cs-CZ" sz="2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>
              <a:buFont typeface="Monotype Sorts" pitchFamily="2" charset="2"/>
              <a:buNone/>
            </a:pPr>
            <a:r>
              <a:rPr lang="cs-CZ" alt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Další látky, které nelze použít při výrobě potravin, jsou uvedeny v příloze č. 4. vyhl.č.225/2008 Sb. → tam jsou uvedeny některé látky, které jsou zakázány v ČR, ale v některých členských státech nejsou zakázány </a:t>
            </a:r>
          </a:p>
          <a:p>
            <a:pPr marL="0" indent="0">
              <a:buNone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48880"/>
            <a:ext cx="1761426" cy="20128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9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latin typeface="Algerian" panose="04020705040A02060702" pitchFamily="82" charset="0"/>
              </a:rPr>
              <a:t>DOPLŇKY STRAVY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cs-CZ" sz="2400" b="1" dirty="0" smtClean="0">
                <a:solidFill>
                  <a:schemeClr val="tx2"/>
                </a:solidFill>
                <a:latin typeface="Algerian" panose="04020705040A02060702" pitchFamily="82" charset="0"/>
              </a:rPr>
              <a:t>informační </a:t>
            </a:r>
            <a:r>
              <a:rPr lang="cs-CZ" sz="2400" b="1" dirty="0">
                <a:solidFill>
                  <a:schemeClr val="tx2"/>
                </a:solidFill>
                <a:latin typeface="Algerian" panose="04020705040A02060702" pitchFamily="82" charset="0"/>
              </a:rPr>
              <a:t>povinnost tzv. notifikace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cs-CZ" sz="2000" b="1" u="sng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od 1.1.2015 </a:t>
            </a:r>
            <a:r>
              <a:rPr lang="cs-CZ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před prvním uvedením do oběhu DS </a:t>
            </a: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oznamuje provozovatel potravinářského podniku Ministerstvu zemědělství v listinné nebo elektronické podobě – český text označení, který bude uveden na obale/etiketě potraviny</a:t>
            </a:r>
          </a:p>
          <a:p>
            <a:pPr>
              <a:buFont typeface="Wingdings"/>
              <a:buChar char="Ä"/>
              <a:defRPr/>
            </a:pPr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n</a:t>
            </a:r>
            <a:r>
              <a:rPr lang="cs-CZ" sz="20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ejedná se o schvalovací proces </a:t>
            </a:r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Algerian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!</a:t>
            </a:r>
          </a:p>
          <a:p>
            <a:pPr>
              <a:buFont typeface="Wingdings"/>
              <a:buChar char="Ä"/>
              <a:defRPr/>
            </a:pP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zodpovědnost za bezpečnost, kvalitu, označování nese </a:t>
            </a:r>
            <a:r>
              <a:rPr lang="cs-CZ" sz="21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primárně provozovatel 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potravinářského </a:t>
            </a:r>
            <a:r>
              <a:rPr lang="cs-CZ" sz="2100" b="1" dirty="0" smtClean="0">
                <a:solidFill>
                  <a:schemeClr val="tx2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/>
              </a:rPr>
              <a:t>podniku 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Algerian"/>
                <a:ea typeface="Arial Unicode MS" panose="020B0604020202020204" pitchFamily="34" charset="-128"/>
                <a:cs typeface="Arial Unicode MS" panose="020B0604020202020204" pitchFamily="34" charset="-128"/>
                <a:sym typeface="Wingdings"/>
              </a:rPr>
              <a:t>!</a:t>
            </a:r>
            <a:endParaRPr lang="cs-CZ" sz="2100" b="1" dirty="0">
              <a:solidFill>
                <a:schemeClr val="tx2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  <a:defRPr/>
            </a:pP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-"/>
              <a:defRPr/>
            </a:pPr>
            <a:r>
              <a:rPr lang="cs-CZ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</a:t>
            </a:r>
            <a:r>
              <a:rPr lang="cs-CZ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některých členských státech není tato oznamovací povinnost stanovena </a:t>
            </a:r>
            <a:endParaRPr lang="cs-CZ" sz="2000" i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buFontTx/>
              <a:buChar char="-"/>
              <a:defRPr/>
            </a:pPr>
            <a:endParaRPr lang="cs-CZ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buFontTx/>
              <a:buChar char="-"/>
              <a:defRPr/>
            </a:pPr>
            <a:r>
              <a:rPr lang="cs-CZ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cs-CZ" sz="20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 31.12.2014 byla tato oznamovací povinnost stanovena vůči Ministerstvu zdravotnictví</a:t>
            </a:r>
            <a:endParaRPr lang="cs-CZ" sz="2000" i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cs-CZ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endParaRPr lang="cs-CZ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C:\Users\krskovas\AppData\Local\Microsoft\Windows\Temporary Internet Files\Content.IE5\1ZX6AHWY\envelope-34339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1339035" cy="864096"/>
          </a:xfrm>
          <a:prstGeom prst="rect">
            <a:avLst/>
          </a:prstGeom>
          <a:noFill/>
          <a:scene3d>
            <a:camera prst="perspective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8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695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DOPLŇKY STRAVY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DOPLŇKY STRAVY</dc:title>
  <dc:creator>Kršková Sylvie, Ing.</dc:creator>
  <cp:lastModifiedBy>lektor</cp:lastModifiedBy>
  <cp:revision>46</cp:revision>
  <dcterms:created xsi:type="dcterms:W3CDTF">2014-11-24T10:59:30Z</dcterms:created>
  <dcterms:modified xsi:type="dcterms:W3CDTF">2015-12-08T07:59:02Z</dcterms:modified>
</cp:coreProperties>
</file>