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E37B-B6EA-4287-BD5F-0B8EBA59F159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4725-F1CA-42D2-AE70-CD360331E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415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E37B-B6EA-4287-BD5F-0B8EBA59F159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4725-F1CA-42D2-AE70-CD360331E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7794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E37B-B6EA-4287-BD5F-0B8EBA59F159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4725-F1CA-42D2-AE70-CD360331EABB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8582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E37B-B6EA-4287-BD5F-0B8EBA59F159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4725-F1CA-42D2-AE70-CD360331E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4752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E37B-B6EA-4287-BD5F-0B8EBA59F159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4725-F1CA-42D2-AE70-CD360331EABB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50199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E37B-B6EA-4287-BD5F-0B8EBA59F159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4725-F1CA-42D2-AE70-CD360331E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60575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E37B-B6EA-4287-BD5F-0B8EBA59F159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4725-F1CA-42D2-AE70-CD360331E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891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E37B-B6EA-4287-BD5F-0B8EBA59F159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4725-F1CA-42D2-AE70-CD360331E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296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E37B-B6EA-4287-BD5F-0B8EBA59F159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4725-F1CA-42D2-AE70-CD360331E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4082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E37B-B6EA-4287-BD5F-0B8EBA59F159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4725-F1CA-42D2-AE70-CD360331E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8060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E37B-B6EA-4287-BD5F-0B8EBA59F159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4725-F1CA-42D2-AE70-CD360331E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012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E37B-B6EA-4287-BD5F-0B8EBA59F159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4725-F1CA-42D2-AE70-CD360331E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336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E37B-B6EA-4287-BD5F-0B8EBA59F159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4725-F1CA-42D2-AE70-CD360331E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472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E37B-B6EA-4287-BD5F-0B8EBA59F159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4725-F1CA-42D2-AE70-CD360331E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802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E37B-B6EA-4287-BD5F-0B8EBA59F159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4725-F1CA-42D2-AE70-CD360331E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985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4725-F1CA-42D2-AE70-CD360331EAB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E37B-B6EA-4287-BD5F-0B8EBA59F159}" type="datetimeFigureOut">
              <a:rPr lang="cs-CZ" smtClean="0"/>
              <a:t>14.12.2015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755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CE37B-B6EA-4287-BD5F-0B8EBA59F159}" type="datetimeFigureOut">
              <a:rPr lang="cs-CZ" smtClean="0"/>
              <a:t>14.12.2015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0EF4725-F1CA-42D2-AE70-CD360331EA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691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4. a 5. deklinace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820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4. deklinace (u-km)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74320">
              <a:lnSpc>
                <a:spcPct val="120000"/>
              </a:lnSpc>
              <a:buFont typeface="Wingdings 2"/>
              <a:buChar char=""/>
              <a:defRPr/>
            </a:pPr>
            <a:r>
              <a:rPr lang="cs-CZ" altLang="cs-CZ" dirty="0"/>
              <a:t>genitiv singuláru zakončený na </a:t>
            </a:r>
            <a:r>
              <a:rPr lang="cs-CZ" altLang="cs-CZ" b="1" i="1" dirty="0"/>
              <a:t>-</a:t>
            </a:r>
            <a:r>
              <a:rPr lang="cs-CZ" altLang="cs-CZ" b="1" i="1" dirty="0" err="1"/>
              <a:t>ūs</a:t>
            </a:r>
            <a:r>
              <a:rPr lang="cs-CZ" altLang="cs-CZ" dirty="0"/>
              <a:t> </a:t>
            </a:r>
          </a:p>
          <a:p>
            <a:pPr marL="274320" indent="-274320">
              <a:lnSpc>
                <a:spcPct val="120000"/>
              </a:lnSpc>
              <a:buFont typeface="Wingdings 2"/>
              <a:buChar char=""/>
              <a:defRPr/>
            </a:pPr>
            <a:r>
              <a:rPr lang="cs-CZ" altLang="cs-CZ" dirty="0"/>
              <a:t>maskulina: </a:t>
            </a:r>
            <a:r>
              <a:rPr lang="cs-CZ" altLang="cs-CZ" b="1" i="1" dirty="0" smtClean="0"/>
              <a:t>-</a:t>
            </a:r>
            <a:r>
              <a:rPr lang="cs-CZ" altLang="cs-CZ" b="1" i="1" dirty="0" err="1"/>
              <a:t>us</a:t>
            </a:r>
            <a:r>
              <a:rPr lang="cs-CZ" altLang="cs-CZ" b="1" i="1" dirty="0"/>
              <a:t>/-</a:t>
            </a:r>
            <a:r>
              <a:rPr lang="cs-CZ" altLang="cs-CZ" b="1" i="1" dirty="0" err="1"/>
              <a:t>ūs</a:t>
            </a:r>
            <a:r>
              <a:rPr lang="cs-CZ" altLang="cs-CZ" dirty="0"/>
              <a:t> 	vzor: </a:t>
            </a:r>
            <a:r>
              <a:rPr lang="cs-CZ" altLang="cs-CZ" i="1" dirty="0" err="1"/>
              <a:t>processus</a:t>
            </a:r>
            <a:r>
              <a:rPr lang="cs-CZ" altLang="cs-CZ" i="1" dirty="0"/>
              <a:t> </a:t>
            </a:r>
            <a:r>
              <a:rPr lang="cs-CZ" altLang="cs-CZ" dirty="0"/>
              <a:t>= výběžek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404490"/>
              </p:ext>
            </p:extLst>
          </p:nvPr>
        </p:nvGraphicFramePr>
        <p:xfrm>
          <a:off x="1257300" y="3390899"/>
          <a:ext cx="8877299" cy="2222500"/>
        </p:xfrm>
        <a:graphic>
          <a:graphicData uri="http://schemas.openxmlformats.org/drawingml/2006/table">
            <a:tbl>
              <a:tblPr firstRow="1" firstCol="1" bandRow="1"/>
              <a:tblGrid>
                <a:gridCol w="2958447"/>
                <a:gridCol w="2959426"/>
                <a:gridCol w="2959426"/>
              </a:tblGrid>
              <a:tr h="444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singulár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plurál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processus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process -</a:t>
                      </a:r>
                      <a:r>
                        <a:rPr lang="cs-CZ" sz="24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ū</a:t>
                      </a:r>
                      <a:r>
                        <a:rPr lang="cs-CZ" sz="24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process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ū</a:t>
                      </a:r>
                      <a:r>
                        <a:rPr lang="cs-CZ" sz="2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process -</a:t>
                      </a:r>
                      <a:r>
                        <a:rPr lang="cs-CZ" sz="24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uum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</a:t>
                      </a: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process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process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ū</a:t>
                      </a:r>
                      <a:r>
                        <a:rPr lang="cs-CZ" sz="2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</a:t>
                      </a: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process -</a:t>
                      </a:r>
                      <a:r>
                        <a:rPr lang="cs-CZ" sz="24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ū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process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cs-CZ" sz="2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ibus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3586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dirty="0" smtClean="0"/>
              <a:t>Většinou maskulina, </a:t>
            </a:r>
            <a:r>
              <a:rPr lang="cs-CZ" dirty="0"/>
              <a:t>j</a:t>
            </a:r>
            <a:r>
              <a:rPr lang="cs-CZ" altLang="cs-CZ" dirty="0" smtClean="0"/>
              <a:t>en </a:t>
            </a:r>
            <a:r>
              <a:rPr lang="cs-CZ" altLang="cs-CZ" dirty="0"/>
              <a:t>několik výjimek je ženského rodu: </a:t>
            </a:r>
          </a:p>
          <a:p>
            <a:pPr lvl="1">
              <a:lnSpc>
                <a:spcPct val="80000"/>
              </a:lnSpc>
              <a:defRPr/>
            </a:pPr>
            <a:r>
              <a:rPr lang="cs-CZ" altLang="cs-CZ" i="1" dirty="0" err="1"/>
              <a:t>manus</a:t>
            </a:r>
            <a:r>
              <a:rPr lang="cs-CZ" altLang="cs-CZ" i="1" dirty="0"/>
              <a:t>, </a:t>
            </a:r>
            <a:r>
              <a:rPr lang="cs-CZ" i="1" dirty="0" err="1"/>
              <a:t>ūs</a:t>
            </a:r>
            <a:r>
              <a:rPr lang="cs-CZ" altLang="cs-CZ" i="1" dirty="0"/>
              <a:t>, f. </a:t>
            </a:r>
            <a:r>
              <a:rPr lang="cs-CZ" altLang="cs-CZ" dirty="0"/>
              <a:t>-ruka</a:t>
            </a:r>
          </a:p>
          <a:p>
            <a:pPr lvl="1">
              <a:lnSpc>
                <a:spcPct val="80000"/>
              </a:lnSpc>
              <a:defRPr/>
            </a:pPr>
            <a:r>
              <a:rPr lang="cs-CZ" altLang="cs-CZ" i="1" dirty="0" err="1"/>
              <a:t>acus</a:t>
            </a:r>
            <a:r>
              <a:rPr lang="cs-CZ" altLang="cs-CZ" i="1" dirty="0"/>
              <a:t>, </a:t>
            </a:r>
            <a:r>
              <a:rPr lang="cs-CZ" i="1" dirty="0" err="1"/>
              <a:t>ūs</a:t>
            </a:r>
            <a:r>
              <a:rPr lang="cs-CZ" i="1" dirty="0"/>
              <a:t>, f.     </a:t>
            </a:r>
            <a:r>
              <a:rPr lang="cs-CZ" dirty="0"/>
              <a:t>-jehla</a:t>
            </a:r>
          </a:p>
          <a:p>
            <a:pPr lvl="1">
              <a:lnSpc>
                <a:spcPct val="80000"/>
              </a:lnSpc>
              <a:defRPr/>
            </a:pPr>
            <a:r>
              <a:rPr lang="cs-CZ" altLang="cs-CZ" i="1" dirty="0" err="1"/>
              <a:t>domus</a:t>
            </a:r>
            <a:r>
              <a:rPr lang="cs-CZ" altLang="cs-CZ" i="1" dirty="0"/>
              <a:t>, </a:t>
            </a:r>
            <a:r>
              <a:rPr lang="cs-CZ" i="1" dirty="0" err="1"/>
              <a:t>ūs</a:t>
            </a:r>
            <a:r>
              <a:rPr lang="cs-CZ" i="1" dirty="0"/>
              <a:t>, f. </a:t>
            </a:r>
            <a:r>
              <a:rPr lang="cs-CZ" dirty="0"/>
              <a:t>-dům, obydlí</a:t>
            </a:r>
          </a:p>
          <a:p>
            <a:pPr marL="274320" indent="-274320">
              <a:lnSpc>
                <a:spcPct val="120000"/>
              </a:lnSpc>
              <a:buFont typeface="Wingdings 2"/>
              <a:buChar char=""/>
              <a:defRPr/>
            </a:pPr>
            <a:r>
              <a:rPr lang="cs-CZ" altLang="cs-CZ" dirty="0"/>
              <a:t>Pozor:</a:t>
            </a:r>
          </a:p>
          <a:p>
            <a:pPr marL="731520" lvl="1" indent="-274320">
              <a:lnSpc>
                <a:spcPct val="120000"/>
              </a:lnSpc>
              <a:buNone/>
              <a:defRPr/>
            </a:pPr>
            <a:r>
              <a:rPr lang="cs-CZ" altLang="cs-CZ" dirty="0"/>
              <a:t>	1) </a:t>
            </a:r>
            <a:r>
              <a:rPr lang="cs-CZ" altLang="cs-CZ" i="1" dirty="0" err="1"/>
              <a:t>domus</a:t>
            </a:r>
            <a:r>
              <a:rPr lang="cs-CZ" altLang="cs-CZ" dirty="0"/>
              <a:t>: 	</a:t>
            </a:r>
            <a:r>
              <a:rPr lang="cs-CZ" altLang="cs-CZ" dirty="0" err="1"/>
              <a:t>abl</a:t>
            </a:r>
            <a:r>
              <a:rPr lang="cs-CZ" altLang="cs-CZ" dirty="0"/>
              <a:t>. </a:t>
            </a:r>
            <a:r>
              <a:rPr lang="cs-CZ" altLang="cs-CZ" dirty="0" err="1"/>
              <a:t>sg</a:t>
            </a:r>
            <a:r>
              <a:rPr lang="cs-CZ" altLang="cs-CZ" dirty="0"/>
              <a:t>. </a:t>
            </a:r>
            <a:r>
              <a:rPr lang="cs-CZ" altLang="cs-CZ" i="1" dirty="0"/>
              <a:t>dom</a:t>
            </a:r>
            <a:r>
              <a:rPr lang="en-US" altLang="cs-CZ" i="1" dirty="0">
                <a:cs typeface="Arial" panose="020B0604020202020204" pitchFamily="34" charset="0"/>
              </a:rPr>
              <a:t>ō</a:t>
            </a:r>
            <a:r>
              <a:rPr lang="cs-CZ" altLang="cs-CZ" dirty="0">
                <a:cs typeface="Arial" panose="020B0604020202020204" pitchFamily="34" charset="0"/>
              </a:rPr>
              <a:t>, </a:t>
            </a:r>
            <a:r>
              <a:rPr lang="cs-CZ" altLang="cs-CZ" dirty="0" err="1">
                <a:cs typeface="Arial" panose="020B0604020202020204" pitchFamily="34" charset="0"/>
              </a:rPr>
              <a:t>ak</a:t>
            </a:r>
            <a:r>
              <a:rPr lang="cs-CZ" altLang="cs-CZ" dirty="0">
                <a:cs typeface="Arial" panose="020B0604020202020204" pitchFamily="34" charset="0"/>
              </a:rPr>
              <a:t>. </a:t>
            </a:r>
            <a:r>
              <a:rPr lang="cs-CZ" altLang="cs-CZ" dirty="0" err="1">
                <a:cs typeface="Arial" panose="020B0604020202020204" pitchFamily="34" charset="0"/>
              </a:rPr>
              <a:t>pl</a:t>
            </a:r>
            <a:r>
              <a:rPr lang="cs-CZ" altLang="cs-CZ" dirty="0">
                <a:cs typeface="Arial" panose="020B0604020202020204" pitchFamily="34" charset="0"/>
              </a:rPr>
              <a:t>. </a:t>
            </a:r>
            <a:r>
              <a:rPr lang="cs-CZ" altLang="cs-CZ" i="1" dirty="0">
                <a:cs typeface="Arial" panose="020B0604020202020204" pitchFamily="34" charset="0"/>
              </a:rPr>
              <a:t>dom</a:t>
            </a:r>
            <a:r>
              <a:rPr lang="en-US" altLang="cs-CZ" i="1" dirty="0">
                <a:cs typeface="Arial" panose="020B0604020202020204" pitchFamily="34" charset="0"/>
              </a:rPr>
              <a:t>ō</a:t>
            </a:r>
            <a:r>
              <a:rPr lang="cs-CZ" altLang="cs-CZ" i="1" dirty="0">
                <a:cs typeface="Arial" panose="020B0604020202020204" pitchFamily="34" charset="0"/>
              </a:rPr>
              <a:t>s</a:t>
            </a:r>
            <a:r>
              <a:rPr lang="cs-CZ" altLang="cs-CZ" dirty="0">
                <a:cs typeface="Arial" panose="020B0604020202020204" pitchFamily="34" charset="0"/>
              </a:rPr>
              <a:t>, </a:t>
            </a:r>
          </a:p>
          <a:p>
            <a:pPr marL="731520" lvl="1" indent="-274320">
              <a:lnSpc>
                <a:spcPct val="120000"/>
              </a:lnSpc>
              <a:buNone/>
              <a:defRPr/>
            </a:pPr>
            <a:r>
              <a:rPr lang="cs-CZ" altLang="cs-CZ" dirty="0">
                <a:cs typeface="Arial" panose="020B0604020202020204" pitchFamily="34" charset="0"/>
              </a:rPr>
              <a:t>				gen. </a:t>
            </a:r>
            <a:r>
              <a:rPr lang="cs-CZ" altLang="cs-CZ" dirty="0" err="1">
                <a:cs typeface="Arial" panose="020B0604020202020204" pitchFamily="34" charset="0"/>
              </a:rPr>
              <a:t>pl</a:t>
            </a:r>
            <a:r>
              <a:rPr lang="cs-CZ" altLang="cs-CZ" dirty="0">
                <a:cs typeface="Arial" panose="020B0604020202020204" pitchFamily="34" charset="0"/>
              </a:rPr>
              <a:t>. </a:t>
            </a:r>
            <a:r>
              <a:rPr lang="cs-CZ" altLang="cs-CZ" i="1" dirty="0">
                <a:cs typeface="Arial" panose="020B0604020202020204" pitchFamily="34" charset="0"/>
              </a:rPr>
              <a:t>dom</a:t>
            </a:r>
            <a:r>
              <a:rPr lang="en-US" altLang="cs-CZ" i="1" dirty="0">
                <a:cs typeface="Arial" panose="020B0604020202020204" pitchFamily="34" charset="0"/>
              </a:rPr>
              <a:t>ō</a:t>
            </a:r>
            <a:r>
              <a:rPr lang="cs-CZ" altLang="cs-CZ" i="1" dirty="0">
                <a:cs typeface="Arial" panose="020B0604020202020204" pitchFamily="34" charset="0"/>
              </a:rPr>
              <a:t>rum</a:t>
            </a:r>
            <a:r>
              <a:rPr lang="cs-CZ" altLang="cs-CZ" dirty="0">
                <a:cs typeface="Arial" panose="020B0604020202020204" pitchFamily="34" charset="0"/>
              </a:rPr>
              <a:t> i </a:t>
            </a:r>
            <a:r>
              <a:rPr lang="cs-CZ" altLang="cs-CZ" i="1" dirty="0" err="1">
                <a:cs typeface="Arial" panose="020B0604020202020204" pitchFamily="34" charset="0"/>
              </a:rPr>
              <a:t>domuum</a:t>
            </a:r>
            <a:endParaRPr lang="en-US" altLang="cs-CZ" i="1" dirty="0">
              <a:cs typeface="Arial" panose="020B0604020202020204" pitchFamily="34" charset="0"/>
            </a:endParaRPr>
          </a:p>
          <a:p>
            <a:pPr marL="731520" lvl="1" indent="-274320">
              <a:lnSpc>
                <a:spcPct val="120000"/>
              </a:lnSpc>
              <a:buNone/>
              <a:defRPr/>
            </a:pPr>
            <a:r>
              <a:rPr lang="cs-CZ" altLang="cs-CZ" dirty="0"/>
              <a:t>	2) </a:t>
            </a:r>
            <a:r>
              <a:rPr lang="cs-CZ" altLang="cs-CZ" dirty="0" err="1"/>
              <a:t>abl</a:t>
            </a:r>
            <a:r>
              <a:rPr lang="cs-CZ" altLang="cs-CZ" dirty="0"/>
              <a:t>. </a:t>
            </a:r>
            <a:r>
              <a:rPr lang="cs-CZ" altLang="cs-CZ" dirty="0" err="1"/>
              <a:t>pl</a:t>
            </a:r>
            <a:r>
              <a:rPr lang="cs-CZ" altLang="cs-CZ" dirty="0"/>
              <a:t>. je u 2-slabičných substantiv zakončených na </a:t>
            </a:r>
            <a:r>
              <a:rPr lang="cs-CZ" altLang="cs-CZ" i="1" dirty="0"/>
              <a:t>-</a:t>
            </a:r>
            <a:r>
              <a:rPr lang="cs-CZ" altLang="cs-CZ" i="1" dirty="0" err="1"/>
              <a:t>cus</a:t>
            </a:r>
            <a:r>
              <a:rPr lang="cs-CZ" altLang="cs-CZ" dirty="0"/>
              <a:t> (</a:t>
            </a:r>
            <a:r>
              <a:rPr lang="cs-CZ" altLang="cs-CZ" i="1" dirty="0" err="1"/>
              <a:t>acus</a:t>
            </a:r>
            <a:r>
              <a:rPr lang="cs-CZ" altLang="cs-CZ" i="1" dirty="0"/>
              <a:t>, </a:t>
            </a:r>
            <a:r>
              <a:rPr lang="cs-CZ" altLang="cs-CZ" i="1" dirty="0" err="1"/>
              <a:t>arcus</a:t>
            </a:r>
            <a:r>
              <a:rPr lang="cs-CZ" altLang="cs-CZ" i="1" dirty="0"/>
              <a:t>) </a:t>
            </a:r>
            <a:r>
              <a:rPr lang="cs-CZ" altLang="cs-CZ" dirty="0"/>
              <a:t>+ </a:t>
            </a:r>
            <a:r>
              <a:rPr lang="cs-CZ" altLang="cs-CZ" i="1" dirty="0" err="1"/>
              <a:t>artus</a:t>
            </a:r>
            <a:r>
              <a:rPr lang="cs-CZ" altLang="cs-CZ" i="1" dirty="0"/>
              <a:t>, -</a:t>
            </a:r>
            <a:r>
              <a:rPr lang="en-US" altLang="cs-CZ" i="1" dirty="0">
                <a:cs typeface="Arial" panose="020B0604020202020204" pitchFamily="34" charset="0"/>
              </a:rPr>
              <a:t>ū</a:t>
            </a:r>
            <a:r>
              <a:rPr lang="cs-CZ" altLang="cs-CZ" i="1" dirty="0"/>
              <a:t>s m.</a:t>
            </a:r>
            <a:r>
              <a:rPr lang="cs-CZ" altLang="cs-CZ" dirty="0"/>
              <a:t> („úd“) zakončený </a:t>
            </a:r>
            <a:r>
              <a:rPr lang="cs-CZ" altLang="cs-CZ" i="1" dirty="0"/>
              <a:t>-</a:t>
            </a:r>
            <a:r>
              <a:rPr lang="cs-CZ" altLang="cs-CZ" i="1" dirty="0" err="1"/>
              <a:t>ubus</a:t>
            </a:r>
            <a:r>
              <a:rPr lang="cs-CZ" alt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7887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cs-CZ" altLang="cs-CZ" dirty="0"/>
              <a:t>genitiv singuláru zakončený na </a:t>
            </a:r>
            <a:r>
              <a:rPr lang="cs-CZ" altLang="cs-CZ" b="1" i="1" dirty="0"/>
              <a:t>-</a:t>
            </a:r>
            <a:r>
              <a:rPr lang="cs-CZ" altLang="cs-CZ" b="1" i="1" dirty="0" err="1"/>
              <a:t>ūs</a:t>
            </a:r>
            <a:r>
              <a:rPr lang="cs-CZ" altLang="cs-CZ" dirty="0"/>
              <a:t> </a:t>
            </a:r>
          </a:p>
          <a:p>
            <a:pPr>
              <a:lnSpc>
                <a:spcPct val="120000"/>
              </a:lnSpc>
            </a:pPr>
            <a:r>
              <a:rPr lang="cs-CZ" altLang="cs-CZ" dirty="0"/>
              <a:t>neutra: </a:t>
            </a:r>
            <a:r>
              <a:rPr lang="cs-CZ" altLang="cs-CZ" b="1" i="1" dirty="0" smtClean="0"/>
              <a:t>-</a:t>
            </a:r>
            <a:r>
              <a:rPr lang="cs-CZ" altLang="cs-CZ" b="1" i="1" dirty="0"/>
              <a:t>ū/-</a:t>
            </a:r>
            <a:r>
              <a:rPr lang="cs-CZ" altLang="cs-CZ" b="1" i="1" dirty="0" err="1"/>
              <a:t>ūs</a:t>
            </a:r>
            <a:r>
              <a:rPr lang="cs-CZ" altLang="cs-CZ" dirty="0"/>
              <a:t> 	vzor: </a:t>
            </a:r>
            <a:r>
              <a:rPr lang="cs-CZ" altLang="cs-CZ" i="1" dirty="0" err="1"/>
              <a:t>genū</a:t>
            </a:r>
            <a:r>
              <a:rPr lang="cs-CZ" altLang="cs-CZ" i="1" dirty="0"/>
              <a:t> </a:t>
            </a:r>
            <a:r>
              <a:rPr lang="cs-CZ" altLang="cs-CZ" dirty="0"/>
              <a:t>= koleno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305606"/>
              </p:ext>
            </p:extLst>
          </p:nvPr>
        </p:nvGraphicFramePr>
        <p:xfrm>
          <a:off x="952499" y="3378199"/>
          <a:ext cx="9855200" cy="2667000"/>
        </p:xfrm>
        <a:graphic>
          <a:graphicData uri="http://schemas.openxmlformats.org/drawingml/2006/table">
            <a:tbl>
              <a:tblPr firstRow="1" firstCol="1" bandRow="1"/>
              <a:tblGrid>
                <a:gridCol w="3284342"/>
                <a:gridCol w="3285429"/>
                <a:gridCol w="3285429"/>
              </a:tblGrid>
              <a:tr h="533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singulár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plurál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</a:t>
                      </a:r>
                      <a:r>
                        <a:rPr lang="cs-CZ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ū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 </a:t>
                      </a:r>
                      <a:r>
                        <a:rPr lang="cs-CZ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1" i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ua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 -</a:t>
                      </a:r>
                      <a:r>
                        <a:rPr lang="cs-CZ" sz="2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ū</a:t>
                      </a:r>
                      <a:r>
                        <a:rPr lang="cs-CZ" sz="2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 </a:t>
                      </a:r>
                      <a:r>
                        <a:rPr lang="cs-CZ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1" i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uum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</a:t>
                      </a:r>
                      <a:r>
                        <a:rPr lang="cs-CZ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ū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 </a:t>
                      </a:r>
                      <a:r>
                        <a:rPr lang="cs-CZ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1" i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ua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 -</a:t>
                      </a:r>
                      <a:r>
                        <a:rPr lang="cs-CZ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ū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 </a:t>
                      </a:r>
                      <a:r>
                        <a:rPr lang="cs-CZ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1" i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ibus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0584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cs-CZ" altLang="cs-CZ" dirty="0"/>
              <a:t>genitiv singuláru zakončený na </a:t>
            </a:r>
            <a:r>
              <a:rPr lang="cs-CZ" altLang="cs-CZ" b="1" i="1" dirty="0"/>
              <a:t>-</a:t>
            </a:r>
            <a:r>
              <a:rPr lang="cs-CZ" altLang="cs-CZ" b="1" i="1" dirty="0" err="1"/>
              <a:t>ēī</a:t>
            </a:r>
            <a:r>
              <a:rPr lang="cs-CZ" altLang="cs-CZ" b="1" i="1" dirty="0"/>
              <a:t> / -</a:t>
            </a:r>
            <a:r>
              <a:rPr lang="cs-CZ" altLang="cs-CZ" b="1" i="1" dirty="0" err="1"/>
              <a:t>eī</a:t>
            </a:r>
            <a:endParaRPr lang="cs-CZ" altLang="cs-CZ" dirty="0"/>
          </a:p>
          <a:p>
            <a:pPr lvl="1">
              <a:lnSpc>
                <a:spcPct val="120000"/>
              </a:lnSpc>
            </a:pPr>
            <a:r>
              <a:rPr lang="cs-CZ" altLang="cs-CZ" dirty="0" smtClean="0"/>
              <a:t>Ke zkracování dochází, pokud před </a:t>
            </a:r>
            <a:r>
              <a:rPr lang="cs-CZ" altLang="cs-CZ" b="1" dirty="0" smtClean="0"/>
              <a:t>–</a:t>
            </a:r>
            <a:r>
              <a:rPr lang="cs-CZ" altLang="cs-CZ" b="1" dirty="0" err="1" smtClean="0"/>
              <a:t>ēs</a:t>
            </a:r>
            <a:r>
              <a:rPr lang="cs-CZ" altLang="cs-CZ" dirty="0" smtClean="0"/>
              <a:t> v </a:t>
            </a:r>
            <a:r>
              <a:rPr lang="cs-CZ" altLang="cs-CZ" dirty="0" err="1" smtClean="0"/>
              <a:t>nom</a:t>
            </a:r>
            <a:r>
              <a:rPr lang="cs-CZ" altLang="cs-CZ" dirty="0" smtClean="0"/>
              <a:t>. </a:t>
            </a:r>
            <a:r>
              <a:rPr lang="cs-CZ" altLang="cs-CZ" dirty="0" err="1" smtClean="0"/>
              <a:t>sg</a:t>
            </a:r>
            <a:r>
              <a:rPr lang="cs-CZ" altLang="cs-CZ" dirty="0" smtClean="0"/>
              <a:t>. předchází souhláska (</a:t>
            </a:r>
            <a:r>
              <a:rPr lang="cs-CZ" altLang="cs-CZ" i="1" dirty="0" err="1" smtClean="0"/>
              <a:t>rēs</a:t>
            </a:r>
            <a:r>
              <a:rPr lang="cs-CZ" altLang="cs-CZ" i="1" dirty="0" smtClean="0"/>
              <a:t>, </a:t>
            </a:r>
            <a:r>
              <a:rPr lang="cs-CZ" altLang="cs-CZ" i="1" dirty="0" err="1" smtClean="0"/>
              <a:t>eī</a:t>
            </a:r>
            <a:r>
              <a:rPr lang="cs-CZ" altLang="cs-CZ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cs-CZ" altLang="cs-CZ" dirty="0"/>
              <a:t>h</a:t>
            </a:r>
            <a:r>
              <a:rPr lang="cs-CZ" altLang="cs-CZ" dirty="0" smtClean="0"/>
              <a:t>lavně feminina</a:t>
            </a:r>
            <a:r>
              <a:rPr lang="cs-CZ" altLang="cs-CZ" dirty="0"/>
              <a:t>, vzor: </a:t>
            </a:r>
            <a:r>
              <a:rPr lang="cs-CZ" altLang="cs-CZ" i="1" dirty="0" err="1"/>
              <a:t>faciēs</a:t>
            </a:r>
            <a:r>
              <a:rPr lang="cs-CZ" altLang="cs-CZ" i="1" dirty="0"/>
              <a:t> =</a:t>
            </a:r>
            <a:r>
              <a:rPr lang="cs-CZ" altLang="cs-CZ" dirty="0"/>
              <a:t> plocha, tvář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935445"/>
              </p:ext>
            </p:extLst>
          </p:nvPr>
        </p:nvGraphicFramePr>
        <p:xfrm>
          <a:off x="1130301" y="3552824"/>
          <a:ext cx="7842884" cy="2378075"/>
        </p:xfrm>
        <a:graphic>
          <a:graphicData uri="http://schemas.openxmlformats.org/drawingml/2006/table">
            <a:tbl>
              <a:tblPr firstRow="1" firstCol="1" bandRow="1"/>
              <a:tblGrid>
                <a:gridCol w="2613718"/>
                <a:gridCol w="2614583"/>
                <a:gridCol w="2614583"/>
              </a:tblGrid>
              <a:tr h="4756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singulár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plurál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6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faci</a:t>
                      </a:r>
                      <a:r>
                        <a:rPr lang="cs-CZ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</a:t>
                      </a:r>
                      <a:r>
                        <a:rPr lang="cs-CZ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faci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1" i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</a:t>
                      </a:r>
                      <a:r>
                        <a:rPr lang="cs-CZ" sz="2400" b="1" i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6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faci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ēī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faci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ēr</a:t>
                      </a:r>
                      <a:r>
                        <a:rPr lang="cs-CZ" sz="2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6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faci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4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faci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1" i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</a:t>
                      </a:r>
                      <a:r>
                        <a:rPr lang="cs-CZ" sz="2400" b="1" i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6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faci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cs-CZ" sz="24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faci</a:t>
                      </a:r>
                      <a:r>
                        <a:rPr lang="cs-CZ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400" b="1" i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</a:t>
                      </a:r>
                      <a:r>
                        <a:rPr lang="cs-CZ" sz="2400" b="1" i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bus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3545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Jen jedno substantivum je rodu mužského:</a:t>
            </a:r>
          </a:p>
          <a:p>
            <a:pPr lvl="1">
              <a:defRPr/>
            </a:pPr>
            <a:r>
              <a:rPr lang="cs-CZ" altLang="cs-CZ" i="1" dirty="0" err="1" smtClean="0"/>
              <a:t>diēs</a:t>
            </a:r>
            <a:r>
              <a:rPr lang="cs-CZ" altLang="cs-CZ" i="1" dirty="0"/>
              <a:t>, </a:t>
            </a:r>
            <a:r>
              <a:rPr lang="cs-CZ" altLang="cs-CZ" i="1" dirty="0" err="1"/>
              <a:t>eī</a:t>
            </a:r>
            <a:r>
              <a:rPr lang="cs-CZ" altLang="cs-CZ" i="1" dirty="0"/>
              <a:t>, m. - </a:t>
            </a:r>
            <a:r>
              <a:rPr lang="cs-CZ" altLang="cs-CZ" i="1" dirty="0" smtClean="0"/>
              <a:t>den</a:t>
            </a:r>
            <a:endParaRPr lang="cs-CZ" altLang="cs-CZ" dirty="0"/>
          </a:p>
          <a:p>
            <a:pPr>
              <a:defRPr/>
            </a:pPr>
            <a:endParaRPr lang="cs-CZ" altLang="cs-CZ" i="1" dirty="0"/>
          </a:p>
          <a:p>
            <a:pPr>
              <a:defRPr/>
            </a:pPr>
            <a:r>
              <a:rPr lang="cs-CZ" altLang="cs-CZ" b="1" dirty="0" smtClean="0"/>
              <a:t>!</a:t>
            </a:r>
            <a:r>
              <a:rPr lang="cs-CZ" altLang="cs-CZ" i="1" dirty="0" smtClean="0"/>
              <a:t> SG: </a:t>
            </a:r>
            <a:r>
              <a:rPr lang="cs-CZ" altLang="cs-CZ" i="1" dirty="0" err="1" smtClean="0"/>
              <a:t>speciēs</a:t>
            </a:r>
            <a:r>
              <a:rPr lang="cs-CZ" altLang="cs-CZ" i="1" dirty="0"/>
              <a:t>, </a:t>
            </a:r>
            <a:r>
              <a:rPr lang="cs-CZ" altLang="cs-CZ" i="1" dirty="0" err="1"/>
              <a:t>speciēī</a:t>
            </a:r>
            <a:r>
              <a:rPr lang="cs-CZ" altLang="cs-CZ" i="1" dirty="0"/>
              <a:t> f</a:t>
            </a:r>
            <a:r>
              <a:rPr lang="cs-CZ" altLang="cs-CZ" i="1" dirty="0" smtClean="0"/>
              <a:t>.</a:t>
            </a:r>
            <a:r>
              <a:rPr lang="cs-CZ" altLang="cs-CZ" dirty="0" smtClean="0"/>
              <a:t> - druh   </a:t>
            </a:r>
            <a:r>
              <a:rPr lang="cs-CZ" altLang="cs-CZ" b="1" dirty="0" smtClean="0"/>
              <a:t>X</a:t>
            </a:r>
            <a:r>
              <a:rPr lang="cs-CZ" altLang="cs-CZ" dirty="0" smtClean="0"/>
              <a:t>   </a:t>
            </a:r>
            <a:r>
              <a:rPr lang="cs-CZ" altLang="cs-CZ" i="1" dirty="0" smtClean="0"/>
              <a:t>PL:</a:t>
            </a:r>
            <a:r>
              <a:rPr lang="cs-CZ" altLang="cs-CZ" dirty="0" smtClean="0"/>
              <a:t> </a:t>
            </a:r>
            <a:r>
              <a:rPr lang="cs-CZ" altLang="cs-CZ" i="1" dirty="0" err="1" smtClean="0"/>
              <a:t>speciēs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pectoralēs</a:t>
            </a:r>
            <a:r>
              <a:rPr lang="cs-CZ" altLang="cs-CZ" i="1" dirty="0" smtClean="0"/>
              <a:t> - </a:t>
            </a:r>
            <a:r>
              <a:rPr lang="cs-CZ" altLang="cs-CZ" dirty="0" smtClean="0"/>
              <a:t>prsní čajová směs</a:t>
            </a:r>
            <a:endParaRPr lang="cs-CZ" altLang="cs-CZ" dirty="0"/>
          </a:p>
          <a:p>
            <a:pPr>
              <a:defRPr/>
            </a:pPr>
            <a:endParaRPr lang="cs-CZ" alt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2174217193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</TotalTime>
  <Words>253</Words>
  <Application>Microsoft Office PowerPoint</Application>
  <PresentationFormat>Širokoúhlá obrazovka</PresentationFormat>
  <Paragraphs>70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3" baseType="lpstr">
      <vt:lpstr>Arial</vt:lpstr>
      <vt:lpstr>Calibri</vt:lpstr>
      <vt:lpstr>Times New Roman</vt:lpstr>
      <vt:lpstr>Trebuchet MS</vt:lpstr>
      <vt:lpstr>Wingdings 2</vt:lpstr>
      <vt:lpstr>Wingdings 3</vt:lpstr>
      <vt:lpstr>Faseta</vt:lpstr>
      <vt:lpstr>4. a 5. deklinace</vt:lpstr>
      <vt:lpstr>4. deklinace (u-km)</vt:lpstr>
      <vt:lpstr>4. deklinace</vt:lpstr>
      <vt:lpstr>4. deklinace</vt:lpstr>
      <vt:lpstr>5. deklinace</vt:lpstr>
      <vt:lpstr>5. deklinace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A 5. deklinace</dc:title>
  <dc:creator>Soňa Žákovská</dc:creator>
  <cp:lastModifiedBy>Soňa Žákovská</cp:lastModifiedBy>
  <cp:revision>4</cp:revision>
  <dcterms:created xsi:type="dcterms:W3CDTF">2015-12-14T09:54:56Z</dcterms:created>
  <dcterms:modified xsi:type="dcterms:W3CDTF">2015-12-14T10:08:57Z</dcterms:modified>
</cp:coreProperties>
</file>