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sldIdLst>
    <p:sldId id="256" r:id="rId2"/>
    <p:sldId id="340" r:id="rId3"/>
    <p:sldId id="341" r:id="rId4"/>
    <p:sldId id="342" r:id="rId5"/>
    <p:sldId id="344" r:id="rId6"/>
    <p:sldId id="364" r:id="rId7"/>
    <p:sldId id="357" r:id="rId8"/>
    <p:sldId id="356" r:id="rId9"/>
    <p:sldId id="365" r:id="rId10"/>
    <p:sldId id="343" r:id="rId11"/>
    <p:sldId id="359" r:id="rId12"/>
    <p:sldId id="360" r:id="rId13"/>
    <p:sldId id="361" r:id="rId14"/>
    <p:sldId id="362" r:id="rId15"/>
    <p:sldId id="363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18" d="100"/>
          <a:sy n="118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-7.20576E12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511328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-7.20576E12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-7.20576E12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-7.20576E12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-7.20576E12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-7.20576E12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511328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511328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511328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511328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A41C0-2D99-43C8-A526-8A96046F21BA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DA1A1-BF63-42F5-86C8-0E80B5436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0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3BCE899-E742-4651-836E-CE69C4801334}" type="slidenum">
              <a:rPr lang="cs-CZ" altLang="cs-CZ" smtClean="0"/>
              <a:pPr eaLnBrk="1" hangingPunct="1"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B1FA5B-8F68-43CE-B000-740FF648BE96}" type="slidenum">
              <a:rPr lang="cs-CZ" altLang="cs-CZ"/>
              <a:pPr eaLnBrk="1" hangingPunct="1"/>
              <a:t>15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A0C180-C0A9-4E3D-8FE9-BEF6773E9137}" type="slidenum">
              <a:rPr lang="cs-CZ" altLang="cs-CZ" smtClean="0"/>
              <a:pPr eaLnBrk="1" hangingPunct="1"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2FB4C2-E328-4F17-9D7D-C1CF5F7246E6}" type="slidenum">
              <a:rPr lang="cs-CZ" altLang="cs-CZ" smtClean="0"/>
              <a:pPr eaLnBrk="1" hangingPunct="1">
                <a:spcBef>
                  <a:spcPct val="0"/>
                </a:spcBef>
              </a:pPr>
              <a:t>4</a:t>
            </a:fld>
            <a:endParaRPr lang="cs-CZ" altLang="cs-CZ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59A530-ADC3-464F-A77F-277A00B68574}" type="slidenum">
              <a:rPr lang="cs-CZ" altLang="cs-CZ" smtClean="0"/>
              <a:pPr eaLnBrk="1" hangingPunct="1"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0E8D3E-C5C4-4DCE-B150-D46C7EAAC6B9}" type="slidenum">
              <a:rPr lang="cs-CZ" altLang="cs-CZ" smtClean="0"/>
              <a:pPr eaLnBrk="1" hangingPunct="1">
                <a:spcBef>
                  <a:spcPct val="0"/>
                </a:spcBef>
              </a:pPr>
              <a:t>8</a:t>
            </a:fld>
            <a:endParaRPr lang="cs-CZ" altLang="cs-CZ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019A5E7-68AA-413A-A47A-93D866F8C7BF}" type="slidenum">
              <a:rPr lang="cs-CZ" altLang="cs-CZ"/>
              <a:pPr eaLnBrk="1" hangingPunct="1"/>
              <a:t>11</a:t>
            </a:fld>
            <a:endParaRPr lang="cs-CZ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91A2B3D-D32C-431A-9AA6-515F4E457987}" type="slidenum">
              <a:rPr lang="cs-CZ" altLang="cs-CZ"/>
              <a:pPr eaLnBrk="1" hangingPunct="1"/>
              <a:t>12</a:t>
            </a:fld>
            <a:endParaRPr lang="cs-CZ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2707A45-FF11-48E3-8ADB-C74AC7064D64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E639140-A43F-4423-ACB8-CFEF49112E2D}" type="slidenum">
              <a:rPr lang="cs-CZ" altLang="cs-CZ"/>
              <a:pPr eaLnBrk="1" hangingPunct="1"/>
              <a:t>14</a:t>
            </a:fld>
            <a:endParaRPr lang="cs-CZ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D4FF8-4193-4CEA-98FE-773341FC2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61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3F97A8-A9A5-4A15-95D6-268D07433DC6}" type="datetimeFigureOut">
              <a:rPr lang="cs-CZ" smtClean="0"/>
              <a:t>23.10.2014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kolar@med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2276872"/>
            <a:ext cx="5976664" cy="2232248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bg1"/>
                </a:solidFill>
              </a:rPr>
              <a:t>  Bariérová</a:t>
            </a:r>
            <a:r>
              <a:rPr lang="cs-CZ" sz="3200" b="1" u="sng" dirty="0" smtClean="0"/>
              <a:t>   opatření v IP</a:t>
            </a:r>
            <a:endParaRPr lang="cs-CZ" sz="3200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8200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                         Kolářová Marie</a:t>
            </a:r>
          </a:p>
          <a:p>
            <a:r>
              <a:rPr lang="cs-CZ" dirty="0" smtClean="0"/>
              <a:t>                   </a:t>
            </a:r>
            <a:r>
              <a:rPr lang="cs-CZ" dirty="0" err="1" smtClean="0">
                <a:hlinkClick r:id="rId2"/>
              </a:rPr>
              <a:t>mkolar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med.muni.c</a:t>
            </a:r>
            <a:r>
              <a:rPr lang="cs-CZ" dirty="0" smtClean="0">
                <a:hlinkClick r:id="rId2"/>
              </a:rPr>
              <a:t>z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                           podzim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4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4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0"/>
            <a:ext cx="5849938" cy="6858000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61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w="57150"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ctr" eaLnBrk="1" hangingPunct="1">
              <a:buFontTx/>
              <a:buNone/>
            </a:pPr>
            <a:r>
              <a:rPr lang="cs-CZ" altLang="cs-CZ" sz="2400" b="1" u="sng" smtClean="0">
                <a:solidFill>
                  <a:srgbClr val="FFFF00"/>
                </a:solidFill>
              </a:rPr>
              <a:t>Bariérová  ošetřovatelská péče o pacienty s polyrezistentními kmeny:</a:t>
            </a: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cs-CZ" altLang="cs-CZ" sz="1600" b="1" i="1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24579" name="Text Box 10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kumimoji="1" lang="cs-CZ" altLang="cs-CZ" sz="2400">
              <a:latin typeface="Times New Roman" pitchFamily="18" charset="0"/>
            </a:endParaRP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323850" y="2708275"/>
            <a:ext cx="849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711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4711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323850" y="1052513"/>
            <a:ext cx="8424863" cy="5545137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cs-CZ" altLang="cs-CZ" sz="2400" b="1">
                <a:latin typeface="Arial Narrow" pitchFamily="34" charset="0"/>
              </a:rPr>
              <a:t>Izolace pacienta</a:t>
            </a:r>
            <a:r>
              <a:rPr lang="cs-CZ" altLang="cs-CZ" sz="2000">
                <a:latin typeface="Arial Narrow" pitchFamily="34" charset="0"/>
              </a:rPr>
              <a:t> - samost. pokoj, přednostně klimatizovaný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>
                <a:latin typeface="Arial Narrow" pitchFamily="34" charset="0"/>
              </a:rPr>
              <a:t>Označení pokoje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u="sng">
                <a:latin typeface="Arial Narrow" pitchFamily="34" charset="0"/>
              </a:rPr>
              <a:t>Před vstupem do pokoje   „hygienický filtr“: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Vyčlenění </a:t>
            </a:r>
            <a:r>
              <a:rPr lang="cs-CZ" altLang="cs-CZ" sz="2000" b="1">
                <a:latin typeface="Arial Narrow" pitchFamily="34" charset="0"/>
              </a:rPr>
              <a:t>ošetřujícího personálu</a:t>
            </a:r>
            <a:r>
              <a:rPr lang="cs-CZ" altLang="cs-CZ" sz="2000">
                <a:latin typeface="Arial Narrow" pitchFamily="34" charset="0"/>
              </a:rPr>
              <a:t> (min. počet)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Informovat dispečerku a </a:t>
            </a:r>
            <a:r>
              <a:rPr lang="cs-CZ" altLang="cs-CZ" sz="2000" b="1">
                <a:latin typeface="Arial Narrow" pitchFamily="34" charset="0"/>
              </a:rPr>
              <a:t>pracovnici Olman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Informovat a poučit </a:t>
            </a:r>
            <a:r>
              <a:rPr lang="cs-CZ" altLang="cs-CZ" sz="2000" b="1">
                <a:latin typeface="Arial Narrow" pitchFamily="34" charset="0"/>
              </a:rPr>
              <a:t>návštěvy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      </a:t>
            </a:r>
            <a:r>
              <a:rPr lang="cs-CZ" altLang="cs-CZ" sz="2400" b="1" u="sng">
                <a:latin typeface="Arial Narrow" pitchFamily="34" charset="0"/>
              </a:rPr>
              <a:t>Vždy dezinfekce rukou 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u="sng">
                <a:latin typeface="Arial Narrow" pitchFamily="34" charset="0"/>
              </a:rPr>
              <a:t>NLZP + lékaři</a:t>
            </a:r>
            <a:r>
              <a:rPr lang="cs-CZ" altLang="cs-CZ" sz="2000">
                <a:latin typeface="Arial Narrow" pitchFamily="34" charset="0"/>
              </a:rPr>
              <a:t> při předpokládané práci s pacientem: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            OOPP – 1.plášť, 2.krytí vlasů, 3.ústenka, 4.rukavice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u="sng">
                <a:latin typeface="Arial Narrow" pitchFamily="34" charset="0"/>
              </a:rPr>
              <a:t>Návštěvy: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             návleky, plášť. Nevnášet osobní věci dovnitř !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>
                <a:latin typeface="Arial Black" pitchFamily="34" charset="0"/>
              </a:rPr>
              <a:t>                          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28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5" grpId="0" autoUpdateAnimBg="0"/>
      <p:bldP spid="471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w="57150"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ctr" eaLnBrk="1" hangingPunct="1">
              <a:buFontTx/>
              <a:buNone/>
            </a:pPr>
            <a:r>
              <a:rPr lang="cs-CZ" altLang="cs-CZ" sz="2400" b="1" u="sng" smtClean="0">
                <a:solidFill>
                  <a:srgbClr val="FFFF00"/>
                </a:solidFill>
              </a:rPr>
              <a:t>Bariérová  ošetřovatelská péče o pacienty s polyrezistentními kmeny:</a:t>
            </a: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cs-CZ" altLang="cs-CZ" sz="1600" b="1" i="1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25603" name="Text Box 10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kumimoji="1" lang="cs-CZ" altLang="cs-CZ" sz="2400">
              <a:latin typeface="Times New Roman" pitchFamily="18" charset="0"/>
            </a:endParaRP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323850" y="2708275"/>
            <a:ext cx="849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916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4916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395288" y="908050"/>
            <a:ext cx="8353425" cy="568960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u="sng">
                <a:latin typeface="Arial Narrow" pitchFamily="34" charset="0"/>
              </a:rPr>
              <a:t>Čistá strana- směrem k užití u pacienta: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Pomůcky přednostně jednorázové - jinak individualizovat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Prádlo, léky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Vše k použití zůstává na pokoji po celou dobu pobytu pacienta !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Doplňovat zásoby po spotřebování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Dokumentace a psací potřeby na pokoji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Jídlo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…..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……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>
                <a:latin typeface="Arial Black" pitchFamily="34" charset="0"/>
              </a:rPr>
              <a:t>                          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77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utoUpdateAnimBg="0"/>
      <p:bldP spid="4916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w="57150"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ctr" eaLnBrk="1" hangingPunct="1">
              <a:buFontTx/>
              <a:buNone/>
            </a:pPr>
            <a:r>
              <a:rPr lang="cs-CZ" altLang="cs-CZ" sz="2400" b="1" u="sng" smtClean="0">
                <a:solidFill>
                  <a:srgbClr val="FFFF00"/>
                </a:solidFill>
              </a:rPr>
              <a:t>Bariérová  ošetřovatelská péče o pacienty s polyrezistentními kmeny:</a:t>
            </a: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cs-CZ" altLang="cs-CZ" sz="1600" b="1" i="1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26627" name="Text Box 10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kumimoji="1" lang="cs-CZ" altLang="cs-CZ" sz="2400">
              <a:latin typeface="Times New Roman" pitchFamily="18" charset="0"/>
            </a:endParaRP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323850" y="2708275"/>
            <a:ext cx="849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326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5326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395288" y="981075"/>
            <a:ext cx="8353425" cy="561657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u="sng">
                <a:latin typeface="Arial Narrow" pitchFamily="34" charset="0"/>
              </a:rPr>
              <a:t>Nečistá strana- po použití směrem od pacienta: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Separace odpadů (komunální, infekční, ostré), denně odstraňovat 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Prádlo – netřídit, nepočítat, neoznačovat jako infekční.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      Odstranit v uzavřeném igelitovém pytli včetně použitých OOPP a odložených přímo na pokoji.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Úklid a) povrchy – vyčleněné nádoby a textilie, běžné dezinfekční prostředky a frekvence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               b) Olman - pokoj jako poslední v pořadí. Použitý mop odložit do PE pytle a vylít použitý dezinf. Roztok.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Jídlo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…..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latin typeface="Arial Narrow" pitchFamily="34" charset="0"/>
              </a:rPr>
              <a:t>……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>
                <a:latin typeface="Arial Black" pitchFamily="34" charset="0"/>
              </a:rPr>
              <a:t>                          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97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9" grpId="0" autoUpdateAnimBg="0"/>
      <p:bldP spid="532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w="57150"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ctr" eaLnBrk="1" hangingPunct="1">
              <a:buFontTx/>
              <a:buNone/>
            </a:pPr>
            <a:r>
              <a:rPr lang="cs-CZ" altLang="cs-CZ" sz="2400" b="1" u="sng" smtClean="0">
                <a:solidFill>
                  <a:srgbClr val="FFFF00"/>
                </a:solidFill>
              </a:rPr>
              <a:t>Bariérová  ošetřovatelská péče o pacienty s polyrezistentními kmeny:</a:t>
            </a: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cs-CZ" altLang="cs-CZ" sz="1600" b="1" i="1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kumimoji="1" lang="cs-CZ" altLang="cs-CZ" sz="2400">
              <a:latin typeface="Times New Roman" pitchFamily="18" charset="0"/>
            </a:endParaRP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23850" y="2708275"/>
            <a:ext cx="849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5301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55301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395288" y="981075"/>
            <a:ext cx="8353425" cy="561657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u="sng">
                <a:latin typeface="Arial Narrow" pitchFamily="34" charset="0"/>
              </a:rPr>
              <a:t>Při  odnášení pomůcek, přístrojů, dokumentace apod. vždy provést povrchovou dezinfekci.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>
                <a:latin typeface="Arial Narrow" pitchFamily="34" charset="0"/>
              </a:rPr>
              <a:t>Při kontaminaci prostor, ploch nebo předmětů biologickým materiálem (krev, zvratky, stolice apod.) </a:t>
            </a:r>
            <a:r>
              <a:rPr lang="cs-CZ" altLang="cs-CZ" sz="2000">
                <a:latin typeface="Arial Narrow" pitchFamily="34" charset="0"/>
              </a:rPr>
              <a:t>provede SZP </a:t>
            </a:r>
            <a:r>
              <a:rPr lang="cs-CZ" altLang="cs-CZ" sz="2000" i="1">
                <a:latin typeface="Arial Narrow" pitchFamily="34" charset="0"/>
              </a:rPr>
              <a:t>nebo</a:t>
            </a:r>
            <a:r>
              <a:rPr lang="cs-CZ" altLang="cs-CZ" sz="2000">
                <a:latin typeface="Arial Narrow" pitchFamily="34" charset="0"/>
              </a:rPr>
              <a:t> PZP okamžitou dekontaminaci potřísněného místa překrytím mulem nebo papírovou vatou namočenou v dezinfekčním roztoku s virucidním účinkem </a:t>
            </a:r>
            <a:r>
              <a:rPr lang="cs-CZ" altLang="cs-CZ" sz="2000" i="1">
                <a:latin typeface="Arial Narrow" pitchFamily="34" charset="0"/>
              </a:rPr>
              <a:t>nebo zasypáním absorpčními granulemi.</a:t>
            </a:r>
            <a:r>
              <a:rPr lang="cs-CZ" altLang="cs-CZ" sz="2000">
                <a:latin typeface="Arial Narrow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Po uplynutí výrobcem stanovené expoziční doby provede SZP, PZP očistu buničitou vatou.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Dokončení a konečný úklid zajistí pracovnice úklidové firmy.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u="sng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u="sng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>
                <a:latin typeface="Arial Black" pitchFamily="34" charset="0"/>
              </a:rPr>
              <a:t>                          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26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w="57150"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ctr" eaLnBrk="1" hangingPunct="1">
              <a:buFontTx/>
              <a:buNone/>
            </a:pPr>
            <a:r>
              <a:rPr lang="cs-CZ" altLang="cs-CZ" sz="2400" b="1" u="sng" smtClean="0">
                <a:solidFill>
                  <a:srgbClr val="FFFF00"/>
                </a:solidFill>
              </a:rPr>
              <a:t>Bariérová  ošetřovatelská péče o pacienty s polyrezistentními kmeny:</a:t>
            </a: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cs-CZ" altLang="cs-CZ" sz="1600" b="1" i="1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kumimoji="1" lang="cs-CZ" altLang="cs-CZ" sz="2400">
              <a:latin typeface="Times New Roman" pitchFamily="18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23850" y="2708275"/>
            <a:ext cx="849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734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5734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95288" y="981075"/>
            <a:ext cx="8353425" cy="561657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u="sng">
                <a:latin typeface="Arial Narrow" pitchFamily="34" charset="0"/>
              </a:rPr>
              <a:t>Při  odchodu  z  pokoje   „hygienický filtr“: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u="sng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u="sng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>
                <a:latin typeface="Arial Narrow" pitchFamily="34" charset="0"/>
              </a:rPr>
              <a:t>Odložit  OOPP  na pokoji.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>
                <a:latin typeface="Arial Narrow" pitchFamily="34" charset="0"/>
              </a:rPr>
              <a:t>Vyčleněný personál </a:t>
            </a:r>
            <a:r>
              <a:rPr lang="cs-CZ" altLang="cs-CZ" sz="2400">
                <a:latin typeface="Arial Narrow" pitchFamily="34" charset="0"/>
              </a:rPr>
              <a:t>ponechá plášť pověšený na pokoji; ostatní odkládá do infekčního odpadu</a:t>
            </a:r>
            <a:r>
              <a:rPr lang="cs-CZ" altLang="cs-CZ" sz="2400" b="1">
                <a:latin typeface="Arial Narrow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u="sng">
                <a:latin typeface="Arial Narrow" pitchFamily="34" charset="0"/>
              </a:rPr>
              <a:t>Vždy dezinfekce rukou 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u="sng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u="sng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latin typeface="Arial Narrow" pitchFamily="34" charset="0"/>
              </a:rPr>
              <a:t>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>
                <a:latin typeface="Arial Black" pitchFamily="34" charset="0"/>
              </a:rPr>
              <a:t>                          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46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  <p:bldP spid="573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5" y="333375"/>
            <a:ext cx="8208912" cy="244755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b="1" u="sng" dirty="0" smtClean="0">
                <a:latin typeface="Arial Narrow" panose="020B0606020202030204" pitchFamily="34" charset="0"/>
              </a:rPr>
              <a:t>STERILIZACE</a:t>
            </a:r>
            <a:r>
              <a:rPr lang="cs-CZ" altLang="cs-CZ" sz="2400" b="1" dirty="0" smtClean="0">
                <a:latin typeface="Arial Narrow" panose="020B0606020202030204" pitchFamily="34" charset="0"/>
              </a:rPr>
              <a:t> </a:t>
            </a:r>
            <a:r>
              <a:rPr lang="cs-CZ" altLang="cs-CZ" sz="2400" dirty="0" smtClean="0">
                <a:latin typeface="Arial Narrow" panose="020B0606020202030204" pitchFamily="34" charset="0"/>
              </a:rPr>
              <a:t/>
            </a:r>
            <a:br>
              <a:rPr lang="cs-CZ" altLang="cs-CZ" sz="2400" dirty="0" smtClean="0">
                <a:latin typeface="Arial Narrow" panose="020B0606020202030204" pitchFamily="34" charset="0"/>
              </a:rPr>
            </a:br>
            <a:r>
              <a:rPr lang="cs-CZ" altLang="cs-CZ" sz="2400" dirty="0" smtClean="0">
                <a:latin typeface="Arial Narrow" panose="020B0606020202030204" pitchFamily="34" charset="0"/>
              </a:rPr>
              <a:t/>
            </a:r>
            <a:br>
              <a:rPr lang="cs-CZ" altLang="cs-CZ" sz="2400" dirty="0" smtClean="0">
                <a:latin typeface="Arial Narrow" panose="020B0606020202030204" pitchFamily="34" charset="0"/>
              </a:rPr>
            </a:br>
            <a: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je proces, který vede k usmrcování všech mikroorganizmů schopných rozmnožování včetně </a:t>
            </a:r>
            <a:r>
              <a:rPr lang="cs-CZ" altLang="cs-CZ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spór</a:t>
            </a:r>
            <a: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k nezvratné inaktivaci virů a usmrcení zdravotně nebezpečných červů a jejich vajíček.</a:t>
            </a:r>
            <a:b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cs-CZ" altLang="cs-CZ" sz="2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636838"/>
            <a:ext cx="7924800" cy="3162300"/>
          </a:xfrm>
        </p:spPr>
        <p:txBody>
          <a:bodyPr>
            <a:noAutofit/>
          </a:bodyPr>
          <a:lstStyle/>
          <a:p>
            <a:pPr marL="96838" indent="0" eaLnBrk="1" hangingPunct="1">
              <a:buNone/>
            </a:pPr>
            <a:r>
              <a:rPr lang="cs-CZ" altLang="cs-CZ" u="sng" dirty="0" smtClean="0">
                <a:latin typeface="Arial Narrow" panose="020B0606020202030204" pitchFamily="34" charset="0"/>
              </a:rPr>
              <a:t>Nedílnou součástí sterilizace jsou: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  </a:t>
            </a:r>
            <a:r>
              <a:rPr lang="cs-CZ" altLang="cs-CZ" dirty="0" err="1" smtClean="0">
                <a:latin typeface="Arial Narrow" panose="020B0606020202030204" pitchFamily="34" charset="0"/>
              </a:rPr>
              <a:t>předsterilizační</a:t>
            </a:r>
            <a:r>
              <a:rPr lang="cs-CZ" altLang="cs-CZ" dirty="0" smtClean="0">
                <a:latin typeface="Arial Narrow" panose="020B0606020202030204" pitchFamily="34" charset="0"/>
              </a:rPr>
              <a:t> příprava předmětů,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  kontrola sterilizačního procesu a sterilizovaného materiálu, 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  monitorování a záznam nastavených parametrů ukazovacími a registračními přístroji zabudovanými ve sterilizátoru a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  kontrola účinnosti sterilizace nebiologickými a biologickými indikátory.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Každý sterilizační cyklus se dokumentuje</a:t>
            </a:r>
            <a:r>
              <a:rPr lang="cs-CZ" altLang="cs-CZ" u="sng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82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80400" cy="935038"/>
          </a:xfrm>
        </p:spPr>
        <p:txBody>
          <a:bodyPr/>
          <a:lstStyle/>
          <a:p>
            <a:pPr eaLnBrk="1" hangingPunct="1"/>
            <a:r>
              <a:rPr lang="cs-CZ" altLang="cs-CZ" u="sng" dirty="0" smtClean="0">
                <a:latin typeface="Arial Narrow" panose="020B0606020202030204" pitchFamily="34" charset="0"/>
              </a:rPr>
              <a:t>Způsoby  sterilizace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496176" cy="4968552"/>
          </a:xfrm>
        </p:spPr>
        <p:txBody>
          <a:bodyPr>
            <a:noAutofit/>
          </a:bodyPr>
          <a:lstStyle/>
          <a:p>
            <a:pPr marL="477838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   Fyzikální sterilizace</a:t>
            </a:r>
          </a:p>
          <a:p>
            <a:pPr marL="477838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A.1. Sterilizace vlhkým teplem (sytou vodní párou) v parních přístrojích</a:t>
            </a:r>
            <a:r>
              <a:rPr lang="cs-CZ" altLang="cs-CZ" b="1" dirty="0" smtClean="0">
                <a:latin typeface="Arial Narrow" panose="020B0606020202030204" pitchFamily="34" charset="0"/>
              </a:rPr>
              <a:t> </a:t>
            </a:r>
            <a:r>
              <a:rPr lang="cs-CZ" altLang="cs-CZ" dirty="0" smtClean="0">
                <a:latin typeface="Arial Narrow" panose="020B0606020202030204" pitchFamily="34" charset="0"/>
              </a:rPr>
              <a:t>je vhodná především  pro předměty z kovu, skla, porcelánu, keramiky, textilu, gumy, plastů a dalších materiálů odolných k těmto parametrům sterilizace.</a:t>
            </a:r>
          </a:p>
          <a:p>
            <a:pPr marL="477838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A.2.  Sterilizace proudícím horkým vzduchem</a:t>
            </a:r>
            <a:r>
              <a:rPr lang="cs-CZ" altLang="cs-CZ" b="1" dirty="0" smtClean="0">
                <a:latin typeface="Arial Narrow" panose="020B0606020202030204" pitchFamily="34" charset="0"/>
              </a:rPr>
              <a:t> - </a:t>
            </a:r>
            <a:r>
              <a:rPr lang="cs-CZ" altLang="cs-CZ" dirty="0" smtClean="0">
                <a:latin typeface="Arial Narrow" panose="020B0606020202030204" pitchFamily="34" charset="0"/>
              </a:rPr>
              <a:t>je určena pro předměty z kovu, skla, porcelánu, keramiky a kameniny. Horkovzdušná sterilizace se provádí v přístrojích s nucenou cirkulací vzduchu .</a:t>
            </a:r>
          </a:p>
          <a:p>
            <a:pPr marL="477838" indent="-381000" eaLnBrk="1" hangingPunct="1">
              <a:lnSpc>
                <a:spcPct val="90000"/>
              </a:lnSpc>
              <a:buFontTx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A.3. Sterilizace plazmou</a:t>
            </a:r>
            <a:r>
              <a:rPr lang="cs-CZ" altLang="cs-CZ" b="1" dirty="0" smtClean="0">
                <a:latin typeface="Arial Narrow" panose="020B0606020202030204" pitchFamily="34" charset="0"/>
              </a:rPr>
              <a:t> - </a:t>
            </a:r>
            <a:r>
              <a:rPr lang="cs-CZ" altLang="cs-CZ" dirty="0" smtClean="0">
                <a:latin typeface="Arial Narrow" panose="020B0606020202030204" pitchFamily="34" charset="0"/>
              </a:rPr>
              <a:t>využívá plazmy vznikající ve vysokofrekvenčním elektromagnetickém poli, které ve vysokém vakuu působí na páry peroxidu vodíku nebo jiné chemické látky. </a:t>
            </a:r>
          </a:p>
          <a:p>
            <a:pPr marL="477838" indent="-381000" eaLnBrk="1" hangingPunct="1">
              <a:lnSpc>
                <a:spcPct val="90000"/>
              </a:lnSpc>
              <a:buFontTx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 4.  Sterilizace radiační</a:t>
            </a:r>
            <a:r>
              <a:rPr lang="cs-CZ" altLang="cs-CZ" b="1" dirty="0" smtClean="0">
                <a:latin typeface="Arial Narrow" panose="020B0606020202030204" pitchFamily="34" charset="0"/>
              </a:rPr>
              <a:t> - </a:t>
            </a:r>
            <a:r>
              <a:rPr lang="cs-CZ" altLang="cs-CZ" dirty="0" smtClean="0">
                <a:latin typeface="Arial Narrow" panose="020B0606020202030204" pitchFamily="34" charset="0"/>
              </a:rPr>
              <a:t>účinek vyvolává gama záření v dávce 25 </a:t>
            </a:r>
            <a:r>
              <a:rPr lang="cs-CZ" altLang="cs-CZ" dirty="0" err="1" smtClean="0">
                <a:latin typeface="Arial Narrow" panose="020B0606020202030204" pitchFamily="34" charset="0"/>
              </a:rPr>
              <a:t>kGy</a:t>
            </a:r>
            <a:r>
              <a:rPr lang="cs-CZ" altLang="cs-CZ" dirty="0" smtClean="0">
                <a:latin typeface="Arial Narrow" panose="020B0606020202030204" pitchFamily="34" charset="0"/>
              </a:rPr>
              <a:t>. Používá se při průmyslové výrobě sterilního jednorázového materiálu, případně ke sterilizaci exspirovaného zdravotnického materiálu. Postupuje se podle ČSN EN 552. </a:t>
            </a:r>
          </a:p>
        </p:txBody>
      </p:sp>
    </p:spTree>
    <p:extLst>
      <p:ext uri="{BB962C8B-B14F-4D97-AF65-F5344CB8AC3E}">
        <p14:creationId xmlns:p14="http://schemas.microsoft.com/office/powerpoint/2010/main" val="287487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208962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800" b="1" u="sng" dirty="0" smtClean="0">
                <a:latin typeface="Arial Narrow" panose="020B0606020202030204" pitchFamily="34" charset="0"/>
              </a:rPr>
              <a:t>Způsoby  sterilizace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529513" cy="4248150"/>
          </a:xfrm>
        </p:spPr>
        <p:txBody>
          <a:bodyPr>
            <a:noAutofit/>
          </a:bodyPr>
          <a:lstStyle/>
          <a:p>
            <a:pPr marL="96838" indent="0" eaLnBrk="1" hangingPunct="1">
              <a:lnSpc>
                <a:spcPct val="90000"/>
              </a:lnSpc>
            </a:pPr>
            <a:endParaRPr lang="cs-CZ" altLang="cs-CZ" b="1" u="sng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u="sng" dirty="0" smtClean="0">
                <a:latin typeface="Arial Narrow" panose="020B0606020202030204" pitchFamily="34" charset="0"/>
              </a:rPr>
              <a:t>B.   Chemická sterilizace</a:t>
            </a:r>
            <a:r>
              <a:rPr lang="cs-CZ" altLang="cs-CZ" dirty="0" smtClean="0">
                <a:latin typeface="Arial Narrow" panose="020B0606020202030204" pitchFamily="34" charset="0"/>
              </a:rPr>
              <a:t/>
            </a:r>
            <a:br>
              <a:rPr lang="cs-CZ" altLang="cs-CZ" dirty="0" smtClean="0">
                <a:latin typeface="Arial Narrow" panose="020B0606020202030204" pitchFamily="34" charset="0"/>
              </a:rPr>
            </a:br>
            <a:r>
              <a:rPr lang="cs-CZ" altLang="cs-CZ" dirty="0" smtClean="0">
                <a:latin typeface="Arial Narrow" panose="020B0606020202030204" pitchFamily="34" charset="0"/>
              </a:rPr>
              <a:t>- je určena pro materiál, který nelze sterilizovat fyzikálními způsoby. Sterilizačním médiem jsou plyny předepsaného složení a koncentrace.</a:t>
            </a:r>
            <a:endParaRPr lang="cs-CZ" altLang="cs-CZ" u="sng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lnSpc>
                <a:spcPct val="90000"/>
              </a:lnSpc>
            </a:pPr>
            <a:endParaRPr lang="cs-CZ" altLang="cs-CZ" u="sng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lnSpc>
                <a:spcPct val="90000"/>
              </a:lnSpc>
            </a:pPr>
            <a:r>
              <a:rPr lang="cs-CZ" altLang="cs-CZ" b="1" u="sng" dirty="0" smtClean="0">
                <a:latin typeface="Arial Narrow" panose="020B0606020202030204" pitchFamily="34" charset="0"/>
              </a:rPr>
              <a:t>B.1. Sterilizace formaldehydem</a:t>
            </a:r>
            <a:r>
              <a:rPr lang="cs-CZ" altLang="cs-CZ" b="1" dirty="0" smtClean="0">
                <a:latin typeface="Arial Narrow" panose="020B0606020202030204" pitchFamily="34" charset="0"/>
              </a:rPr>
              <a:t> - </a:t>
            </a:r>
            <a:r>
              <a:rPr lang="cs-CZ" altLang="cs-CZ" dirty="0" smtClean="0">
                <a:latin typeface="Arial Narrow" panose="020B0606020202030204" pitchFamily="34" charset="0"/>
              </a:rPr>
              <a:t>je založena na působení plynné směsi formaldehydu s vodní párou při teplotě 60 až 80 </a:t>
            </a:r>
            <a:r>
              <a:rPr lang="cs-CZ" altLang="cs-CZ" dirty="0" err="1" smtClean="0">
                <a:latin typeface="Arial Narrow" panose="020B0606020202030204" pitchFamily="34" charset="0"/>
              </a:rPr>
              <a:t>oC</a:t>
            </a:r>
            <a:r>
              <a:rPr lang="cs-CZ" altLang="cs-CZ" dirty="0" smtClean="0">
                <a:latin typeface="Arial Narrow" panose="020B0606020202030204" pitchFamily="34" charset="0"/>
              </a:rPr>
              <a:t> v podtlaku při parametrech stanovených výrobcem 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(ČSN EN 14 180). </a:t>
            </a:r>
          </a:p>
          <a:p>
            <a:pPr marL="96838" indent="0" eaLnBrk="1" hangingPunct="1">
              <a:lnSpc>
                <a:spcPct val="90000"/>
              </a:lnSpc>
            </a:pPr>
            <a:r>
              <a:rPr lang="cs-CZ" altLang="cs-CZ" b="1" u="sng" dirty="0" smtClean="0">
                <a:latin typeface="Arial Narrow" panose="020B0606020202030204" pitchFamily="34" charset="0"/>
              </a:rPr>
              <a:t>B.2.  Sterilizace </a:t>
            </a:r>
            <a:r>
              <a:rPr lang="cs-CZ" altLang="cs-CZ" b="1" u="sng" dirty="0" err="1" smtClean="0">
                <a:latin typeface="Arial Narrow" panose="020B0606020202030204" pitchFamily="34" charset="0"/>
              </a:rPr>
              <a:t>ethylenoxidem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 -</a:t>
            </a:r>
            <a:r>
              <a:rPr lang="cs-CZ" altLang="cs-CZ" b="1" dirty="0" smtClean="0">
                <a:latin typeface="Arial Narrow" panose="020B0606020202030204" pitchFamily="34" charset="0"/>
              </a:rPr>
              <a:t> </a:t>
            </a:r>
            <a:r>
              <a:rPr lang="cs-CZ" altLang="cs-CZ" dirty="0" smtClean="0">
                <a:latin typeface="Arial Narrow" panose="020B0606020202030204" pitchFamily="34" charset="0"/>
              </a:rPr>
              <a:t>je založena na působení </a:t>
            </a:r>
            <a:r>
              <a:rPr lang="cs-CZ" altLang="cs-CZ" dirty="0" err="1" smtClean="0">
                <a:latin typeface="Arial Narrow" panose="020B0606020202030204" pitchFamily="34" charset="0"/>
              </a:rPr>
              <a:t>ethylenoxidu</a:t>
            </a:r>
            <a:r>
              <a:rPr lang="cs-CZ" altLang="cs-CZ" dirty="0" smtClean="0">
                <a:latin typeface="Arial Narrow" panose="020B0606020202030204" pitchFamily="34" charset="0"/>
              </a:rPr>
              <a:t> v podtlaku nebo přetlaku při teplotě 37 až 55 </a:t>
            </a:r>
            <a:r>
              <a:rPr lang="cs-CZ" altLang="cs-CZ" dirty="0" err="1" smtClean="0">
                <a:latin typeface="Arial Narrow" panose="020B0606020202030204" pitchFamily="34" charset="0"/>
              </a:rPr>
              <a:t>oC</a:t>
            </a:r>
            <a:r>
              <a:rPr lang="cs-CZ" altLang="cs-CZ" dirty="0" smtClean="0">
                <a:latin typeface="Arial Narrow" panose="020B0606020202030204" pitchFamily="34" charset="0"/>
              </a:rPr>
              <a:t> při parametrech stanovených výrobcem. Postupuje se podle ČSN EN 550. </a:t>
            </a:r>
          </a:p>
        </p:txBody>
      </p:sp>
    </p:spTree>
    <p:extLst>
      <p:ext uri="{BB962C8B-B14F-4D97-AF65-F5344CB8AC3E}">
        <p14:creationId xmlns:p14="http://schemas.microsoft.com/office/powerpoint/2010/main" val="10617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208962" cy="57626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800" b="1" u="sng" dirty="0" smtClean="0">
                <a:latin typeface="Arial Narrow" panose="020B0606020202030204" pitchFamily="34" charset="0"/>
              </a:rPr>
            </a:br>
            <a:r>
              <a:rPr lang="cs-CZ" altLang="cs-CZ" sz="28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800" b="1" u="sng" dirty="0" smtClean="0">
                <a:latin typeface="Arial Narrow" panose="020B0606020202030204" pitchFamily="34" charset="0"/>
              </a:rPr>
            </a:br>
            <a:r>
              <a:rPr lang="cs-CZ" altLang="cs-CZ" sz="2800" b="1" u="sng" dirty="0">
                <a:latin typeface="Arial Narrow" panose="020B0606020202030204" pitchFamily="34" charset="0"/>
              </a:rPr>
              <a:t/>
            </a:r>
            <a:br>
              <a:rPr lang="cs-CZ" altLang="cs-CZ" sz="2800" b="1" u="sng" dirty="0">
                <a:latin typeface="Arial Narrow" panose="020B0606020202030204" pitchFamily="34" charset="0"/>
              </a:rPr>
            </a:br>
            <a:r>
              <a:rPr lang="cs-CZ" altLang="cs-CZ" sz="28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800" b="1" u="sng" dirty="0" smtClean="0">
                <a:latin typeface="Arial Narrow" panose="020B0606020202030204" pitchFamily="34" charset="0"/>
              </a:rPr>
            </a:br>
            <a:r>
              <a:rPr lang="cs-CZ" altLang="cs-CZ" sz="2800" b="1" u="sng" dirty="0" smtClean="0">
                <a:latin typeface="Arial Narrow" panose="020B0606020202030204" pitchFamily="34" charset="0"/>
              </a:rPr>
              <a:t>Sterilizační  obaly</a:t>
            </a:r>
            <a:endParaRPr lang="cs-CZ" altLang="cs-CZ" sz="2800" b="1" dirty="0" smtClean="0"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529513" cy="4248150"/>
          </a:xfrm>
        </p:spPr>
        <p:txBody>
          <a:bodyPr>
            <a:noAutofit/>
          </a:bodyPr>
          <a:lstStyle/>
          <a:p>
            <a:pPr marL="96838" indent="0" eaLnBrk="1" hangingPunct="1">
              <a:lnSpc>
                <a:spcPct val="90000"/>
              </a:lnSpc>
              <a:buFont typeface="Arial" charset="0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Obaly slouží k ochraně vysterilizovaných předmětů před sekundární kontaminací až do jejich použití: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b="1" u="sng" dirty="0" smtClean="0">
                <a:latin typeface="Arial Narrow" panose="020B0606020202030204" pitchFamily="34" charset="0"/>
              </a:rPr>
            </a:br>
            <a:r>
              <a:rPr lang="cs-CZ" altLang="cs-CZ" b="1" u="sng" dirty="0" smtClean="0">
                <a:latin typeface="Arial Narrow" panose="020B0606020202030204" pitchFamily="34" charset="0"/>
              </a:rPr>
              <a:t>*           Jednorázové obaly </a:t>
            </a:r>
            <a:r>
              <a:rPr lang="cs-CZ" altLang="cs-CZ" b="1" dirty="0" smtClean="0">
                <a:latin typeface="Arial Narrow" panose="020B0606020202030204" pitchFamily="34" charset="0"/>
              </a:rPr>
              <a:t>-  papírové, 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                                       -  polyamidové a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                                       -  kombinované papír - fólie 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*     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Pevné, opakovaně používané sterilizační obaly</a:t>
            </a:r>
            <a:r>
              <a:rPr lang="cs-CZ" altLang="cs-CZ" b="1" dirty="0" smtClean="0">
                <a:latin typeface="Arial Narrow" panose="020B0606020202030204" pitchFamily="34" charset="0"/>
              </a:rPr>
              <a:t> jsou kazety a kontejnery.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Na každý pevný sterilizační obal je nutno umístit procesový test.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dirty="0" smtClean="0">
                <a:latin typeface="Arial Narrow" panose="020B0606020202030204" pitchFamily="34" charset="0"/>
              </a:rPr>
              <a:t/>
            </a:r>
            <a:br>
              <a:rPr lang="cs-CZ" altLang="cs-CZ" dirty="0" smtClean="0">
                <a:latin typeface="Arial Narrow" panose="020B0606020202030204" pitchFamily="34" charset="0"/>
              </a:rPr>
            </a:br>
            <a:r>
              <a:rPr lang="cs-CZ" altLang="cs-CZ" u="sng" dirty="0" smtClean="0">
                <a:latin typeface="Arial Narrow" panose="020B0606020202030204" pitchFamily="34" charset="0"/>
              </a:rPr>
              <a:t>Skladování a transport vysterilizovaného materiálu</a:t>
            </a:r>
            <a:r>
              <a:rPr lang="cs-CZ" altLang="cs-CZ" dirty="0" smtClean="0">
                <a:latin typeface="Arial Narrow" panose="020B0606020202030204" pitchFamily="34" charset="0"/>
              </a:rPr>
              <a:t/>
            </a:r>
            <a:br>
              <a:rPr lang="cs-CZ" altLang="cs-CZ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Obaly s vysterilizovaným materiálem se převáží v uzavřených přepravkách či skříních, aby 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byly chráněny před poškozením a znečištěním.</a:t>
            </a:r>
          </a:p>
        </p:txBody>
      </p:sp>
    </p:spTree>
    <p:extLst>
      <p:ext uri="{BB962C8B-B14F-4D97-AF65-F5344CB8AC3E}">
        <p14:creationId xmlns:p14="http://schemas.microsoft.com/office/powerpoint/2010/main" val="219192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ctr" eaLnBrk="1" hangingPunct="1">
              <a:buFontTx/>
              <a:buNone/>
            </a:pPr>
            <a:r>
              <a:rPr lang="cs-CZ" altLang="cs-CZ" sz="2000" b="1" u="sng" smtClean="0">
                <a:solidFill>
                  <a:srgbClr val="FFCC00"/>
                </a:solidFill>
              </a:rPr>
              <a:t>PROCES    ŠÍŘENÍ  NÁKAZY</a:t>
            </a:r>
          </a:p>
          <a:p>
            <a:pPr marL="457200" indent="-457200" algn="ctr" eaLnBrk="1" hangingPunct="1">
              <a:buFontTx/>
              <a:buNone/>
            </a:pPr>
            <a:r>
              <a:rPr lang="cs-CZ" altLang="cs-CZ" sz="2400" b="1" u="sng" smtClean="0">
                <a:solidFill>
                  <a:srgbClr val="FFFF00"/>
                </a:solidFill>
              </a:rPr>
              <a:t>Protiepidemická opatření</a:t>
            </a:r>
            <a:r>
              <a:rPr lang="cs-CZ" altLang="cs-CZ" sz="2000" b="1" u="sng" smtClean="0">
                <a:solidFill>
                  <a:srgbClr val="FFCC00"/>
                </a:solidFill>
              </a:rPr>
              <a:t> </a:t>
            </a: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cs-CZ" altLang="cs-CZ" sz="1600" b="1" i="1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43011" name="Oval 3"/>
          <p:cNvSpPr>
            <a:spLocks noChangeArrowheads="1"/>
          </p:cNvSpPr>
          <p:nvPr/>
        </p:nvSpPr>
        <p:spPr bwMode="auto">
          <a:xfrm>
            <a:off x="1066800" y="2205038"/>
            <a:ext cx="1905000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ZDROJ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 NÁKAZY</a:t>
            </a:r>
            <a:endParaRPr kumimoji="1" lang="cs-CZ" altLang="cs-CZ" sz="1600" b="1" u="sng">
              <a:solidFill>
                <a:srgbClr val="FF0000"/>
              </a:solidFill>
            </a:endParaRPr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3779838" y="2205038"/>
            <a:ext cx="2057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PŘENOS</a:t>
            </a: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553200" y="2133600"/>
            <a:ext cx="1905000" cy="1439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VNÍMAVÝ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JEDINEC</a:t>
            </a: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3276600" y="2924175"/>
            <a:ext cx="4318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6084888" y="2924175"/>
            <a:ext cx="358775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1476375" y="2060575"/>
            <a:ext cx="792163" cy="1368425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 flipV="1">
            <a:off x="1403350" y="1989138"/>
            <a:ext cx="1152525" cy="1368425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chemeClr val="tx1"/>
              </a:solidFill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1476375" y="3500438"/>
            <a:ext cx="561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Včasné rozpoznání a diagnóza nemoci</a:t>
            </a:r>
          </a:p>
        </p:txBody>
      </p:sp>
      <p:sp>
        <p:nvSpPr>
          <p:cNvPr id="173068" name="Text Box 12"/>
          <p:cNvSpPr txBox="1">
            <a:spLocks noChangeArrowheads="1"/>
          </p:cNvSpPr>
          <p:nvPr/>
        </p:nvSpPr>
        <p:spPr bwMode="auto">
          <a:xfrm>
            <a:off x="1476375" y="3933825"/>
            <a:ext cx="3167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Izolace v nemocnici</a:t>
            </a:r>
          </a:p>
        </p:txBody>
      </p:sp>
      <p:sp>
        <p:nvSpPr>
          <p:cNvPr id="173069" name="Text Box 13"/>
          <p:cNvSpPr txBox="1">
            <a:spLocks noChangeArrowheads="1"/>
          </p:cNvSpPr>
          <p:nvPr/>
        </p:nvSpPr>
        <p:spPr bwMode="auto">
          <a:xfrm>
            <a:off x="1403350" y="4365625"/>
            <a:ext cx="4537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 Izolace v domácím prostředí</a:t>
            </a:r>
          </a:p>
        </p:txBody>
      </p:sp>
      <p:sp>
        <p:nvSpPr>
          <p:cNvPr id="173070" name="Text Box 14"/>
          <p:cNvSpPr txBox="1">
            <a:spLocks noChangeArrowheads="1"/>
          </p:cNvSpPr>
          <p:nvPr/>
        </p:nvSpPr>
        <p:spPr bwMode="auto">
          <a:xfrm>
            <a:off x="1403350" y="4797425"/>
            <a:ext cx="3673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 Léčení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307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17307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59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7" grpId="0" autoUpdateAnimBg="0"/>
      <p:bldP spid="173068" grpId="0" autoUpdateAnimBg="0"/>
      <p:bldP spid="173069" grpId="0" autoUpdateAnimBg="0"/>
      <p:bldP spid="17307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456674" cy="10801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u="sng" dirty="0" smtClean="0"/>
              <a:t>Exspirace sterilního materiálu</a:t>
            </a:r>
            <a:br>
              <a:rPr lang="cs-CZ" altLang="cs-CZ" sz="2800" b="1" u="sng" dirty="0" smtClean="0"/>
            </a:br>
            <a:endParaRPr lang="cs-CZ" altLang="cs-CZ" sz="2800" b="1" u="sng" dirty="0" smtClean="0"/>
          </a:p>
        </p:txBody>
      </p:sp>
      <p:pic>
        <p:nvPicPr>
          <p:cNvPr id="522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826" y="1628800"/>
            <a:ext cx="8441969" cy="4835340"/>
          </a:xfrm>
          <a:noFill/>
        </p:spPr>
      </p:pic>
    </p:spTree>
    <p:extLst>
      <p:ext uri="{BB962C8B-B14F-4D97-AF65-F5344CB8AC3E}">
        <p14:creationId xmlns:p14="http://schemas.microsoft.com/office/powerpoint/2010/main" val="296323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u="sng" dirty="0" smtClean="0"/>
              <a:t>Kontrola   </a:t>
            </a:r>
            <a:r>
              <a:rPr lang="cs-CZ" altLang="cs-CZ" sz="2800" b="1" u="sng" dirty="0" smtClean="0">
                <a:latin typeface="Arial Narrow" panose="020B0606020202030204" pitchFamily="34" charset="0"/>
              </a:rPr>
              <a:t>sterilizace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Kontrola sterilizace zahrnuje: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>
              <a:latin typeface="Arial Narrow" panose="020B0606020202030204" pitchFamily="34" charset="0"/>
            </a:endParaRPr>
          </a:p>
          <a:p>
            <a:pPr eaLnBrk="1" hangingPunct="1"/>
            <a:r>
              <a:rPr lang="cs-CZ" altLang="cs-CZ" sz="2800" dirty="0" smtClean="0">
                <a:latin typeface="Arial Narrow" panose="020B0606020202030204" pitchFamily="34" charset="0"/>
              </a:rPr>
              <a:t>monitorování sterilizačního cyklu,</a:t>
            </a:r>
          </a:p>
          <a:p>
            <a:pPr eaLnBrk="1" hangingPunct="1"/>
            <a:r>
              <a:rPr lang="cs-CZ" altLang="cs-CZ" sz="2800" dirty="0" smtClean="0">
                <a:latin typeface="Arial Narrow" panose="020B0606020202030204" pitchFamily="34" charset="0"/>
              </a:rPr>
              <a:t>kontrolu účinnosti sterilizačních přístrojů a </a:t>
            </a:r>
          </a:p>
          <a:p>
            <a:pPr eaLnBrk="1" hangingPunct="1"/>
            <a:r>
              <a:rPr lang="cs-CZ" altLang="cs-CZ" sz="2800" dirty="0" smtClean="0">
                <a:latin typeface="Arial Narrow" panose="020B0606020202030204" pitchFamily="34" charset="0"/>
              </a:rPr>
              <a:t>kontrolu sterility vysterilizovaného materiálu.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17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2000"/>
            <a:ext cx="8424862" cy="13708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19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b="1" u="sng" dirty="0" smtClean="0">
                <a:latin typeface="Arial Narrow" panose="020B0606020202030204" pitchFamily="34" charset="0"/>
              </a:rPr>
            </a:br>
            <a:r>
              <a:rPr lang="cs-CZ" altLang="cs-CZ" sz="19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b="1" u="sng" dirty="0" smtClean="0">
                <a:latin typeface="Arial Narrow" panose="020B0606020202030204" pitchFamily="34" charset="0"/>
              </a:rPr>
            </a:br>
            <a:r>
              <a:rPr lang="cs-CZ" altLang="cs-CZ" sz="3200" b="1" u="sng" dirty="0" smtClean="0">
                <a:latin typeface="Arial Narrow" panose="020B0606020202030204" pitchFamily="34" charset="0"/>
              </a:rPr>
              <a:t>Vyšší   stupeň   dezinfekce   (VSD).</a:t>
            </a:r>
            <a:r>
              <a:rPr lang="cs-CZ" altLang="cs-CZ" sz="3200" b="1" dirty="0" smtClean="0">
                <a:latin typeface="Arial Narrow" panose="020B0606020202030204" pitchFamily="34" charset="0"/>
              </a:rPr>
              <a:t/>
            </a:r>
            <a:br>
              <a:rPr lang="cs-CZ" altLang="cs-CZ" sz="3200" b="1" dirty="0" smtClean="0">
                <a:latin typeface="Arial Narrow" panose="020B0606020202030204" pitchFamily="34" charset="0"/>
              </a:rPr>
            </a:br>
            <a:r>
              <a:rPr lang="cs-CZ" altLang="cs-CZ" sz="1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Postup zaručuje usmrcení baktérií, virů, mikroskopických hub a některých bakteriálních </a:t>
            </a:r>
            <a:r>
              <a:rPr lang="cs-CZ" altLang="cs-CZ" sz="19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spór</a:t>
            </a:r>
            <a:r>
              <a:rPr lang="cs-CZ" altLang="cs-CZ" sz="1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nezaručují však usmrcení ostatních mikroorganizmů (např. vysoce rezistentních </a:t>
            </a:r>
            <a:r>
              <a:rPr lang="cs-CZ" altLang="cs-CZ" sz="19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spór</a:t>
            </a:r>
            <a:r>
              <a:rPr lang="cs-CZ" altLang="cs-CZ" sz="1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).</a:t>
            </a:r>
            <a:br>
              <a:rPr lang="cs-CZ" altLang="cs-CZ" sz="1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cs-CZ" altLang="cs-CZ" sz="19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060848"/>
            <a:ext cx="7992888" cy="4464496"/>
          </a:xfrm>
        </p:spPr>
        <p:txBody>
          <a:bodyPr>
            <a:normAutofit/>
          </a:bodyPr>
          <a:lstStyle/>
          <a:p>
            <a:pPr marL="96838" indent="0" eaLnBrk="1" hangingPunct="1"/>
            <a:r>
              <a:rPr lang="cs-CZ" altLang="cs-CZ" sz="2000" u="sng" dirty="0" smtClean="0">
                <a:latin typeface="Arial Narrow" panose="020B0606020202030204" pitchFamily="34" charset="0"/>
              </a:rPr>
              <a:t>Vyšší stupeň dezinfekce</a:t>
            </a:r>
            <a:r>
              <a:rPr lang="cs-CZ" altLang="cs-CZ" sz="2000" dirty="0" smtClean="0">
                <a:latin typeface="Arial Narrow" panose="020B0606020202030204" pitchFamily="34" charset="0"/>
              </a:rPr>
              <a:t> je určen především pro zdravotnické prostředky, které nemohou být dostupnými metodami sterilizovány. Před vyšším stupněm dezinfekce se předměty očistí (strojně nebo ručně) a osuší. Pokud jsou kontaminovány biologickým materiálem, zařadí se před etapu čištění dezinfekce přípravkem s </a:t>
            </a:r>
            <a:r>
              <a:rPr lang="cs-CZ" altLang="cs-CZ" sz="2000" dirty="0" err="1" smtClean="0">
                <a:latin typeface="Arial Narrow" panose="020B0606020202030204" pitchFamily="34" charset="0"/>
              </a:rPr>
              <a:t>virucidním</a:t>
            </a:r>
            <a:r>
              <a:rPr lang="cs-CZ" altLang="cs-CZ" sz="2000" dirty="0" smtClean="0">
                <a:latin typeface="Arial Narrow" panose="020B0606020202030204" pitchFamily="34" charset="0"/>
              </a:rPr>
              <a:t> účinkem. Do roztoků určených k vyššímu stupni dezinfekce se ponoří suché předměty tak, aby byly naplněny všechny duté části. Po vyšším stupni dezinfekce je nutný oplach předmětů sterilní vodou k odstranění reziduí dezinfekčních prostředků. </a:t>
            </a:r>
          </a:p>
          <a:p>
            <a:pPr marL="96838" indent="0" eaLnBrk="1" hangingPunct="1"/>
            <a:r>
              <a:rPr lang="cs-CZ" altLang="cs-CZ" sz="2000" dirty="0" smtClean="0">
                <a:latin typeface="Arial Narrow" panose="020B0606020202030204" pitchFamily="34" charset="0"/>
              </a:rPr>
              <a:t>Dezinfekční roztoky se musí ukládat do uzavřených nádob. </a:t>
            </a:r>
          </a:p>
        </p:txBody>
      </p:sp>
    </p:spTree>
    <p:extLst>
      <p:ext uri="{BB962C8B-B14F-4D97-AF65-F5344CB8AC3E}">
        <p14:creationId xmlns:p14="http://schemas.microsoft.com/office/powerpoint/2010/main" val="19648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2"/>
            <a:ext cx="8015288" cy="1223863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Arial Narrow" panose="020B0606020202030204" pitchFamily="34" charset="0"/>
              </a:rPr>
              <a:t>    Dvoustupňová   dezinfekce   (DD)</a:t>
            </a:r>
            <a:r>
              <a:rPr lang="cs-CZ" altLang="cs-CZ" b="1" dirty="0" smtClean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7776864" cy="4608512"/>
          </a:xfrm>
        </p:spPr>
        <p:txBody>
          <a:bodyPr>
            <a:normAutofit/>
          </a:bodyPr>
          <a:lstStyle/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b="1" dirty="0" smtClean="0">
                <a:latin typeface="Arial Narrow" panose="020B0606020202030204" pitchFamily="34" charset="0"/>
              </a:rPr>
              <a:t>  P</a:t>
            </a:r>
            <a:r>
              <a:rPr lang="cs-CZ" altLang="cs-CZ" dirty="0" smtClean="0">
                <a:latin typeface="Arial Narrow" panose="020B0606020202030204" pitchFamily="34" charset="0"/>
              </a:rPr>
              <a:t>rvní stupeň je dezinfekce přístroje ihned po použití přípravkem s </a:t>
            </a:r>
            <a:r>
              <a:rPr lang="cs-CZ" altLang="cs-CZ" dirty="0" err="1" smtClean="0">
                <a:latin typeface="Arial Narrow" panose="020B0606020202030204" pitchFamily="34" charset="0"/>
              </a:rPr>
              <a:t>virucidním</a:t>
            </a:r>
            <a:r>
              <a:rPr lang="cs-CZ" altLang="cs-CZ" dirty="0" smtClean="0">
                <a:latin typeface="Arial Narrow" panose="020B0606020202030204" pitchFamily="34" charset="0"/>
              </a:rPr>
              <a:t> účinkem, </a:t>
            </a:r>
          </a:p>
          <a:p>
            <a:pPr marL="96838" indent="0" eaLnBrk="1" hangingPunct="1">
              <a:buFontTx/>
              <a:buChar char="-"/>
            </a:pPr>
            <a:endParaRPr lang="cs-CZ" altLang="cs-CZ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buFontTx/>
              <a:buChar char="-"/>
            </a:pPr>
            <a:r>
              <a:rPr lang="cs-CZ" altLang="cs-CZ" dirty="0" smtClean="0">
                <a:latin typeface="Arial Narrow" panose="020B0606020202030204" pitchFamily="34" charset="0"/>
              </a:rPr>
              <a:t>pak následuje mechanická očista a </a:t>
            </a:r>
          </a:p>
          <a:p>
            <a:pPr marL="96838" indent="0" eaLnBrk="1" hangingPunct="1">
              <a:buFontTx/>
              <a:buNone/>
            </a:pPr>
            <a:endParaRPr lang="cs-CZ" altLang="cs-CZ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dirty="0" smtClean="0">
                <a:latin typeface="Arial Narrow" panose="020B0606020202030204" pitchFamily="34" charset="0"/>
              </a:rPr>
              <a:t>  poté se provádí druhý stupeň dezinfekce.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Závěrečný oplach se provádí upravenou vodou.</a:t>
            </a:r>
          </a:p>
          <a:p>
            <a:pPr marL="96838" indent="0" eaLnBrk="1" hangingPunct="1"/>
            <a:endParaRPr lang="cs-CZ" altLang="cs-CZ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buFont typeface="Wingdings" pitchFamily="2" charset="2"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O dezinfekčních přípravcích se vede zápis v deníku s datem přípravy pracovního roztoku, koncentrací a expozici.</a:t>
            </a:r>
          </a:p>
        </p:txBody>
      </p:sp>
    </p:spTree>
    <p:extLst>
      <p:ext uri="{BB962C8B-B14F-4D97-AF65-F5344CB8AC3E}">
        <p14:creationId xmlns:p14="http://schemas.microsoft.com/office/powerpoint/2010/main" val="3148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497887" cy="2160091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b="1" u="sng" dirty="0" smtClean="0">
                <a:latin typeface="Arial Narrow" panose="020B0606020202030204" pitchFamily="34" charset="0"/>
              </a:rPr>
              <a:t>DEZINFEKCE</a:t>
            </a:r>
            <a:r>
              <a:rPr lang="cs-CZ" altLang="cs-CZ" sz="2400" b="1" dirty="0" smtClean="0">
                <a:latin typeface="Arial Narrow" panose="020B0606020202030204" pitchFamily="34" charset="0"/>
              </a:rPr>
              <a:t> </a:t>
            </a:r>
            <a:r>
              <a:rPr lang="cs-CZ" altLang="cs-CZ" sz="2400" dirty="0" smtClean="0">
                <a:latin typeface="Arial Narrow" panose="020B0606020202030204" pitchFamily="34" charset="0"/>
              </a:rPr>
              <a:t/>
            </a:r>
            <a:br>
              <a:rPr lang="cs-CZ" altLang="cs-CZ" sz="2400" dirty="0" smtClean="0">
                <a:latin typeface="Arial Narrow" panose="020B0606020202030204" pitchFamily="34" charset="0"/>
              </a:rPr>
            </a:br>
            <a:r>
              <a:rPr lang="cs-CZ" altLang="cs-CZ" sz="2400" dirty="0" smtClean="0">
                <a:latin typeface="Arial Narrow" panose="020B0606020202030204" pitchFamily="34" charset="0"/>
              </a:rPr>
              <a:t/>
            </a:r>
            <a:br>
              <a:rPr lang="cs-CZ" altLang="cs-CZ" sz="2400" dirty="0" smtClean="0">
                <a:latin typeface="Arial Narrow" panose="020B0606020202030204" pitchFamily="34" charset="0"/>
              </a:rPr>
            </a:br>
            <a: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- je soubor opatření ke zneškodňování mikroorganizmů pomocí fyzikálních, chemických nebo kombinovaných postupů, které mají přerušit cestu nákazy od zdroje ke vnímavé  fyzické osobě.</a:t>
            </a:r>
            <a:b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cs-CZ" altLang="cs-CZ" sz="2400" dirty="0" smtClean="0"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208911" cy="3672408"/>
          </a:xfrm>
        </p:spPr>
        <p:txBody>
          <a:bodyPr>
            <a:noAutofit/>
          </a:bodyPr>
          <a:lstStyle/>
          <a:p>
            <a:pPr marL="96838" indent="0"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 Narrow" panose="020B0606020202030204" pitchFamily="34" charset="0"/>
              </a:rPr>
              <a:t> </a:t>
            </a:r>
            <a:r>
              <a:rPr lang="cs-CZ" altLang="cs-CZ" sz="2800" b="1" u="sng" dirty="0" smtClean="0">
                <a:latin typeface="Arial Narrow" panose="020B0606020202030204" pitchFamily="34" charset="0"/>
              </a:rPr>
              <a:t>Způsoby dezinfekce:</a:t>
            </a:r>
            <a:br>
              <a:rPr lang="cs-CZ" altLang="cs-CZ" sz="2800" b="1" u="sng" dirty="0" smtClean="0">
                <a:latin typeface="Arial Narrow" panose="020B0606020202030204" pitchFamily="34" charset="0"/>
              </a:rPr>
            </a:br>
            <a:r>
              <a:rPr lang="cs-CZ" altLang="cs-CZ" sz="2800" b="1" dirty="0" smtClean="0">
                <a:latin typeface="Arial Narrow" panose="020B0606020202030204" pitchFamily="34" charset="0"/>
              </a:rPr>
              <a:t>Fyzikální dezinfekce:</a:t>
            </a:r>
            <a:endParaRPr lang="cs-CZ" altLang="cs-CZ" sz="2800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a) Var za atmosférického tlaku po dobu nejméně 30 minut 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b) Var v přetlakových nádobách po dobu nejméně 20 minut 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c) Dezinfekce v přístrojích při teplotě vyšší než 90 </a:t>
            </a:r>
            <a:r>
              <a:rPr lang="cs-CZ" altLang="cs-CZ" sz="2800" dirty="0" err="1" smtClean="0">
                <a:latin typeface="Arial Narrow" panose="020B0606020202030204" pitchFamily="34" charset="0"/>
              </a:rPr>
              <a:t>oC</a:t>
            </a:r>
            <a:r>
              <a:rPr lang="cs-CZ" altLang="cs-CZ" sz="2800" dirty="0" smtClean="0">
                <a:latin typeface="Arial Narrow" panose="020B0606020202030204" pitchFamily="34" charset="0"/>
              </a:rPr>
              <a:t>  a vyšší po dobu 10 min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d) Ultrafialové záření o vlnové délce 253,7 </a:t>
            </a:r>
            <a:r>
              <a:rPr lang="cs-CZ" altLang="cs-CZ" sz="2800" dirty="0" err="1" smtClean="0">
                <a:latin typeface="Arial Narrow" panose="020B0606020202030204" pitchFamily="34" charset="0"/>
              </a:rPr>
              <a:t>nm</a:t>
            </a:r>
            <a:r>
              <a:rPr lang="cs-CZ" altLang="cs-CZ" sz="2800" dirty="0" smtClean="0">
                <a:latin typeface="Arial Narrow" panose="020B0606020202030204" pitchFamily="34" charset="0"/>
              </a:rPr>
              <a:t> - 264 </a:t>
            </a:r>
            <a:r>
              <a:rPr lang="cs-CZ" altLang="cs-CZ" sz="2800" dirty="0" err="1" smtClean="0">
                <a:latin typeface="Arial Narrow" panose="020B0606020202030204" pitchFamily="34" charset="0"/>
              </a:rPr>
              <a:t>nm</a:t>
            </a:r>
            <a:r>
              <a:rPr lang="cs-CZ" altLang="cs-CZ" sz="2800" dirty="0" smtClean="0">
                <a:latin typeface="Arial Narrow" panose="020B0606020202030204" pitchFamily="34" charset="0"/>
              </a:rPr>
              <a:t> 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e) Filtrace, žíhání, spalování. </a:t>
            </a:r>
          </a:p>
        </p:txBody>
      </p:sp>
    </p:spTree>
    <p:extLst>
      <p:ext uri="{BB962C8B-B14F-4D97-AF65-F5344CB8AC3E}">
        <p14:creationId xmlns:p14="http://schemas.microsoft.com/office/powerpoint/2010/main" val="39860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350"/>
            <a:ext cx="7920880" cy="115242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3200" b="1" u="sng" dirty="0" smtClean="0">
                <a:latin typeface="Arial Narrow" panose="020B0606020202030204" pitchFamily="34" charset="0"/>
              </a:rPr>
              <a:t>DEZINFEKCE</a:t>
            </a:r>
            <a:r>
              <a:rPr lang="cs-CZ" altLang="cs-CZ" sz="3200" b="1" dirty="0" smtClean="0">
                <a:latin typeface="Arial Narrow" panose="020B0606020202030204" pitchFamily="34" charset="0"/>
              </a:rPr>
              <a:t> </a:t>
            </a:r>
            <a:br>
              <a:rPr lang="cs-CZ" altLang="cs-CZ" sz="3200" b="1" dirty="0" smtClean="0">
                <a:latin typeface="Arial Narrow" panose="020B0606020202030204" pitchFamily="34" charset="0"/>
              </a:rPr>
            </a:br>
            <a:r>
              <a:rPr lang="cs-CZ" altLang="cs-CZ" sz="3200" b="1" dirty="0" smtClean="0">
                <a:latin typeface="Arial Narrow" panose="020B0606020202030204" pitchFamily="34" charset="0"/>
              </a:rPr>
              <a:t>Chemická  dezinfekce:</a:t>
            </a:r>
            <a:endParaRPr lang="cs-CZ" altLang="cs-CZ" sz="3800" dirty="0" smtClean="0">
              <a:latin typeface="Arial Narrow" panose="020B0606020202030204" pitchFamily="34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1" y="1484784"/>
            <a:ext cx="8136905" cy="4752528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latin typeface="Arial Narrow" panose="020B0606020202030204" pitchFamily="34" charset="0"/>
              </a:rPr>
              <a:t>Při použití chemických přípravků se postupuje podle návodu výrobce (pracovní koncentrace, doba expozice).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b="1" u="sng" dirty="0" smtClean="0">
                <a:latin typeface="Arial Narrow" panose="020B0606020202030204" pitchFamily="34" charset="0"/>
              </a:rPr>
              <a:t>Účinky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baktericidní, </a:t>
            </a:r>
            <a:r>
              <a:rPr lang="cs-CZ" altLang="cs-CZ" sz="1600" dirty="0" err="1" smtClean="0">
                <a:latin typeface="Arial Narrow" panose="020B0606020202030204" pitchFamily="34" charset="0"/>
              </a:rPr>
              <a:t>virucidní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(x obalené, neobalené viry), fungicidní, </a:t>
            </a:r>
            <a:r>
              <a:rPr lang="cs-CZ" altLang="cs-CZ" sz="1600" dirty="0" err="1" smtClean="0">
                <a:latin typeface="Arial Narrow" panose="020B0606020202030204" pitchFamily="34" charset="0"/>
              </a:rPr>
              <a:t>tuberkulocidní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latin typeface="Arial Narrow" panose="020B0606020202030204" pitchFamily="34" charset="0"/>
              </a:rPr>
              <a:t>Při kontaminaci biologickým materiálem je </a:t>
            </a:r>
            <a:r>
              <a:rPr lang="cs-CZ" altLang="cs-CZ" sz="2000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nutný </a:t>
            </a:r>
            <a:r>
              <a:rPr lang="cs-CZ" altLang="cs-CZ" sz="2000" u="sng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virucidní</a:t>
            </a:r>
            <a:r>
              <a:rPr lang="cs-CZ" altLang="cs-CZ" sz="2000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účinek 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=  chemické báze nebo kombinace :</a:t>
            </a:r>
          </a:p>
          <a:p>
            <a:pPr marL="68580" indent="0">
              <a:buNone/>
              <a:defRPr/>
            </a:pPr>
            <a:r>
              <a:rPr lang="cs-CZ" altLang="cs-CZ" sz="1600" b="1" u="sng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1.  </a:t>
            </a:r>
            <a:r>
              <a:rPr lang="cs-CZ" alt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Alkoholy</a:t>
            </a:r>
            <a:r>
              <a:rPr lang="cs-CZ" altLang="cs-CZ" sz="1600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(60-80%) – k dezinfekci </a:t>
            </a:r>
            <a:r>
              <a:rPr lang="cs-CZ" altLang="cs-CZ" sz="1600" u="sng" dirty="0" smtClean="0">
                <a:latin typeface="Arial Narrow" panose="020B0606020202030204" pitchFamily="34" charset="0"/>
              </a:rPr>
              <a:t>suchých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rukou, sušení nástrojů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rychlá dezinfekce (30 sec);    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 hořlavina, příp. výbušná směs po  odpaření</a:t>
            </a:r>
          </a:p>
          <a:p>
            <a:pPr marL="68580" indent="0">
              <a:buNone/>
              <a:defRPr/>
            </a:pP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2. Přípravky na bázi </a:t>
            </a:r>
            <a:r>
              <a:rPr 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chlóru</a:t>
            </a:r>
            <a:r>
              <a:rPr lang="cs-CZ" sz="1600" b="1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 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cs-CZ" sz="1600" dirty="0" smtClean="0">
                <a:latin typeface="Arial Narrow" panose="020B0606020202030204" pitchFamily="34" charset="0"/>
              </a:rPr>
              <a:t>na plochy, předměty i na pokožku              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lze</a:t>
            </a:r>
            <a:r>
              <a:rPr lang="cs-CZ" sz="1600" dirty="0" smtClean="0">
                <a:latin typeface="Arial Narrow" panose="020B0606020202030204" pitchFamily="34" charset="0"/>
              </a:rPr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dobrá účinnost);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zápach, koroduje kovové materiály                                                       </a:t>
            </a:r>
            <a:r>
              <a:rPr lang="cs-CZ" altLang="cs-CZ" sz="1600" dirty="0">
                <a:latin typeface="Arial Narrow" panose="020B0606020202030204" pitchFamily="34" charset="0"/>
              </a:rPr>
              <a:t> </a:t>
            </a: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použít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</a:t>
            </a:r>
          </a:p>
          <a:p>
            <a:pPr marL="68580" indent="0">
              <a:buNone/>
              <a:defRPr/>
            </a:pP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3. Přípravky na bázi </a:t>
            </a:r>
            <a:r>
              <a:rPr 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jódu</a:t>
            </a:r>
            <a:r>
              <a:rPr lang="cs-CZ" sz="1600" b="1" u="sng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 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cs-CZ" sz="1600" dirty="0" smtClean="0">
                <a:latin typeface="Arial Narrow" panose="020B0606020202030204" pitchFamily="34" charset="0"/>
              </a:rPr>
              <a:t>dezinfekce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cs-CZ" sz="1600" dirty="0" smtClean="0">
                <a:latin typeface="Arial Narrow" panose="020B0606020202030204" pitchFamily="34" charset="0"/>
              </a:rPr>
              <a:t>pokožky před vpichem, předoperačně   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na</a:t>
            </a:r>
            <a:r>
              <a:rPr lang="cs-CZ" sz="1600" dirty="0" smtClean="0">
                <a:latin typeface="Arial Narrow" panose="020B0606020202030204" pitchFamily="34" charset="0"/>
              </a:rPr>
              <a:t> </a:t>
            </a:r>
            <a:endParaRPr lang="cs-CZ" altLang="cs-CZ" sz="1600" dirty="0" smtClean="0">
              <a:latin typeface="Arial Narrow" panose="020B060602020203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dobrá účinnost);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zabarvuje, alergie                                                                                   </a:t>
            </a: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pokožku</a:t>
            </a:r>
          </a:p>
          <a:p>
            <a:pPr marL="68580" indent="0">
              <a:buNone/>
              <a:defRPr/>
            </a:pPr>
            <a:r>
              <a:rPr lang="cs-CZ" sz="1600" b="1" u="sng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4. </a:t>
            </a:r>
            <a:r>
              <a:rPr lang="cs-CZ" sz="1600" b="1" u="sng" dirty="0" err="1" smtClean="0">
                <a:solidFill>
                  <a:srgbClr val="0033CC"/>
                </a:solidFill>
                <a:latin typeface="Arial Narrow" panose="020B0606020202030204" pitchFamily="34" charset="0"/>
              </a:rPr>
              <a:t>Peroxosloučeniny</a:t>
            </a:r>
            <a:r>
              <a:rPr 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  </a:t>
            </a:r>
            <a:r>
              <a:rPr lang="cs-CZ" sz="1600" b="1" u="sng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  </a:t>
            </a:r>
            <a:r>
              <a:rPr lang="cs-CZ" sz="1600" dirty="0" smtClean="0">
                <a:latin typeface="Arial Narrow" panose="020B0606020202030204" pitchFamily="34" charset="0"/>
              </a:rPr>
              <a:t>na plochy, předměty i na pokožku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dobrá účinnost v nízkých %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nestabilní v nízkých %, složité skladování, koroduje kovy</a:t>
            </a:r>
          </a:p>
          <a:p>
            <a:pPr marL="68580" indent="0">
              <a:buNone/>
              <a:defRPr/>
            </a:pPr>
            <a:r>
              <a:rPr lang="cs-CZ" altLang="cs-CZ" sz="1600" b="1" u="sng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5</a:t>
            </a:r>
            <a:r>
              <a:rPr lang="cs-CZ" alt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. Aldehydy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  </a:t>
            </a:r>
            <a:r>
              <a:rPr lang="cs-CZ" altLang="cs-CZ" sz="1600" b="1" dirty="0" smtClean="0">
                <a:latin typeface="Arial Narrow" panose="020B0606020202030204" pitchFamily="34" charset="0"/>
              </a:rPr>
              <a:t>pouze na neživé plochy, předměty  </a:t>
            </a:r>
            <a:r>
              <a:rPr lang="cs-CZ" altLang="cs-CZ" sz="1600" b="1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ne  na  pokožku !!!!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dobrá účinnost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kancerogenní, mutagenní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600" u="sng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endParaRPr lang="cs-CZ" sz="1600" b="1" u="sng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7451725" y="2852738"/>
            <a:ext cx="504825" cy="24479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1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800" u="sng" dirty="0" smtClean="0">
                <a:latin typeface="Arial Narrow" panose="020B0606020202030204" pitchFamily="34" charset="0"/>
              </a:rPr>
              <a:t>Kontrola dezinfekce</a:t>
            </a:r>
            <a:r>
              <a:rPr lang="cs-CZ" altLang="cs-CZ" sz="3800" dirty="0" smtClean="0">
                <a:latin typeface="Arial Narrow" panose="020B0606020202030204" pitchFamily="34" charset="0"/>
              </a:rPr>
              <a:t/>
            </a:r>
            <a:br>
              <a:rPr lang="cs-CZ" altLang="cs-CZ" sz="3800" dirty="0" smtClean="0">
                <a:latin typeface="Arial Narrow" panose="020B0606020202030204" pitchFamily="34" charset="0"/>
              </a:rPr>
            </a:br>
            <a:endParaRPr lang="cs-CZ" altLang="cs-CZ" sz="3800" dirty="0" smtClean="0">
              <a:latin typeface="Arial Narrow" panose="020B0606020202030204" pitchFamily="34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706438" indent="-609600" eaLnBrk="1" hangingPunct="1"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Používají se metody:</a:t>
            </a:r>
          </a:p>
          <a:p>
            <a:pPr marL="706438" indent="-609600" eaLnBrk="1" hangingPunct="1">
              <a:buFontTx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a) chemické </a:t>
            </a:r>
          </a:p>
          <a:p>
            <a:pPr marL="706438" indent="-609600" eaLnBrk="1" hangingPunct="1">
              <a:buFontTx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         kvalitativní a kvantitativní ke stanovení aktivních látek a jejich obsahu v dezinfekčních roztocích,</a:t>
            </a:r>
            <a:r>
              <a:rPr lang="cs-CZ" altLang="cs-CZ" b="1" dirty="0" smtClean="0">
                <a:latin typeface="Arial Narrow" panose="020B0606020202030204" pitchFamily="34" charset="0"/>
              </a:rPr>
              <a:t> </a:t>
            </a:r>
          </a:p>
          <a:p>
            <a:pPr marL="706438" indent="-609600" eaLnBrk="1" hangingPunct="1">
              <a:buFontTx/>
              <a:buChar char="•"/>
            </a:pPr>
            <a:endParaRPr lang="cs-CZ" altLang="cs-CZ" b="1" dirty="0" smtClean="0">
              <a:latin typeface="Arial Narrow" panose="020B0606020202030204" pitchFamily="34" charset="0"/>
            </a:endParaRPr>
          </a:p>
          <a:p>
            <a:pPr marL="706438" indent="-609600" eaLnBrk="1" hangingPunct="1"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b) mikrobiologické  </a:t>
            </a:r>
          </a:p>
          <a:p>
            <a:pPr marL="706438" indent="-609600" eaLnBrk="1" hangingPunct="1"/>
            <a:r>
              <a:rPr lang="cs-CZ" altLang="cs-CZ" dirty="0" smtClean="0">
                <a:latin typeface="Arial Narrow" panose="020B0606020202030204" pitchFamily="34" charset="0"/>
              </a:rPr>
              <a:t>ke zjištění účinnosti dezinfekčních roztoků </a:t>
            </a:r>
          </a:p>
          <a:p>
            <a:pPr marL="706438" indent="-609600" eaLnBrk="1" hangingPunct="1"/>
            <a:r>
              <a:rPr lang="cs-CZ" altLang="cs-CZ" dirty="0" smtClean="0">
                <a:latin typeface="Arial Narrow" panose="020B0606020202030204" pitchFamily="34" charset="0"/>
              </a:rPr>
              <a:t>nebo mikrobiální kontaminace vydezinfikovaných povrchů (stěry, otisky, oplachy aj.).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221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22221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09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ctr" eaLnBrk="1" hangingPunct="1">
              <a:buFontTx/>
              <a:buNone/>
            </a:pPr>
            <a:r>
              <a:rPr lang="cs-CZ" altLang="cs-CZ" sz="2000" b="1" u="sng" smtClean="0">
                <a:solidFill>
                  <a:srgbClr val="FFCC00"/>
                </a:solidFill>
              </a:rPr>
              <a:t>PROCES    ŠÍŘENÍ  NÁKAZY</a:t>
            </a:r>
          </a:p>
          <a:p>
            <a:pPr marL="457200" indent="-457200" algn="ctr" eaLnBrk="1" hangingPunct="1">
              <a:buFontTx/>
              <a:buNone/>
            </a:pPr>
            <a:r>
              <a:rPr lang="cs-CZ" altLang="cs-CZ" sz="2400" b="1" u="sng" smtClean="0">
                <a:solidFill>
                  <a:srgbClr val="FFFF00"/>
                </a:solidFill>
              </a:rPr>
              <a:t>Protiepidemická opatření</a:t>
            </a:r>
            <a:r>
              <a:rPr lang="cs-CZ" altLang="cs-CZ" sz="2000" b="1" u="sng" smtClean="0">
                <a:solidFill>
                  <a:srgbClr val="FFCC00"/>
                </a:solidFill>
              </a:rPr>
              <a:t> </a:t>
            </a: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cs-CZ" altLang="cs-CZ" sz="1600" b="1" i="1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1066800" y="2205038"/>
            <a:ext cx="1905000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ZDROJ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 NÁKAZY</a:t>
            </a:r>
            <a:endParaRPr kumimoji="1" lang="cs-CZ" altLang="cs-CZ" sz="1600" b="1" u="sng">
              <a:solidFill>
                <a:srgbClr val="FF0000"/>
              </a:solidFill>
            </a:endParaRP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3779838" y="2205038"/>
            <a:ext cx="2057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PŘENOS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6553200" y="2133600"/>
            <a:ext cx="1905000" cy="1439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VNÍMAVÝ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JEDINEC</a:t>
            </a: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3276600" y="2924175"/>
            <a:ext cx="4318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6084888" y="2924175"/>
            <a:ext cx="358775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659563" y="1989138"/>
            <a:ext cx="1800225" cy="1584325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V="1">
            <a:off x="7019925" y="1989138"/>
            <a:ext cx="1368425" cy="1655762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chemeClr val="tx1"/>
              </a:solidFill>
            </a:endParaRPr>
          </a:p>
        </p:txBody>
      </p:sp>
      <p:sp>
        <p:nvSpPr>
          <p:cNvPr id="175115" name="Text Box 11"/>
          <p:cNvSpPr txBox="1">
            <a:spLocks noChangeArrowheads="1"/>
          </p:cNvSpPr>
          <p:nvPr/>
        </p:nvSpPr>
        <p:spPr bwMode="auto">
          <a:xfrm>
            <a:off x="1692275" y="3500438"/>
            <a:ext cx="6119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Zdravý životní styl - otužování, sport, pohyb, výživa, dostatek spánku , </a:t>
            </a:r>
          </a:p>
        </p:txBody>
      </p:sp>
      <p:sp>
        <p:nvSpPr>
          <p:cNvPr id="175116" name="Text Box 12"/>
          <p:cNvSpPr txBox="1">
            <a:spLocks noChangeArrowheads="1"/>
          </p:cNvSpPr>
          <p:nvPr/>
        </p:nvSpPr>
        <p:spPr bwMode="auto">
          <a:xfrm>
            <a:off x="1835150" y="4365625"/>
            <a:ext cx="3744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 Imunizace aktivní</a:t>
            </a:r>
          </a:p>
        </p:txBody>
      </p:sp>
      <p:sp>
        <p:nvSpPr>
          <p:cNvPr id="175117" name="Text Box 13"/>
          <p:cNvSpPr txBox="1">
            <a:spLocks noChangeArrowheads="1"/>
          </p:cNvSpPr>
          <p:nvPr/>
        </p:nvSpPr>
        <p:spPr bwMode="auto">
          <a:xfrm>
            <a:off x="1619250" y="4918075"/>
            <a:ext cx="4552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    Imunizace pasivní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5118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175118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088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5" grpId="0" autoUpdateAnimBg="0"/>
      <p:bldP spid="175116" grpId="0" autoUpdateAnimBg="0"/>
      <p:bldP spid="17511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ctr" eaLnBrk="1" hangingPunct="1">
              <a:buFontTx/>
              <a:buNone/>
            </a:pPr>
            <a:r>
              <a:rPr lang="cs-CZ" altLang="cs-CZ" sz="2000" b="1" u="sng" smtClean="0">
                <a:solidFill>
                  <a:srgbClr val="FFCC00"/>
                </a:solidFill>
              </a:rPr>
              <a:t>PROCES    ŠÍŘENÍ  NÁKAZY</a:t>
            </a:r>
          </a:p>
          <a:p>
            <a:pPr marL="457200" indent="-457200" algn="ctr" eaLnBrk="1" hangingPunct="1">
              <a:buFontTx/>
              <a:buNone/>
            </a:pPr>
            <a:r>
              <a:rPr lang="cs-CZ" altLang="cs-CZ" sz="2400" b="1" u="sng" smtClean="0">
                <a:solidFill>
                  <a:srgbClr val="FFFF00"/>
                </a:solidFill>
              </a:rPr>
              <a:t>Protiepidemická opatření</a:t>
            </a:r>
            <a:r>
              <a:rPr lang="cs-CZ" altLang="cs-CZ" sz="2000" b="1" u="sng" smtClean="0">
                <a:solidFill>
                  <a:srgbClr val="FFCC00"/>
                </a:solidFill>
              </a:rPr>
              <a:t> </a:t>
            </a: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cs-CZ" altLang="cs-CZ" sz="1600" b="1" i="1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45059" name="Oval 3"/>
          <p:cNvSpPr>
            <a:spLocks noChangeArrowheads="1"/>
          </p:cNvSpPr>
          <p:nvPr/>
        </p:nvSpPr>
        <p:spPr bwMode="auto">
          <a:xfrm>
            <a:off x="1066800" y="2205038"/>
            <a:ext cx="1905000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ZDROJ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 NÁKAZY</a:t>
            </a:r>
            <a:endParaRPr kumimoji="1" lang="cs-CZ" altLang="cs-CZ" sz="1600" b="1" u="sng">
              <a:solidFill>
                <a:srgbClr val="FF0000"/>
              </a:solidFill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3779838" y="2205038"/>
            <a:ext cx="2057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PŘENOS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6553200" y="2133600"/>
            <a:ext cx="1905000" cy="1439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VNÍMAVÝ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JEDINEC</a:t>
            </a: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3276600" y="2924175"/>
            <a:ext cx="4318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6084888" y="2924175"/>
            <a:ext cx="358775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4067175" y="2060575"/>
            <a:ext cx="1368425" cy="1512888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V="1">
            <a:off x="3924300" y="2205038"/>
            <a:ext cx="1800225" cy="1223962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chemeClr val="tx1"/>
              </a:solidFill>
            </a:endParaRP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2590800" y="3500438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MYTÍ , (DEZINFEKCE)  RUKOU,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2590800" y="3933825"/>
            <a:ext cx="5510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Praní prádla, větrání,  úklid na vlhko, malování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2590800" y="4652963"/>
            <a:ext cx="5797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Kvalitní pitná voda, tepelná úprava stravy, 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2590800" y="5084763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Likvidace odpadů, …….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2268538" y="5445125"/>
            <a:ext cx="4043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    Dezinfekce, sterilizace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716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17716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513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3" grpId="0" autoUpdateAnimBg="0"/>
      <p:bldP spid="177164" grpId="0" autoUpdateAnimBg="0"/>
      <p:bldP spid="177165" grpId="0" autoUpdateAnimBg="0"/>
      <p:bldP spid="177166" grpId="0" autoUpdateAnimBg="0"/>
      <p:bldP spid="17716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eaLnBrk="1" hangingPunct="1">
              <a:buFontTx/>
              <a:buNone/>
            </a:pPr>
            <a:endParaRPr lang="cs-CZ" altLang="cs-CZ" sz="1600" b="1" i="1" smtClean="0">
              <a:solidFill>
                <a:srgbClr val="FFCC00"/>
              </a:solidFill>
            </a:endParaRP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3810000" y="1143000"/>
            <a:ext cx="2057400" cy="1295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 b="1" u="sng">
                <a:solidFill>
                  <a:schemeClr val="tx1"/>
                </a:solidFill>
                <a:latin typeface="Arial" charset="0"/>
              </a:rPr>
              <a:t>PACIENT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chemeClr val="tx1"/>
              </a:solidFill>
            </a:endParaRPr>
          </a:p>
        </p:txBody>
      </p:sp>
      <p:sp>
        <p:nvSpPr>
          <p:cNvPr id="183301" name="AutoShape 5"/>
          <p:cNvSpPr>
            <a:spLocks noChangeArrowheads="1"/>
          </p:cNvSpPr>
          <p:nvPr/>
        </p:nvSpPr>
        <p:spPr bwMode="auto">
          <a:xfrm rot="-5596877">
            <a:off x="650082" y="2166143"/>
            <a:ext cx="4495800" cy="34210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012" y="11830"/>
                </a:moveTo>
                <a:cubicBezTo>
                  <a:pt x="18061" y="11489"/>
                  <a:pt x="18086" y="11144"/>
                  <a:pt x="18086" y="10800"/>
                </a:cubicBezTo>
                <a:cubicBezTo>
                  <a:pt x="18086" y="6776"/>
                  <a:pt x="14823" y="3514"/>
                  <a:pt x="10800" y="3514"/>
                </a:cubicBezTo>
                <a:cubicBezTo>
                  <a:pt x="6776" y="3514"/>
                  <a:pt x="3514" y="6776"/>
                  <a:pt x="3514" y="10800"/>
                </a:cubicBezTo>
                <a:cubicBezTo>
                  <a:pt x="3513" y="12062"/>
                  <a:pt x="3842" y="13303"/>
                  <a:pt x="4466" y="14401"/>
                </a:cubicBezTo>
                <a:lnTo>
                  <a:pt x="1411" y="16137"/>
                </a:lnTo>
                <a:cubicBezTo>
                  <a:pt x="486" y="14510"/>
                  <a:pt x="0" y="1267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311"/>
                  <a:pt x="21563" y="11821"/>
                  <a:pt x="21491" y="12328"/>
                </a:cubicBezTo>
                <a:lnTo>
                  <a:pt x="24164" y="12710"/>
                </a:lnTo>
                <a:lnTo>
                  <a:pt x="19121" y="16492"/>
                </a:lnTo>
                <a:lnTo>
                  <a:pt x="15339" y="11448"/>
                </a:lnTo>
                <a:lnTo>
                  <a:pt x="18012" y="1183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rgbClr val="FF0000"/>
                </a:solidFill>
              </a:rPr>
              <a:t>ČISTÁ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rgbClr val="FF0000"/>
                </a:solidFill>
              </a:rPr>
              <a:t>STRANA</a:t>
            </a:r>
            <a:r>
              <a:rPr kumimoji="1" lang="cs-CZ" altLang="cs-CZ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3302" name="AutoShape 6"/>
          <p:cNvSpPr>
            <a:spLocks noChangeArrowheads="1"/>
          </p:cNvSpPr>
          <p:nvPr/>
        </p:nvSpPr>
        <p:spPr bwMode="auto">
          <a:xfrm rot="4137750">
            <a:off x="4460876" y="1092200"/>
            <a:ext cx="4248150" cy="43148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044" y="11320"/>
                </a:moveTo>
                <a:cubicBezTo>
                  <a:pt x="18056" y="11147"/>
                  <a:pt x="18063" y="10973"/>
                  <a:pt x="18063" y="10800"/>
                </a:cubicBezTo>
                <a:cubicBezTo>
                  <a:pt x="18063" y="6788"/>
                  <a:pt x="14811" y="3537"/>
                  <a:pt x="10800" y="3537"/>
                </a:cubicBezTo>
                <a:cubicBezTo>
                  <a:pt x="6788" y="3537"/>
                  <a:pt x="3537" y="6788"/>
                  <a:pt x="3537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058"/>
                  <a:pt x="21590" y="11316"/>
                  <a:pt x="21572" y="11574"/>
                </a:cubicBezTo>
                <a:lnTo>
                  <a:pt x="24265" y="11768"/>
                </a:lnTo>
                <a:lnTo>
                  <a:pt x="19488" y="15904"/>
                </a:lnTo>
                <a:lnTo>
                  <a:pt x="15351" y="11127"/>
                </a:lnTo>
                <a:lnTo>
                  <a:pt x="18044" y="11320"/>
                </a:lnTo>
                <a:close/>
              </a:path>
            </a:pathLst>
          </a:custGeom>
          <a:solidFill>
            <a:srgbClr val="CCE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lIns="90000" tIns="46800" rIns="90000" bIns="46800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rgbClr val="FF0000"/>
                </a:solidFill>
              </a:rPr>
              <a:t>NEČISTÁ </a:t>
            </a:r>
            <a:br>
              <a:rPr kumimoji="1" lang="cs-CZ" altLang="cs-CZ" sz="2400">
                <a:solidFill>
                  <a:srgbClr val="FF0000"/>
                </a:solidFill>
              </a:rPr>
            </a:br>
            <a:r>
              <a:rPr kumimoji="1" lang="cs-CZ" altLang="cs-CZ" sz="2400">
                <a:solidFill>
                  <a:srgbClr val="FF0000"/>
                </a:solidFill>
              </a:rPr>
              <a:t>STRANA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4953000" y="5486400"/>
            <a:ext cx="76200" cy="76200"/>
          </a:xfrm>
          <a:prstGeom prst="rect">
            <a:avLst/>
          </a:prstGeo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4038600" y="4267200"/>
            <a:ext cx="2209800" cy="175260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chemeClr val="bg1"/>
                </a:solidFill>
              </a:rPr>
              <a:t>PRANÍ,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chemeClr val="bg1"/>
                </a:solidFill>
              </a:rPr>
              <a:t>MYTÍ  NÁDOBÍ,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chemeClr val="bg1"/>
                </a:solidFill>
              </a:rPr>
              <a:t>DEZINFEKCE,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chemeClr val="bg1"/>
                </a:solidFill>
              </a:rPr>
              <a:t>STERILIZACE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 flipH="1">
            <a:off x="3962400" y="2667000"/>
            <a:ext cx="1752600" cy="12192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3962400" y="2590800"/>
            <a:ext cx="1752600" cy="1295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cs-CZ"/>
          </a:p>
        </p:txBody>
      </p:sp>
      <p:sp>
        <p:nvSpPr>
          <p:cNvPr id="47115" name="AutoShape 11"/>
          <p:cNvSpPr>
            <a:spLocks noChangeArrowheads="1"/>
          </p:cNvSpPr>
          <p:nvPr/>
        </p:nvSpPr>
        <p:spPr bwMode="auto">
          <a:xfrm>
            <a:off x="0" y="0"/>
            <a:ext cx="2916238" cy="1773238"/>
          </a:xfrm>
          <a:prstGeom prst="curvedRightArrow">
            <a:avLst>
              <a:gd name="adj1" fmla="val 30083"/>
              <a:gd name="adj2" fmla="val 48231"/>
              <a:gd name="adj3" fmla="val 54819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16" name="AutoShape 12"/>
          <p:cNvSpPr>
            <a:spLocks noChangeArrowheads="1"/>
          </p:cNvSpPr>
          <p:nvPr/>
        </p:nvSpPr>
        <p:spPr bwMode="auto">
          <a:xfrm flipH="1">
            <a:off x="6300788" y="404813"/>
            <a:ext cx="2843212" cy="720725"/>
          </a:xfrm>
          <a:prstGeom prst="leftArrow">
            <a:avLst>
              <a:gd name="adj1" fmla="val 58926"/>
              <a:gd name="adj2" fmla="val 1003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  <a:latin typeface="Arial" charset="0"/>
              </a:rPr>
              <a:t>ODPAD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2392363" y="712788"/>
            <a:ext cx="365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1800" b="1" u="sng">
                <a:solidFill>
                  <a:srgbClr val="99FFCC"/>
                </a:solidFill>
                <a:latin typeface="Arial" charset="0"/>
              </a:rPr>
              <a:t>A) JEDNORÁZOVÉ    POMŮCKY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468313" y="2708275"/>
            <a:ext cx="8675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tx2"/>
                </a:solidFill>
                <a:latin typeface="Arial" charset="0"/>
              </a:rPr>
              <a:t>B) Pomůcky   pro  opakované  použití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331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18331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569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 animBg="1" autoUpdateAnimBg="0"/>
      <p:bldP spid="18330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136904" cy="432048"/>
          </a:xfrm>
        </p:spPr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Zásady </a:t>
            </a:r>
            <a:r>
              <a:rPr lang="cs-CZ" altLang="cs-CZ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protiepidemického  režimu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8352928" cy="5040560"/>
          </a:xfrm>
        </p:spPr>
        <p:txBody>
          <a:bodyPr>
            <a:normAutofit fontScale="70000" lnSpcReduction="20000"/>
          </a:bodyPr>
          <a:lstStyle/>
          <a:p>
            <a:pPr marL="68580" indent="0" eaLnBrk="1" hangingPunct="1">
              <a:lnSpc>
                <a:spcPct val="120000"/>
              </a:lnSpc>
              <a:buNone/>
              <a:defRPr/>
            </a:pPr>
            <a:r>
              <a:rPr lang="cs-CZ" altLang="cs-CZ" sz="2600" dirty="0" smtClean="0">
                <a:latin typeface="Arial Narrow" panose="020B0606020202030204" pitchFamily="34" charset="0"/>
              </a:rPr>
              <a:t>Cílem nastavení preventivních protiepidemických režimů v péči o pacienta je eliminovat nejméně jeden ze tří článku epidemického procesu (= zdroj nákazy, přenos původce, vnímavý jedinec) a tak </a:t>
            </a:r>
            <a:r>
              <a:rPr lang="cs-CZ" altLang="cs-CZ" sz="3100" b="1" u="sng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přerušit proces šíření infekcí</a:t>
            </a:r>
            <a:r>
              <a:rPr lang="cs-CZ" altLang="cs-CZ" sz="3100" b="1" u="sng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600" dirty="0" smtClean="0">
                <a:latin typeface="Arial Narrow" panose="020B0606020202030204" pitchFamily="34" charset="0"/>
              </a:rPr>
              <a:t>v nemocničních podmínkách </a:t>
            </a:r>
            <a:r>
              <a:rPr lang="cs-CZ" altLang="cs-CZ" sz="2600" dirty="0" err="1" smtClean="0">
                <a:latin typeface="Arial Narrow" panose="020B0606020202030204" pitchFamily="34" charset="0"/>
              </a:rPr>
              <a:t>tj</a:t>
            </a:r>
            <a:r>
              <a:rPr lang="cs-CZ" altLang="cs-CZ" sz="2600" dirty="0" smtClean="0">
                <a:latin typeface="Arial Narrow" panose="020B0606020202030204" pitchFamily="34" charset="0"/>
              </a:rPr>
              <a:t>:</a:t>
            </a:r>
          </a:p>
          <a:p>
            <a:pPr marL="68580" indent="0" eaLnBrk="1" hangingPunct="1">
              <a:lnSpc>
                <a:spcPct val="120000"/>
              </a:lnSpc>
              <a:buNone/>
              <a:defRPr/>
            </a:pPr>
            <a:endParaRPr lang="cs-CZ" altLang="cs-CZ" sz="2800" dirty="0" smtClean="0">
              <a:latin typeface="Arial Narrow" panose="020B0606020202030204" pitchFamily="34" charset="0"/>
            </a:endParaRPr>
          </a:p>
          <a:p>
            <a:pPr marL="68580" indent="0" eaLnBrk="1" hangingPunct="1">
              <a:lnSpc>
                <a:spcPct val="80000"/>
              </a:lnSpc>
              <a:buNone/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  <a:r>
              <a:rPr lang="cs-CZ" altLang="cs-CZ" sz="2800" dirty="0" smtClean="0">
                <a:latin typeface="Arial Narrow" panose="020B0606020202030204" pitchFamily="34" charset="0"/>
              </a:rPr>
              <a:t>. Identifikovat </a:t>
            </a:r>
            <a:r>
              <a:rPr lang="cs-CZ" altLang="cs-CZ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zdroje nákazy mezi pacienty i zdravotníky ( i potenciální)</a:t>
            </a:r>
            <a:r>
              <a:rPr lang="cs-CZ" altLang="cs-CZ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 </a:t>
            </a:r>
            <a:r>
              <a:rPr lang="cs-CZ" altLang="cs-CZ" sz="2800" dirty="0" smtClean="0">
                <a:latin typeface="Arial Narrow" panose="020B0606020202030204" pitchFamily="34" charset="0"/>
              </a:rPr>
              <a:t>a </a:t>
            </a:r>
          </a:p>
          <a:p>
            <a:pPr marL="68580" indent="0" eaLnBrk="1" hangingPunct="1">
              <a:lnSpc>
                <a:spcPct val="80000"/>
              </a:lnSpc>
              <a:buNone/>
              <a:defRPr/>
            </a:pPr>
            <a:r>
              <a:rPr lang="cs-CZ" altLang="cs-CZ" sz="2800" dirty="0" smtClean="0">
                <a:latin typeface="Arial Narrow" panose="020B0606020202030204" pitchFamily="34" charset="0"/>
              </a:rPr>
              <a:t>    eliminovat je nastavením </a:t>
            </a:r>
            <a:r>
              <a:rPr lang="cs-CZ" altLang="cs-CZ" sz="28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bariéry</a:t>
            </a:r>
            <a:r>
              <a:rPr lang="cs-CZ" altLang="cs-CZ" sz="2800" dirty="0" smtClean="0">
                <a:latin typeface="Arial Narrow" panose="020B060602020203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 Narrow" panose="020B0606020202030204" pitchFamily="34" charset="0"/>
              </a:rPr>
              <a:t> </a:t>
            </a:r>
            <a:r>
              <a:rPr lang="cs-CZ" alt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izolací  zdroje nákazy 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různé intenzity </a:t>
            </a:r>
            <a:r>
              <a:rPr lang="cs-CZ" altLang="cs-CZ" sz="21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(* na infekčním odd. ,* na samostatném pokoji</a:t>
            </a:r>
            <a:r>
              <a:rPr lang="cs-CZ" altLang="cs-CZ" sz="23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léčením zdroje nákazy </a:t>
            </a:r>
            <a:r>
              <a:rPr lang="cs-CZ" altLang="cs-CZ" sz="23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apod</a:t>
            </a:r>
            <a:endParaRPr lang="cs-CZ" altLang="cs-CZ" sz="23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68580" indent="0" eaLnBrk="1" hangingPunct="1">
              <a:lnSpc>
                <a:spcPct val="80000"/>
              </a:lnSpc>
              <a:buNone/>
              <a:defRPr/>
            </a:pPr>
            <a:endParaRPr lang="cs-CZ" altLang="cs-CZ" sz="2800" b="1" u="sng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68580" indent="0">
              <a:lnSpc>
                <a:spcPct val="80000"/>
              </a:lnSpc>
              <a:buNone/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  <a:r>
              <a:rPr lang="cs-CZ" altLang="cs-CZ" sz="2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. 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Zvážit možné </a:t>
            </a:r>
            <a:r>
              <a:rPr lang="cs-CZ" altLang="cs-CZ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způsoby přenosu původců </a:t>
            </a:r>
            <a:r>
              <a:rPr lang="cs-CZ" altLang="cs-CZ" sz="2800" dirty="0">
                <a:solidFill>
                  <a:schemeClr val="tx1"/>
                </a:solidFill>
                <a:latin typeface="Arial Narrow" panose="020B0606020202030204" pitchFamily="34" charset="0"/>
              </a:rPr>
              <a:t>od 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okamžiku příjmu pacienta a </a:t>
            </a:r>
          </a:p>
          <a:p>
            <a:pPr marL="68580" indent="0">
              <a:lnSpc>
                <a:spcPct val="80000"/>
              </a:lnSpc>
              <a:buNone/>
              <a:defRPr/>
            </a:pPr>
            <a:r>
              <a:rPr lang="cs-CZ" altLang="cs-CZ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potom během  konkrétních diagnosticko-terapeuticko-ošetřovatelských </a:t>
            </a:r>
          </a:p>
          <a:p>
            <a:pPr marL="68580" indent="0">
              <a:lnSpc>
                <a:spcPct val="80000"/>
              </a:lnSpc>
              <a:buNone/>
              <a:defRPr/>
            </a:pPr>
            <a:r>
              <a:rPr lang="cs-CZ" altLang="cs-CZ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procesů a nastavit konkrétní preventivní </a:t>
            </a:r>
            <a:r>
              <a:rPr lang="cs-CZ" altLang="cs-CZ" sz="28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bariéru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která  případný přenos   </a:t>
            </a:r>
          </a:p>
          <a:p>
            <a:pPr marL="68580" indent="0">
              <a:lnSpc>
                <a:spcPct val="80000"/>
              </a:lnSpc>
              <a:buNone/>
              <a:defRPr/>
            </a:pPr>
            <a:r>
              <a:rPr lang="cs-CZ" altLang="cs-CZ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zablokuje.</a:t>
            </a:r>
          </a:p>
          <a:p>
            <a:pPr marL="68580" indent="0">
              <a:lnSpc>
                <a:spcPct val="80000"/>
              </a:lnSpc>
              <a:buNone/>
              <a:defRPr/>
            </a:pPr>
            <a:endParaRPr lang="cs-CZ" altLang="cs-CZ" sz="2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68580" indent="0">
              <a:lnSpc>
                <a:spcPct val="80000"/>
              </a:lnSpc>
              <a:buNone/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3.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Ovlivnit pozitivně vnímavost pacientů je málo realizovatelné naopak v důsledku </a:t>
            </a:r>
          </a:p>
          <a:p>
            <a:pPr marL="68580" indent="0">
              <a:lnSpc>
                <a:spcPct val="80000"/>
              </a:lnSpc>
              <a:buNone/>
              <a:defRPr/>
            </a:pPr>
            <a:r>
              <a:rPr lang="cs-CZ" altLang="cs-CZ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základního onemocnění, v souvislosti s celou řadou úkonů (vč. vzniku </a:t>
            </a:r>
          </a:p>
          <a:p>
            <a:pPr marL="68580" indent="0">
              <a:lnSpc>
                <a:spcPct val="80000"/>
              </a:lnSpc>
              <a:buNone/>
              <a:defRPr/>
            </a:pPr>
            <a:r>
              <a:rPr lang="cs-CZ" altLang="cs-CZ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nefyziologických vstupů), operačních zákroků a terapie (</a:t>
            </a:r>
            <a:r>
              <a:rPr lang="cs-CZ" altLang="cs-CZ" sz="28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imunosupresiva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či léky s </a:t>
            </a:r>
          </a:p>
          <a:p>
            <a:pPr marL="68580" indent="0">
              <a:lnSpc>
                <a:spcPct val="80000"/>
              </a:lnSpc>
              <a:buNone/>
              <a:defRPr/>
            </a:pPr>
            <a:r>
              <a:rPr lang="cs-CZ" altLang="cs-CZ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</a:t>
            </a:r>
            <a:r>
              <a:rPr lang="cs-CZ" altLang="cs-CZ" sz="28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imunodepresivními</a:t>
            </a:r>
            <a:r>
              <a:rPr lang="cs-CZ" altLang="cs-CZ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vedlejšími účinky), </a:t>
            </a:r>
          </a:p>
          <a:p>
            <a:pPr marL="68580" indent="0">
              <a:lnSpc>
                <a:spcPct val="80000"/>
              </a:lnSpc>
              <a:buNone/>
              <a:defRPr/>
            </a:pPr>
            <a:endParaRPr lang="cs-CZ" altLang="cs-CZ" sz="2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832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476672"/>
            <a:ext cx="8208912" cy="6120680"/>
          </a:xfrm>
        </p:spPr>
        <p:txBody>
          <a:bodyPr>
            <a:normAutofit/>
          </a:bodyPr>
          <a:lstStyle/>
          <a:p>
            <a:pPr marL="68580" indent="0" eaLnBrk="1" hangingPunct="1">
              <a:buNone/>
            </a:pPr>
            <a:endParaRPr lang="cs-CZ" altLang="cs-CZ" sz="44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68580" indent="0" eaLnBrk="1" hangingPunct="1">
              <a:buNone/>
            </a:pPr>
            <a:r>
              <a:rPr lang="cs-CZ" altLang="cs-CZ" sz="4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Bariérová ošetřovatelská péče</a:t>
            </a:r>
          </a:p>
          <a:p>
            <a:pPr marL="68580" indent="0" eaLnBrk="1" hangingPunct="1"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je systém pracovních a organizačních opatření a používání postupů, které mají zabránit přenosu mikroorganizmů :</a:t>
            </a:r>
          </a:p>
          <a:p>
            <a:pPr marL="68580" indent="0" eaLnBrk="1" hangingPunct="1"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                                                                         </a:t>
            </a:r>
          </a:p>
          <a:p>
            <a:pPr marL="68580" indent="0" eaLnBrk="1" hangingPunct="1">
              <a:buNone/>
            </a:pPr>
            <a:endParaRPr lang="cs-CZ" altLang="cs-CZ" dirty="0">
              <a:latin typeface="Arial Narrow" panose="020B0606020202030204" pitchFamily="34" charset="0"/>
            </a:endParaRPr>
          </a:p>
          <a:p>
            <a:pPr marL="68580" indent="0" eaLnBrk="1" hangingPunct="1"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 </a:t>
            </a:r>
          </a:p>
          <a:p>
            <a:pPr marL="68580" indent="0" eaLnBrk="1" hangingPunct="1">
              <a:buNone/>
            </a:pPr>
            <a:endParaRPr lang="cs-CZ" altLang="cs-CZ" dirty="0" smtClean="0">
              <a:latin typeface="Arial Narrow" panose="020B0606020202030204" pitchFamily="34" charset="0"/>
            </a:endParaRPr>
          </a:p>
          <a:p>
            <a:pPr marL="68580" indent="0" eaLnBrk="1" hangingPunct="1">
              <a:buNone/>
            </a:pPr>
            <a:endParaRPr lang="cs-CZ" altLang="cs-CZ" dirty="0">
              <a:latin typeface="Arial Narrow" panose="020B0606020202030204" pitchFamily="34" charset="0"/>
            </a:endParaRPr>
          </a:p>
          <a:p>
            <a:pPr marL="68580" indent="0" eaLnBrk="1" hangingPunct="1">
              <a:buNone/>
            </a:pPr>
            <a:endParaRPr lang="cs-CZ" altLang="cs-CZ" dirty="0" smtClean="0">
              <a:latin typeface="Arial Narrow" panose="020B0606020202030204" pitchFamily="34" charset="0"/>
            </a:endParaRPr>
          </a:p>
          <a:p>
            <a:pPr marL="68580" indent="0" eaLnBrk="1" hangingPunct="1"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Cílem je ochránit vysoce vnímavé pacienty  a zabránit vzniku nemocničních profesionálních  infekcí</a:t>
            </a:r>
          </a:p>
          <a:p>
            <a:pPr marL="68580" indent="0" eaLnBrk="1" hangingPunct="1">
              <a:buNone/>
            </a:pPr>
            <a:endParaRPr lang="cs-CZ" altLang="cs-CZ" dirty="0" smtClean="0">
              <a:latin typeface="Arial Narrow" panose="020B0606020202030204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371600" y="30480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 b="1" u="sng">
                <a:solidFill>
                  <a:srgbClr val="FF0000"/>
                </a:solidFill>
                <a:latin typeface="Arial" charset="0"/>
              </a:rPr>
              <a:t>pacient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499992" y="30480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 b="1" u="sng">
                <a:solidFill>
                  <a:srgbClr val="FF0000"/>
                </a:solidFill>
                <a:latin typeface="Arial" charset="0"/>
              </a:rPr>
              <a:t>pacient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404254" y="3788535"/>
            <a:ext cx="1872346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 b="1" u="sng" dirty="0">
                <a:solidFill>
                  <a:srgbClr val="FF0000"/>
                </a:solidFill>
                <a:latin typeface="Arial" charset="0"/>
              </a:rPr>
              <a:t>pacient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499992" y="4592392"/>
            <a:ext cx="1977008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 b="1" u="sng" dirty="0">
                <a:solidFill>
                  <a:srgbClr val="FF0000"/>
                </a:solidFill>
                <a:latin typeface="Arial" charset="0"/>
              </a:rPr>
              <a:t>pacient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99992" y="3788535"/>
            <a:ext cx="1904999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 b="1" u="sng" dirty="0">
                <a:solidFill>
                  <a:srgbClr val="FF0000"/>
                </a:solidFill>
                <a:latin typeface="Arial" charset="0"/>
              </a:rPr>
              <a:t>zdravotník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404254" y="4592392"/>
            <a:ext cx="1872346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 b="1" u="sng" dirty="0">
                <a:solidFill>
                  <a:srgbClr val="FF0000"/>
                </a:solidFill>
                <a:latin typeface="Arial" charset="0"/>
              </a:rPr>
              <a:t>zdravotník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483634" y="3329189"/>
            <a:ext cx="800334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402068" y="4142704"/>
            <a:ext cx="881900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3402068" y="4935292"/>
            <a:ext cx="881900" cy="13952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5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Zástupný symbol pro obsah 186369"/>
          <p:cNvGrpSpPr>
            <a:grpSpLocks/>
          </p:cNvGrpSpPr>
          <p:nvPr/>
        </p:nvGrpSpPr>
        <p:grpSpPr bwMode="auto">
          <a:xfrm>
            <a:off x="-973138" y="73025"/>
            <a:ext cx="11306176" cy="6784975"/>
            <a:chOff x="612" y="546"/>
            <a:chExt cx="4763" cy="3192"/>
          </a:xfrm>
        </p:grpSpPr>
        <p:sp>
          <p:nvSpPr>
            <p:cNvPr id="3" name="_s5124"/>
            <p:cNvSpPr>
              <a:spLocks noChangeShapeType="1"/>
            </p:cNvSpPr>
            <p:nvPr/>
          </p:nvSpPr>
          <p:spPr bwMode="auto">
            <a:xfrm flipH="1" flipV="1">
              <a:off x="2513" y="1144"/>
              <a:ext cx="392" cy="8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5125"/>
            <p:cNvSpPr>
              <a:spLocks noChangeArrowheads="1"/>
            </p:cNvSpPr>
            <p:nvPr/>
          </p:nvSpPr>
          <p:spPr bwMode="auto">
            <a:xfrm>
              <a:off x="2219" y="756"/>
              <a:ext cx="409" cy="40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Stavebně-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techn.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předpoklady</a:t>
              </a:r>
            </a:p>
          </p:txBody>
        </p:sp>
        <p:sp>
          <p:nvSpPr>
            <p:cNvPr id="5" name="_s5126"/>
            <p:cNvSpPr>
              <a:spLocks noChangeShapeType="1"/>
            </p:cNvSpPr>
            <p:nvPr/>
          </p:nvSpPr>
          <p:spPr bwMode="auto">
            <a:xfrm flipH="1" flipV="1">
              <a:off x="2128" y="1451"/>
              <a:ext cx="707" cy="5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5127"/>
            <p:cNvSpPr>
              <a:spLocks noChangeArrowheads="1"/>
            </p:cNvSpPr>
            <p:nvPr/>
          </p:nvSpPr>
          <p:spPr bwMode="auto">
            <a:xfrm>
              <a:off x="1763" y="1121"/>
              <a:ext cx="409" cy="40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Mikroklimatické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 podmínky</a:t>
              </a:r>
              <a:endParaRPr kumimoji="0" lang="cs-CZ" altLang="cs-CZ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" name="_s5128"/>
            <p:cNvSpPr>
              <a:spLocks noChangeShapeType="1"/>
            </p:cNvSpPr>
            <p:nvPr/>
          </p:nvSpPr>
          <p:spPr bwMode="auto">
            <a:xfrm flipH="1" flipV="1">
              <a:off x="1915" y="1895"/>
              <a:ext cx="881" cy="2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_s5129"/>
            <p:cNvSpPr>
              <a:spLocks noChangeArrowheads="1"/>
            </p:cNvSpPr>
            <p:nvPr/>
          </p:nvSpPr>
          <p:spPr bwMode="auto">
            <a:xfrm>
              <a:off x="1511" y="1647"/>
              <a:ext cx="409" cy="40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Lůžko,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Lůžkoviny,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prádlo</a:t>
              </a:r>
            </a:p>
          </p:txBody>
        </p:sp>
        <p:sp>
          <p:nvSpPr>
            <p:cNvPr id="9" name="_s5130"/>
            <p:cNvSpPr>
              <a:spLocks noChangeShapeType="1"/>
            </p:cNvSpPr>
            <p:nvPr/>
          </p:nvSpPr>
          <p:spPr bwMode="auto">
            <a:xfrm flipH="1">
              <a:off x="1915" y="2187"/>
              <a:ext cx="882" cy="2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_s5131"/>
            <p:cNvSpPr>
              <a:spLocks noChangeArrowheads="1"/>
            </p:cNvSpPr>
            <p:nvPr/>
          </p:nvSpPr>
          <p:spPr bwMode="auto">
            <a:xfrm>
              <a:off x="1512" y="2230"/>
              <a:ext cx="409" cy="40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 Narrow" pitchFamily="34" charset="0"/>
                </a:rPr>
                <a:t>Strava,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 Narrow" pitchFamily="34" charset="0"/>
                </a:rPr>
                <a:t>voda</a:t>
              </a:r>
            </a:p>
          </p:txBody>
        </p:sp>
        <p:sp>
          <p:nvSpPr>
            <p:cNvPr id="11" name="_s5132"/>
            <p:cNvSpPr>
              <a:spLocks noChangeShapeType="1"/>
            </p:cNvSpPr>
            <p:nvPr/>
          </p:nvSpPr>
          <p:spPr bwMode="auto">
            <a:xfrm flipH="1">
              <a:off x="2129" y="2268"/>
              <a:ext cx="708" cy="5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_s5133"/>
            <p:cNvSpPr>
              <a:spLocks noChangeArrowheads="1"/>
            </p:cNvSpPr>
            <p:nvPr/>
          </p:nvSpPr>
          <p:spPr bwMode="auto">
            <a:xfrm>
              <a:off x="1766" y="2755"/>
              <a:ext cx="409" cy="40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Hygienické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zázemí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pro pacienta</a:t>
              </a:r>
            </a:p>
          </p:txBody>
        </p:sp>
        <p:sp>
          <p:nvSpPr>
            <p:cNvPr id="13" name="_s5134"/>
            <p:cNvSpPr>
              <a:spLocks noChangeShapeType="1"/>
            </p:cNvSpPr>
            <p:nvPr/>
          </p:nvSpPr>
          <p:spPr bwMode="auto">
            <a:xfrm flipH="1">
              <a:off x="2515" y="2323"/>
              <a:ext cx="393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" name="_s5135"/>
            <p:cNvSpPr>
              <a:spLocks noChangeArrowheads="1"/>
            </p:cNvSpPr>
            <p:nvPr/>
          </p:nvSpPr>
          <p:spPr bwMode="auto">
            <a:xfrm>
              <a:off x="2222" y="3118"/>
              <a:ext cx="409" cy="40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Úklid,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transport</a:t>
              </a:r>
            </a:p>
          </p:txBody>
        </p:sp>
        <p:sp>
          <p:nvSpPr>
            <p:cNvPr id="15" name="_s5136"/>
            <p:cNvSpPr>
              <a:spLocks noChangeShapeType="1"/>
            </p:cNvSpPr>
            <p:nvPr/>
          </p:nvSpPr>
          <p:spPr bwMode="auto">
            <a:xfrm>
              <a:off x="2995" y="2342"/>
              <a:ext cx="1" cy="9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_s5137"/>
            <p:cNvSpPr>
              <a:spLocks noChangeArrowheads="1"/>
            </p:cNvSpPr>
            <p:nvPr/>
          </p:nvSpPr>
          <p:spPr bwMode="auto">
            <a:xfrm>
              <a:off x="2791" y="3247"/>
              <a:ext cx="409" cy="409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Specifické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vstupy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</a:rPr>
                <a:t>– zdravotnické prostředky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 </a:t>
              </a:r>
            </a:p>
          </p:txBody>
        </p:sp>
        <p:sp>
          <p:nvSpPr>
            <p:cNvPr id="17" name="_s5138"/>
            <p:cNvSpPr>
              <a:spLocks noChangeShapeType="1"/>
            </p:cNvSpPr>
            <p:nvPr/>
          </p:nvSpPr>
          <p:spPr bwMode="auto">
            <a:xfrm>
              <a:off x="3082" y="2322"/>
              <a:ext cx="394" cy="8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_s5139"/>
            <p:cNvSpPr>
              <a:spLocks noChangeArrowheads="1"/>
            </p:cNvSpPr>
            <p:nvPr/>
          </p:nvSpPr>
          <p:spPr bwMode="auto">
            <a:xfrm>
              <a:off x="3359" y="3117"/>
              <a:ext cx="409" cy="4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Emise</a:t>
              </a:r>
            </a:p>
          </p:txBody>
        </p:sp>
        <p:sp>
          <p:nvSpPr>
            <p:cNvPr id="19" name="_s5140"/>
            <p:cNvSpPr>
              <a:spLocks noChangeShapeType="1"/>
            </p:cNvSpPr>
            <p:nvPr/>
          </p:nvSpPr>
          <p:spPr bwMode="auto">
            <a:xfrm>
              <a:off x="3152" y="2266"/>
              <a:ext cx="708" cy="5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_s5141"/>
            <p:cNvSpPr>
              <a:spLocks noChangeArrowheads="1"/>
            </p:cNvSpPr>
            <p:nvPr/>
          </p:nvSpPr>
          <p:spPr bwMode="auto">
            <a:xfrm>
              <a:off x="3815" y="2753"/>
              <a:ext cx="409" cy="4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Odpadní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 vody</a:t>
              </a:r>
            </a:p>
          </p:txBody>
        </p:sp>
        <p:sp>
          <p:nvSpPr>
            <p:cNvPr id="21" name="_s5142"/>
            <p:cNvSpPr>
              <a:spLocks noChangeShapeType="1"/>
            </p:cNvSpPr>
            <p:nvPr/>
          </p:nvSpPr>
          <p:spPr bwMode="auto">
            <a:xfrm>
              <a:off x="3191" y="2185"/>
              <a:ext cx="882" cy="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_s5143"/>
            <p:cNvSpPr>
              <a:spLocks noChangeArrowheads="1"/>
            </p:cNvSpPr>
            <p:nvPr/>
          </p:nvSpPr>
          <p:spPr bwMode="auto">
            <a:xfrm>
              <a:off x="4068" y="2227"/>
              <a:ext cx="409" cy="4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Chemické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 odpady</a:t>
              </a:r>
            </a:p>
          </p:txBody>
        </p:sp>
        <p:sp>
          <p:nvSpPr>
            <p:cNvPr id="23" name="_s5144"/>
            <p:cNvSpPr>
              <a:spLocks noChangeShapeType="1"/>
            </p:cNvSpPr>
            <p:nvPr/>
          </p:nvSpPr>
          <p:spPr bwMode="auto">
            <a:xfrm flipV="1">
              <a:off x="3191" y="1893"/>
              <a:ext cx="881" cy="2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_s5145"/>
            <p:cNvSpPr>
              <a:spLocks noChangeArrowheads="1"/>
            </p:cNvSpPr>
            <p:nvPr/>
          </p:nvSpPr>
          <p:spPr bwMode="auto">
            <a:xfrm>
              <a:off x="4067" y="1644"/>
              <a:ext cx="409" cy="4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Radioaktivní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odpady</a:t>
              </a:r>
            </a:p>
          </p:txBody>
        </p:sp>
        <p:sp>
          <p:nvSpPr>
            <p:cNvPr id="25" name="_s5146"/>
            <p:cNvSpPr>
              <a:spLocks noChangeShapeType="1"/>
            </p:cNvSpPr>
            <p:nvPr/>
          </p:nvSpPr>
          <p:spPr bwMode="auto">
            <a:xfrm flipV="1">
              <a:off x="3152" y="1450"/>
              <a:ext cx="706" cy="5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_s5147"/>
            <p:cNvSpPr>
              <a:spLocks noChangeArrowheads="1"/>
            </p:cNvSpPr>
            <p:nvPr/>
          </p:nvSpPr>
          <p:spPr bwMode="auto">
            <a:xfrm>
              <a:off x="3814" y="1119"/>
              <a:ext cx="409" cy="4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Komunální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5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odpady</a:t>
              </a:r>
            </a:p>
          </p:txBody>
        </p:sp>
        <p:sp>
          <p:nvSpPr>
            <p:cNvPr id="27" name="_s5148"/>
            <p:cNvSpPr>
              <a:spLocks noChangeShapeType="1"/>
            </p:cNvSpPr>
            <p:nvPr/>
          </p:nvSpPr>
          <p:spPr bwMode="auto">
            <a:xfrm flipV="1">
              <a:off x="3081" y="1143"/>
              <a:ext cx="392" cy="8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8" name="_s5149"/>
            <p:cNvSpPr>
              <a:spLocks noChangeArrowheads="1"/>
            </p:cNvSpPr>
            <p:nvPr/>
          </p:nvSpPr>
          <p:spPr bwMode="auto">
            <a:xfrm>
              <a:off x="3358" y="755"/>
              <a:ext cx="409" cy="4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Infekční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odpady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1" i="0" u="none" strike="noStrike" cap="none" normalizeH="0" baseline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 Narrow" pitchFamily="34" charset="0"/>
                </a:rPr>
                <a:t>vč. ostrých</a:t>
              </a:r>
            </a:p>
          </p:txBody>
        </p:sp>
        <p:sp>
          <p:nvSpPr>
            <p:cNvPr id="29" name="_s5150"/>
            <p:cNvSpPr>
              <a:spLocks noChangeShapeType="1"/>
            </p:cNvSpPr>
            <p:nvPr/>
          </p:nvSpPr>
          <p:spPr bwMode="auto">
            <a:xfrm flipV="1">
              <a:off x="2993" y="1034"/>
              <a:ext cx="0" cy="9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0" name="_s5151"/>
            <p:cNvSpPr>
              <a:spLocks noChangeArrowheads="1"/>
            </p:cNvSpPr>
            <p:nvPr/>
          </p:nvSpPr>
          <p:spPr bwMode="auto">
            <a:xfrm>
              <a:off x="2789" y="626"/>
              <a:ext cx="409" cy="40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2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1" name="_s5152"/>
            <p:cNvSpPr>
              <a:spLocks noChangeArrowheads="1"/>
            </p:cNvSpPr>
            <p:nvPr/>
          </p:nvSpPr>
          <p:spPr bwMode="auto">
            <a:xfrm>
              <a:off x="2789" y="1938"/>
              <a:ext cx="409" cy="4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1057" name="AutoShape 33"/>
          <p:cNvSpPr>
            <a:spLocks noChangeArrowheads="1"/>
          </p:cNvSpPr>
          <p:nvPr/>
        </p:nvSpPr>
        <p:spPr bwMode="auto">
          <a:xfrm>
            <a:off x="3203575" y="1916113"/>
            <a:ext cx="2808288" cy="2520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3709 w 21600"/>
              <a:gd name="T13" fmla="*/ 6980 h 21600"/>
              <a:gd name="T14" fmla="*/ 17891 w 21600"/>
              <a:gd name="T15" fmla="*/ 1462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195"/>
                </a:lnTo>
                <a:lnTo>
                  <a:pt x="6980" y="4195"/>
                </a:lnTo>
                <a:lnTo>
                  <a:pt x="6980" y="6980"/>
                </a:lnTo>
                <a:lnTo>
                  <a:pt x="4195" y="6980"/>
                </a:lnTo>
                <a:lnTo>
                  <a:pt x="4195" y="6480"/>
                </a:lnTo>
                <a:lnTo>
                  <a:pt x="0" y="10800"/>
                </a:lnTo>
                <a:lnTo>
                  <a:pt x="4195" y="15120"/>
                </a:lnTo>
                <a:lnTo>
                  <a:pt x="4195" y="14620"/>
                </a:lnTo>
                <a:lnTo>
                  <a:pt x="6980" y="14620"/>
                </a:lnTo>
                <a:lnTo>
                  <a:pt x="6980" y="17405"/>
                </a:lnTo>
                <a:lnTo>
                  <a:pt x="6480" y="17405"/>
                </a:lnTo>
                <a:lnTo>
                  <a:pt x="10800" y="21600"/>
                </a:lnTo>
                <a:lnTo>
                  <a:pt x="15120" y="17405"/>
                </a:lnTo>
                <a:lnTo>
                  <a:pt x="14620" y="17405"/>
                </a:lnTo>
                <a:lnTo>
                  <a:pt x="14620" y="14620"/>
                </a:lnTo>
                <a:lnTo>
                  <a:pt x="17405" y="14620"/>
                </a:lnTo>
                <a:lnTo>
                  <a:pt x="17405" y="15120"/>
                </a:lnTo>
                <a:lnTo>
                  <a:pt x="21600" y="10800"/>
                </a:lnTo>
                <a:lnTo>
                  <a:pt x="17405" y="6480"/>
                </a:lnTo>
                <a:lnTo>
                  <a:pt x="17405" y="6980"/>
                </a:lnTo>
                <a:lnTo>
                  <a:pt x="14620" y="6980"/>
                </a:lnTo>
                <a:lnTo>
                  <a:pt x="14620" y="4195"/>
                </a:lnTo>
                <a:lnTo>
                  <a:pt x="15120" y="4195"/>
                </a:lnTo>
                <a:lnTo>
                  <a:pt x="10800" y="0"/>
                </a:lnTo>
                <a:close/>
              </a:path>
            </a:pathLst>
          </a:custGeom>
          <a:solidFill>
            <a:srgbClr val="CCFF66"/>
          </a:soli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bg2"/>
                </a:solidFill>
                <a:latin typeface="Arial" charset="0"/>
              </a:rPr>
              <a:t>Nemocniční   péče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" charset="0"/>
            </a:endParaRPr>
          </a:p>
        </p:txBody>
      </p:sp>
      <p:sp>
        <p:nvSpPr>
          <p:cNvPr id="1058" name="AutoShape 34"/>
          <p:cNvSpPr>
            <a:spLocks noChangeArrowheads="1"/>
          </p:cNvSpPr>
          <p:nvPr/>
        </p:nvSpPr>
        <p:spPr bwMode="auto">
          <a:xfrm rot="503340">
            <a:off x="2195513" y="2924175"/>
            <a:ext cx="787400" cy="2159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66"/>
          </a:soli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cs-CZ"/>
          </a:p>
        </p:txBody>
      </p:sp>
      <p:sp>
        <p:nvSpPr>
          <p:cNvPr id="1059" name="AutoShape 35"/>
          <p:cNvSpPr>
            <a:spLocks noChangeArrowheads="1"/>
          </p:cNvSpPr>
          <p:nvPr/>
        </p:nvSpPr>
        <p:spPr bwMode="auto">
          <a:xfrm rot="1935492">
            <a:off x="2484438" y="1844675"/>
            <a:ext cx="688975" cy="5667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9082 h 21600"/>
              <a:gd name="T14" fmla="*/ 20686 w 21600"/>
              <a:gd name="T15" fmla="*/ 125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856" y="0"/>
                </a:moveTo>
                <a:lnTo>
                  <a:pt x="15856" y="9082"/>
                </a:lnTo>
                <a:lnTo>
                  <a:pt x="3375" y="9082"/>
                </a:lnTo>
                <a:lnTo>
                  <a:pt x="3375" y="12518"/>
                </a:lnTo>
                <a:lnTo>
                  <a:pt x="15856" y="12518"/>
                </a:lnTo>
                <a:lnTo>
                  <a:pt x="15856" y="21600"/>
                </a:lnTo>
                <a:lnTo>
                  <a:pt x="21600" y="10800"/>
                </a:lnTo>
                <a:lnTo>
                  <a:pt x="15856" y="0"/>
                </a:lnTo>
                <a:close/>
              </a:path>
              <a:path w="21600" h="21600">
                <a:moveTo>
                  <a:pt x="1350" y="9082"/>
                </a:moveTo>
                <a:lnTo>
                  <a:pt x="1350" y="12518"/>
                </a:lnTo>
                <a:lnTo>
                  <a:pt x="2700" y="12518"/>
                </a:lnTo>
                <a:lnTo>
                  <a:pt x="2700" y="9082"/>
                </a:lnTo>
                <a:lnTo>
                  <a:pt x="1350" y="9082"/>
                </a:lnTo>
                <a:close/>
              </a:path>
              <a:path w="21600" h="21600">
                <a:moveTo>
                  <a:pt x="0" y="9082"/>
                </a:moveTo>
                <a:lnTo>
                  <a:pt x="0" y="12518"/>
                </a:lnTo>
                <a:lnTo>
                  <a:pt x="675" y="12518"/>
                </a:lnTo>
                <a:lnTo>
                  <a:pt x="675" y="9082"/>
                </a:lnTo>
                <a:lnTo>
                  <a:pt x="0" y="9082"/>
                </a:lnTo>
                <a:close/>
              </a:path>
            </a:pathLst>
          </a:custGeom>
          <a:solidFill>
            <a:srgbClr val="FFFF66"/>
          </a:soli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cs-CZ"/>
          </a:p>
        </p:txBody>
      </p:sp>
      <p:sp>
        <p:nvSpPr>
          <p:cNvPr id="1060" name="AutoShape 36"/>
          <p:cNvSpPr>
            <a:spLocks noChangeArrowheads="1"/>
          </p:cNvSpPr>
          <p:nvPr/>
        </p:nvSpPr>
        <p:spPr bwMode="auto">
          <a:xfrm rot="3801018">
            <a:off x="3348038" y="1268412"/>
            <a:ext cx="630238" cy="4873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8558 h 21600"/>
              <a:gd name="T14" fmla="*/ 20479 w 21600"/>
              <a:gd name="T15" fmla="*/ 1304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8558"/>
                </a:lnTo>
                <a:lnTo>
                  <a:pt x="3375" y="8558"/>
                </a:lnTo>
                <a:lnTo>
                  <a:pt x="3375" y="13042"/>
                </a:lnTo>
                <a:lnTo>
                  <a:pt x="16200" y="13042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8558"/>
                </a:moveTo>
                <a:lnTo>
                  <a:pt x="1350" y="13042"/>
                </a:lnTo>
                <a:lnTo>
                  <a:pt x="2700" y="13042"/>
                </a:lnTo>
                <a:lnTo>
                  <a:pt x="2700" y="8558"/>
                </a:lnTo>
                <a:lnTo>
                  <a:pt x="1350" y="8558"/>
                </a:lnTo>
                <a:close/>
              </a:path>
              <a:path w="21600" h="21600">
                <a:moveTo>
                  <a:pt x="0" y="8558"/>
                </a:moveTo>
                <a:lnTo>
                  <a:pt x="0" y="13042"/>
                </a:lnTo>
                <a:lnTo>
                  <a:pt x="675" y="13042"/>
                </a:lnTo>
                <a:lnTo>
                  <a:pt x="675" y="8558"/>
                </a:lnTo>
                <a:lnTo>
                  <a:pt x="0" y="8558"/>
                </a:lnTo>
                <a:close/>
              </a:path>
            </a:pathLst>
          </a:custGeom>
          <a:solidFill>
            <a:srgbClr val="FFFF66"/>
          </a:soli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cs-CZ"/>
          </a:p>
        </p:txBody>
      </p:sp>
      <p:sp>
        <p:nvSpPr>
          <p:cNvPr id="1061" name="AutoShape 37"/>
          <p:cNvSpPr>
            <a:spLocks noChangeArrowheads="1"/>
          </p:cNvSpPr>
          <p:nvPr/>
        </p:nvSpPr>
        <p:spPr bwMode="auto">
          <a:xfrm rot="5217933">
            <a:off x="4428332" y="1197769"/>
            <a:ext cx="503237" cy="358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881 h 21600"/>
              <a:gd name="T14" fmla="*/ 20018 w 21600"/>
              <a:gd name="T15" fmla="*/ 1471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239" y="0"/>
                </a:moveTo>
                <a:lnTo>
                  <a:pt x="17239" y="6881"/>
                </a:lnTo>
                <a:lnTo>
                  <a:pt x="3375" y="6881"/>
                </a:lnTo>
                <a:lnTo>
                  <a:pt x="3375" y="14719"/>
                </a:lnTo>
                <a:lnTo>
                  <a:pt x="17239" y="14719"/>
                </a:lnTo>
                <a:lnTo>
                  <a:pt x="17239" y="21600"/>
                </a:lnTo>
                <a:lnTo>
                  <a:pt x="21600" y="10800"/>
                </a:lnTo>
                <a:lnTo>
                  <a:pt x="17239" y="0"/>
                </a:lnTo>
                <a:close/>
              </a:path>
              <a:path w="21600" h="21600">
                <a:moveTo>
                  <a:pt x="1350" y="6881"/>
                </a:moveTo>
                <a:lnTo>
                  <a:pt x="1350" y="14719"/>
                </a:lnTo>
                <a:lnTo>
                  <a:pt x="2700" y="14719"/>
                </a:lnTo>
                <a:lnTo>
                  <a:pt x="2700" y="6881"/>
                </a:lnTo>
                <a:lnTo>
                  <a:pt x="1350" y="6881"/>
                </a:lnTo>
                <a:close/>
              </a:path>
              <a:path w="21600" h="21600">
                <a:moveTo>
                  <a:pt x="0" y="6881"/>
                </a:moveTo>
                <a:lnTo>
                  <a:pt x="0" y="14719"/>
                </a:lnTo>
                <a:lnTo>
                  <a:pt x="675" y="14719"/>
                </a:lnTo>
                <a:lnTo>
                  <a:pt x="675" y="6881"/>
                </a:lnTo>
                <a:lnTo>
                  <a:pt x="0" y="6881"/>
                </a:lnTo>
                <a:close/>
              </a:path>
            </a:pathLst>
          </a:custGeom>
          <a:solidFill>
            <a:srgbClr val="FFFF66"/>
          </a:soli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cs-CZ"/>
          </a:p>
        </p:txBody>
      </p:sp>
      <p:sp>
        <p:nvSpPr>
          <p:cNvPr id="1062" name="AutoShape 38"/>
          <p:cNvSpPr>
            <a:spLocks noChangeArrowheads="1"/>
          </p:cNvSpPr>
          <p:nvPr/>
        </p:nvSpPr>
        <p:spPr bwMode="auto">
          <a:xfrm rot="-628943">
            <a:off x="2484438" y="3644900"/>
            <a:ext cx="719137" cy="35718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8278 h 21600"/>
              <a:gd name="T14" fmla="*/ 20346 w 21600"/>
              <a:gd name="T15" fmla="*/ 1332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30" y="0"/>
                </a:moveTo>
                <a:lnTo>
                  <a:pt x="16230" y="8278"/>
                </a:lnTo>
                <a:lnTo>
                  <a:pt x="3375" y="8278"/>
                </a:lnTo>
                <a:lnTo>
                  <a:pt x="3375" y="13322"/>
                </a:lnTo>
                <a:lnTo>
                  <a:pt x="16230" y="13322"/>
                </a:lnTo>
                <a:lnTo>
                  <a:pt x="16230" y="21600"/>
                </a:lnTo>
                <a:lnTo>
                  <a:pt x="21600" y="10800"/>
                </a:lnTo>
                <a:lnTo>
                  <a:pt x="16230" y="0"/>
                </a:lnTo>
                <a:close/>
              </a:path>
              <a:path w="21600" h="21600">
                <a:moveTo>
                  <a:pt x="1350" y="8278"/>
                </a:moveTo>
                <a:lnTo>
                  <a:pt x="1350" y="13322"/>
                </a:lnTo>
                <a:lnTo>
                  <a:pt x="2700" y="13322"/>
                </a:lnTo>
                <a:lnTo>
                  <a:pt x="2700" y="8278"/>
                </a:lnTo>
                <a:lnTo>
                  <a:pt x="1350" y="8278"/>
                </a:lnTo>
                <a:close/>
              </a:path>
              <a:path w="21600" h="21600">
                <a:moveTo>
                  <a:pt x="0" y="8278"/>
                </a:moveTo>
                <a:lnTo>
                  <a:pt x="0" y="13322"/>
                </a:lnTo>
                <a:lnTo>
                  <a:pt x="675" y="13322"/>
                </a:lnTo>
                <a:lnTo>
                  <a:pt x="675" y="8278"/>
                </a:lnTo>
                <a:lnTo>
                  <a:pt x="0" y="8278"/>
                </a:lnTo>
                <a:close/>
              </a:path>
            </a:pathLst>
          </a:custGeom>
          <a:solidFill>
            <a:srgbClr val="FFFF66"/>
          </a:soli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cs-CZ"/>
          </a:p>
        </p:txBody>
      </p:sp>
      <p:sp>
        <p:nvSpPr>
          <p:cNvPr id="1063" name="AutoShape 39"/>
          <p:cNvSpPr>
            <a:spLocks noChangeArrowheads="1"/>
          </p:cNvSpPr>
          <p:nvPr/>
        </p:nvSpPr>
        <p:spPr bwMode="auto">
          <a:xfrm rot="-1629454">
            <a:off x="2916238" y="4292600"/>
            <a:ext cx="630237" cy="4381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8752 h 21600"/>
              <a:gd name="T14" fmla="*/ 20709 w 21600"/>
              <a:gd name="T15" fmla="*/ 1284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902" y="0"/>
                </a:moveTo>
                <a:lnTo>
                  <a:pt x="16902" y="8752"/>
                </a:lnTo>
                <a:lnTo>
                  <a:pt x="3375" y="8752"/>
                </a:lnTo>
                <a:lnTo>
                  <a:pt x="3375" y="12848"/>
                </a:lnTo>
                <a:lnTo>
                  <a:pt x="16902" y="12848"/>
                </a:lnTo>
                <a:lnTo>
                  <a:pt x="16902" y="21600"/>
                </a:lnTo>
                <a:lnTo>
                  <a:pt x="21600" y="10800"/>
                </a:lnTo>
                <a:lnTo>
                  <a:pt x="16902" y="0"/>
                </a:lnTo>
                <a:close/>
              </a:path>
              <a:path w="21600" h="21600">
                <a:moveTo>
                  <a:pt x="1350" y="8752"/>
                </a:moveTo>
                <a:lnTo>
                  <a:pt x="1350" y="12848"/>
                </a:lnTo>
                <a:lnTo>
                  <a:pt x="2700" y="12848"/>
                </a:lnTo>
                <a:lnTo>
                  <a:pt x="2700" y="8752"/>
                </a:lnTo>
                <a:lnTo>
                  <a:pt x="1350" y="8752"/>
                </a:lnTo>
                <a:close/>
              </a:path>
              <a:path w="21600" h="21600">
                <a:moveTo>
                  <a:pt x="0" y="8752"/>
                </a:moveTo>
                <a:lnTo>
                  <a:pt x="0" y="12848"/>
                </a:lnTo>
                <a:lnTo>
                  <a:pt x="675" y="12848"/>
                </a:lnTo>
                <a:lnTo>
                  <a:pt x="675" y="8752"/>
                </a:lnTo>
                <a:lnTo>
                  <a:pt x="0" y="8752"/>
                </a:lnTo>
                <a:close/>
              </a:path>
            </a:pathLst>
          </a:custGeom>
          <a:solidFill>
            <a:srgbClr val="FFFF66"/>
          </a:soli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cs-CZ"/>
          </a:p>
        </p:txBody>
      </p:sp>
      <p:sp>
        <p:nvSpPr>
          <p:cNvPr id="1064" name="AutoShape 40"/>
          <p:cNvSpPr>
            <a:spLocks noChangeArrowheads="1"/>
          </p:cNvSpPr>
          <p:nvPr/>
        </p:nvSpPr>
        <p:spPr bwMode="auto">
          <a:xfrm rot="-3499545">
            <a:off x="3713957" y="4575968"/>
            <a:ext cx="482600" cy="49371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9000 h 21600"/>
              <a:gd name="T14" fmla="*/ 20700 w 21600"/>
              <a:gd name="T15" fmla="*/ 12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9000"/>
                </a:lnTo>
                <a:lnTo>
                  <a:pt x="3375" y="9000"/>
                </a:lnTo>
                <a:lnTo>
                  <a:pt x="3375" y="12600"/>
                </a:lnTo>
                <a:lnTo>
                  <a:pt x="16200" y="126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9000"/>
                </a:moveTo>
                <a:lnTo>
                  <a:pt x="1350" y="12600"/>
                </a:lnTo>
                <a:lnTo>
                  <a:pt x="2700" y="12600"/>
                </a:lnTo>
                <a:lnTo>
                  <a:pt x="2700" y="9000"/>
                </a:lnTo>
                <a:lnTo>
                  <a:pt x="1350" y="9000"/>
                </a:lnTo>
                <a:close/>
              </a:path>
              <a:path w="21600" h="21600">
                <a:moveTo>
                  <a:pt x="0" y="9000"/>
                </a:moveTo>
                <a:lnTo>
                  <a:pt x="0" y="12600"/>
                </a:lnTo>
                <a:lnTo>
                  <a:pt x="675" y="12600"/>
                </a:lnTo>
                <a:lnTo>
                  <a:pt x="675" y="9000"/>
                </a:lnTo>
                <a:lnTo>
                  <a:pt x="0" y="9000"/>
                </a:lnTo>
                <a:close/>
              </a:path>
            </a:pathLst>
          </a:custGeom>
          <a:solidFill>
            <a:srgbClr val="FFFF66"/>
          </a:soli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cs-CZ"/>
          </a:p>
        </p:txBody>
      </p:sp>
      <p:sp>
        <p:nvSpPr>
          <p:cNvPr id="1065" name="AutoShape 41"/>
          <p:cNvSpPr>
            <a:spLocks noChangeArrowheads="1"/>
          </p:cNvSpPr>
          <p:nvPr/>
        </p:nvSpPr>
        <p:spPr bwMode="auto">
          <a:xfrm rot="-5400000">
            <a:off x="4390231" y="4618832"/>
            <a:ext cx="576263" cy="355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8196 h 21600"/>
              <a:gd name="T14" fmla="*/ 20050 w 21600"/>
              <a:gd name="T15" fmla="*/ 1340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173" y="0"/>
                </a:moveTo>
                <a:lnTo>
                  <a:pt x="15173" y="8196"/>
                </a:lnTo>
                <a:lnTo>
                  <a:pt x="3375" y="8196"/>
                </a:lnTo>
                <a:lnTo>
                  <a:pt x="3375" y="13404"/>
                </a:lnTo>
                <a:lnTo>
                  <a:pt x="15173" y="13404"/>
                </a:lnTo>
                <a:lnTo>
                  <a:pt x="15173" y="21600"/>
                </a:lnTo>
                <a:lnTo>
                  <a:pt x="21600" y="10800"/>
                </a:lnTo>
                <a:lnTo>
                  <a:pt x="15173" y="0"/>
                </a:lnTo>
                <a:close/>
              </a:path>
              <a:path w="21600" h="21600">
                <a:moveTo>
                  <a:pt x="1350" y="8196"/>
                </a:moveTo>
                <a:lnTo>
                  <a:pt x="1350" y="13404"/>
                </a:lnTo>
                <a:lnTo>
                  <a:pt x="2700" y="13404"/>
                </a:lnTo>
                <a:lnTo>
                  <a:pt x="2700" y="8196"/>
                </a:lnTo>
                <a:lnTo>
                  <a:pt x="1350" y="8196"/>
                </a:lnTo>
                <a:close/>
              </a:path>
              <a:path w="21600" h="21600">
                <a:moveTo>
                  <a:pt x="0" y="8196"/>
                </a:moveTo>
                <a:lnTo>
                  <a:pt x="0" y="13404"/>
                </a:lnTo>
                <a:lnTo>
                  <a:pt x="675" y="13404"/>
                </a:lnTo>
                <a:lnTo>
                  <a:pt x="675" y="8196"/>
                </a:lnTo>
                <a:lnTo>
                  <a:pt x="0" y="8196"/>
                </a:lnTo>
                <a:close/>
              </a:path>
            </a:pathLst>
          </a:custGeom>
          <a:solidFill>
            <a:srgbClr val="FFFF66"/>
          </a:soli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cs-CZ"/>
          </a:p>
        </p:txBody>
      </p:sp>
      <p:sp>
        <p:nvSpPr>
          <p:cNvPr id="186410" name="AutoShape 42"/>
          <p:cNvSpPr>
            <a:spLocks noChangeArrowheads="1"/>
          </p:cNvSpPr>
          <p:nvPr/>
        </p:nvSpPr>
        <p:spPr bwMode="auto">
          <a:xfrm rot="-25244542">
            <a:off x="5219700" y="1773238"/>
            <a:ext cx="647700" cy="215900"/>
          </a:xfrm>
          <a:prstGeom prst="notchedRightArrow">
            <a:avLst>
              <a:gd name="adj1" fmla="val 35250"/>
              <a:gd name="adj2" fmla="val 71444"/>
            </a:avLst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cs-CZ"/>
          </a:p>
        </p:txBody>
      </p:sp>
      <p:sp>
        <p:nvSpPr>
          <p:cNvPr id="186411" name="AutoShape 43"/>
          <p:cNvSpPr>
            <a:spLocks noChangeArrowheads="1"/>
          </p:cNvSpPr>
          <p:nvPr/>
        </p:nvSpPr>
        <p:spPr bwMode="auto">
          <a:xfrm rot="-2060877">
            <a:off x="5795963" y="2205038"/>
            <a:ext cx="755650" cy="373062"/>
          </a:xfrm>
          <a:prstGeom prst="notchedRightArrow">
            <a:avLst>
              <a:gd name="adj1" fmla="val 24519"/>
              <a:gd name="adj2" fmla="val 48238"/>
            </a:avLst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cs-CZ"/>
          </a:p>
        </p:txBody>
      </p:sp>
      <p:sp>
        <p:nvSpPr>
          <p:cNvPr id="186412" name="AutoShape 44"/>
          <p:cNvSpPr>
            <a:spLocks noChangeArrowheads="1"/>
          </p:cNvSpPr>
          <p:nvPr/>
        </p:nvSpPr>
        <p:spPr bwMode="auto">
          <a:xfrm rot="-734207">
            <a:off x="6156325" y="2852738"/>
            <a:ext cx="647700" cy="358775"/>
          </a:xfrm>
          <a:prstGeom prst="notchedRightArrow">
            <a:avLst>
              <a:gd name="adj1" fmla="val 34991"/>
              <a:gd name="adj2" fmla="val 44297"/>
            </a:avLst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cs-CZ"/>
          </a:p>
        </p:txBody>
      </p:sp>
      <p:sp>
        <p:nvSpPr>
          <p:cNvPr id="186413" name="AutoShape 45"/>
          <p:cNvSpPr>
            <a:spLocks noChangeArrowheads="1"/>
          </p:cNvSpPr>
          <p:nvPr/>
        </p:nvSpPr>
        <p:spPr bwMode="auto">
          <a:xfrm rot="602997">
            <a:off x="5940425" y="3573463"/>
            <a:ext cx="746125" cy="506412"/>
          </a:xfrm>
          <a:prstGeom prst="notchedRightArrow">
            <a:avLst>
              <a:gd name="adj1" fmla="val 12444"/>
              <a:gd name="adj2" fmla="val 57270"/>
            </a:avLst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cs-CZ"/>
          </a:p>
        </p:txBody>
      </p:sp>
      <p:sp>
        <p:nvSpPr>
          <p:cNvPr id="186414" name="AutoShape 46"/>
          <p:cNvSpPr>
            <a:spLocks noChangeArrowheads="1"/>
          </p:cNvSpPr>
          <p:nvPr/>
        </p:nvSpPr>
        <p:spPr bwMode="auto">
          <a:xfrm rot="1975269">
            <a:off x="5508625" y="4005263"/>
            <a:ext cx="611188" cy="577850"/>
          </a:xfrm>
          <a:prstGeom prst="notchedRightArrow">
            <a:avLst>
              <a:gd name="adj1" fmla="val 23278"/>
              <a:gd name="adj2" fmla="val 21599"/>
            </a:avLst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cs-CZ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6415" name="Ink 4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186415" name="Ink 4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  <p:pic>
        <p:nvPicPr>
          <p:cNvPr id="1072" name="Picture 48" descr="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997200"/>
            <a:ext cx="15128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417" name="AutoShape 49"/>
          <p:cNvSpPr>
            <a:spLocks noChangeArrowheads="1"/>
          </p:cNvSpPr>
          <p:nvPr/>
        </p:nvSpPr>
        <p:spPr bwMode="auto">
          <a:xfrm rot="3935124">
            <a:off x="4976019" y="4537869"/>
            <a:ext cx="611188" cy="266700"/>
          </a:xfrm>
          <a:prstGeom prst="notchedRightArrow">
            <a:avLst>
              <a:gd name="adj1" fmla="val 50000"/>
              <a:gd name="adj2" fmla="val 57292"/>
            </a:avLst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rgbClr val="CC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cs-CZ"/>
          </a:p>
        </p:txBody>
      </p:sp>
      <p:sp>
        <p:nvSpPr>
          <p:cNvPr id="1074" name="Text Box 50"/>
          <p:cNvSpPr txBox="1">
            <a:spLocks noChangeArrowheads="1"/>
          </p:cNvSpPr>
          <p:nvPr/>
        </p:nvSpPr>
        <p:spPr bwMode="auto">
          <a:xfrm>
            <a:off x="4211638" y="0"/>
            <a:ext cx="10414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00"/>
                </a:solidFill>
                <a:latin typeface="Arial Narrow" pitchFamily="34" charset="0"/>
              </a:rPr>
              <a:t>Osoby,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00"/>
                </a:solidFill>
                <a:latin typeface="Arial Narrow" pitchFamily="34" charset="0"/>
              </a:rPr>
              <a:t>pacienti,, personál, studenti, návštěvy</a:t>
            </a:r>
          </a:p>
        </p:txBody>
      </p:sp>
      <p:sp>
        <p:nvSpPr>
          <p:cNvPr id="1075" name="AutoShape 51"/>
          <p:cNvSpPr>
            <a:spLocks noChangeArrowheads="1"/>
          </p:cNvSpPr>
          <p:nvPr/>
        </p:nvSpPr>
        <p:spPr bwMode="auto">
          <a:xfrm rot="1808996">
            <a:off x="7580313" y="5521325"/>
            <a:ext cx="1530350" cy="11525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660066"/>
                </a:solidFill>
                <a:latin typeface="Arial Narrow" pitchFamily="34" charset="0"/>
              </a:rPr>
              <a:t>V7STUPY</a:t>
            </a:r>
          </a:p>
        </p:txBody>
      </p:sp>
      <p:sp>
        <p:nvSpPr>
          <p:cNvPr id="1076" name="AutoShape 52"/>
          <p:cNvSpPr>
            <a:spLocks noChangeArrowheads="1"/>
          </p:cNvSpPr>
          <p:nvPr/>
        </p:nvSpPr>
        <p:spPr bwMode="auto">
          <a:xfrm rot="1969696">
            <a:off x="212725" y="71438"/>
            <a:ext cx="1871663" cy="13684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0000"/>
                </a:solidFill>
                <a:latin typeface="Arial" charset="0"/>
              </a:rPr>
              <a:t>VSTUPY  </a:t>
            </a:r>
          </a:p>
        </p:txBody>
      </p:sp>
    </p:spTree>
    <p:extLst>
      <p:ext uri="{BB962C8B-B14F-4D97-AF65-F5344CB8AC3E}">
        <p14:creationId xmlns:p14="http://schemas.microsoft.com/office/powerpoint/2010/main" val="245721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136904" cy="432048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Základní  bariérová opatření: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352928" cy="4824536"/>
          </a:xfrm>
        </p:spPr>
        <p:txBody>
          <a:bodyPr>
            <a:normAutofit fontScale="62500" lnSpcReduction="20000"/>
          </a:bodyPr>
          <a:lstStyle/>
          <a:p>
            <a:pPr marL="68580" indent="0">
              <a:lnSpc>
                <a:spcPct val="120000"/>
              </a:lnSpc>
              <a:buNone/>
              <a:defRPr/>
            </a:pPr>
            <a:r>
              <a:rPr lang="cs-CZ" altLang="cs-CZ" sz="2800" dirty="0" smtClean="0">
                <a:latin typeface="Arial Narrow" panose="020B0606020202030204" pitchFamily="34" charset="0"/>
              </a:rPr>
              <a:t>	</a:t>
            </a:r>
            <a:r>
              <a:rPr lang="cs-CZ" altLang="cs-CZ" sz="3800" dirty="0" smtClean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a</a:t>
            </a:r>
            <a: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) mytí rukou </a:t>
            </a:r>
            <a:b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</a:br>
            <a: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	b) používání rukavic</a:t>
            </a:r>
            <a:r>
              <a:rPr lang="cs-CZ" altLang="cs-CZ" sz="3800" u="sng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/>
            </a:r>
            <a:br>
              <a:rPr lang="cs-CZ" altLang="cs-CZ" sz="3800" u="sng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</a:br>
            <a: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	c) ústní roušky, ochrana očí, obličejové štíty</a:t>
            </a:r>
            <a:b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</a:br>
            <a: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	d) pláště a ochranné oděvy</a:t>
            </a:r>
            <a:b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</a:br>
            <a: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	e) péče o zdravotnické prostředky</a:t>
            </a:r>
            <a:b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</a:br>
            <a: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	f)  monitoring mikroklimatických podmínek</a:t>
            </a:r>
            <a:b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</a:br>
            <a: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	g) prádlo</a:t>
            </a:r>
            <a:b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</a:br>
            <a: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	h) ochrana zaměstnanců</a:t>
            </a:r>
            <a:b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</a:br>
            <a:r>
              <a:rPr lang="cs-CZ" altLang="cs-CZ" sz="3800" dirty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	i) izolace pacienta na samostatném </a:t>
            </a:r>
            <a:r>
              <a:rPr lang="cs-CZ" altLang="cs-CZ" sz="3800" dirty="0" smtClean="0">
                <a:solidFill>
                  <a:srgbClr val="003399"/>
                </a:solidFill>
                <a:latin typeface="Arial Narrow" panose="020B0606020202030204" pitchFamily="34" charset="0"/>
                <a:cs typeface="Arial" charset="0"/>
              </a:rPr>
              <a:t>pokoji</a:t>
            </a:r>
          </a:p>
          <a:p>
            <a:pPr marL="68580" indent="0">
              <a:lnSpc>
                <a:spcPct val="120000"/>
              </a:lnSpc>
              <a:buNone/>
              <a:defRPr/>
            </a:pPr>
            <a:r>
              <a:rPr lang="cs-CZ" altLang="cs-CZ" sz="2800" dirty="0" smtClean="0">
                <a:latin typeface="Arial Narrow" panose="020B0606020202030204" pitchFamily="34" charset="0"/>
              </a:rPr>
              <a:t>Nedodržení předepsaných  bariérových  preventivních opatření je třeba chápat jako </a:t>
            </a:r>
            <a:r>
              <a:rPr lang="cs-CZ" altLang="cs-CZ" sz="2800" smtClean="0">
                <a:latin typeface="Arial Narrow" panose="020B0606020202030204" pitchFamily="34" charset="0"/>
              </a:rPr>
              <a:t>oslabení </a:t>
            </a:r>
          </a:p>
          <a:p>
            <a:pPr marL="68580" indent="0">
              <a:lnSpc>
                <a:spcPct val="120000"/>
              </a:lnSpc>
              <a:buNone/>
              <a:defRPr/>
            </a:pPr>
            <a:r>
              <a:rPr lang="cs-CZ" altLang="cs-CZ" sz="2800" b="1" u="sng" smtClean="0">
                <a:solidFill>
                  <a:srgbClr val="FF3300"/>
                </a:solidFill>
                <a:latin typeface="Arial Narrow" panose="020B0606020202030204" pitchFamily="34" charset="0"/>
              </a:rPr>
              <a:t>Bariérový </a:t>
            </a:r>
            <a:r>
              <a:rPr lang="cs-CZ" altLang="cs-CZ" sz="2800" b="1" u="sng" dirty="0" smtClean="0">
                <a:solidFill>
                  <a:srgbClr val="FF3300"/>
                </a:solidFill>
                <a:latin typeface="Arial Narrow" panose="020B0606020202030204" pitchFamily="34" charset="0"/>
              </a:rPr>
              <a:t>systém je třeba chápat jako jeden celek a také jej jako celek realizací všech jeho částí dodržovat! </a:t>
            </a:r>
          </a:p>
        </p:txBody>
      </p:sp>
    </p:spTree>
    <p:extLst>
      <p:ext uri="{BB962C8B-B14F-4D97-AF65-F5344CB8AC3E}">
        <p14:creationId xmlns:p14="http://schemas.microsoft.com/office/powerpoint/2010/main" val="265243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645</TotalTime>
  <Words>1322</Words>
  <Application>Microsoft Office PowerPoint</Application>
  <PresentationFormat>Předvádění na obrazovce (4:3)</PresentationFormat>
  <Paragraphs>317</Paragraphs>
  <Slides>26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Austin</vt:lpstr>
      <vt:lpstr>  Bariérová   opatření v IP</vt:lpstr>
      <vt:lpstr>Prezentace aplikace PowerPoint</vt:lpstr>
      <vt:lpstr>Prezentace aplikace PowerPoint</vt:lpstr>
      <vt:lpstr>Prezentace aplikace PowerPoint</vt:lpstr>
      <vt:lpstr>Prezentace aplikace PowerPoint</vt:lpstr>
      <vt:lpstr>Zásady  protiepidemického  režimu</vt:lpstr>
      <vt:lpstr>Prezentace aplikace PowerPoint</vt:lpstr>
      <vt:lpstr>Prezentace aplikace PowerPoint</vt:lpstr>
      <vt:lpstr>Základní  bariérová opatření: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STERILIZACE   je proces, který vede k usmrcování všech mikroorganizmů schopných rozmnožování včetně spór, k nezvratné inaktivaci virů a usmrcení zdravotně nebezpečných červů a jejich vajíček. </vt:lpstr>
      <vt:lpstr>Způsoby  sterilizace</vt:lpstr>
      <vt:lpstr>Způsoby  sterilizace</vt:lpstr>
      <vt:lpstr>    Sterilizační  obaly</vt:lpstr>
      <vt:lpstr>Exspirace sterilního materiálu </vt:lpstr>
      <vt:lpstr>Kontrola   sterilizace</vt:lpstr>
      <vt:lpstr>  Vyšší   stupeň   dezinfekce   (VSD). Postup zaručuje usmrcení baktérií, virů, mikroskopických hub a některých bakteriálních spór, nezaručují však usmrcení ostatních mikroorganizmů (např. vysoce rezistentních spór). </vt:lpstr>
      <vt:lpstr>    Dvoustupňová   dezinfekce   (DD) </vt:lpstr>
      <vt:lpstr>         DEZINFEKCE   - je soubor opatření ke zneškodňování mikroorganizmů pomocí fyzikálních, chemických nebo kombinovaných postupů, které mají přerušit cestu nákazy od zdroje ke vnímavé  fyzické osobě. </vt:lpstr>
      <vt:lpstr>         DEZINFEKCE  Chemická  dezinfekce:</vt:lpstr>
      <vt:lpstr>Kontrola dezinfekce 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 VLA</dc:title>
  <dc:creator>mkolar</dc:creator>
  <cp:lastModifiedBy>Marie Kolářová</cp:lastModifiedBy>
  <cp:revision>56</cp:revision>
  <dcterms:created xsi:type="dcterms:W3CDTF">2014-09-19T17:51:54Z</dcterms:created>
  <dcterms:modified xsi:type="dcterms:W3CDTF">2014-10-23T07:57:14Z</dcterms:modified>
</cp:coreProperties>
</file>