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34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DAA94-ED29-4179-9CFE-1886E035B2B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8C39197-0E16-42F3-80B2-EEB5452F281B}">
      <dgm:prSet/>
      <dgm:spPr/>
      <dgm:t>
        <a:bodyPr/>
        <a:lstStyle/>
        <a:p>
          <a:pPr rtl="0"/>
          <a:r>
            <a:rPr lang="cs-CZ" b="1" u="sng" smtClean="0"/>
            <a:t>Zákon č. 258/2000 Sb</a:t>
          </a:r>
          <a:r>
            <a:rPr lang="cs-CZ" b="1" smtClean="0"/>
            <a:t>., o ochraně veřejného zdraví a o změně některých souvisejících zákonů, </a:t>
          </a:r>
          <a:br>
            <a:rPr lang="cs-CZ" b="1" smtClean="0"/>
          </a:br>
          <a:r>
            <a:rPr lang="cs-CZ" b="1" smtClean="0"/>
            <a:t/>
          </a:r>
          <a:br>
            <a:rPr lang="cs-CZ" b="1" smtClean="0"/>
          </a:br>
          <a:r>
            <a:rPr lang="cs-CZ" b="1" smtClean="0"/>
            <a:t>ve znění zákona č. 254/2001 Sb., zákona č. 274/2001 Sb., </a:t>
          </a:r>
          <a:br>
            <a:rPr lang="cs-CZ" b="1" smtClean="0"/>
          </a:br>
          <a:r>
            <a:rPr lang="cs-CZ" b="1" smtClean="0"/>
            <a:t>zákona č. 13/2002 Sb., </a:t>
          </a:r>
          <a:br>
            <a:rPr lang="cs-CZ" b="1" smtClean="0"/>
          </a:br>
          <a:r>
            <a:rPr lang="cs-CZ" b="1" smtClean="0"/>
            <a:t>zákona č. 76/2002 Sb., </a:t>
          </a:r>
          <a:br>
            <a:rPr lang="cs-CZ" b="1" smtClean="0"/>
          </a:br>
          <a:r>
            <a:rPr lang="cs-CZ" b="1" smtClean="0"/>
            <a:t>zákona č. 86/2002 Sb., zákona č. 120/2002 Sb. a zákona č. 320/2002 Sb.</a:t>
          </a:r>
          <a:br>
            <a:rPr lang="cs-CZ" b="1" smtClean="0"/>
          </a:br>
          <a:endParaRPr lang="cs-CZ"/>
        </a:p>
      </dgm:t>
    </dgm:pt>
    <dgm:pt modelId="{BE99D537-DA5D-4482-968B-C1C44B1435B4}" type="parTrans" cxnId="{FE61F08E-EEB4-4E2B-B3AE-7A2FA5420A99}">
      <dgm:prSet/>
      <dgm:spPr/>
      <dgm:t>
        <a:bodyPr/>
        <a:lstStyle/>
        <a:p>
          <a:endParaRPr lang="cs-CZ"/>
        </a:p>
      </dgm:t>
    </dgm:pt>
    <dgm:pt modelId="{B0772403-867F-4BA7-A2FF-ADFEAFE615CA}" type="sibTrans" cxnId="{FE61F08E-EEB4-4E2B-B3AE-7A2FA5420A99}">
      <dgm:prSet/>
      <dgm:spPr/>
      <dgm:t>
        <a:bodyPr/>
        <a:lstStyle/>
        <a:p>
          <a:endParaRPr lang="cs-CZ"/>
        </a:p>
      </dgm:t>
    </dgm:pt>
    <dgm:pt modelId="{36B4E771-C8DF-415A-82D0-DD48291D5DB5}" type="pres">
      <dgm:prSet presAssocID="{D50DAA94-ED29-4179-9CFE-1886E035B2B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F8D50B1-3957-4FD5-B94B-E132E778EDAB}" type="pres">
      <dgm:prSet presAssocID="{E8C39197-0E16-42F3-80B2-EEB5452F281B}" presName="circle1" presStyleLbl="node1" presStyleIdx="0" presStyleCnt="1"/>
      <dgm:spPr/>
    </dgm:pt>
    <dgm:pt modelId="{5B8DE8EC-D144-4F57-A459-B8A20C5676F7}" type="pres">
      <dgm:prSet presAssocID="{E8C39197-0E16-42F3-80B2-EEB5452F281B}" presName="space" presStyleCnt="0"/>
      <dgm:spPr/>
    </dgm:pt>
    <dgm:pt modelId="{78F35D2A-8696-48BE-AD25-1FE3C0153D59}" type="pres">
      <dgm:prSet presAssocID="{E8C39197-0E16-42F3-80B2-EEB5452F281B}" presName="rect1" presStyleLbl="alignAcc1" presStyleIdx="0" presStyleCnt="1"/>
      <dgm:spPr/>
    </dgm:pt>
    <dgm:pt modelId="{A25AB026-D202-481F-B7D3-5DEF5AC1C9CE}" type="pres">
      <dgm:prSet presAssocID="{E8C39197-0E16-42F3-80B2-EEB5452F281B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B8C8FAD-BE83-4B3B-8FC1-25A91917C91D}" type="presOf" srcId="{E8C39197-0E16-42F3-80B2-EEB5452F281B}" destId="{78F35D2A-8696-48BE-AD25-1FE3C0153D59}" srcOrd="0" destOrd="0" presId="urn:microsoft.com/office/officeart/2005/8/layout/target3"/>
    <dgm:cxn modelId="{CA9207C8-4018-42E2-88AA-6E3409BE5816}" type="presOf" srcId="{E8C39197-0E16-42F3-80B2-EEB5452F281B}" destId="{A25AB026-D202-481F-B7D3-5DEF5AC1C9CE}" srcOrd="1" destOrd="0" presId="urn:microsoft.com/office/officeart/2005/8/layout/target3"/>
    <dgm:cxn modelId="{FE61F08E-EEB4-4E2B-B3AE-7A2FA5420A99}" srcId="{D50DAA94-ED29-4179-9CFE-1886E035B2BC}" destId="{E8C39197-0E16-42F3-80B2-EEB5452F281B}" srcOrd="0" destOrd="0" parTransId="{BE99D537-DA5D-4482-968B-C1C44B1435B4}" sibTransId="{B0772403-867F-4BA7-A2FF-ADFEAFE615CA}"/>
    <dgm:cxn modelId="{36DD1169-DEEC-482E-87A6-9E04936280BF}" type="presOf" srcId="{D50DAA94-ED29-4179-9CFE-1886E035B2BC}" destId="{36B4E771-C8DF-415A-82D0-DD48291D5DB5}" srcOrd="0" destOrd="0" presId="urn:microsoft.com/office/officeart/2005/8/layout/target3"/>
    <dgm:cxn modelId="{A95F2CA4-C340-4C22-B434-481D5FB510A0}" type="presParOf" srcId="{36B4E771-C8DF-415A-82D0-DD48291D5DB5}" destId="{CF8D50B1-3957-4FD5-B94B-E132E778EDAB}" srcOrd="0" destOrd="0" presId="urn:microsoft.com/office/officeart/2005/8/layout/target3"/>
    <dgm:cxn modelId="{DAB31E80-F8FA-492A-BC3B-560800AAE0F2}" type="presParOf" srcId="{36B4E771-C8DF-415A-82D0-DD48291D5DB5}" destId="{5B8DE8EC-D144-4F57-A459-B8A20C5676F7}" srcOrd="1" destOrd="0" presId="urn:microsoft.com/office/officeart/2005/8/layout/target3"/>
    <dgm:cxn modelId="{72207A03-30D8-4DE9-A365-94FAC3D48CC3}" type="presParOf" srcId="{36B4E771-C8DF-415A-82D0-DD48291D5DB5}" destId="{78F35D2A-8696-48BE-AD25-1FE3C0153D59}" srcOrd="2" destOrd="0" presId="urn:microsoft.com/office/officeart/2005/8/layout/target3"/>
    <dgm:cxn modelId="{4BFC538D-03CC-49A1-A5F5-4A628FA435A1}" type="presParOf" srcId="{36B4E771-C8DF-415A-82D0-DD48291D5DB5}" destId="{A25AB026-D202-481F-B7D3-5DEF5AC1C9C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D50B1-3957-4FD5-B94B-E132E778EDAB}">
      <dsp:nvSpPr>
        <dsp:cNvPr id="0" name=""/>
        <dsp:cNvSpPr/>
      </dsp:nvSpPr>
      <dsp:spPr>
        <a:xfrm>
          <a:off x="0" y="0"/>
          <a:ext cx="2001837" cy="20018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35D2A-8696-48BE-AD25-1FE3C0153D59}">
      <dsp:nvSpPr>
        <dsp:cNvPr id="0" name=""/>
        <dsp:cNvSpPr/>
      </dsp:nvSpPr>
      <dsp:spPr>
        <a:xfrm>
          <a:off x="1000918" y="0"/>
          <a:ext cx="7855743" cy="20018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u="sng" kern="1200" smtClean="0"/>
            <a:t>Zákon č. 258/2000 Sb</a:t>
          </a:r>
          <a:r>
            <a:rPr lang="cs-CZ" sz="1600" b="1" kern="1200" smtClean="0"/>
            <a:t>., o ochraně veřejného zdraví a o změně některých souvisejících zákonů, </a:t>
          </a:r>
          <a:br>
            <a:rPr lang="cs-CZ" sz="1600" b="1" kern="1200" smtClean="0"/>
          </a:br>
          <a:r>
            <a:rPr lang="cs-CZ" sz="1600" b="1" kern="1200" smtClean="0"/>
            <a:t/>
          </a:r>
          <a:br>
            <a:rPr lang="cs-CZ" sz="1600" b="1" kern="1200" smtClean="0"/>
          </a:br>
          <a:r>
            <a:rPr lang="cs-CZ" sz="1600" b="1" kern="1200" smtClean="0"/>
            <a:t>ve znění zákona č. 254/2001 Sb., zákona č. 274/2001 Sb., </a:t>
          </a:r>
          <a:br>
            <a:rPr lang="cs-CZ" sz="1600" b="1" kern="1200" smtClean="0"/>
          </a:br>
          <a:r>
            <a:rPr lang="cs-CZ" sz="1600" b="1" kern="1200" smtClean="0"/>
            <a:t>zákona č. 13/2002 Sb., </a:t>
          </a:r>
          <a:br>
            <a:rPr lang="cs-CZ" sz="1600" b="1" kern="1200" smtClean="0"/>
          </a:br>
          <a:r>
            <a:rPr lang="cs-CZ" sz="1600" b="1" kern="1200" smtClean="0"/>
            <a:t>zákona č. 76/2002 Sb., </a:t>
          </a:r>
          <a:br>
            <a:rPr lang="cs-CZ" sz="1600" b="1" kern="1200" smtClean="0"/>
          </a:br>
          <a:r>
            <a:rPr lang="cs-CZ" sz="1600" b="1" kern="1200" smtClean="0"/>
            <a:t>zákona č. 86/2002 Sb., zákona č. 120/2002 Sb. a zákona č. 320/2002 Sb.</a:t>
          </a:r>
          <a:br>
            <a:rPr lang="cs-CZ" sz="1600" b="1" kern="1200" smtClean="0"/>
          </a:br>
          <a:endParaRPr lang="cs-CZ" sz="1600" kern="1200"/>
        </a:p>
      </dsp:txBody>
      <dsp:txXfrm>
        <a:off x="1000918" y="0"/>
        <a:ext cx="7855743" cy="2001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9" units="1/cm"/>
          <inkml:channelProperty channel="Y" name="resolution" value="38" units="1/cm"/>
        </inkml:channelProperties>
      </inkml:inkSource>
      <inkml:timestamp xml:id="ts0" timeString="2007-01-28T15:31:16.718"/>
    </inkml:context>
    <inkml:brush xml:id="br0">
      <inkml:brushProperty name="width" value="0.05292" units="cm"/>
      <inkml:brushProperty name="height" value="0.05292" units="cm"/>
      <inkml:brushProperty name="color" value="#CCCC99"/>
      <inkml:brushProperty name="fitToCurve" value="1"/>
      <inkml:brushProperty name="ignorePressure" value="1"/>
    </inkml:brush>
  </inkml:definitions>
  <inkml:trace contextRef="#ctx0" brushRef="#br0">181 0,'0'0,"0"25,0-25,0 25,0-25,0 25,0-25,0 25,0 0,-24-25,24 25,0-1,-25 1,25-25,0 25,0 0,0-25,0 25,0 0,0-25,0 25,0-25,-25 0,25 0,0 25,0-25,0 24,-25-24,25 0,0 25,0-25,0 25,0-25,0 25,0-25</inkml:trace>
  <inkml:trace contextRef="#ctx0" brushRef="#br0" timeOffset="23703">429 0,'-25'0,"25"0,0 25,-25-25,1 0,24 0,0 25,-25-25,25 0,-25 25,25-25,-25 0,1 0,24 0,0 25,0-25,-25 0,0 0,25 0,0 25,-25-25,25 0,-24 0,24 0,-25 0,25 0,-25 0,25 0,0 25,-25-25,25 0,-24 0,24 0,0 24,-25-24,25 0,0 25,-25-25,25 0,0 0,25 0,-25 0,25 0,-25 0,24 0,-24 0,0 25,0-25,25 0,-25 0,25 25,0 0,-1 0,-24-25,50 50,-50-26,25-24,-1 25,-24 0,25-25,-25 25,25-25,-25 25,25 0,-25-25,0 25,24-25,-24 0,0 0,0 0,0 0,0 0,0 25</inkml:trace>
  <inkml:trace contextRef="#ctx0" brushRef="#br0" timeOffset="138328">478 125,'-24'0,"-1"0,25 0,0 0,-25 0,25 0,0 25,-25-25,25 0,0 24,-24-24,24 0,0 25,0-25,0 25,0-25,0 25,0-25,0 25,0 0,0-25,0 25,0-25,0 25,0-25,0 0,0 0,0 0,0 0,0 24,0-24,0 25,0-25,0 0,0 25,0-25,0 0,0 0,0 0,0 0,24 0,-24 0,25 0,-25 0,25 0,-25 0,25 0,-1 0,-24 0,25 0,-25-25,0 0,0 25,25 0,-25-24,0-1,0 25,25 0,-25-25,0 25,0-25,0 25,0-25,0 25,0-25,0 0,0 25,0-25,0 25,0-24,0 24,-25 0,0 0,25 0,-25 0,25 0,-24 0,24 0,-50 0,50 0</inkml:trace>
  <inkml:trace contextRef="#ctx0" brushRef="#br0" timeOffset="141594">677 100,'0'0,"0"25,0-25,0 25,0-25,0 24,0-24,0 25,0 0,0-25,0 25,0-25,0 25,0-25,0 25,0 0,0-25,0 25,0-25,0 24,0-24,0 25,0 0,0-25,0 25,0-25,0 25,0-25,0 0,24 0,-24 0,25 0,-25 0,25 0,-25 0,25 0,-1 0,-24 0,25 0,-25-25</inkml:trace>
  <inkml:trace contextRef="#ctx0" brushRef="#br0" timeOffset="145422">825 174,'0'0,"0"25,0-25,0 25,0-25,0 25,0 0,0-25,0 25,0-25,0 25,0-25</inkml:trace>
  <inkml:trace contextRef="#ctx0" brushRef="#br0" timeOffset="149375">850 150,'0'0,"0"0,0 0,0 0,0 0,0 0,0 24,0-24,0 0,0 0,0 0,0 25,0-25,25 0,-25 0,0 25,0-25,0 0,0 25,24-25,-24 0,0 0,0 0,25 0,-25 0,0 0,0 0,0 0,0 0,25 0,-25 0,0 25,0-25,25 0,-25 0,0 25,0-25,24 0,-24-25,0 0,0 25,25 0,-25-25,0 0,0 25,25 0,-25 0,0-25,0 25,0-24,0 24,25 0,-25-25,0 25,24 0,-24-25,0 25,0 25,0-25,0 25,0-25,25 0,-25 0,0 24,0-24,0 25,0-25,0 0,0 0,0 0,0 25,0-25,0 0,0 0,0 25,0-25,0 0,0 25,0-25,0 0,0 0,0 0,0 25,25-25,-25 25,0-25,0 0,25 25,-25-25,0 24,0-24,0 25,0 0,0-25,0 25,0-25,0 0</inkml:trace>
  <inkml:trace contextRef="#ctx0" brushRef="#br0" timeOffset="173313">1345 150,'0'0,"0"24,0-24,0 25,0-25,0 25,-25-25,25 0,0 25,-25-25,25 0,0 25,0-25,0 25,0-25,0 25,0-25,0 25,0-1,0-24,-24 0,24 0,-25 0,25 0,0 25,0-25,0 25,0-25,0 25,0-25,0 25</inkml:trace>
  <inkml:trace contextRef="#ctx0" brushRef="#br0" timeOffset="175407">1345 100,'25'0,"-25"0,0 0,0 25,0-25,0 0,0 0,0 0,0 0,24 0,-24 25,0-25,0 0,0 0,0 0,0 24,0-24,0 0,0 0,0 0,0 25,0-25,0 25,0-25,0 0,0 25,25-25,-25 25,25-25,-25 0,0 25,25-25,-25 25,0-25,0 0,24 0,-24 25,0-25,0 0,25 0,-25 0,0 24,0-24,25 0,-25 0,0 25,0-25,25 0,-25 25,24-25,-24 25,25-25,0 0,-25 0,0 0,0 0</inkml:trace>
  <inkml:trace contextRef="#ctx0" brushRef="#br0" timeOffset="178672">1370 373,'0'0,"24"0,-24 0,25 0,-25 0,25 0,0 0,-1 0,-24 0,25 0,-25 0</inkml:trace>
  <inkml:trace contextRef="#ctx0" brushRef="#br0" timeOffset="323844">503 25,'0'0,"25"0,-25 0,25 0,-25 0,25 0,-25 0,24 0,1 0,-25 0,25 0,-25 0,25 0,-25 0,24 0,1 0,-25 0,25 0,-25 0,25 0,-25 0,24 0,1 0,-25 0,25 0,0 0,-1 0,-24 0,25 0,-25 0,25 0,-25 0,25 0,-25 0,49 0,-49 0,25 0,-25 0,25 0,-1 0,-24 0,25 0,-25 0,25 0,0 0,-1 0,1 0,0 0,0 0,-1 0,-24 0,50 0,-25 0,-1 0,-24 0,25 0,-25 0,25 0,-25 0,25 0,-1 0,-24 0,25 0,0 0,-25 0,25 0,-1 0,1 0,25 0,-25 0,24 0,1 0,-1 0,-24 0,0 0,-1 0,-24 0,25 0,25 0,-50 0,49 0,1 0,24 0,-49 0,49 0,-49 0,24 0,1 0,-26 0,1 0,-25 0</inkml:trace>
  <inkml:trace contextRef="#ctx0" brushRef="#br0" timeOffset="327125">2409 50,'0'0,"-24"0,24 0,-25 0,0 0,25 25,-25 0,25-25,-49 50,49-50,-50 49,50 1,-49 0,49-25,0 0,-25 24,25-24,-25 0,25 25,0-50,0 25,0 0,0 0,0-25,0 24,0-24</inkml:trace>
  <inkml:trace contextRef="#ctx0" brushRef="#br0" timeOffset="450797">1741 274,'0'0,"25"0,-25 0,25 0,-25 0,24 0,-24-25,0 25,25 0,-25 0,0-25,0 25,25 0,-25 0,25 0,-25 0,24 0,-24 0,0-25,0 25,0 0,0 25,0-25,0 0,0 25,0-25,0 25,0-25,0 25,0-25,0 25,0 0,0-25,0 24,0-24,0 25,0-25,0 25,0 0,0-25,0 25,0-25,0 25,0-25,0 25,0 0,0-50,0 0</inkml:trace>
  <inkml:trace contextRef="#ctx0" brushRef="#br0" timeOffset="477797">2409 324,'-24'0,"24"0,0 25,-25-25,0 0,25 0,0 24,0-24,0 25,0-25,-25 0,25 0,0 25,0-25,-24 0,24 0,0 25,0-25,0 25,0-25,0 25,0-25,0 25,0 0,0-25,0 0,0 0,0 25,0-25,0 0,0 0,24 0,-24 0,25 0,-25 0,25 0,-25 0,25 0,-1 0,-24 0,25 0,-25-25,0 25,25 0,-25 0,0-25,0 0,0 25,25 0,-25-25,0 0,0 25,0-25,0 0,0 25,0-25,-25 25,0 0,25 0,-25 0,25 0,-24 0,24 0,0 0</inkml:trace>
  <inkml:trace contextRef="#ctx0" brushRef="#br0" timeOffset="504172">2508 249,'0'0,"25"0,-25 0,25 0,-25 0,25 0,-1 0,1 0,25 0,-1 0,-49 0,50 0,-25 0,-25 0,24 0,1 0,-25 0,0 0,0 0,25 0,-25 0,0 25,0-25,0 25,0-25,0 25,0-25,-25 0,25 0,-25 0,25 0,0 25,0-25,0 24,0-24,-24 0,24 0,-25 0,25 0,0 25,-25-25,25 0,-25 0,25 0,0 25,-25-25,25 0,-24 0,24 0,0 25,0-25,-25 0,0 0,25 0,0 25,0-25,0 25,0-25,0 25,0-25,0 25,0 0,0-25,0 24,0-24,0 25,0-25,0 25</inkml:trace>
  <inkml:trace contextRef="#ctx0" brushRef="#br0" timeOffset="-7.20576E12">2632 423,'0'0,"25"0,-25 0,25 0,-25 0,24 0,-24 0,25 0,0 0,0 0,-25 0,25 0,-1 0,-24 0,0 0,0 0,25 0,-25 0,0 0,25 0,0 0,-1 0,1 0,0 0,0 0,-25 0,24 0,-48 0,-1 0,25 0,-25 0,25 0,-25 0,1 0,-26 0,1 0,-1 0,25 0,0 0,-24 0,49 0,-25 0,25 0,-25 0,25 0,-24 0,24 0,-25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A41C0-2D99-43C8-A526-8A96046F21BA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DA1A1-BF63-42F5-86C8-0E80B5436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0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2FB4C2-E328-4F17-9D7D-C1CF5F7246E6}" type="slidenum">
              <a:rPr lang="cs-CZ" altLang="cs-CZ" smtClean="0"/>
              <a:pPr eaLnBrk="1" hangingPunct="1"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97224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59A530-ADC3-464F-A77F-277A00B68574}" type="slidenum">
              <a:rPr lang="cs-CZ" altLang="cs-CZ" smtClean="0"/>
              <a:pPr eaLnBrk="1" hangingPunct="1">
                <a:spcBef>
                  <a:spcPct val="0"/>
                </a:spcBef>
              </a:pPr>
              <a:t>3</a:t>
            </a:fld>
            <a:endParaRPr lang="cs-CZ" altLang="cs-CZ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5056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3F97A8-A9A5-4A15-95D6-268D07433DC6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8034D1-5061-4DAD-8256-DA9EB7F1885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kolar@m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2276872"/>
            <a:ext cx="5976664" cy="2232248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4. Sterilizace, dezinfekce.</a:t>
            </a:r>
            <a:br>
              <a:rPr lang="cs-CZ" sz="3200" b="1" u="sng" dirty="0" smtClean="0">
                <a:solidFill>
                  <a:schemeClr val="tx1"/>
                </a:solidFill>
              </a:rPr>
            </a:br>
            <a:r>
              <a:rPr lang="cs-CZ" sz="3200" b="1" u="sng" dirty="0" smtClean="0">
                <a:solidFill>
                  <a:schemeClr val="tx1"/>
                </a:solidFill>
              </a:rPr>
              <a:t>Provozní protiepidemický řád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8200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        Kolářová Marie</a:t>
            </a:r>
          </a:p>
          <a:p>
            <a:r>
              <a:rPr lang="cs-CZ" dirty="0" smtClean="0"/>
              <a:t>                   </a:t>
            </a:r>
            <a:r>
              <a:rPr lang="cs-CZ" dirty="0" err="1" smtClean="0">
                <a:hlinkClick r:id="rId2"/>
              </a:rPr>
              <a:t>mkolar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med.muni.c</a:t>
            </a:r>
            <a:r>
              <a:rPr lang="cs-CZ" dirty="0" smtClean="0">
                <a:hlinkClick r:id="rId2"/>
              </a:rPr>
              <a:t>z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        podzim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47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2000"/>
            <a:ext cx="8424862" cy="13708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19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b="1" u="sng" dirty="0" smtClean="0">
                <a:latin typeface="Arial Narrow" panose="020B0606020202030204" pitchFamily="34" charset="0"/>
              </a:rPr>
            </a:br>
            <a:r>
              <a:rPr lang="cs-CZ" altLang="cs-CZ" sz="19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b="1" u="sng" dirty="0" smtClean="0">
                <a:latin typeface="Arial Narrow" panose="020B0606020202030204" pitchFamily="34" charset="0"/>
              </a:rPr>
            </a:br>
            <a:r>
              <a:rPr lang="cs-CZ" altLang="cs-CZ" sz="3200" b="1" u="sng" dirty="0" smtClean="0">
                <a:latin typeface="Arial Narrow" panose="020B0606020202030204" pitchFamily="34" charset="0"/>
              </a:rPr>
              <a:t>Vyšší   stupeň   dezinfekce   (VSD).</a:t>
            </a:r>
            <a:r>
              <a:rPr lang="cs-CZ" altLang="cs-CZ" sz="3200" b="1" dirty="0" smtClean="0">
                <a:latin typeface="Arial Narrow" panose="020B0606020202030204" pitchFamily="34" charset="0"/>
              </a:rPr>
              <a:t/>
            </a:r>
            <a:br>
              <a:rPr lang="cs-CZ" altLang="cs-CZ" sz="3200" b="1" dirty="0" smtClean="0">
                <a:latin typeface="Arial Narrow" panose="020B0606020202030204" pitchFamily="34" charset="0"/>
              </a:rPr>
            </a:br>
            <a: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Postup zaručuje usmrcení baktérií, virů, mikroskopických hub a některých bakteriálních </a:t>
            </a:r>
            <a:r>
              <a:rPr lang="cs-CZ" altLang="cs-CZ" sz="19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spór</a:t>
            </a:r>
            <a: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nezaručují však usmrcení ostatních mikroorganizmů (např. vysoce rezistentních </a:t>
            </a:r>
            <a:r>
              <a:rPr lang="cs-CZ" altLang="cs-CZ" sz="19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spór</a:t>
            </a:r>
            <a: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).</a:t>
            </a:r>
            <a:br>
              <a:rPr lang="cs-CZ" altLang="cs-CZ" sz="1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cs-CZ" altLang="cs-CZ" sz="19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60848"/>
            <a:ext cx="7992888" cy="4464496"/>
          </a:xfrm>
        </p:spPr>
        <p:txBody>
          <a:bodyPr>
            <a:normAutofit/>
          </a:bodyPr>
          <a:lstStyle/>
          <a:p>
            <a:pPr marL="96838" indent="0" eaLnBrk="1" hangingPunct="1"/>
            <a:r>
              <a:rPr lang="cs-CZ" altLang="cs-CZ" sz="2000" u="sng" dirty="0" smtClean="0">
                <a:latin typeface="Arial Narrow" panose="020B0606020202030204" pitchFamily="34" charset="0"/>
              </a:rPr>
              <a:t>Vyšší stupeň dezinfekce</a:t>
            </a:r>
            <a:r>
              <a:rPr lang="cs-CZ" altLang="cs-CZ" sz="2000" dirty="0" smtClean="0">
                <a:latin typeface="Arial Narrow" panose="020B0606020202030204" pitchFamily="34" charset="0"/>
              </a:rPr>
              <a:t> je určen především pro zdravotnické prostředky, které nemohou být dostupnými metodami sterilizovány. Před vyšším stupněm dezinfekce se předměty očistí (strojně nebo ručně) a osuší. Pokud jsou kontaminovány biologickým materiálem, zařadí se před etapu čištění dezinfekce přípravkem s </a:t>
            </a:r>
            <a:r>
              <a:rPr lang="cs-CZ" altLang="cs-CZ" sz="2000" dirty="0" err="1" smtClean="0">
                <a:latin typeface="Arial Narrow" panose="020B0606020202030204" pitchFamily="34" charset="0"/>
              </a:rPr>
              <a:t>virucidním</a:t>
            </a:r>
            <a:r>
              <a:rPr lang="cs-CZ" altLang="cs-CZ" sz="2000" dirty="0" smtClean="0">
                <a:latin typeface="Arial Narrow" panose="020B0606020202030204" pitchFamily="34" charset="0"/>
              </a:rPr>
              <a:t> účinkem. Do roztoků určených k vyššímu stupni dezinfekce se ponoří suché předměty tak, aby byly naplněny všechny duté části. Po vyšším stupni dezinfekce je nutný oplach předmětů sterilní vodou k odstranění reziduí dezinfekčních prostředků. </a:t>
            </a:r>
          </a:p>
          <a:p>
            <a:pPr marL="96838" indent="0" eaLnBrk="1" hangingPunct="1"/>
            <a:r>
              <a:rPr lang="cs-CZ" altLang="cs-CZ" sz="2000" dirty="0" smtClean="0">
                <a:latin typeface="Arial Narrow" panose="020B0606020202030204" pitchFamily="34" charset="0"/>
              </a:rPr>
              <a:t>Dezinfekční roztoky se musí ukládat do uzavřených nádob. </a:t>
            </a:r>
          </a:p>
        </p:txBody>
      </p:sp>
    </p:spTree>
    <p:extLst>
      <p:ext uri="{BB962C8B-B14F-4D97-AF65-F5344CB8AC3E}">
        <p14:creationId xmlns:p14="http://schemas.microsoft.com/office/powerpoint/2010/main" val="19648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2"/>
            <a:ext cx="8015288" cy="1223863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Arial Narrow" panose="020B0606020202030204" pitchFamily="34" charset="0"/>
              </a:rPr>
              <a:t>    Dvoustupňová   dezinfekce   (DD)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776864" cy="4608512"/>
          </a:xfrm>
        </p:spPr>
        <p:txBody>
          <a:bodyPr>
            <a:normAutofit/>
          </a:bodyPr>
          <a:lstStyle/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b="1" dirty="0" smtClean="0">
                <a:latin typeface="Arial Narrow" panose="020B0606020202030204" pitchFamily="34" charset="0"/>
              </a:rPr>
              <a:t>  P</a:t>
            </a:r>
            <a:r>
              <a:rPr lang="cs-CZ" altLang="cs-CZ" dirty="0" smtClean="0">
                <a:latin typeface="Arial Narrow" panose="020B0606020202030204" pitchFamily="34" charset="0"/>
              </a:rPr>
              <a:t>rvní stupeň je dezinfekce přístroje ihned po použití přípravkem s </a:t>
            </a:r>
            <a:r>
              <a:rPr lang="cs-CZ" altLang="cs-CZ" dirty="0" err="1" smtClean="0">
                <a:latin typeface="Arial Narrow" panose="020B0606020202030204" pitchFamily="34" charset="0"/>
              </a:rPr>
              <a:t>virucidním</a:t>
            </a:r>
            <a:r>
              <a:rPr lang="cs-CZ" altLang="cs-CZ" dirty="0" smtClean="0">
                <a:latin typeface="Arial Narrow" panose="020B0606020202030204" pitchFamily="34" charset="0"/>
              </a:rPr>
              <a:t> účinkem, </a:t>
            </a:r>
          </a:p>
          <a:p>
            <a:pPr marL="96838" indent="0" eaLnBrk="1" hangingPunct="1">
              <a:buFontTx/>
              <a:buChar char="-"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buFontTx/>
              <a:buChar char="-"/>
            </a:pPr>
            <a:r>
              <a:rPr lang="cs-CZ" altLang="cs-CZ" dirty="0" smtClean="0">
                <a:latin typeface="Arial Narrow" panose="020B0606020202030204" pitchFamily="34" charset="0"/>
              </a:rPr>
              <a:t>pak následuje mechanická očista a </a:t>
            </a:r>
          </a:p>
          <a:p>
            <a:pPr marL="96838" indent="0" eaLnBrk="1" hangingPunct="1">
              <a:buFontTx/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cs-CZ" altLang="cs-CZ" dirty="0" smtClean="0">
                <a:latin typeface="Arial Narrow" panose="020B0606020202030204" pitchFamily="34" charset="0"/>
              </a:rPr>
              <a:t>  poté se provádí druhý stupeň dezinfekce.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Závěrečný oplach se provádí upravenou vodou.</a:t>
            </a:r>
          </a:p>
          <a:p>
            <a:pPr marL="96838" indent="0" eaLnBrk="1" hangingPunct="1"/>
            <a:endParaRPr lang="cs-CZ" altLang="cs-CZ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O dezinfekčních přípravcích se vede zápis v deníku s datem přípravy pracovního roztoku, koncentrací a expozici.</a:t>
            </a:r>
          </a:p>
        </p:txBody>
      </p:sp>
    </p:spTree>
    <p:extLst>
      <p:ext uri="{BB962C8B-B14F-4D97-AF65-F5344CB8AC3E}">
        <p14:creationId xmlns:p14="http://schemas.microsoft.com/office/powerpoint/2010/main" val="3148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2160091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b="1" u="sng" dirty="0" smtClean="0">
                <a:latin typeface="Arial Narrow" panose="020B0606020202030204" pitchFamily="34" charset="0"/>
              </a:rPr>
              <a:t>DEZINFEKCE</a:t>
            </a:r>
            <a:r>
              <a:rPr lang="cs-CZ" altLang="cs-CZ" sz="2400" b="1" dirty="0" smtClean="0">
                <a:latin typeface="Arial Narrow" panose="020B0606020202030204" pitchFamily="34" charset="0"/>
              </a:rPr>
              <a:t> </a:t>
            </a: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je soubor opatření ke zneškodňování mikroorganizmů pomocí fyzikálních, chemických nebo kombinovaných postupů, které mají přerušit cestu nákazy od zdroje ke vnímavé  fyzické osobě.</a:t>
            </a:r>
            <a:b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cs-CZ" altLang="cs-CZ" sz="2400" dirty="0" smtClean="0"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208911" cy="3672408"/>
          </a:xfrm>
        </p:spPr>
        <p:txBody>
          <a:bodyPr>
            <a:noAutofit/>
          </a:bodyPr>
          <a:lstStyle/>
          <a:p>
            <a:pPr marL="96838" indent="0"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 Narrow" panose="020B0606020202030204" pitchFamily="34" charset="0"/>
              </a:rPr>
              <a:t> </a:t>
            </a:r>
            <a:r>
              <a:rPr lang="cs-CZ" altLang="cs-CZ" sz="2800" b="1" u="sng" dirty="0" smtClean="0">
                <a:latin typeface="Arial Narrow" panose="020B0606020202030204" pitchFamily="34" charset="0"/>
              </a:rPr>
              <a:t>Způsoby dezinfekce:</a:t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dirty="0" smtClean="0">
                <a:latin typeface="Arial Narrow" panose="020B0606020202030204" pitchFamily="34" charset="0"/>
              </a:rPr>
              <a:t>Fyzikální dezinfekce:</a:t>
            </a:r>
            <a:endParaRPr lang="cs-CZ" altLang="cs-CZ" sz="2800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a) Var za atmosférického tlaku po dobu nejméně 30 minut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b) Var v přetlakových nádobách po dobu nejméně 20 minut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c) Dezinfekce v přístrojích při teplotě vyšší než 90 </a:t>
            </a:r>
            <a:r>
              <a:rPr lang="cs-CZ" altLang="cs-CZ" sz="2800" dirty="0" err="1" smtClean="0">
                <a:latin typeface="Arial Narrow" panose="020B0606020202030204" pitchFamily="34" charset="0"/>
              </a:rPr>
              <a:t>oC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  a vyšší po dobu 10 min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d) Ultrafialové záření o vlnové délce 253,7 </a:t>
            </a:r>
            <a:r>
              <a:rPr lang="cs-CZ" altLang="cs-CZ" sz="2800" dirty="0" err="1" smtClean="0">
                <a:latin typeface="Arial Narrow" panose="020B0606020202030204" pitchFamily="34" charset="0"/>
              </a:rPr>
              <a:t>nm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 - 264 </a:t>
            </a:r>
            <a:r>
              <a:rPr lang="cs-CZ" altLang="cs-CZ" sz="2800" dirty="0" err="1" smtClean="0">
                <a:latin typeface="Arial Narrow" panose="020B0606020202030204" pitchFamily="34" charset="0"/>
              </a:rPr>
              <a:t>nm</a:t>
            </a:r>
            <a:r>
              <a:rPr lang="cs-CZ" altLang="cs-CZ" sz="2800" dirty="0" smtClean="0">
                <a:latin typeface="Arial Narrow" panose="020B0606020202030204" pitchFamily="34" charset="0"/>
              </a:rPr>
              <a:t>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latin typeface="Arial Narrow" panose="020B0606020202030204" pitchFamily="34" charset="0"/>
              </a:rPr>
              <a:t>e) Filtrace, žíhání, spalování. </a:t>
            </a:r>
          </a:p>
        </p:txBody>
      </p:sp>
    </p:spTree>
    <p:extLst>
      <p:ext uri="{BB962C8B-B14F-4D97-AF65-F5344CB8AC3E}">
        <p14:creationId xmlns:p14="http://schemas.microsoft.com/office/powerpoint/2010/main" val="39860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350"/>
            <a:ext cx="7920880" cy="115242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19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1900" u="sng" dirty="0" smtClean="0">
                <a:latin typeface="Arial Narrow" panose="020B0606020202030204" pitchFamily="34" charset="0"/>
              </a:rPr>
            </a:br>
            <a:r>
              <a:rPr lang="cs-CZ" altLang="cs-CZ" sz="3200" b="1" u="sng" dirty="0" smtClean="0">
                <a:latin typeface="Arial Narrow" panose="020B0606020202030204" pitchFamily="34" charset="0"/>
              </a:rPr>
              <a:t>DEZINFEKCE</a:t>
            </a:r>
            <a:r>
              <a:rPr lang="cs-CZ" altLang="cs-CZ" sz="3200" b="1" dirty="0" smtClean="0">
                <a:latin typeface="Arial Narrow" panose="020B0606020202030204" pitchFamily="34" charset="0"/>
              </a:rPr>
              <a:t> </a:t>
            </a:r>
            <a:br>
              <a:rPr lang="cs-CZ" altLang="cs-CZ" sz="3200" b="1" dirty="0" smtClean="0">
                <a:latin typeface="Arial Narrow" panose="020B0606020202030204" pitchFamily="34" charset="0"/>
              </a:rPr>
            </a:br>
            <a:r>
              <a:rPr lang="cs-CZ" altLang="cs-CZ" sz="3200" b="1" dirty="0" smtClean="0">
                <a:latin typeface="Arial Narrow" panose="020B0606020202030204" pitchFamily="34" charset="0"/>
              </a:rPr>
              <a:t>Chemická  dezinfekce:</a:t>
            </a:r>
            <a:endParaRPr lang="cs-CZ" altLang="cs-CZ" sz="3800" dirty="0" smtClean="0">
              <a:latin typeface="Arial Narrow" panose="020B0606020202030204" pitchFamily="34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1" y="1484784"/>
            <a:ext cx="8136905" cy="4752528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 Narrow" panose="020B0606020202030204" pitchFamily="34" charset="0"/>
              </a:rPr>
              <a:t>Při použití chemických přípravků se postupuje podle návodu výrobce (pracovní koncentrace, doba expozice).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b="1" u="sng" dirty="0" smtClean="0">
                <a:latin typeface="Arial Narrow" panose="020B0606020202030204" pitchFamily="34" charset="0"/>
              </a:rPr>
              <a:t>Účinky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baktericidní, </a:t>
            </a:r>
            <a:r>
              <a:rPr lang="cs-CZ" altLang="cs-CZ" sz="1600" dirty="0" err="1" smtClean="0">
                <a:latin typeface="Arial Narrow" panose="020B0606020202030204" pitchFamily="34" charset="0"/>
              </a:rPr>
              <a:t>virucidní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(x obalené, neobalené viry), fungicidní, </a:t>
            </a:r>
            <a:r>
              <a:rPr lang="cs-CZ" altLang="cs-CZ" sz="1600" dirty="0" err="1" smtClean="0">
                <a:latin typeface="Arial Narrow" panose="020B0606020202030204" pitchFamily="34" charset="0"/>
              </a:rPr>
              <a:t>tuberkulocidní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latin typeface="Arial Narrow" panose="020B0606020202030204" pitchFamily="34" charset="0"/>
              </a:rPr>
              <a:t>Při kontaminaci biologickým materiálem je </a:t>
            </a:r>
            <a:r>
              <a:rPr lang="cs-CZ" altLang="cs-CZ" sz="2000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nutný </a:t>
            </a:r>
            <a:r>
              <a:rPr lang="cs-CZ" altLang="cs-CZ" sz="2000" u="sng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virucidní</a:t>
            </a:r>
            <a:r>
              <a:rPr lang="cs-CZ" altLang="cs-CZ" sz="2000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účinek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=  chemické báze nebo kombinace :</a:t>
            </a:r>
          </a:p>
          <a:p>
            <a:pPr marL="68580" indent="0">
              <a:buNone/>
              <a:defRPr/>
            </a:pPr>
            <a:r>
              <a:rPr lang="cs-CZ" altLang="cs-CZ" sz="1600" b="1" u="sng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1.  </a:t>
            </a:r>
            <a:r>
              <a:rPr lang="cs-CZ" alt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Alkoholy</a:t>
            </a:r>
            <a:r>
              <a:rPr lang="cs-CZ" altLang="cs-CZ" sz="1600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(60-80%) – k dezinfekci </a:t>
            </a:r>
            <a:r>
              <a:rPr lang="cs-CZ" altLang="cs-CZ" sz="1600" u="sng" dirty="0" smtClean="0">
                <a:latin typeface="Arial Narrow" panose="020B0606020202030204" pitchFamily="34" charset="0"/>
              </a:rPr>
              <a:t>suchých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rukou, sušení nástrojů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rychlá dezinfekce (30 sec);    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 hořlavina, příp. výbušná směs po  odpaření</a:t>
            </a:r>
          </a:p>
          <a:p>
            <a:pPr marL="68580" indent="0">
              <a:buNone/>
              <a:defRPr/>
            </a:pP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2. Přípravky na bázi </a:t>
            </a:r>
            <a:r>
              <a:rPr 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chlóru</a:t>
            </a:r>
            <a:r>
              <a:rPr lang="cs-CZ" sz="1600" b="1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cs-CZ" sz="1600" dirty="0" smtClean="0">
                <a:latin typeface="Arial Narrow" panose="020B0606020202030204" pitchFamily="34" charset="0"/>
              </a:rPr>
              <a:t>na plochy, předměty i na pokožku             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lze</a:t>
            </a:r>
            <a:r>
              <a:rPr lang="cs-CZ" sz="1600" dirty="0" smtClean="0">
                <a:latin typeface="Arial Narrow" panose="020B0606020202030204" pitchFamily="34" charset="0"/>
              </a:rPr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účinnost);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zápach, koroduje kovové materiály                                                       </a:t>
            </a:r>
            <a:r>
              <a:rPr lang="cs-CZ" altLang="cs-CZ" sz="1600" dirty="0">
                <a:latin typeface="Arial Narrow" panose="020B0606020202030204" pitchFamily="34" charset="0"/>
              </a:rPr>
              <a:t> </a:t>
            </a: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použít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</a:t>
            </a:r>
          </a:p>
          <a:p>
            <a:pPr marL="68580" indent="0">
              <a:buNone/>
              <a:defRPr/>
            </a:pP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3. Přípravky na bázi </a:t>
            </a:r>
            <a:r>
              <a:rPr 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jódu</a:t>
            </a:r>
            <a:r>
              <a:rPr lang="cs-CZ" sz="1600" b="1" u="sng" dirty="0" smtClean="0">
                <a:solidFill>
                  <a:srgbClr val="00B0F0"/>
                </a:solidFill>
                <a:latin typeface="Arial Narrow" panose="020B0606020202030204" pitchFamily="34" charset="0"/>
              </a:rPr>
              <a:t>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– </a:t>
            </a:r>
            <a:r>
              <a:rPr lang="cs-CZ" sz="1600" dirty="0" smtClean="0">
                <a:latin typeface="Arial Narrow" panose="020B0606020202030204" pitchFamily="34" charset="0"/>
              </a:rPr>
              <a:t>dezinfekce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cs-CZ" sz="1600" dirty="0" smtClean="0">
                <a:latin typeface="Arial Narrow" panose="020B0606020202030204" pitchFamily="34" charset="0"/>
              </a:rPr>
              <a:t>pokožky před vpichem, předoperačně   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na</a:t>
            </a:r>
            <a:r>
              <a:rPr lang="cs-CZ" sz="1600" dirty="0" smtClean="0">
                <a:latin typeface="Arial Narrow" panose="020B0606020202030204" pitchFamily="34" charset="0"/>
              </a:rPr>
              <a:t> </a:t>
            </a:r>
            <a:endParaRPr lang="cs-CZ" altLang="cs-CZ" sz="1600" dirty="0" smtClean="0">
              <a:latin typeface="Arial Narrow" panose="020B0606020202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účinnost);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zabarvuje, alergie                                                                                   </a:t>
            </a: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pokožku</a:t>
            </a:r>
          </a:p>
          <a:p>
            <a:pPr marL="68580" indent="0">
              <a:buNone/>
              <a:defRPr/>
            </a:pPr>
            <a:r>
              <a:rPr lang="cs-CZ" sz="1600" b="1" u="sng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4. </a:t>
            </a:r>
            <a:r>
              <a:rPr lang="cs-CZ" sz="1600" b="1" u="sng" dirty="0" err="1" smtClean="0">
                <a:solidFill>
                  <a:srgbClr val="0033CC"/>
                </a:solidFill>
                <a:latin typeface="Arial Narrow" panose="020B0606020202030204" pitchFamily="34" charset="0"/>
              </a:rPr>
              <a:t>Peroxosloučeniny</a:t>
            </a:r>
            <a:r>
              <a:rPr 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  </a:t>
            </a:r>
            <a:r>
              <a:rPr lang="cs-CZ" sz="1600" b="1" u="sng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  </a:t>
            </a:r>
            <a:r>
              <a:rPr lang="cs-CZ" sz="1600" dirty="0" smtClean="0">
                <a:latin typeface="Arial Narrow" panose="020B0606020202030204" pitchFamily="34" charset="0"/>
              </a:rPr>
              <a:t>na plochy, předměty i na pokožku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 v nízkých %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nestabilní v nízkých %, složité skladování, koroduje kovy</a:t>
            </a:r>
          </a:p>
          <a:p>
            <a:pPr marL="68580" indent="0">
              <a:buNone/>
              <a:defRPr/>
            </a:pPr>
            <a:r>
              <a:rPr lang="cs-CZ" altLang="cs-CZ" sz="1600" b="1" u="sng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5</a:t>
            </a:r>
            <a:r>
              <a:rPr lang="cs-CZ" altLang="cs-CZ" sz="1600" b="1" u="sng" dirty="0" smtClean="0">
                <a:solidFill>
                  <a:srgbClr val="0033CC"/>
                </a:solidFill>
                <a:latin typeface="Arial Narrow" panose="020B0606020202030204" pitchFamily="34" charset="0"/>
              </a:rPr>
              <a:t>. Aldehydy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  </a:t>
            </a:r>
            <a:r>
              <a:rPr lang="cs-CZ" altLang="cs-CZ" sz="1600" b="1" dirty="0" smtClean="0">
                <a:latin typeface="Arial Narrow" panose="020B0606020202030204" pitchFamily="34" charset="0"/>
              </a:rPr>
              <a:t>pouze na neživé plochy, předměty  </a:t>
            </a:r>
            <a:r>
              <a:rPr lang="cs-CZ" altLang="cs-CZ" sz="1600" b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ne  na  pokožku !!!!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sz="1600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+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dobrá účinnost   </a:t>
            </a:r>
            <a:r>
              <a:rPr lang="cs-CZ" altLang="cs-CZ" sz="16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-</a:t>
            </a:r>
            <a:r>
              <a:rPr lang="cs-CZ" altLang="cs-CZ" sz="1600" dirty="0" smtClean="0">
                <a:latin typeface="Arial Narrow" panose="020B0606020202030204" pitchFamily="34" charset="0"/>
              </a:rPr>
              <a:t>  kancerogenní, mutagenní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sz="1600" u="sng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v"/>
              <a:defRPr/>
            </a:pPr>
            <a:endParaRPr lang="cs-CZ" sz="1600" b="1" u="sng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7451725" y="2852738"/>
            <a:ext cx="504825" cy="24479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800" u="sng" dirty="0" smtClean="0">
                <a:latin typeface="Arial Narrow" panose="020B0606020202030204" pitchFamily="34" charset="0"/>
              </a:rPr>
              <a:t>Kontrola dezinfekce</a:t>
            </a:r>
            <a:r>
              <a:rPr lang="cs-CZ" altLang="cs-CZ" sz="3800" dirty="0" smtClean="0">
                <a:latin typeface="Arial Narrow" panose="020B0606020202030204" pitchFamily="34" charset="0"/>
              </a:rPr>
              <a:t/>
            </a:r>
            <a:br>
              <a:rPr lang="cs-CZ" altLang="cs-CZ" sz="3800" dirty="0" smtClean="0">
                <a:latin typeface="Arial Narrow" panose="020B0606020202030204" pitchFamily="34" charset="0"/>
              </a:rPr>
            </a:br>
            <a:endParaRPr lang="cs-CZ" altLang="cs-CZ" sz="3800" dirty="0" smtClean="0">
              <a:latin typeface="Arial Narrow" panose="020B0606020202030204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706438" indent="-609600" eaLnBrk="1" hangingPunct="1"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Používají se metody:</a:t>
            </a:r>
          </a:p>
          <a:p>
            <a:pPr marL="706438" indent="-609600" eaLnBrk="1" hangingPunct="1">
              <a:buFontTx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a) chemické </a:t>
            </a:r>
          </a:p>
          <a:p>
            <a:pPr marL="706438" indent="-609600" eaLnBrk="1" hangingPunct="1">
              <a:buFontTx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         kvalitativní a kvantitativní ke stanovení aktivních látek a jejich obsahu v dezinfekčních roztocích,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</a:p>
          <a:p>
            <a:pPr marL="706438" indent="-609600" eaLnBrk="1" hangingPunct="1">
              <a:buFontTx/>
              <a:buChar char="•"/>
            </a:pPr>
            <a:endParaRPr lang="cs-CZ" altLang="cs-CZ" b="1" dirty="0" smtClean="0">
              <a:latin typeface="Arial Narrow" panose="020B0606020202030204" pitchFamily="34" charset="0"/>
            </a:endParaRPr>
          </a:p>
          <a:p>
            <a:pPr marL="706438" indent="-609600" eaLnBrk="1" hangingPunct="1"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b) mikrobiologické  </a:t>
            </a:r>
          </a:p>
          <a:p>
            <a:pPr marL="706438" indent="-609600" eaLnBrk="1" hangingPunct="1"/>
            <a:r>
              <a:rPr lang="cs-CZ" altLang="cs-CZ" dirty="0" smtClean="0">
                <a:latin typeface="Arial Narrow" panose="020B0606020202030204" pitchFamily="34" charset="0"/>
              </a:rPr>
              <a:t>ke zjištění účinnosti dezinfekčních roztoků </a:t>
            </a:r>
          </a:p>
          <a:p>
            <a:pPr marL="706438" indent="-609600" eaLnBrk="1" hangingPunct="1"/>
            <a:r>
              <a:rPr lang="cs-CZ" altLang="cs-CZ" dirty="0" smtClean="0">
                <a:latin typeface="Arial Narrow" panose="020B0606020202030204" pitchFamily="34" charset="0"/>
              </a:rPr>
              <a:t>nebo mikrobiální kontaminace vydezinfikovaných povrchů (stěry, otisky, oplachy aj.).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22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2222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0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79388" y="274638"/>
          <a:ext cx="8856662" cy="2001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7920880" cy="39604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2) Osoba poskytuj</a:t>
            </a:r>
            <a:r>
              <a:rPr lang="cs-CZ" altLang="cs-CZ" sz="2000" b="1" dirty="0" smtClean="0">
                <a:cs typeface="Times New Roman" panose="02020603050405020304" pitchFamily="18" charset="0"/>
              </a:rPr>
              <a:t>í</a:t>
            </a: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</a:t>
            </a:r>
            <a:r>
              <a:rPr lang="cs-CZ" altLang="cs-CZ" sz="2000" b="1" dirty="0" smtClean="0">
                <a:cs typeface="Times New Roman" panose="02020603050405020304" pitchFamily="18" charset="0"/>
              </a:rPr>
              <a:t>í</a:t>
            </a: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p</a:t>
            </a:r>
            <a:r>
              <a:rPr lang="cs-CZ" altLang="cs-CZ" sz="2000" b="1" dirty="0" smtClean="0">
                <a:cs typeface="Times New Roman" panose="02020603050405020304" pitchFamily="18" charset="0"/>
              </a:rPr>
              <a:t>é</a:t>
            </a: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či je povinna stanovit opatřen</a:t>
            </a:r>
            <a:r>
              <a:rPr lang="cs-CZ" altLang="cs-CZ" sz="2000" b="1" dirty="0" smtClean="0">
                <a:cs typeface="Times New Roman" panose="02020603050405020304" pitchFamily="18" charset="0"/>
              </a:rPr>
              <a:t>í</a:t>
            </a: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podle odstavce 1 </a:t>
            </a:r>
            <a:endParaRPr lang="cs-CZ" altLang="cs-CZ" sz="20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68580" indent="0">
              <a:lnSpc>
                <a:spcPct val="80000"/>
              </a:lnSpc>
              <a:buNone/>
            </a:pP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u="sng" dirty="0" smtClean="0">
                <a:solidFill>
                  <a:srgbClr val="FF33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provozn</a:t>
            </a:r>
            <a:r>
              <a:rPr lang="cs-CZ" altLang="cs-CZ" sz="2000" b="1" u="sng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í</a:t>
            </a:r>
            <a:r>
              <a:rPr lang="cs-CZ" altLang="cs-CZ" sz="2000" b="1" u="sng" dirty="0" smtClean="0">
                <a:solidFill>
                  <a:srgbClr val="FF33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m ř</a:t>
            </a:r>
            <a:r>
              <a:rPr lang="cs-CZ" altLang="cs-CZ" sz="2000" b="1" u="sng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á</a:t>
            </a:r>
            <a:r>
              <a:rPr lang="cs-CZ" altLang="cs-CZ" sz="2000" b="1" u="sng" dirty="0" smtClean="0">
                <a:solidFill>
                  <a:srgbClr val="FF33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du</a:t>
            </a: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</a:t>
            </a:r>
            <a:r>
              <a:rPr lang="cs-CZ" altLang="cs-CZ" sz="2000" b="1" dirty="0" smtClean="0">
                <a:latin typeface="Arial Narrow" panose="020B0606020202030204" pitchFamily="34" charset="0"/>
              </a:rPr>
              <a:t/>
            </a:r>
            <a:br>
              <a:rPr lang="cs-CZ" altLang="cs-CZ" sz="2000" b="1" dirty="0" smtClean="0">
                <a:latin typeface="Arial Narrow" panose="020B0606020202030204" pitchFamily="34" charset="0"/>
              </a:rPr>
            </a:br>
            <a:r>
              <a:rPr lang="cs-CZ" altLang="cs-CZ" sz="2000" b="1" dirty="0" smtClean="0">
                <a:latin typeface="Arial Narrow" panose="020B0606020202030204" pitchFamily="34" charset="0"/>
              </a:rPr>
              <a:t/>
            </a:r>
            <a:br>
              <a:rPr lang="cs-CZ" altLang="cs-CZ" sz="2000" b="1" dirty="0" smtClean="0">
                <a:latin typeface="Arial Narrow" panose="020B0606020202030204" pitchFamily="34" charset="0"/>
              </a:rPr>
            </a:b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Osoby provozující nestátní zvláštní dětská zařízení a zvláštní dětská zařízení státu</a:t>
            </a:r>
            <a:r>
              <a:rPr lang="cs-CZ" altLang="cs-CZ" sz="1600" b="1" dirty="0" smtClean="0">
                <a:latin typeface="Arial Narrow" panose="020B0606020202030204" pitchFamily="34" charset="0"/>
              </a:rPr>
              <a:t> /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Z</a:t>
            </a:r>
            <a:r>
              <a:rPr lang="cs-CZ" altLang="cs-CZ" sz="1600" b="1" dirty="0" smtClean="0">
                <a:cs typeface="Times New Roman" panose="02020603050405020304" pitchFamily="18" charset="0"/>
              </a:rPr>
              <a:t>á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kon č. 100/1988 Sb., o soci</a:t>
            </a:r>
            <a:r>
              <a:rPr lang="cs-CZ" altLang="cs-CZ" sz="1600" b="1" dirty="0" smtClean="0">
                <a:cs typeface="Times New Roman" panose="02020603050405020304" pitchFamily="18" charset="0"/>
              </a:rPr>
              <a:t>á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ln</a:t>
            </a:r>
            <a:r>
              <a:rPr lang="cs-CZ" altLang="cs-CZ" sz="1600" b="1" dirty="0" smtClean="0">
                <a:cs typeface="Times New Roman" panose="02020603050405020304" pitchFamily="18" charset="0"/>
              </a:rPr>
              <a:t>í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 zabezpečen</a:t>
            </a:r>
            <a:r>
              <a:rPr lang="cs-CZ" altLang="cs-CZ" sz="1600" b="1" dirty="0" smtClean="0">
                <a:cs typeface="Times New Roman" panose="02020603050405020304" pitchFamily="18" charset="0"/>
              </a:rPr>
              <a:t>í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 ve zněn</a:t>
            </a:r>
            <a:r>
              <a:rPr lang="cs-CZ" altLang="cs-CZ" sz="1600" b="1" dirty="0" smtClean="0">
                <a:cs typeface="Times New Roman" panose="02020603050405020304" pitchFamily="18" charset="0"/>
              </a:rPr>
              <a:t>í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pozděj</a:t>
            </a:r>
            <a:r>
              <a:rPr lang="cs-CZ" altLang="cs-CZ" sz="1600" b="1" dirty="0" smtClean="0">
                <a:cs typeface="Times New Roman" panose="02020603050405020304" pitchFamily="18" charset="0"/>
              </a:rPr>
              <a:t>ší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ch předpisů</a:t>
            </a:r>
            <a:r>
              <a:rPr lang="cs-CZ" altLang="cs-CZ" sz="1600" b="1" dirty="0" smtClean="0">
                <a:latin typeface="Arial Narrow" panose="020B0606020202030204" pitchFamily="34" charset="0"/>
              </a:rPr>
              <a:t>/</a:t>
            </a: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cs-CZ" altLang="cs-CZ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jsou povinny v provozním řádu dále upravit režim dne zohledňující věkové a fyzické zvláštnosti dětí a režim stravování. </a:t>
            </a:r>
            <a:r>
              <a:rPr lang="cs-CZ" altLang="cs-CZ" sz="1600" b="1" dirty="0" smtClean="0">
                <a:latin typeface="Arial Narrow" panose="020B0606020202030204" pitchFamily="34" charset="0"/>
              </a:rPr>
              <a:t/>
            </a:r>
            <a:br>
              <a:rPr lang="cs-CZ" altLang="cs-CZ" sz="1600" b="1" dirty="0" smtClean="0">
                <a:latin typeface="Arial Narrow" panose="020B0606020202030204" pitchFamily="34" charset="0"/>
              </a:rPr>
            </a:br>
            <a:r>
              <a:rPr lang="cs-CZ" altLang="cs-CZ" sz="2000" b="1" dirty="0" smtClean="0">
                <a:latin typeface="Arial Narrow" panose="020B0606020202030204" pitchFamily="34" charset="0"/>
              </a:rPr>
              <a:t/>
            </a:r>
            <a:br>
              <a:rPr lang="cs-CZ" altLang="cs-CZ" sz="2000" b="1" dirty="0" smtClean="0">
                <a:latin typeface="Arial Narrow" panose="020B0606020202030204" pitchFamily="34" charset="0"/>
              </a:rPr>
            </a:br>
            <a:r>
              <a:rPr lang="cs-CZ" altLang="cs-CZ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Návrh provozního řádu a změnu provozního řádu </a:t>
            </a:r>
            <a:r>
              <a:rPr lang="cs-CZ" altLang="cs-CZ" sz="20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schvaluje </a:t>
            </a:r>
            <a:r>
              <a:rPr lang="cs-CZ" altLang="cs-CZ" sz="2000" b="1" u="sng" dirty="0" smtClean="0">
                <a:solidFill>
                  <a:srgbClr val="FF33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rozhodnutím </a:t>
            </a:r>
            <a:r>
              <a:rPr lang="cs-CZ" altLang="cs-CZ" sz="2000" b="1" u="sng" dirty="0" smtClean="0">
                <a:latin typeface="Arial Narrow" panose="020B0606020202030204" pitchFamily="34" charset="0"/>
              </a:rPr>
              <a:t>  </a:t>
            </a:r>
            <a:r>
              <a:rPr lang="cs-CZ" altLang="cs-CZ" sz="20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příslušný orgán ochrany veřejného zdraví</a:t>
            </a:r>
            <a:r>
              <a:rPr lang="cs-CZ" altLang="cs-CZ" sz="2000" b="1" u="sng" dirty="0" smtClean="0">
                <a:latin typeface="Arial Narrow" panose="020B0606020202030204" pitchFamily="34" charset="0"/>
              </a:rPr>
              <a:t> - KHS</a:t>
            </a:r>
            <a:r>
              <a:rPr lang="cs-CZ" altLang="cs-CZ" sz="20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br>
              <a:rPr lang="cs-CZ" altLang="cs-CZ" sz="2000" b="1" u="sng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cs-CZ" altLang="cs-CZ" sz="2000" b="1" dirty="0" smtClean="0">
                <a:latin typeface="Arial Narrow" panose="020B0606020202030204" pitchFamily="34" charset="0"/>
              </a:rPr>
              <a:t/>
            </a:r>
            <a:br>
              <a:rPr lang="cs-CZ" altLang="cs-CZ" sz="2000" b="1" dirty="0" smtClean="0">
                <a:latin typeface="Arial Narrow" panose="020B0606020202030204" pitchFamily="34" charset="0"/>
              </a:rPr>
            </a:br>
            <a:endParaRPr lang="cs-CZ" altLang="cs-CZ" sz="36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4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457200" indent="-457200" algn="ctr" eaLnBrk="1" hangingPunct="1">
              <a:buFontTx/>
              <a:buNone/>
            </a:pPr>
            <a:r>
              <a:rPr lang="cs-CZ" altLang="cs-CZ" sz="2000" b="1" u="sng" smtClean="0">
                <a:solidFill>
                  <a:srgbClr val="FFCC00"/>
                </a:solidFill>
              </a:rPr>
              <a:t>PROCES    ŠÍŘENÍ  NÁKAZY</a:t>
            </a:r>
          </a:p>
          <a:p>
            <a:pPr marL="457200" indent="-457200" algn="ctr" eaLnBrk="1" hangingPunct="1">
              <a:buFontTx/>
              <a:buNone/>
            </a:pPr>
            <a:r>
              <a:rPr lang="cs-CZ" altLang="cs-CZ" sz="2400" b="1" u="sng" smtClean="0">
                <a:solidFill>
                  <a:srgbClr val="FFFF00"/>
                </a:solidFill>
              </a:rPr>
              <a:t>Protiepidemická opatření</a:t>
            </a:r>
            <a:r>
              <a:rPr lang="cs-CZ" altLang="cs-CZ" sz="2000" b="1" u="sng" smtClean="0">
                <a:solidFill>
                  <a:srgbClr val="FFCC00"/>
                </a:solidFill>
              </a:rPr>
              <a:t> </a:t>
            </a: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marL="457200" indent="-457200" algn="ctr" eaLnBrk="1" hangingPunct="1">
              <a:buFontTx/>
              <a:buNone/>
            </a:pPr>
            <a:r>
              <a:rPr lang="cs-CZ" altLang="cs-CZ" sz="16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1066800" y="2205038"/>
            <a:ext cx="1905000" cy="1008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ZDROJ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 NÁKAZY</a:t>
            </a:r>
            <a:endParaRPr kumimoji="1" lang="cs-CZ" altLang="cs-CZ" sz="1600" b="1" u="sng">
              <a:solidFill>
                <a:srgbClr val="FF0000"/>
              </a:solidFill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3779838" y="2205038"/>
            <a:ext cx="2057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PŘENOS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6553200" y="2133600"/>
            <a:ext cx="1905000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VNÍMAVÝ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1800" b="1" u="sng">
                <a:solidFill>
                  <a:srgbClr val="FF0000"/>
                </a:solidFill>
                <a:latin typeface="Arial" charset="0"/>
              </a:rPr>
              <a:t>JEDINEC</a:t>
            </a: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3276600" y="2924175"/>
            <a:ext cx="4318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6084888" y="2924175"/>
            <a:ext cx="358775" cy="0"/>
          </a:xfrm>
          <a:prstGeom prst="line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067175" y="2060575"/>
            <a:ext cx="1368425" cy="1512888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3924300" y="2205038"/>
            <a:ext cx="1800225" cy="1223962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chemeClr val="tx1"/>
              </a:solidFill>
            </a:endParaRP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2590800" y="3500438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MYTÍ , (DEZINFEKCE)  RUKOU,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2590800" y="3933825"/>
            <a:ext cx="55102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Praní prádla, větrání,  úklid na vlhko, malování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2590800" y="4652963"/>
            <a:ext cx="5797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Kvalitní pitná voda, tepelná úprava stravy, 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2590800" y="5084763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Likvidace odpadů, …….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2268538" y="5445125"/>
            <a:ext cx="4043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000" b="1">
                <a:solidFill>
                  <a:srgbClr val="FFFF00"/>
                </a:solidFill>
                <a:latin typeface="Arial" charset="0"/>
              </a:rPr>
              <a:t>    Dezinfekce, sterilizace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7716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17716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51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7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3" grpId="0" autoUpdateAnimBg="0"/>
      <p:bldP spid="177164" grpId="0" autoUpdateAnimBg="0"/>
      <p:bldP spid="177165" grpId="0" autoUpdateAnimBg="0"/>
      <p:bldP spid="177166" grpId="0" autoUpdateAnimBg="0"/>
      <p:bldP spid="1771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cap="flat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FontTx/>
              <a:buNone/>
            </a:pPr>
            <a:endParaRPr lang="cs-CZ" altLang="cs-CZ" sz="2000" b="1" u="sng" smtClean="0">
              <a:solidFill>
                <a:srgbClr val="FFCC00"/>
              </a:solidFill>
            </a:endParaRPr>
          </a:p>
          <a:p>
            <a:pPr eaLnBrk="1" hangingPunct="1">
              <a:buFontTx/>
              <a:buNone/>
            </a:pPr>
            <a:endParaRPr lang="cs-CZ" altLang="cs-CZ" sz="1600" b="1" i="1" smtClean="0">
              <a:solidFill>
                <a:srgbClr val="FFCC00"/>
              </a:solidFill>
            </a:endParaRPr>
          </a:p>
        </p:txBody>
      </p:sp>
      <p:sp>
        <p:nvSpPr>
          <p:cNvPr id="47107" name="Oval 3"/>
          <p:cNvSpPr>
            <a:spLocks noChangeArrowheads="1"/>
          </p:cNvSpPr>
          <p:nvPr/>
        </p:nvSpPr>
        <p:spPr bwMode="auto">
          <a:xfrm>
            <a:off x="3810000" y="1143000"/>
            <a:ext cx="2057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 b="1" u="sng">
                <a:solidFill>
                  <a:schemeClr val="tx1"/>
                </a:solidFill>
                <a:latin typeface="Arial" charset="0"/>
              </a:rPr>
              <a:t>PACIENT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438400" y="29718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F005E"/>
                    </a:gs>
                    <a:gs pos="50000">
                      <a:srgbClr val="6600CC"/>
                    </a:gs>
                    <a:gs pos="100000">
                      <a:srgbClr val="2F005E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chemeClr val="tx1"/>
              </a:solidFill>
            </a:endParaRPr>
          </a:p>
        </p:txBody>
      </p:sp>
      <p:sp>
        <p:nvSpPr>
          <p:cNvPr id="183301" name="AutoShape 5"/>
          <p:cNvSpPr>
            <a:spLocks noChangeArrowheads="1"/>
          </p:cNvSpPr>
          <p:nvPr/>
        </p:nvSpPr>
        <p:spPr bwMode="auto">
          <a:xfrm rot="-5596877">
            <a:off x="650082" y="2166143"/>
            <a:ext cx="4495800" cy="3421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12" y="11830"/>
                </a:moveTo>
                <a:cubicBezTo>
                  <a:pt x="18061" y="11489"/>
                  <a:pt x="18086" y="11144"/>
                  <a:pt x="18086" y="10800"/>
                </a:cubicBezTo>
                <a:cubicBezTo>
                  <a:pt x="18086" y="6776"/>
                  <a:pt x="14823" y="3514"/>
                  <a:pt x="10800" y="3514"/>
                </a:cubicBezTo>
                <a:cubicBezTo>
                  <a:pt x="6776" y="3514"/>
                  <a:pt x="3514" y="6776"/>
                  <a:pt x="3514" y="10800"/>
                </a:cubicBezTo>
                <a:cubicBezTo>
                  <a:pt x="3513" y="12062"/>
                  <a:pt x="3842" y="13303"/>
                  <a:pt x="4466" y="14401"/>
                </a:cubicBezTo>
                <a:lnTo>
                  <a:pt x="1411" y="16137"/>
                </a:lnTo>
                <a:cubicBezTo>
                  <a:pt x="486" y="14510"/>
                  <a:pt x="0" y="1267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311"/>
                  <a:pt x="21563" y="11821"/>
                  <a:pt x="21491" y="12328"/>
                </a:cubicBezTo>
                <a:lnTo>
                  <a:pt x="24164" y="12710"/>
                </a:lnTo>
                <a:lnTo>
                  <a:pt x="19121" y="16492"/>
                </a:lnTo>
                <a:lnTo>
                  <a:pt x="15339" y="11448"/>
                </a:lnTo>
                <a:lnTo>
                  <a:pt x="18012" y="1183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rgbClr val="FF0000"/>
                </a:solidFill>
              </a:rPr>
              <a:t>ČISTÁ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rgbClr val="FF0000"/>
                </a:solidFill>
              </a:rPr>
              <a:t>STRANA</a:t>
            </a:r>
            <a:r>
              <a:rPr kumimoji="1" lang="cs-CZ" altLang="cs-CZ" sz="2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3302" name="AutoShape 6"/>
          <p:cNvSpPr>
            <a:spLocks noChangeArrowheads="1"/>
          </p:cNvSpPr>
          <p:nvPr/>
        </p:nvSpPr>
        <p:spPr bwMode="auto">
          <a:xfrm rot="4137750">
            <a:off x="4460876" y="1092200"/>
            <a:ext cx="4248150" cy="4314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44" y="11320"/>
                </a:moveTo>
                <a:cubicBezTo>
                  <a:pt x="18056" y="11147"/>
                  <a:pt x="18063" y="10973"/>
                  <a:pt x="18063" y="10800"/>
                </a:cubicBezTo>
                <a:cubicBezTo>
                  <a:pt x="18063" y="6788"/>
                  <a:pt x="14811" y="3537"/>
                  <a:pt x="10800" y="3537"/>
                </a:cubicBezTo>
                <a:cubicBezTo>
                  <a:pt x="6788" y="3537"/>
                  <a:pt x="3537" y="6788"/>
                  <a:pt x="3537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1058"/>
                  <a:pt x="21590" y="11316"/>
                  <a:pt x="21572" y="11574"/>
                </a:cubicBezTo>
                <a:lnTo>
                  <a:pt x="24265" y="11768"/>
                </a:lnTo>
                <a:lnTo>
                  <a:pt x="19488" y="15904"/>
                </a:lnTo>
                <a:lnTo>
                  <a:pt x="15351" y="11127"/>
                </a:lnTo>
                <a:lnTo>
                  <a:pt x="18044" y="11320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cs-CZ" altLang="cs-CZ" sz="240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rgbClr val="FF0000"/>
                </a:solidFill>
              </a:rPr>
              <a:t>NEČISTÁ </a:t>
            </a:r>
            <a:br>
              <a:rPr kumimoji="1" lang="cs-CZ" altLang="cs-CZ" sz="2400">
                <a:solidFill>
                  <a:srgbClr val="FF0000"/>
                </a:solidFill>
              </a:rPr>
            </a:br>
            <a:r>
              <a:rPr kumimoji="1" lang="cs-CZ" altLang="cs-CZ" sz="2400">
                <a:solidFill>
                  <a:srgbClr val="FF0000"/>
                </a:solidFill>
              </a:rPr>
              <a:t>STRANA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953000" y="5486400"/>
            <a:ext cx="76200" cy="76200"/>
          </a:xfrm>
          <a:prstGeom prst="rect">
            <a:avLst/>
          </a:prstGeom>
          <a:gradFill rotWithShape="0">
            <a:gsLst>
              <a:gs pos="0">
                <a:srgbClr val="2F005E"/>
              </a:gs>
              <a:gs pos="50000">
                <a:srgbClr val="6600CC"/>
              </a:gs>
              <a:gs pos="100000">
                <a:srgbClr val="2F005E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038600" y="4267200"/>
            <a:ext cx="2209800" cy="1752600"/>
          </a:xfrm>
          <a:prstGeom prst="rect">
            <a:avLst/>
          </a:prstGeom>
          <a:solidFill>
            <a:schemeClr val="tx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PRANÍ,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MYTÍ  NÁDOBÍ,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DEZINFEKCE,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cs-CZ" altLang="cs-CZ" sz="2400">
                <a:solidFill>
                  <a:schemeClr val="bg1"/>
                </a:solidFill>
              </a:rPr>
              <a:t>STERILIZACE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H="1">
            <a:off x="3962400" y="2667000"/>
            <a:ext cx="1752600" cy="12192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cs-CZ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3962400" y="2590800"/>
            <a:ext cx="1752600" cy="1295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endParaRPr lang="cs-CZ"/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0" y="0"/>
            <a:ext cx="2916238" cy="1773238"/>
          </a:xfrm>
          <a:prstGeom prst="curvedRightArrow">
            <a:avLst>
              <a:gd name="adj1" fmla="val 30083"/>
              <a:gd name="adj2" fmla="val 48231"/>
              <a:gd name="adj3" fmla="val 5481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 flipH="1">
            <a:off x="6300788" y="404813"/>
            <a:ext cx="2843212" cy="720725"/>
          </a:xfrm>
          <a:prstGeom prst="leftArrow">
            <a:avLst>
              <a:gd name="adj1" fmla="val 58926"/>
              <a:gd name="adj2" fmla="val 1003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2"/>
                </a:solidFill>
                <a:latin typeface="Arial" charset="0"/>
              </a:rPr>
              <a:t>ODPAD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2392363" y="712788"/>
            <a:ext cx="365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1800" b="1" u="sng">
                <a:solidFill>
                  <a:srgbClr val="99FFCC"/>
                </a:solidFill>
                <a:latin typeface="Arial" charset="0"/>
              </a:rPr>
              <a:t>A) JEDNORÁZOVÉ    POMŮCKY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68313" y="2708275"/>
            <a:ext cx="8675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tx2"/>
                </a:solidFill>
                <a:latin typeface="Arial" charset="0"/>
              </a:rPr>
              <a:t>B) Pomůcky   pro  opakované  použití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331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2575" y="6618288"/>
              <a:ext cx="1090613" cy="233362"/>
            </p14:xfrm>
          </p:contentPart>
        </mc:Choice>
        <mc:Fallback xmlns="">
          <p:pic>
            <p:nvPicPr>
              <p:cNvPr id="18331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93214" y="6608925"/>
                <a:ext cx="1109336" cy="25208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569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animBg="1" autoUpdateAnimBg="0"/>
      <p:bldP spid="18330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5" y="333375"/>
            <a:ext cx="8208912" cy="244755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400" u="sng" dirty="0" smtClean="0">
                <a:latin typeface="Arial Narrow" panose="020B0606020202030204" pitchFamily="34" charset="0"/>
              </a:rPr>
            </a:br>
            <a:r>
              <a:rPr lang="cs-CZ" altLang="cs-CZ" sz="2400" b="1" u="sng" dirty="0" smtClean="0">
                <a:latin typeface="Arial Narrow" panose="020B0606020202030204" pitchFamily="34" charset="0"/>
              </a:rPr>
              <a:t>STERILIZACE</a:t>
            </a:r>
            <a:r>
              <a:rPr lang="cs-CZ" altLang="cs-CZ" sz="2400" b="1" dirty="0" smtClean="0">
                <a:latin typeface="Arial Narrow" panose="020B0606020202030204" pitchFamily="34" charset="0"/>
              </a:rPr>
              <a:t> </a:t>
            </a: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latin typeface="Arial Narrow" panose="020B0606020202030204" pitchFamily="34" charset="0"/>
              </a:rPr>
              <a:t/>
            </a:r>
            <a:br>
              <a:rPr lang="cs-CZ" altLang="cs-CZ" sz="2400" dirty="0" smtClean="0">
                <a:latin typeface="Arial Narrow" panose="020B0606020202030204" pitchFamily="34" charset="0"/>
              </a:rPr>
            </a:br>
            <a: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je proces, který vede k usmrcování všech mikroorganizmů schopných rozmnožování včetně </a:t>
            </a:r>
            <a:r>
              <a:rPr lang="cs-CZ" altLang="cs-CZ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spór</a:t>
            </a:r>
            <a: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k nezvratné inaktivaci virů a usmrcení zdravotně nebezpečných červů a jejich vajíček.</a:t>
            </a:r>
            <a:br>
              <a:rPr lang="cs-CZ" altLang="cs-CZ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cs-CZ" altLang="cs-CZ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636838"/>
            <a:ext cx="7924800" cy="3162300"/>
          </a:xfrm>
        </p:spPr>
        <p:txBody>
          <a:bodyPr>
            <a:noAutofit/>
          </a:bodyPr>
          <a:lstStyle/>
          <a:p>
            <a:pPr marL="96838" indent="0" eaLnBrk="1" hangingPunct="1">
              <a:buNone/>
            </a:pPr>
            <a:r>
              <a:rPr lang="cs-CZ" altLang="cs-CZ" u="sng" dirty="0" smtClean="0">
                <a:latin typeface="Arial Narrow" panose="020B0606020202030204" pitchFamily="34" charset="0"/>
              </a:rPr>
              <a:t>Nedílnou součástí sterilizace jsou: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</a:t>
            </a:r>
            <a:r>
              <a:rPr lang="cs-CZ" altLang="cs-CZ" dirty="0" err="1" smtClean="0">
                <a:latin typeface="Arial Narrow" panose="020B0606020202030204" pitchFamily="34" charset="0"/>
              </a:rPr>
              <a:t>předsterilizační</a:t>
            </a:r>
            <a:r>
              <a:rPr lang="cs-CZ" altLang="cs-CZ" dirty="0" smtClean="0">
                <a:latin typeface="Arial Narrow" panose="020B0606020202030204" pitchFamily="34" charset="0"/>
              </a:rPr>
              <a:t> příprava předmětů,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kontrola sterilizačního procesu a sterilizovaného materiálu, 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monitorování a záznam nastavených parametrů ukazovacími a registračními přístroji zabudovanými ve sterilizátoru a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  kontrola účinnosti sterilizace nebiologickými a biologickými indikátory.</a:t>
            </a:r>
          </a:p>
          <a:p>
            <a:pPr marL="96838" indent="0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cs-CZ" altLang="cs-CZ" dirty="0" smtClean="0">
                <a:latin typeface="Arial Narrow" panose="020B0606020202030204" pitchFamily="34" charset="0"/>
              </a:rPr>
              <a:t>Každý sterilizační cyklus se dokumentuje</a:t>
            </a:r>
            <a:r>
              <a:rPr lang="cs-CZ" altLang="cs-CZ" u="sng" dirty="0" smtClean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2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80400" cy="935038"/>
          </a:xfrm>
        </p:spPr>
        <p:txBody>
          <a:bodyPr/>
          <a:lstStyle/>
          <a:p>
            <a:pPr eaLnBrk="1" hangingPunct="1"/>
            <a:r>
              <a:rPr lang="cs-CZ" altLang="cs-CZ" u="sng" dirty="0" smtClean="0">
                <a:latin typeface="Arial Narrow" panose="020B0606020202030204" pitchFamily="34" charset="0"/>
              </a:rPr>
              <a:t>Způsoby  sterilizace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496176" cy="4968552"/>
          </a:xfrm>
        </p:spPr>
        <p:txBody>
          <a:bodyPr>
            <a:noAutofit/>
          </a:bodyPr>
          <a:lstStyle/>
          <a:p>
            <a:pPr marL="477838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   Fyzikální sterilizace</a:t>
            </a:r>
          </a:p>
          <a:p>
            <a:pPr marL="477838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A.1. Sterilizace vlhkým teplem (sytou vodní párou) v parních přístrojích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  <a:r>
              <a:rPr lang="cs-CZ" altLang="cs-CZ" dirty="0" smtClean="0">
                <a:latin typeface="Arial Narrow" panose="020B0606020202030204" pitchFamily="34" charset="0"/>
              </a:rPr>
              <a:t>je vhodná především  pro předměty z kovu, skla, porcelánu, keramiky, textilu, gumy, plastů a dalších materiálů odolných k těmto parametrům sterilizace.</a:t>
            </a:r>
          </a:p>
          <a:p>
            <a:pPr marL="477838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A.2.  Sterilizace proudícím horkým vzduchem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je určena pro předměty z kovu, skla, porcelánu, keramiky a kameniny. Horkovzdušná sterilizace se provádí v přístrojích s nucenou cirkulací vzduchu .</a:t>
            </a:r>
          </a:p>
          <a:p>
            <a:pPr marL="477838" indent="-381000"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A.3. Sterilizace plazmou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využívá plazmy vznikající ve vysokofrekvenčním elektromagnetickém poli, které ve vysokém vakuu působí na páry peroxidu vodíku nebo jiné chemické látky. </a:t>
            </a:r>
          </a:p>
          <a:p>
            <a:pPr marL="477838" indent="-381000"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A. 4.  Sterilizace radiační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účinek vyvolává gama záření v dávce 25 </a:t>
            </a:r>
            <a:r>
              <a:rPr lang="cs-CZ" altLang="cs-CZ" dirty="0" err="1" smtClean="0">
                <a:latin typeface="Arial Narrow" panose="020B0606020202030204" pitchFamily="34" charset="0"/>
              </a:rPr>
              <a:t>kGy</a:t>
            </a:r>
            <a:r>
              <a:rPr lang="cs-CZ" altLang="cs-CZ" dirty="0" smtClean="0">
                <a:latin typeface="Arial Narrow" panose="020B0606020202030204" pitchFamily="34" charset="0"/>
              </a:rPr>
              <a:t>. Používá se při průmyslové výrobě sterilního jednorázového materiálu, případně ke sterilizaci exspirovaného zdravotnického materiálu. Postupuje se podle ČSN EN 552. </a:t>
            </a:r>
          </a:p>
        </p:txBody>
      </p:sp>
    </p:spTree>
    <p:extLst>
      <p:ext uri="{BB962C8B-B14F-4D97-AF65-F5344CB8AC3E}">
        <p14:creationId xmlns:p14="http://schemas.microsoft.com/office/powerpoint/2010/main" val="28748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208962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800" b="1" u="sng" dirty="0" smtClean="0">
                <a:latin typeface="Arial Narrow" panose="020B0606020202030204" pitchFamily="34" charset="0"/>
              </a:rPr>
              <a:t>Způsoby  sterilizace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529513" cy="4248150"/>
          </a:xfrm>
        </p:spPr>
        <p:txBody>
          <a:bodyPr>
            <a:noAutofit/>
          </a:bodyPr>
          <a:lstStyle/>
          <a:p>
            <a:pPr marL="96838" indent="0" eaLnBrk="1" hangingPunct="1">
              <a:lnSpc>
                <a:spcPct val="90000"/>
              </a:lnSpc>
            </a:pPr>
            <a:endParaRPr lang="cs-CZ" altLang="cs-CZ" b="1" u="sng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u="sng" dirty="0" smtClean="0">
                <a:latin typeface="Arial Narrow" panose="020B0606020202030204" pitchFamily="34" charset="0"/>
              </a:rPr>
              <a:t>B.   Chemická sterilizace</a:t>
            </a:r>
            <a:r>
              <a:rPr lang="cs-CZ" altLang="cs-CZ" dirty="0" smtClean="0">
                <a:latin typeface="Arial Narrow" panose="020B0606020202030204" pitchFamily="34" charset="0"/>
              </a:rPr>
              <a:t/>
            </a:r>
            <a:br>
              <a:rPr lang="cs-CZ" altLang="cs-CZ" dirty="0" smtClean="0">
                <a:latin typeface="Arial Narrow" panose="020B0606020202030204" pitchFamily="34" charset="0"/>
              </a:rPr>
            </a:br>
            <a:r>
              <a:rPr lang="cs-CZ" altLang="cs-CZ" dirty="0" smtClean="0">
                <a:latin typeface="Arial Narrow" panose="020B0606020202030204" pitchFamily="34" charset="0"/>
              </a:rPr>
              <a:t>- je určena pro materiál, který nelze sterilizovat fyzikálními způsoby. Sterilizačním médiem jsou plyny předepsaného složení a koncentrace.</a:t>
            </a:r>
            <a:endParaRPr lang="cs-CZ" altLang="cs-CZ" u="sng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</a:pPr>
            <a:endParaRPr lang="cs-CZ" altLang="cs-CZ" u="sng" dirty="0" smtClean="0">
              <a:latin typeface="Arial Narrow" panose="020B0606020202030204" pitchFamily="34" charset="0"/>
            </a:endParaRPr>
          </a:p>
          <a:p>
            <a:pPr marL="96838" indent="0" eaLnBrk="1" hangingPunct="1">
              <a:lnSpc>
                <a:spcPct val="90000"/>
              </a:lnSpc>
            </a:pPr>
            <a:r>
              <a:rPr lang="cs-CZ" altLang="cs-CZ" b="1" u="sng" dirty="0" smtClean="0">
                <a:latin typeface="Arial Narrow" panose="020B0606020202030204" pitchFamily="34" charset="0"/>
              </a:rPr>
              <a:t>B.1. Sterilizace formaldehydem</a:t>
            </a:r>
            <a:r>
              <a:rPr lang="cs-CZ" altLang="cs-CZ" b="1" dirty="0" smtClean="0">
                <a:latin typeface="Arial Narrow" panose="020B0606020202030204" pitchFamily="34" charset="0"/>
              </a:rPr>
              <a:t> - </a:t>
            </a:r>
            <a:r>
              <a:rPr lang="cs-CZ" altLang="cs-CZ" dirty="0" smtClean="0">
                <a:latin typeface="Arial Narrow" panose="020B0606020202030204" pitchFamily="34" charset="0"/>
              </a:rPr>
              <a:t>je založena na působení plynné směsi formaldehydu s vodní párou při teplotě 60 až 80 </a:t>
            </a:r>
            <a:r>
              <a:rPr lang="cs-CZ" altLang="cs-CZ" dirty="0" err="1" smtClean="0">
                <a:latin typeface="Arial Narrow" panose="020B0606020202030204" pitchFamily="34" charset="0"/>
              </a:rPr>
              <a:t>oC</a:t>
            </a:r>
            <a:r>
              <a:rPr lang="cs-CZ" altLang="cs-CZ" dirty="0" smtClean="0">
                <a:latin typeface="Arial Narrow" panose="020B0606020202030204" pitchFamily="34" charset="0"/>
              </a:rPr>
              <a:t> v podtlaku při parametrech stanovených výrobcem </a:t>
            </a:r>
          </a:p>
          <a:p>
            <a:pPr marL="96838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(ČSN EN 14 180). </a:t>
            </a:r>
          </a:p>
          <a:p>
            <a:pPr marL="96838" indent="0" eaLnBrk="1" hangingPunct="1">
              <a:lnSpc>
                <a:spcPct val="90000"/>
              </a:lnSpc>
            </a:pPr>
            <a:r>
              <a:rPr lang="cs-CZ" altLang="cs-CZ" b="1" u="sng" dirty="0" smtClean="0">
                <a:latin typeface="Arial Narrow" panose="020B0606020202030204" pitchFamily="34" charset="0"/>
              </a:rPr>
              <a:t>B.2.  Sterilizace </a:t>
            </a:r>
            <a:r>
              <a:rPr lang="cs-CZ" altLang="cs-CZ" b="1" u="sng" dirty="0" err="1" smtClean="0">
                <a:latin typeface="Arial Narrow" panose="020B0606020202030204" pitchFamily="34" charset="0"/>
              </a:rPr>
              <a:t>ethylenoxidem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 -</a:t>
            </a:r>
            <a:r>
              <a:rPr lang="cs-CZ" altLang="cs-CZ" b="1" dirty="0" smtClean="0">
                <a:latin typeface="Arial Narrow" panose="020B0606020202030204" pitchFamily="34" charset="0"/>
              </a:rPr>
              <a:t> </a:t>
            </a:r>
            <a:r>
              <a:rPr lang="cs-CZ" altLang="cs-CZ" dirty="0" smtClean="0">
                <a:latin typeface="Arial Narrow" panose="020B0606020202030204" pitchFamily="34" charset="0"/>
              </a:rPr>
              <a:t>je založena na působení </a:t>
            </a:r>
            <a:r>
              <a:rPr lang="cs-CZ" altLang="cs-CZ" dirty="0" err="1" smtClean="0">
                <a:latin typeface="Arial Narrow" panose="020B0606020202030204" pitchFamily="34" charset="0"/>
              </a:rPr>
              <a:t>ethylenoxidu</a:t>
            </a:r>
            <a:r>
              <a:rPr lang="cs-CZ" altLang="cs-CZ" dirty="0" smtClean="0">
                <a:latin typeface="Arial Narrow" panose="020B0606020202030204" pitchFamily="34" charset="0"/>
              </a:rPr>
              <a:t> v podtlaku nebo přetlaku při teplotě 37 až 55 </a:t>
            </a:r>
            <a:r>
              <a:rPr lang="cs-CZ" altLang="cs-CZ" dirty="0" err="1" smtClean="0">
                <a:latin typeface="Arial Narrow" panose="020B0606020202030204" pitchFamily="34" charset="0"/>
              </a:rPr>
              <a:t>oC</a:t>
            </a:r>
            <a:r>
              <a:rPr lang="cs-CZ" altLang="cs-CZ" dirty="0" smtClean="0">
                <a:latin typeface="Arial Narrow" panose="020B0606020202030204" pitchFamily="34" charset="0"/>
              </a:rPr>
              <a:t> při parametrech stanovených výrobcem. Postupuje se podle ČSN EN 550. </a:t>
            </a:r>
          </a:p>
        </p:txBody>
      </p:sp>
    </p:spTree>
    <p:extLst>
      <p:ext uri="{BB962C8B-B14F-4D97-AF65-F5344CB8AC3E}">
        <p14:creationId xmlns:p14="http://schemas.microsoft.com/office/powerpoint/2010/main" val="10617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08962" cy="57626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u="sng" dirty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>
                <a:latin typeface="Arial Narrow" panose="020B0606020202030204" pitchFamily="34" charset="0"/>
              </a:rPr>
            </a:br>
            <a:r>
              <a:rPr lang="cs-CZ" altLang="cs-CZ" sz="2800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sz="2800" b="1" u="sng" dirty="0" smtClean="0">
                <a:latin typeface="Arial Narrow" panose="020B0606020202030204" pitchFamily="34" charset="0"/>
              </a:rPr>
            </a:br>
            <a:r>
              <a:rPr lang="cs-CZ" altLang="cs-CZ" sz="2800" b="1" u="sng" dirty="0" smtClean="0">
                <a:latin typeface="Arial Narrow" panose="020B0606020202030204" pitchFamily="34" charset="0"/>
              </a:rPr>
              <a:t>Sterilizační  obaly</a:t>
            </a:r>
            <a:endParaRPr lang="cs-CZ" altLang="cs-CZ" sz="2800" b="1" dirty="0" smtClean="0"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529513" cy="4248150"/>
          </a:xfrm>
        </p:spPr>
        <p:txBody>
          <a:bodyPr>
            <a:noAutofit/>
          </a:bodyPr>
          <a:lstStyle/>
          <a:p>
            <a:pPr marL="96838" indent="0"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b="1" dirty="0" smtClean="0">
                <a:latin typeface="Arial Narrow" panose="020B0606020202030204" pitchFamily="34" charset="0"/>
              </a:rPr>
              <a:t>Obaly slouží k ochraně vysterilizovaných předmětů před sekundární kontaminací až do jejich použití: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/>
            </a:r>
            <a:br>
              <a:rPr lang="cs-CZ" altLang="cs-CZ" b="1" u="sng" dirty="0" smtClean="0">
                <a:latin typeface="Arial Narrow" panose="020B0606020202030204" pitchFamily="34" charset="0"/>
              </a:rPr>
            </a:br>
            <a:r>
              <a:rPr lang="cs-CZ" altLang="cs-CZ" b="1" u="sng" dirty="0" smtClean="0">
                <a:latin typeface="Arial Narrow" panose="020B0606020202030204" pitchFamily="34" charset="0"/>
              </a:rPr>
              <a:t>*           Jednorázové obaly </a:t>
            </a:r>
            <a:r>
              <a:rPr lang="cs-CZ" altLang="cs-CZ" b="1" dirty="0" smtClean="0">
                <a:latin typeface="Arial Narrow" panose="020B0606020202030204" pitchFamily="34" charset="0"/>
              </a:rPr>
              <a:t>-  papírové, 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                                       -  polyamidové a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                                       -  kombinované papír - fólie 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*         </a:t>
            </a:r>
            <a:r>
              <a:rPr lang="cs-CZ" altLang="cs-CZ" b="1" u="sng" dirty="0" smtClean="0">
                <a:latin typeface="Arial Narrow" panose="020B0606020202030204" pitchFamily="34" charset="0"/>
              </a:rPr>
              <a:t>Pevné, opakovaně používané sterilizační obaly</a:t>
            </a:r>
            <a:r>
              <a:rPr lang="cs-CZ" altLang="cs-CZ" b="1" dirty="0" smtClean="0">
                <a:latin typeface="Arial Narrow" panose="020B0606020202030204" pitchFamily="34" charset="0"/>
              </a:rPr>
              <a:t> jsou kazety a kontejnery.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Na každý pevný sterilizační obal je nutno umístit procesový test.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dirty="0" smtClean="0">
                <a:latin typeface="Arial Narrow" panose="020B0606020202030204" pitchFamily="34" charset="0"/>
              </a:rPr>
              <a:t/>
            </a:r>
            <a:br>
              <a:rPr lang="cs-CZ" altLang="cs-CZ" dirty="0" smtClean="0">
                <a:latin typeface="Arial Narrow" panose="020B0606020202030204" pitchFamily="34" charset="0"/>
              </a:rPr>
            </a:br>
            <a:r>
              <a:rPr lang="cs-CZ" altLang="cs-CZ" u="sng" dirty="0" smtClean="0">
                <a:latin typeface="Arial Narrow" panose="020B0606020202030204" pitchFamily="34" charset="0"/>
              </a:rPr>
              <a:t>Skladování a transport vysterilizovaného materiálu</a:t>
            </a:r>
            <a:r>
              <a:rPr lang="cs-CZ" altLang="cs-CZ" dirty="0" smtClean="0">
                <a:latin typeface="Arial Narrow" panose="020B0606020202030204" pitchFamily="34" charset="0"/>
              </a:rPr>
              <a:t/>
            </a:r>
            <a:br>
              <a:rPr lang="cs-CZ" altLang="cs-CZ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Obaly s vysterilizovaným materiálem se převáží v uzavřených přepravkách či skříních, aby </a:t>
            </a:r>
            <a:br>
              <a:rPr lang="cs-CZ" altLang="cs-CZ" b="1" dirty="0" smtClean="0">
                <a:latin typeface="Arial Narrow" panose="020B0606020202030204" pitchFamily="34" charset="0"/>
              </a:rPr>
            </a:br>
            <a:r>
              <a:rPr lang="cs-CZ" altLang="cs-CZ" b="1" dirty="0" smtClean="0">
                <a:latin typeface="Arial Narrow" panose="020B0606020202030204" pitchFamily="34" charset="0"/>
              </a:rPr>
              <a:t>byly chráněny před poškozením a znečištěním.</a:t>
            </a:r>
          </a:p>
        </p:txBody>
      </p:sp>
    </p:spTree>
    <p:extLst>
      <p:ext uri="{BB962C8B-B14F-4D97-AF65-F5344CB8AC3E}">
        <p14:creationId xmlns:p14="http://schemas.microsoft.com/office/powerpoint/2010/main" val="21919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456674" cy="108012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u="sng" dirty="0" smtClean="0"/>
              <a:t>Exspirace sterilního materiálu</a:t>
            </a:r>
            <a:br>
              <a:rPr lang="cs-CZ" altLang="cs-CZ" sz="2800" b="1" u="sng" dirty="0" smtClean="0"/>
            </a:br>
            <a:endParaRPr lang="cs-CZ" altLang="cs-CZ" sz="2800" b="1" u="sng" dirty="0" smtClean="0"/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826" y="1628800"/>
            <a:ext cx="8441969" cy="4835340"/>
          </a:xfrm>
          <a:noFill/>
        </p:spPr>
      </p:pic>
    </p:spTree>
    <p:extLst>
      <p:ext uri="{BB962C8B-B14F-4D97-AF65-F5344CB8AC3E}">
        <p14:creationId xmlns:p14="http://schemas.microsoft.com/office/powerpoint/2010/main" val="296323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u="sng" dirty="0" smtClean="0"/>
              <a:t>Kontrola   </a:t>
            </a:r>
            <a:r>
              <a:rPr lang="cs-CZ" altLang="cs-CZ" sz="2800" b="1" u="sng" dirty="0" smtClean="0">
                <a:latin typeface="Arial Narrow" panose="020B0606020202030204" pitchFamily="34" charset="0"/>
              </a:rPr>
              <a:t>sterilizace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dirty="0" smtClean="0">
                <a:latin typeface="Arial Narrow" panose="020B0606020202030204" pitchFamily="34" charset="0"/>
              </a:rPr>
              <a:t>Kontrola sterilizace zahrnuje: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  <a:p>
            <a:pPr eaLnBrk="1" hangingPunct="1"/>
            <a:r>
              <a:rPr lang="cs-CZ" altLang="cs-CZ" sz="2800" dirty="0" smtClean="0">
                <a:latin typeface="Arial Narrow" panose="020B0606020202030204" pitchFamily="34" charset="0"/>
              </a:rPr>
              <a:t>monitorování sterilizačního cyklu,</a:t>
            </a:r>
          </a:p>
          <a:p>
            <a:pPr eaLnBrk="1" hangingPunct="1"/>
            <a:r>
              <a:rPr lang="cs-CZ" altLang="cs-CZ" sz="2800" dirty="0" smtClean="0">
                <a:latin typeface="Arial Narrow" panose="020B0606020202030204" pitchFamily="34" charset="0"/>
              </a:rPr>
              <a:t>kontrolu účinnosti sterilizačních přístrojů a </a:t>
            </a:r>
          </a:p>
          <a:p>
            <a:pPr eaLnBrk="1" hangingPunct="1"/>
            <a:r>
              <a:rPr lang="cs-CZ" altLang="cs-CZ" sz="2800" dirty="0" smtClean="0">
                <a:latin typeface="Arial Narrow" panose="020B0606020202030204" pitchFamily="34" charset="0"/>
              </a:rPr>
              <a:t>kontrolu sterility vysterilizovaného materiálu.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652</TotalTime>
  <Words>692</Words>
  <Application>Microsoft Office PowerPoint</Application>
  <PresentationFormat>Předvádění na obrazovce (4:3)</PresentationFormat>
  <Paragraphs>112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Times New Roman</vt:lpstr>
      <vt:lpstr>Wingdings</vt:lpstr>
      <vt:lpstr>Wingdings 2</vt:lpstr>
      <vt:lpstr>Austin</vt:lpstr>
      <vt:lpstr>4. Sterilizace, dezinfekce. Provozní protiepidemický řád</vt:lpstr>
      <vt:lpstr>Prezentace aplikace PowerPoint</vt:lpstr>
      <vt:lpstr>Prezentace aplikace PowerPoint</vt:lpstr>
      <vt:lpstr>   STERILIZACE   je proces, který vede k usmrcování všech mikroorganizmů schopných rozmnožování včetně spór, k nezvratné inaktivaci virů a usmrcení zdravotně nebezpečných červů a jejich vajíček. </vt:lpstr>
      <vt:lpstr>Způsoby  sterilizace</vt:lpstr>
      <vt:lpstr>Způsoby  sterilizace</vt:lpstr>
      <vt:lpstr>    Sterilizační  obaly</vt:lpstr>
      <vt:lpstr>Exspirace sterilního materiálu </vt:lpstr>
      <vt:lpstr>Kontrola   sterilizace</vt:lpstr>
      <vt:lpstr>  Vyšší   stupeň   dezinfekce   (VSD). Postup zaručuje usmrcení baktérií, virů, mikroskopických hub a některých bakteriálních spór, nezaručují však usmrcení ostatních mikroorganizmů (např. vysoce rezistentních spór). </vt:lpstr>
      <vt:lpstr>    Dvoustupňová   dezinfekce   (DD) </vt:lpstr>
      <vt:lpstr>         DEZINFEKCE   - je soubor opatření ke zneškodňování mikroorganizmů pomocí fyzikálních, chemických nebo kombinovaných postupů, které mají přerušit cestu nákazy od zdroje ke vnímavé  fyzické osobě. </vt:lpstr>
      <vt:lpstr>         DEZINFEKCE  Chemická  dezinfekce:</vt:lpstr>
      <vt:lpstr>Kontrola dezinfekce </vt:lpstr>
      <vt:lpstr>Prezentace aplikace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 VLA</dc:title>
  <dc:creator>mkolar</dc:creator>
  <cp:lastModifiedBy>Marie Kolářová</cp:lastModifiedBy>
  <cp:revision>58</cp:revision>
  <dcterms:created xsi:type="dcterms:W3CDTF">2014-09-19T17:51:54Z</dcterms:created>
  <dcterms:modified xsi:type="dcterms:W3CDTF">2014-10-29T08:58:49Z</dcterms:modified>
</cp:coreProperties>
</file>