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notesSlides/notesSlide2.xml" ContentType="application/vnd.openxmlformats-officedocument.presentationml.notesSlide+xml"/>
  <Override PartName="/ppt/ink/ink2.xml" ContentType="application/inkml+xml"/>
  <Override PartName="/ppt/ink/ink3.xml" ContentType="application/inkml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7"/>
  </p:notesMasterIdLst>
  <p:sldIdLst>
    <p:sldId id="256" r:id="rId2"/>
    <p:sldId id="342" r:id="rId3"/>
    <p:sldId id="344" r:id="rId4"/>
    <p:sldId id="345" r:id="rId5"/>
    <p:sldId id="346" r:id="rId6"/>
    <p:sldId id="347" r:id="rId7"/>
    <p:sldId id="348" r:id="rId8"/>
    <p:sldId id="349" r:id="rId9"/>
    <p:sldId id="350" r:id="rId10"/>
    <p:sldId id="351" r:id="rId11"/>
    <p:sldId id="352" r:id="rId12"/>
    <p:sldId id="353" r:id="rId13"/>
    <p:sldId id="354" r:id="rId14"/>
    <p:sldId id="355" r:id="rId15"/>
    <p:sldId id="356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106" d="100"/>
          <a:sy n="106" d="100"/>
        </p:scale>
        <p:origin x="1158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50DAA94-ED29-4179-9CFE-1886E035B2BC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E8C39197-0E16-42F3-80B2-EEB5452F281B}">
      <dgm:prSet/>
      <dgm:spPr/>
      <dgm:t>
        <a:bodyPr/>
        <a:lstStyle/>
        <a:p>
          <a:pPr rtl="0"/>
          <a:r>
            <a:rPr lang="cs-CZ" b="1" u="sng" smtClean="0"/>
            <a:t>Zákon č. 258/2000 Sb</a:t>
          </a:r>
          <a:r>
            <a:rPr lang="cs-CZ" b="1" smtClean="0"/>
            <a:t>., o ochraně veřejného zdraví a o změně některých souvisejících zákonů, </a:t>
          </a:r>
          <a:br>
            <a:rPr lang="cs-CZ" b="1" smtClean="0"/>
          </a:br>
          <a:r>
            <a:rPr lang="cs-CZ" b="1" smtClean="0"/>
            <a:t/>
          </a:r>
          <a:br>
            <a:rPr lang="cs-CZ" b="1" smtClean="0"/>
          </a:br>
          <a:r>
            <a:rPr lang="cs-CZ" b="1" smtClean="0"/>
            <a:t>ve znění zákona č. 254/2001 Sb., zákona č. 274/2001 Sb., </a:t>
          </a:r>
          <a:br>
            <a:rPr lang="cs-CZ" b="1" smtClean="0"/>
          </a:br>
          <a:r>
            <a:rPr lang="cs-CZ" b="1" smtClean="0"/>
            <a:t>zákona č. 13/2002 Sb., </a:t>
          </a:r>
          <a:br>
            <a:rPr lang="cs-CZ" b="1" smtClean="0"/>
          </a:br>
          <a:r>
            <a:rPr lang="cs-CZ" b="1" smtClean="0"/>
            <a:t>zákona č. 76/2002 Sb., </a:t>
          </a:r>
          <a:br>
            <a:rPr lang="cs-CZ" b="1" smtClean="0"/>
          </a:br>
          <a:r>
            <a:rPr lang="cs-CZ" b="1" smtClean="0"/>
            <a:t>zákona č. 86/2002 Sb., zákona č. 120/2002 Sb. a zákona č. 320/2002 Sb.</a:t>
          </a:r>
          <a:br>
            <a:rPr lang="cs-CZ" b="1" smtClean="0"/>
          </a:br>
          <a:endParaRPr lang="cs-CZ"/>
        </a:p>
      </dgm:t>
    </dgm:pt>
    <dgm:pt modelId="{BE99D537-DA5D-4482-968B-C1C44B1435B4}" type="parTrans" cxnId="{FE61F08E-EEB4-4E2B-B3AE-7A2FA5420A99}">
      <dgm:prSet/>
      <dgm:spPr/>
      <dgm:t>
        <a:bodyPr/>
        <a:lstStyle/>
        <a:p>
          <a:endParaRPr lang="cs-CZ"/>
        </a:p>
      </dgm:t>
    </dgm:pt>
    <dgm:pt modelId="{B0772403-867F-4BA7-A2FF-ADFEAFE615CA}" type="sibTrans" cxnId="{FE61F08E-EEB4-4E2B-B3AE-7A2FA5420A99}">
      <dgm:prSet/>
      <dgm:spPr/>
      <dgm:t>
        <a:bodyPr/>
        <a:lstStyle/>
        <a:p>
          <a:endParaRPr lang="cs-CZ"/>
        </a:p>
      </dgm:t>
    </dgm:pt>
    <dgm:pt modelId="{36B4E771-C8DF-415A-82D0-DD48291D5DB5}" type="pres">
      <dgm:prSet presAssocID="{D50DAA94-ED29-4179-9CFE-1886E035B2BC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CF8D50B1-3957-4FD5-B94B-E132E778EDAB}" type="pres">
      <dgm:prSet presAssocID="{E8C39197-0E16-42F3-80B2-EEB5452F281B}" presName="circle1" presStyleLbl="node1" presStyleIdx="0" presStyleCnt="1"/>
      <dgm:spPr/>
    </dgm:pt>
    <dgm:pt modelId="{5B8DE8EC-D144-4F57-A459-B8A20C5676F7}" type="pres">
      <dgm:prSet presAssocID="{E8C39197-0E16-42F3-80B2-EEB5452F281B}" presName="space" presStyleCnt="0"/>
      <dgm:spPr/>
    </dgm:pt>
    <dgm:pt modelId="{78F35D2A-8696-48BE-AD25-1FE3C0153D59}" type="pres">
      <dgm:prSet presAssocID="{E8C39197-0E16-42F3-80B2-EEB5452F281B}" presName="rect1" presStyleLbl="alignAcc1" presStyleIdx="0" presStyleCnt="1"/>
      <dgm:spPr/>
    </dgm:pt>
    <dgm:pt modelId="{A25AB026-D202-481F-B7D3-5DEF5AC1C9CE}" type="pres">
      <dgm:prSet presAssocID="{E8C39197-0E16-42F3-80B2-EEB5452F281B}" presName="rect1ParTxNoCh" presStyleLbl="alignAcc1" presStyleIdx="0" presStyleCnt="1">
        <dgm:presLayoutVars>
          <dgm:chMax val="1"/>
          <dgm:bulletEnabled val="1"/>
        </dgm:presLayoutVars>
      </dgm:prSet>
      <dgm:spPr/>
    </dgm:pt>
  </dgm:ptLst>
  <dgm:cxnLst>
    <dgm:cxn modelId="{0B8C8FAD-BE83-4B3B-8FC1-25A91917C91D}" type="presOf" srcId="{E8C39197-0E16-42F3-80B2-EEB5452F281B}" destId="{78F35D2A-8696-48BE-AD25-1FE3C0153D59}" srcOrd="0" destOrd="0" presId="urn:microsoft.com/office/officeart/2005/8/layout/target3"/>
    <dgm:cxn modelId="{CA9207C8-4018-42E2-88AA-6E3409BE5816}" type="presOf" srcId="{E8C39197-0E16-42F3-80B2-EEB5452F281B}" destId="{A25AB026-D202-481F-B7D3-5DEF5AC1C9CE}" srcOrd="1" destOrd="0" presId="urn:microsoft.com/office/officeart/2005/8/layout/target3"/>
    <dgm:cxn modelId="{FE61F08E-EEB4-4E2B-B3AE-7A2FA5420A99}" srcId="{D50DAA94-ED29-4179-9CFE-1886E035B2BC}" destId="{E8C39197-0E16-42F3-80B2-EEB5452F281B}" srcOrd="0" destOrd="0" parTransId="{BE99D537-DA5D-4482-968B-C1C44B1435B4}" sibTransId="{B0772403-867F-4BA7-A2FF-ADFEAFE615CA}"/>
    <dgm:cxn modelId="{36DD1169-DEEC-482E-87A6-9E04936280BF}" type="presOf" srcId="{D50DAA94-ED29-4179-9CFE-1886E035B2BC}" destId="{36B4E771-C8DF-415A-82D0-DD48291D5DB5}" srcOrd="0" destOrd="0" presId="urn:microsoft.com/office/officeart/2005/8/layout/target3"/>
    <dgm:cxn modelId="{A95F2CA4-C340-4C22-B434-481D5FB510A0}" type="presParOf" srcId="{36B4E771-C8DF-415A-82D0-DD48291D5DB5}" destId="{CF8D50B1-3957-4FD5-B94B-E132E778EDAB}" srcOrd="0" destOrd="0" presId="urn:microsoft.com/office/officeart/2005/8/layout/target3"/>
    <dgm:cxn modelId="{DAB31E80-F8FA-492A-BC3B-560800AAE0F2}" type="presParOf" srcId="{36B4E771-C8DF-415A-82D0-DD48291D5DB5}" destId="{5B8DE8EC-D144-4F57-A459-B8A20C5676F7}" srcOrd="1" destOrd="0" presId="urn:microsoft.com/office/officeart/2005/8/layout/target3"/>
    <dgm:cxn modelId="{72207A03-30D8-4DE9-A365-94FAC3D48CC3}" type="presParOf" srcId="{36B4E771-C8DF-415A-82D0-DD48291D5DB5}" destId="{78F35D2A-8696-48BE-AD25-1FE3C0153D59}" srcOrd="2" destOrd="0" presId="urn:microsoft.com/office/officeart/2005/8/layout/target3"/>
    <dgm:cxn modelId="{4BFC538D-03CC-49A1-A5F5-4A628FA435A1}" type="presParOf" srcId="{36B4E771-C8DF-415A-82D0-DD48291D5DB5}" destId="{A25AB026-D202-481F-B7D3-5DEF5AC1C9CE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8D50B1-3957-4FD5-B94B-E132E778EDAB}">
      <dsp:nvSpPr>
        <dsp:cNvPr id="0" name=""/>
        <dsp:cNvSpPr/>
      </dsp:nvSpPr>
      <dsp:spPr>
        <a:xfrm>
          <a:off x="0" y="0"/>
          <a:ext cx="2001837" cy="2001837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F35D2A-8696-48BE-AD25-1FE3C0153D59}">
      <dsp:nvSpPr>
        <dsp:cNvPr id="0" name=""/>
        <dsp:cNvSpPr/>
      </dsp:nvSpPr>
      <dsp:spPr>
        <a:xfrm>
          <a:off x="1000918" y="0"/>
          <a:ext cx="7855743" cy="200183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u="sng" kern="1200" smtClean="0"/>
            <a:t>Zákon č. 258/2000 Sb</a:t>
          </a:r>
          <a:r>
            <a:rPr lang="cs-CZ" sz="1600" b="1" kern="1200" smtClean="0"/>
            <a:t>., o ochraně veřejného zdraví a o změně některých souvisejících zákonů, </a:t>
          </a:r>
          <a:br>
            <a:rPr lang="cs-CZ" sz="1600" b="1" kern="1200" smtClean="0"/>
          </a:br>
          <a:r>
            <a:rPr lang="cs-CZ" sz="1600" b="1" kern="1200" smtClean="0"/>
            <a:t/>
          </a:r>
          <a:br>
            <a:rPr lang="cs-CZ" sz="1600" b="1" kern="1200" smtClean="0"/>
          </a:br>
          <a:r>
            <a:rPr lang="cs-CZ" sz="1600" b="1" kern="1200" smtClean="0"/>
            <a:t>ve znění zákona č. 254/2001 Sb., zákona č. 274/2001 Sb., </a:t>
          </a:r>
          <a:br>
            <a:rPr lang="cs-CZ" sz="1600" b="1" kern="1200" smtClean="0"/>
          </a:br>
          <a:r>
            <a:rPr lang="cs-CZ" sz="1600" b="1" kern="1200" smtClean="0"/>
            <a:t>zákona č. 13/2002 Sb., </a:t>
          </a:r>
          <a:br>
            <a:rPr lang="cs-CZ" sz="1600" b="1" kern="1200" smtClean="0"/>
          </a:br>
          <a:r>
            <a:rPr lang="cs-CZ" sz="1600" b="1" kern="1200" smtClean="0"/>
            <a:t>zákona č. 76/2002 Sb., </a:t>
          </a:r>
          <a:br>
            <a:rPr lang="cs-CZ" sz="1600" b="1" kern="1200" smtClean="0"/>
          </a:br>
          <a:r>
            <a:rPr lang="cs-CZ" sz="1600" b="1" kern="1200" smtClean="0"/>
            <a:t>zákona č. 86/2002 Sb., zákona č. 120/2002 Sb. a zákona č. 320/2002 Sb.</a:t>
          </a:r>
          <a:br>
            <a:rPr lang="cs-CZ" sz="1600" b="1" kern="1200" smtClean="0"/>
          </a:br>
          <a:endParaRPr lang="cs-CZ" sz="1600" kern="1200"/>
        </a:p>
      </dsp:txBody>
      <dsp:txXfrm>
        <a:off x="1000918" y="0"/>
        <a:ext cx="7855743" cy="20018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9" units="1/cm"/>
          <inkml:channelProperty channel="Y" name="resolution" value="38" units="1/cm"/>
        </inkml:channelProperties>
      </inkml:inkSource>
      <inkml:timestamp xml:id="ts0" timeString="2007-01-28T15:31:16.718"/>
    </inkml:context>
    <inkml:brush xml:id="br0">
      <inkml:brushProperty name="width" value="0.05292" units="cm"/>
      <inkml:brushProperty name="height" value="0.05292" units="cm"/>
      <inkml:brushProperty name="color" value="#CCCC99"/>
      <inkml:brushProperty name="fitToCurve" value="1"/>
      <inkml:brushProperty name="ignorePressure" value="1"/>
    </inkml:brush>
  </inkml:definitions>
  <inkml:trace contextRef="#ctx0" brushRef="#br0">181 0,'0'0,"0"25,0-25,0 25,0-25,0 25,0-25,0 25,0 0,-24-25,24 25,0-1,-25 1,25-25,0 25,0 0,0-25,0 25,0 0,0-25,0 25,0-25,-25 0,25 0,0 25,0-25,0 24,-25-24,25 0,0 25,0-25,0 25,0-25,0 25,0-25</inkml:trace>
  <inkml:trace contextRef="#ctx0" brushRef="#br0" timeOffset="23703">429 0,'-25'0,"25"0,0 25,-25-25,1 0,24 0,0 25,-25-25,25 0,-25 25,25-25,-25 0,1 0,24 0,0 25,0-25,-25 0,0 0,25 0,0 25,-25-25,25 0,-24 0,24 0,-25 0,25 0,-25 0,25 0,0 25,-25-25,25 0,-24 0,24 0,0 24,-25-24,25 0,0 25,-25-25,25 0,0 0,25 0,-25 0,25 0,-25 0,24 0,-24 0,0 25,0-25,25 0,-25 0,25 25,0 0,-1 0,-24-25,50 50,-50-26,25-24,-1 25,-24 0,25-25,-25 25,25-25,-25 25,25 0,-25-25,0 25,24-25,-24 0,0 0,0 0,0 0,0 0,0 25</inkml:trace>
  <inkml:trace contextRef="#ctx0" brushRef="#br0" timeOffset="138328">478 125,'-24'0,"-1"0,25 0,0 0,-25 0,25 0,0 25,-25-25,25 0,0 24,-24-24,24 0,0 25,0-25,0 25,0-25,0 25,0-25,0 25,0 0,0-25,0 25,0-25,0 25,0-25,0 0,0 0,0 0,0 0,0 24,0-24,0 25,0-25,0 0,0 25,0-25,0 0,0 0,0 0,0 0,24 0,-24 0,25 0,-25 0,25 0,-25 0,25 0,-1 0,-24 0,25 0,-25-25,0 0,0 25,25 0,-25-24,0-1,0 25,25 0,-25-25,0 25,0-25,0 25,0-25,0 25,0-25,0 0,0 25,0-25,0 25,0-24,0 24,-25 0,0 0,25 0,-25 0,25 0,-24 0,24 0,-50 0,50 0</inkml:trace>
  <inkml:trace contextRef="#ctx0" brushRef="#br0" timeOffset="141594">677 100,'0'0,"0"25,0-25,0 25,0-25,0 24,0-24,0 25,0 0,0-25,0 25,0-25,0 25,0-25,0 25,0 0,0-25,0 25,0-25,0 24,0-24,0 25,0 0,0-25,0 25,0-25,0 25,0-25,0 0,24 0,-24 0,25 0,-25 0,25 0,-25 0,25 0,-1 0,-24 0,25 0,-25-25</inkml:trace>
  <inkml:trace contextRef="#ctx0" brushRef="#br0" timeOffset="145422">825 174,'0'0,"0"25,0-25,0 25,0-25,0 25,0 0,0-25,0 25,0-25,0 25,0-25</inkml:trace>
  <inkml:trace contextRef="#ctx0" brushRef="#br0" timeOffset="149375">850 150,'0'0,"0"0,0 0,0 0,0 0,0 0,0 24,0-24,0 0,0 0,0 0,0 25,0-25,25 0,-25 0,0 25,0-25,0 0,0 25,24-25,-24 0,0 0,0 0,25 0,-25 0,0 0,0 0,0 0,0 0,25 0,-25 0,0 25,0-25,25 0,-25 0,0 25,0-25,24 0,-24-25,0 0,0 25,25 0,-25-25,0 0,0 25,25 0,-25 0,0-25,0 25,0-24,0 24,25 0,-25-25,0 25,24 0,-24-25,0 25,0 25,0-25,0 25,0-25,25 0,-25 0,0 24,0-24,0 25,0-25,0 0,0 0,0 0,0 25,0-25,0 0,0 0,0 25,0-25,0 0,0 25,0-25,0 0,0 0,0 0,0 25,25-25,-25 25,0-25,0 0,25 25,-25-25,0 24,0-24,0 25,0 0,0-25,0 25,0-25,0 0</inkml:trace>
  <inkml:trace contextRef="#ctx0" brushRef="#br0" timeOffset="173313">1345 150,'0'0,"0"24,0-24,0 25,0-25,0 25,-25-25,25 0,0 25,-25-25,25 0,0 25,0-25,0 25,0-25,0 25,0-25,0 25,0-1,0-24,-24 0,24 0,-25 0,25 0,0 25,0-25,0 25,0-25,0 25,0-25,0 25</inkml:trace>
  <inkml:trace contextRef="#ctx0" brushRef="#br0" timeOffset="175407">1345 100,'25'0,"-25"0,0 0,0 25,0-25,0 0,0 0,0 0,0 0,24 0,-24 25,0-25,0 0,0 0,0 0,0 24,0-24,0 0,0 0,0 0,0 25,0-25,0 25,0-25,0 0,0 25,25-25,-25 25,25-25,-25 0,0 25,25-25,-25 25,0-25,0 0,24 0,-24 25,0-25,0 0,25 0,-25 0,0 24,0-24,25 0,-25 0,0 25,0-25,25 0,-25 25,24-25,-24 25,25-25,0 0,-25 0,0 0,0 0</inkml:trace>
  <inkml:trace contextRef="#ctx0" brushRef="#br0" timeOffset="178672">1370 373,'0'0,"24"0,-24 0,25 0,-25 0,25 0,0 0,-1 0,-24 0,25 0,-25 0</inkml:trace>
  <inkml:trace contextRef="#ctx0" brushRef="#br0" timeOffset="323844">503 25,'0'0,"25"0,-25 0,25 0,-25 0,25 0,-25 0,24 0,1 0,-25 0,25 0,-25 0,25 0,-25 0,24 0,1 0,-25 0,25 0,-25 0,25 0,-25 0,24 0,1 0,-25 0,25 0,0 0,-1 0,-24 0,25 0,-25 0,25 0,-25 0,25 0,-25 0,49 0,-49 0,25 0,-25 0,25 0,-1 0,-24 0,25 0,-25 0,25 0,0 0,-1 0,1 0,0 0,0 0,-1 0,-24 0,50 0,-25 0,-1 0,-24 0,25 0,-25 0,25 0,-25 0,25 0,-1 0,-24 0,25 0,0 0,-25 0,25 0,-1 0,1 0,25 0,-25 0,24 0,1 0,-1 0,-24 0,0 0,-1 0,-24 0,25 0,25 0,-50 0,49 0,1 0,24 0,-49 0,49 0,-49 0,24 0,1 0,-26 0,1 0,-25 0</inkml:trace>
  <inkml:trace contextRef="#ctx0" brushRef="#br0" timeOffset="327125">2409 50,'0'0,"-24"0,24 0,-25 0,0 0,25 25,-25 0,25-25,-49 50,49-50,-50 49,50 1,-49 0,49-25,0 0,-25 24,25-24,-25 0,25 25,0-50,0 25,0 0,0 0,0-25,0 24,0-24</inkml:trace>
  <inkml:trace contextRef="#ctx0" brushRef="#br0" timeOffset="450797">1741 274,'0'0,"25"0,-25 0,25 0,-25 0,24 0,-24-25,0 25,25 0,-25 0,0-25,0 25,25 0,-25 0,25 0,-25 0,24 0,-24 0,0-25,0 25,0 0,0 25,0-25,0 0,0 25,0-25,0 25,0-25,0 25,0-25,0 25,0 0,0-25,0 24,0-24,0 25,0-25,0 25,0 0,0-25,0 25,0-25,0 25,0-25,0 25,0 0,0-50,0 0</inkml:trace>
  <inkml:trace contextRef="#ctx0" brushRef="#br0" timeOffset="477797">2409 324,'-24'0,"24"0,0 25,-25-25,0 0,25 0,0 24,0-24,0 25,0-25,-25 0,25 0,0 25,0-25,-24 0,24 0,0 25,0-25,0 25,0-25,0 25,0-25,0 25,0 0,0-25,0 0,0 0,0 25,0-25,0 0,0 0,24 0,-24 0,25 0,-25 0,25 0,-25 0,25 0,-1 0,-24 0,25 0,-25-25,0 25,25 0,-25 0,0-25,0 0,0 25,25 0,-25-25,0 0,0 25,0-25,0 0,0 25,0-25,-25 25,0 0,25 0,-25 0,25 0,-24 0,24 0,0 0</inkml:trace>
  <inkml:trace contextRef="#ctx0" brushRef="#br0" timeOffset="504172">2508 249,'0'0,"25"0,-25 0,25 0,-25 0,25 0,-1 0,1 0,25 0,-1 0,-49 0,50 0,-25 0,-25 0,24 0,1 0,-25 0,0 0,0 0,25 0,-25 0,0 25,0-25,0 25,0-25,0 25,0-25,-25 0,25 0,-25 0,25 0,0 25,0-25,0 24,0-24,-24 0,24 0,-25 0,25 0,0 25,-25-25,25 0,-25 0,25 0,0 25,-25-25,25 0,-24 0,24 0,0 25,0-25,-25 0,0 0,25 0,0 25,0-25,0 25,0-25,0 25,0-25,0 25,0 0,0-25,0 24,0-24,0 25,0-25,0 25</inkml:trace>
  <inkml:trace contextRef="#ctx0" brushRef="#br0" timeOffset="-7.20576E12">2632 423,'0'0,"25"0,-25 0,25 0,-25 0,24 0,-24 0,25 0,0 0,0 0,-25 0,25 0,-1 0,-24 0,0 0,0 0,25 0,-25 0,0 0,25 0,0 0,-1 0,1 0,0 0,0 0,-25 0,24 0,-48 0,-1 0,25 0,-25 0,25 0,-25 0,1 0,-26 0,1 0,-1 0,25 0,0 0,-24 0,49 0,-25 0,25 0,-25 0,25 0,-24 0,24 0,-25 0,0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9" units="1/cm"/>
          <inkml:channelProperty channel="Y" name="resolution" value="38" units="1/cm"/>
        </inkml:channelProperties>
      </inkml:inkSource>
      <inkml:timestamp xml:id="ts0" timeString="2007-01-28T15:31:16.718"/>
    </inkml:context>
    <inkml:brush xml:id="br0">
      <inkml:brushProperty name="width" value="0.05292" units="cm"/>
      <inkml:brushProperty name="height" value="0.05292" units="cm"/>
      <inkml:brushProperty name="color" value="#CCCC99"/>
      <inkml:brushProperty name="fitToCurve" value="1"/>
      <inkml:brushProperty name="ignorePressure" value="1"/>
    </inkml:brush>
  </inkml:definitions>
  <inkml:trace contextRef="#ctx0" brushRef="#br0">181 0,'0'0,"0"25,0-25,0 25,0-25,0 25,0-25,0 25,0 0,-24-25,24 25,0-1,-25 1,25-25,0 25,0 0,0-25,0 25,0 0,0-25,0 25,0-25,-25 0,25 0,0 25,0-25,0 24,-25-24,25 0,0 25,0-25,0 25,0-25,0 25,0-25</inkml:trace>
  <inkml:trace contextRef="#ctx0" brushRef="#br0" timeOffset="23703">429 0,'-25'0,"25"0,0 25,-25-25,1 0,24 0,0 25,-25-25,25 0,-25 25,25-25,-25 0,1 0,24 0,0 25,0-25,-25 0,0 0,25 0,0 25,-25-25,25 0,-24 0,24 0,-25 0,25 0,-25 0,25 0,0 25,-25-25,25 0,-24 0,24 0,0 24,-25-24,25 0,0 25,-25-25,25 0,0 0,25 0,-25 0,25 0,-25 0,24 0,-24 0,0 25,0-25,25 0,-25 0,25 25,0 0,-1 0,-24-25,50 50,-50-26,25-24,-1 25,-24 0,25-25,-25 25,25-25,-25 25,25 0,-25-25,0 25,24-25,-24 0,0 0,0 0,0 0,0 0,0 25</inkml:trace>
  <inkml:trace contextRef="#ctx0" brushRef="#br0" timeOffset="138328">478 125,'-24'0,"-1"0,25 0,0 0,-25 0,25 0,0 25,-25-25,25 0,0 24,-24-24,24 0,0 25,0-25,0 25,0-25,0 25,0-25,0 25,0 0,0-25,0 25,0-25,0 25,0-25,0 0,0 0,0 0,0 0,0 24,0-24,0 25,0-25,0 0,0 25,0-25,0 0,0 0,0 0,0 0,24 0,-24 0,25 0,-25 0,25 0,-25 0,25 0,-1 0,-24 0,25 0,-25-25,0 0,0 25,25 0,-25-24,0-1,0 25,25 0,-25-25,0 25,0-25,0 25,0-25,0 25,0-25,0 0,0 25,0-25,0 25,0-24,0 24,-25 0,0 0,25 0,-25 0,25 0,-24 0,24 0,-50 0,50 0</inkml:trace>
  <inkml:trace contextRef="#ctx0" brushRef="#br0" timeOffset="141594">677 100,'0'0,"0"25,0-25,0 25,0-25,0 24,0-24,0 25,0 0,0-25,0 25,0-25,0 25,0-25,0 25,0 0,0-25,0 25,0-25,0 24,0-24,0 25,0 0,0-25,0 25,0-25,0 25,0-25,0 0,24 0,-24 0,25 0,-25 0,25 0,-25 0,25 0,-1 0,-24 0,25 0,-25-25</inkml:trace>
  <inkml:trace contextRef="#ctx0" brushRef="#br0" timeOffset="145422">825 174,'0'0,"0"25,0-25,0 25,0-25,0 25,0 0,0-25,0 25,0-25,0 25,0-25</inkml:trace>
  <inkml:trace contextRef="#ctx0" brushRef="#br0" timeOffset="149375">850 150,'0'0,"0"0,0 0,0 0,0 0,0 0,0 24,0-24,0 0,0 0,0 0,0 25,0-25,25 0,-25 0,0 25,0-25,0 0,0 25,24-25,-24 0,0 0,0 0,25 0,-25 0,0 0,0 0,0 0,0 0,25 0,-25 0,0 25,0-25,25 0,-25 0,0 25,0-25,24 0,-24-25,0 0,0 25,25 0,-25-25,0 0,0 25,25 0,-25 0,0-25,0 25,0-24,0 24,25 0,-25-25,0 25,24 0,-24-25,0 25,0 25,0-25,0 25,0-25,25 0,-25 0,0 24,0-24,0 25,0-25,0 0,0 0,0 0,0 25,0-25,0 0,0 0,0 25,0-25,0 0,0 25,0-25,0 0,0 0,0 0,0 25,25-25,-25 25,0-25,0 0,25 25,-25-25,0 24,0-24,0 25,0 0,0-25,0 25,0-25,0 0</inkml:trace>
  <inkml:trace contextRef="#ctx0" brushRef="#br0" timeOffset="173313">1345 150,'0'0,"0"24,0-24,0 25,0-25,0 25,-25-25,25 0,0 25,-25-25,25 0,0 25,0-25,0 25,0-25,0 25,0-25,0 25,0-1,0-24,-24 0,24 0,-25 0,25 0,0 25,0-25,0 25,0-25,0 25,0-25,0 25</inkml:trace>
  <inkml:trace contextRef="#ctx0" brushRef="#br0" timeOffset="175407">1345 100,'25'0,"-25"0,0 0,0 25,0-25,0 0,0 0,0 0,0 0,24 0,-24 25,0-25,0 0,0 0,0 0,0 24,0-24,0 0,0 0,0 0,0 25,0-25,0 25,0-25,0 0,0 25,25-25,-25 25,25-25,-25 0,0 25,25-25,-25 25,0-25,0 0,24 0,-24 25,0-25,0 0,25 0,-25 0,0 24,0-24,25 0,-25 0,0 25,0-25,25 0,-25 25,24-25,-24 25,25-25,0 0,-25 0,0 0,0 0</inkml:trace>
  <inkml:trace contextRef="#ctx0" brushRef="#br0" timeOffset="178672">1370 373,'0'0,"24"0,-24 0,25 0,-25 0,25 0,0 0,-1 0,-24 0,25 0,-25 0</inkml:trace>
  <inkml:trace contextRef="#ctx0" brushRef="#br0" timeOffset="323844">503 25,'0'0,"25"0,-25 0,25 0,-25 0,25 0,-25 0,24 0,1 0,-25 0,25 0,-25 0,25 0,-25 0,24 0,1 0,-25 0,25 0,-25 0,25 0,-25 0,24 0,1 0,-25 0,25 0,0 0,-1 0,-24 0,25 0,-25 0,25 0,-25 0,25 0,-25 0,49 0,-49 0,25 0,-25 0,25 0,-1 0,-24 0,25 0,-25 0,25 0,0 0,-1 0,1 0,0 0,0 0,-1 0,-24 0,50 0,-25 0,-1 0,-24 0,25 0,-25 0,25 0,-25 0,25 0,-1 0,-24 0,25 0,0 0,-25 0,25 0,-1 0,1 0,25 0,-25 0,24 0,1 0,-1 0,-24 0,0 0,-1 0,-24 0,25 0,25 0,-50 0,49 0,1 0,24 0,-49 0,49 0,-49 0,24 0,1 0,-26 0,1 0,-25 0</inkml:trace>
  <inkml:trace contextRef="#ctx0" brushRef="#br0" timeOffset="327125">2409 50,'0'0,"-24"0,24 0,-25 0,0 0,25 25,-25 0,25-25,-49 50,49-50,-50 49,50 1,-49 0,49-25,0 0,-25 24,25-24,-25 0,25 25,0-50,0 25,0 0,0 0,0-25,0 24,0-24</inkml:trace>
  <inkml:trace contextRef="#ctx0" brushRef="#br0" timeOffset="450797">1741 274,'0'0,"25"0,-25 0,25 0,-25 0,24 0,-24-25,0 25,25 0,-25 0,0-25,0 25,25 0,-25 0,25 0,-25 0,24 0,-24 0,0-25,0 25,0 0,0 25,0-25,0 0,0 25,0-25,0 25,0-25,0 25,0-25,0 25,0 0,0-25,0 24,0-24,0 25,0-25,0 25,0 0,0-25,0 25,0-25,0 25,0-25,0 25,0 0,0-50,0 0</inkml:trace>
  <inkml:trace contextRef="#ctx0" brushRef="#br0" timeOffset="477797">2409 324,'-24'0,"24"0,0 25,-25-25,0 0,25 0,0 24,0-24,0 25,0-25,-25 0,25 0,0 25,0-25,-24 0,24 0,0 25,0-25,0 25,0-25,0 25,0-25,0 25,0 0,0-25,0 0,0 0,0 25,0-25,0 0,0 0,24 0,-24 0,25 0,-25 0,25 0,-25 0,25 0,-1 0,-24 0,25 0,-25-25,0 25,25 0,-25 0,0-25,0 0,0 25,25 0,-25-25,0 0,0 25,0-25,0 0,0 25,0-25,-25 25,0 0,25 0,-25 0,25 0,-24 0,24 0,0 0</inkml:trace>
  <inkml:trace contextRef="#ctx0" brushRef="#br0" timeOffset="504172">2508 249,'0'0,"25"0,-25 0,25 0,-25 0,25 0,-1 0,1 0,25 0,-1 0,-49 0,50 0,-25 0,-25 0,24 0,1 0,-25 0,0 0,0 0,25 0,-25 0,0 25,0-25,0 25,0-25,0 25,0-25,-25 0,25 0,-25 0,25 0,0 25,0-25,0 24,0-24,-24 0,24 0,-25 0,25 0,0 25,-25-25,25 0,-25 0,25 0,0 25,-25-25,25 0,-24 0,24 0,0 25,0-25,-25 0,0 0,25 0,0 25,0-25,0 25,0-25,0 25,0-25,0 25,0 0,0-25,0 24,0-24,0 25,0-25,0 25</inkml:trace>
  <inkml:trace contextRef="#ctx0" brushRef="#br0" timeOffset="-7.20576E12">2632 423,'0'0,"25"0,-25 0,25 0,-25 0,24 0,-24 0,25 0,0 0,0 0,-25 0,25 0,-1 0,-24 0,0 0,0 0,25 0,-25 0,0 0,25 0,0 0,-1 0,1 0,0 0,0 0,-25 0,24 0,-48 0,-1 0,25 0,-25 0,25 0,-25 0,1 0,-26 0,1 0,-1 0,25 0,0 0,-24 0,49 0,-25 0,25 0,-25 0,25 0,-24 0,24 0,-25 0,0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9" units="1/cm"/>
          <inkml:channelProperty channel="Y" name="resolution" value="38" units="1/cm"/>
        </inkml:channelProperties>
      </inkml:inkSource>
      <inkml:timestamp xml:id="ts0" timeString="2007-01-28T15:31:16.718"/>
    </inkml:context>
    <inkml:brush xml:id="br0">
      <inkml:brushProperty name="width" value="0.05292" units="cm"/>
      <inkml:brushProperty name="height" value="0.05292" units="cm"/>
      <inkml:brushProperty name="color" value="#CCCC99"/>
      <inkml:brushProperty name="fitToCurve" value="1"/>
      <inkml:brushProperty name="ignorePressure" value="1"/>
    </inkml:brush>
  </inkml:definitions>
  <inkml:trace contextRef="#ctx0" brushRef="#br0">181 0,'0'0,"0"25,0-25,0 25,0-25,0 25,0-25,0 25,0 0,-24-25,24 25,0-1,-25 1,25-25,0 25,0 0,0-25,0 25,0 0,0-25,0 25,0-25,-25 0,25 0,0 25,0-25,0 24,-25-24,25 0,0 25,0-25,0 25,0-25,0 25,0-25</inkml:trace>
  <inkml:trace contextRef="#ctx0" brushRef="#br0" timeOffset="23703">429 0,'-25'0,"25"0,0 25,-25-25,1 0,24 0,0 25,-25-25,25 0,-25 25,25-25,-25 0,1 0,24 0,0 25,0-25,-25 0,0 0,25 0,0 25,-25-25,25 0,-24 0,24 0,-25 0,25 0,-25 0,25 0,0 25,-25-25,25 0,-24 0,24 0,0 24,-25-24,25 0,0 25,-25-25,25 0,0 0,25 0,-25 0,25 0,-25 0,24 0,-24 0,0 25,0-25,25 0,-25 0,25 25,0 0,-1 0,-24-25,50 50,-50-26,25-24,-1 25,-24 0,25-25,-25 25,25-25,-25 25,25 0,-25-25,0 25,24-25,-24 0,0 0,0 0,0 0,0 0,0 25</inkml:trace>
  <inkml:trace contextRef="#ctx0" brushRef="#br0" timeOffset="138328">478 125,'-24'0,"-1"0,25 0,0 0,-25 0,25 0,0 25,-25-25,25 0,0 24,-24-24,24 0,0 25,0-25,0 25,0-25,0 25,0-25,0 25,0 0,0-25,0 25,0-25,0 25,0-25,0 0,0 0,0 0,0 0,0 24,0-24,0 25,0-25,0 0,0 25,0-25,0 0,0 0,0 0,0 0,24 0,-24 0,25 0,-25 0,25 0,-25 0,25 0,-1 0,-24 0,25 0,-25-25,0 0,0 25,25 0,-25-24,0-1,0 25,25 0,-25-25,0 25,0-25,0 25,0-25,0 25,0-25,0 0,0 25,0-25,0 25,0-24,0 24,-25 0,0 0,25 0,-25 0,25 0,-24 0,24 0,-50 0,50 0</inkml:trace>
  <inkml:trace contextRef="#ctx0" brushRef="#br0" timeOffset="141594">677 100,'0'0,"0"25,0-25,0 25,0-25,0 24,0-24,0 25,0 0,0-25,0 25,0-25,0 25,0-25,0 25,0 0,0-25,0 25,0-25,0 24,0-24,0 25,0 0,0-25,0 25,0-25,0 25,0-25,0 0,24 0,-24 0,25 0,-25 0,25 0,-25 0,25 0,-1 0,-24 0,25 0,-25-25</inkml:trace>
  <inkml:trace contextRef="#ctx0" brushRef="#br0" timeOffset="145422">825 174,'0'0,"0"25,0-25,0 25,0-25,0 25,0 0,0-25,0 25,0-25,0 25,0-25</inkml:trace>
  <inkml:trace contextRef="#ctx0" brushRef="#br0" timeOffset="149375">850 150,'0'0,"0"0,0 0,0 0,0 0,0 0,0 24,0-24,0 0,0 0,0 0,0 25,0-25,25 0,-25 0,0 25,0-25,0 0,0 25,24-25,-24 0,0 0,0 0,25 0,-25 0,0 0,0 0,0 0,0 0,25 0,-25 0,0 25,0-25,25 0,-25 0,0 25,0-25,24 0,-24-25,0 0,0 25,25 0,-25-25,0 0,0 25,25 0,-25 0,0-25,0 25,0-24,0 24,25 0,-25-25,0 25,24 0,-24-25,0 25,0 25,0-25,0 25,0-25,25 0,-25 0,0 24,0-24,0 25,0-25,0 0,0 0,0 0,0 25,0-25,0 0,0 0,0 25,0-25,0 0,0 25,0-25,0 0,0 0,0 0,0 25,25-25,-25 25,0-25,0 0,25 25,-25-25,0 24,0-24,0 25,0 0,0-25,0 25,0-25,0 0</inkml:trace>
  <inkml:trace contextRef="#ctx0" brushRef="#br0" timeOffset="173313">1345 150,'0'0,"0"24,0-24,0 25,0-25,0 25,-25-25,25 0,0 25,-25-25,25 0,0 25,0-25,0 25,0-25,0 25,0-25,0 25,0-1,0-24,-24 0,24 0,-25 0,25 0,0 25,0-25,0 25,0-25,0 25,0-25,0 25</inkml:trace>
  <inkml:trace contextRef="#ctx0" brushRef="#br0" timeOffset="175407">1345 100,'25'0,"-25"0,0 0,0 25,0-25,0 0,0 0,0 0,0 0,24 0,-24 25,0-25,0 0,0 0,0 0,0 24,0-24,0 0,0 0,0 0,0 25,0-25,0 25,0-25,0 0,0 25,25-25,-25 25,25-25,-25 0,0 25,25-25,-25 25,0-25,0 0,24 0,-24 25,0-25,0 0,25 0,-25 0,0 24,0-24,25 0,-25 0,0 25,0-25,25 0,-25 25,24-25,-24 25,25-25,0 0,-25 0,0 0,0 0</inkml:trace>
  <inkml:trace contextRef="#ctx0" brushRef="#br0" timeOffset="178672">1370 373,'0'0,"24"0,-24 0,25 0,-25 0,25 0,0 0,-1 0,-24 0,25 0,-25 0</inkml:trace>
  <inkml:trace contextRef="#ctx0" brushRef="#br0" timeOffset="323844">503 25,'0'0,"25"0,-25 0,25 0,-25 0,25 0,-25 0,24 0,1 0,-25 0,25 0,-25 0,25 0,-25 0,24 0,1 0,-25 0,25 0,-25 0,25 0,-25 0,24 0,1 0,-25 0,25 0,0 0,-1 0,-24 0,25 0,-25 0,25 0,-25 0,25 0,-25 0,49 0,-49 0,25 0,-25 0,25 0,-1 0,-24 0,25 0,-25 0,25 0,0 0,-1 0,1 0,0 0,0 0,-1 0,-24 0,50 0,-25 0,-1 0,-24 0,25 0,-25 0,25 0,-25 0,25 0,-1 0,-24 0,25 0,0 0,-25 0,25 0,-1 0,1 0,25 0,-25 0,24 0,1 0,-1 0,-24 0,0 0,-1 0,-24 0,25 0,25 0,-50 0,49 0,1 0,24 0,-49 0,49 0,-49 0,24 0,1 0,-26 0,1 0,-25 0</inkml:trace>
  <inkml:trace contextRef="#ctx0" brushRef="#br0" timeOffset="327125">2409 50,'0'0,"-24"0,24 0,-25 0,0 0,25 25,-25 0,25-25,-49 50,49-50,-50 49,50 1,-49 0,49-25,0 0,-25 24,25-24,-25 0,25 25,0-50,0 25,0 0,0 0,0-25,0 24,0-24</inkml:trace>
  <inkml:trace contextRef="#ctx0" brushRef="#br0" timeOffset="450797">1741 274,'0'0,"25"0,-25 0,25 0,-25 0,24 0,-24-25,0 25,25 0,-25 0,0-25,0 25,25 0,-25 0,25 0,-25 0,24 0,-24 0,0-25,0 25,0 0,0 25,0-25,0 0,0 25,0-25,0 25,0-25,0 25,0-25,0 25,0 0,0-25,0 24,0-24,0 25,0-25,0 25,0 0,0-25,0 25,0-25,0 25,0-25,0 25,0 0,0-50,0 0</inkml:trace>
  <inkml:trace contextRef="#ctx0" brushRef="#br0" timeOffset="477797">2409 324,'-24'0,"24"0,0 25,-25-25,0 0,25 0,0 24,0-24,0 25,0-25,-25 0,25 0,0 25,0-25,-24 0,24 0,0 25,0-25,0 25,0-25,0 25,0-25,0 25,0 0,0-25,0 0,0 0,0 25,0-25,0 0,0 0,24 0,-24 0,25 0,-25 0,25 0,-25 0,25 0,-1 0,-24 0,25 0,-25-25,0 25,25 0,-25 0,0-25,0 0,0 25,25 0,-25-25,0 0,0 25,0-25,0 0,0 25,0-25,-25 25,0 0,25 0,-25 0,25 0,-24 0,24 0,0 0</inkml:trace>
  <inkml:trace contextRef="#ctx0" brushRef="#br0" timeOffset="504172">2508 249,'0'0,"25"0,-25 0,25 0,-25 0,25 0,-1 0,1 0,25 0,-1 0,-49 0,50 0,-25 0,-25 0,24 0,1 0,-25 0,0 0,0 0,25 0,-25 0,0 25,0-25,0 25,0-25,0 25,0-25,-25 0,25 0,-25 0,25 0,0 25,0-25,0 24,0-24,-24 0,24 0,-25 0,25 0,0 25,-25-25,25 0,-25 0,25 0,0 25,-25-25,25 0,-24 0,24 0,0 25,0-25,-25 0,0 0,25 0,0 25,0-25,0 25,0-25,0 25,0-25,0 25,0 0,0-25,0 24,0-24,0 25,0-25,0 25</inkml:trace>
  <inkml:trace contextRef="#ctx0" brushRef="#br0" timeOffset="-7.20576E12">2632 423,'0'0,"25"0,-25 0,25 0,-25 0,24 0,-24 0,25 0,0 0,0 0,-25 0,25 0,-1 0,-24 0,0 0,0 0,25 0,-25 0,0 0,25 0,0 0,-1 0,1 0,0 0,0 0,-25 0,24 0,-48 0,-1 0,25 0,-25 0,25 0,-25 0,1 0,-26 0,1 0,-1 0,25 0,0 0,-24 0,49 0,-25 0,25 0,-25 0,25 0,-24 0,24 0,-25 0,0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2A41C0-2D99-43C8-A526-8A96046F21BA}" type="datetimeFigureOut">
              <a:rPr lang="cs-CZ" smtClean="0"/>
              <a:t>29.10.2014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DA1A1-BF63-42F5-86C8-0E80B5436A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20022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12FB4C2-E328-4F17-9D7D-C1CF5F7246E6}" type="slidenum">
              <a:rPr lang="cs-CZ" altLang="cs-CZ" smtClean="0"/>
              <a:pPr eaLnBrk="1" hangingPunct="1">
                <a:spcBef>
                  <a:spcPct val="0"/>
                </a:spcBef>
              </a:pPr>
              <a:t>2</a:t>
            </a:fld>
            <a:endParaRPr lang="cs-CZ" altLang="cs-CZ" smtClean="0"/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43144"/>
            <a:ext cx="5029635" cy="4115019"/>
          </a:xfrm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3972247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C59A530-ADC3-464F-A77F-277A00B68574}" type="slidenum">
              <a:rPr lang="cs-CZ" altLang="cs-CZ" smtClean="0"/>
              <a:pPr eaLnBrk="1" hangingPunct="1">
                <a:spcBef>
                  <a:spcPct val="0"/>
                </a:spcBef>
              </a:pPr>
              <a:t>3</a:t>
            </a:fld>
            <a:endParaRPr lang="cs-CZ" altLang="cs-CZ" smtClean="0"/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43144"/>
            <a:ext cx="5029635" cy="4115019"/>
          </a:xfrm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9505671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433F97A8-A9A5-4A15-95D6-268D07433DC6}" type="datetimeFigureOut">
              <a:rPr lang="cs-CZ" smtClean="0"/>
              <a:t>29.10.2014</a:t>
            </a:fld>
            <a:endParaRPr lang="cs-CZ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438034D1-5061-4DAD-8256-DA9EB7F1885E}" type="slidenum">
              <a:rPr lang="cs-CZ" smtClean="0"/>
              <a:t>‹#›</a:t>
            </a:fld>
            <a:endParaRPr lang="cs-CZ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F97A8-A9A5-4A15-95D6-268D07433DC6}" type="datetimeFigureOut">
              <a:rPr lang="cs-CZ" smtClean="0"/>
              <a:t>29.10.2014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034D1-5061-4DAD-8256-DA9EB7F1885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F97A8-A9A5-4A15-95D6-268D07433DC6}" type="datetimeFigureOut">
              <a:rPr lang="cs-CZ" smtClean="0"/>
              <a:t>29.10.2014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034D1-5061-4DAD-8256-DA9EB7F1885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F97A8-A9A5-4A15-95D6-268D07433DC6}" type="datetimeFigureOut">
              <a:rPr lang="cs-CZ" smtClean="0"/>
              <a:t>29.10.2014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034D1-5061-4DAD-8256-DA9EB7F1885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F97A8-A9A5-4A15-95D6-268D07433DC6}" type="datetimeFigureOut">
              <a:rPr lang="cs-CZ" smtClean="0"/>
              <a:t>29.10.2014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034D1-5061-4DAD-8256-DA9EB7F1885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F97A8-A9A5-4A15-95D6-268D07433DC6}" type="datetimeFigureOut">
              <a:rPr lang="cs-CZ" smtClean="0"/>
              <a:t>29.10.2014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034D1-5061-4DAD-8256-DA9EB7F1885E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F97A8-A9A5-4A15-95D6-268D07433DC6}" type="datetimeFigureOut">
              <a:rPr lang="cs-CZ" smtClean="0"/>
              <a:t>29.10.2014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034D1-5061-4DAD-8256-DA9EB7F1885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F97A8-A9A5-4A15-95D6-268D07433DC6}" type="datetimeFigureOut">
              <a:rPr lang="cs-CZ" smtClean="0"/>
              <a:t>29.10.2014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034D1-5061-4DAD-8256-DA9EB7F1885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F97A8-A9A5-4A15-95D6-268D07433DC6}" type="datetimeFigureOut">
              <a:rPr lang="cs-CZ" smtClean="0"/>
              <a:t>29.10.2014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034D1-5061-4DAD-8256-DA9EB7F1885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F97A8-A9A5-4A15-95D6-268D07433DC6}" type="datetimeFigureOut">
              <a:rPr lang="cs-CZ" smtClean="0"/>
              <a:t>29.10.2014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034D1-5061-4DAD-8256-DA9EB7F1885E}" type="slidenum">
              <a:rPr lang="cs-CZ" smtClean="0"/>
              <a:t>‹#›</a:t>
            </a:fld>
            <a:endParaRPr lang="cs-CZ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F97A8-A9A5-4A15-95D6-268D07433DC6}" type="datetimeFigureOut">
              <a:rPr lang="cs-CZ" smtClean="0"/>
              <a:t>29.10.2014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034D1-5061-4DAD-8256-DA9EB7F1885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433F97A8-A9A5-4A15-95D6-268D07433DC6}" type="datetimeFigureOut">
              <a:rPr lang="cs-CZ" smtClean="0"/>
              <a:t>29.10.2014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438034D1-5061-4DAD-8256-DA9EB7F1885E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mkolar@med.muni.cz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339752" y="2276872"/>
            <a:ext cx="5976664" cy="2232248"/>
          </a:xfrm>
        </p:spPr>
        <p:txBody>
          <a:bodyPr>
            <a:normAutofit/>
          </a:bodyPr>
          <a:lstStyle/>
          <a:p>
            <a:r>
              <a:rPr lang="cs-CZ" sz="3200" b="1" u="sng" dirty="0" smtClean="0">
                <a:solidFill>
                  <a:schemeClr val="tx1"/>
                </a:solidFill>
              </a:rPr>
              <a:t>4. Sterilizace, dezinfekce.</a:t>
            </a:r>
            <a:br>
              <a:rPr lang="cs-CZ" sz="3200" b="1" u="sng" dirty="0" smtClean="0">
                <a:solidFill>
                  <a:schemeClr val="tx1"/>
                </a:solidFill>
              </a:rPr>
            </a:br>
            <a:r>
              <a:rPr lang="cs-CZ" sz="3200" b="1" u="sng" dirty="0" smtClean="0">
                <a:solidFill>
                  <a:schemeClr val="tx1"/>
                </a:solidFill>
              </a:rPr>
              <a:t>Provozní protiepidemický řád</a:t>
            </a:r>
            <a:endParaRPr lang="cs-CZ" sz="3200" b="1" u="sng" dirty="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528200"/>
          </a:xfrm>
        </p:spPr>
        <p:txBody>
          <a:bodyPr>
            <a:normAutofit fontScale="85000" lnSpcReduction="20000"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                         Kolářová Marie</a:t>
            </a:r>
          </a:p>
          <a:p>
            <a:r>
              <a:rPr lang="cs-CZ" dirty="0" smtClean="0"/>
              <a:t>                   </a:t>
            </a:r>
            <a:r>
              <a:rPr lang="cs-CZ" dirty="0" err="1" smtClean="0">
                <a:hlinkClick r:id="rId2"/>
              </a:rPr>
              <a:t>mkolar</a:t>
            </a:r>
            <a:r>
              <a:rPr lang="en-US" dirty="0" smtClean="0">
                <a:hlinkClick r:id="rId2"/>
              </a:rPr>
              <a:t>@</a:t>
            </a:r>
            <a:r>
              <a:rPr lang="en-US" dirty="0" err="1" smtClean="0">
                <a:hlinkClick r:id="rId2"/>
              </a:rPr>
              <a:t>med.muni.c</a:t>
            </a:r>
            <a:r>
              <a:rPr lang="cs-CZ" dirty="0" smtClean="0">
                <a:hlinkClick r:id="rId2"/>
              </a:rPr>
              <a:t>z</a:t>
            </a:r>
            <a:endParaRPr lang="cs-CZ" dirty="0" smtClean="0"/>
          </a:p>
          <a:p>
            <a:r>
              <a:rPr lang="cs-CZ" dirty="0"/>
              <a:t> </a:t>
            </a:r>
            <a:r>
              <a:rPr lang="cs-CZ" dirty="0" smtClean="0"/>
              <a:t>                                 podzim 2014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9471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762000"/>
            <a:ext cx="8424862" cy="1370856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sz="1900" b="1" u="sng" dirty="0" smtClean="0">
                <a:latin typeface="Arial Narrow" panose="020B0606020202030204" pitchFamily="34" charset="0"/>
              </a:rPr>
              <a:t/>
            </a:r>
            <a:br>
              <a:rPr lang="cs-CZ" altLang="cs-CZ" sz="1900" b="1" u="sng" dirty="0" smtClean="0">
                <a:latin typeface="Arial Narrow" panose="020B0606020202030204" pitchFamily="34" charset="0"/>
              </a:rPr>
            </a:br>
            <a:r>
              <a:rPr lang="cs-CZ" altLang="cs-CZ" sz="1900" b="1" u="sng" dirty="0" smtClean="0">
                <a:latin typeface="Arial Narrow" panose="020B0606020202030204" pitchFamily="34" charset="0"/>
              </a:rPr>
              <a:t/>
            </a:r>
            <a:br>
              <a:rPr lang="cs-CZ" altLang="cs-CZ" sz="1900" b="1" u="sng" dirty="0" smtClean="0">
                <a:latin typeface="Arial Narrow" panose="020B0606020202030204" pitchFamily="34" charset="0"/>
              </a:rPr>
            </a:br>
            <a:r>
              <a:rPr lang="cs-CZ" altLang="cs-CZ" sz="3200" b="1" u="sng" dirty="0" smtClean="0">
                <a:latin typeface="Arial Narrow" panose="020B0606020202030204" pitchFamily="34" charset="0"/>
              </a:rPr>
              <a:t>Vyšší   stupeň   dezinfekce   (VSD).</a:t>
            </a:r>
            <a:r>
              <a:rPr lang="cs-CZ" altLang="cs-CZ" sz="3200" b="1" dirty="0" smtClean="0">
                <a:latin typeface="Arial Narrow" panose="020B0606020202030204" pitchFamily="34" charset="0"/>
              </a:rPr>
              <a:t/>
            </a:r>
            <a:br>
              <a:rPr lang="cs-CZ" altLang="cs-CZ" sz="3200" b="1" dirty="0" smtClean="0">
                <a:latin typeface="Arial Narrow" panose="020B0606020202030204" pitchFamily="34" charset="0"/>
              </a:rPr>
            </a:br>
            <a:r>
              <a:rPr lang="cs-CZ" altLang="cs-CZ" sz="19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Postup zaručuje usmrcení baktérií, virů, mikroskopických hub a některých bakteriálních </a:t>
            </a:r>
            <a:r>
              <a:rPr lang="cs-CZ" altLang="cs-CZ" sz="1900" b="1" dirty="0" err="1" smtClean="0">
                <a:solidFill>
                  <a:schemeClr val="tx1"/>
                </a:solidFill>
                <a:latin typeface="Arial Narrow" panose="020B0606020202030204" pitchFamily="34" charset="0"/>
              </a:rPr>
              <a:t>spór</a:t>
            </a:r>
            <a:r>
              <a:rPr lang="cs-CZ" altLang="cs-CZ" sz="19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, nezaručují však usmrcení ostatních mikroorganizmů (např. vysoce rezistentních </a:t>
            </a:r>
            <a:r>
              <a:rPr lang="cs-CZ" altLang="cs-CZ" sz="1900" b="1" dirty="0" err="1" smtClean="0">
                <a:solidFill>
                  <a:schemeClr val="tx1"/>
                </a:solidFill>
                <a:latin typeface="Arial Narrow" panose="020B0606020202030204" pitchFamily="34" charset="0"/>
              </a:rPr>
              <a:t>spór</a:t>
            </a:r>
            <a:r>
              <a:rPr lang="cs-CZ" altLang="cs-CZ" sz="19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).</a:t>
            </a:r>
            <a:br>
              <a:rPr lang="cs-CZ" altLang="cs-CZ" sz="19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</a:br>
            <a:endParaRPr lang="cs-CZ" altLang="cs-CZ" sz="1900" b="1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2060848"/>
            <a:ext cx="7992888" cy="4464496"/>
          </a:xfrm>
        </p:spPr>
        <p:txBody>
          <a:bodyPr>
            <a:normAutofit/>
          </a:bodyPr>
          <a:lstStyle/>
          <a:p>
            <a:pPr marL="96838" indent="0" eaLnBrk="1" hangingPunct="1"/>
            <a:r>
              <a:rPr lang="cs-CZ" altLang="cs-CZ" sz="2000" u="sng" dirty="0" smtClean="0">
                <a:latin typeface="Arial Narrow" panose="020B0606020202030204" pitchFamily="34" charset="0"/>
              </a:rPr>
              <a:t>Vyšší stupeň dezinfekce</a:t>
            </a:r>
            <a:r>
              <a:rPr lang="cs-CZ" altLang="cs-CZ" sz="2000" dirty="0" smtClean="0">
                <a:latin typeface="Arial Narrow" panose="020B0606020202030204" pitchFamily="34" charset="0"/>
              </a:rPr>
              <a:t> je určen především pro zdravotnické prostředky, které nemohou být dostupnými metodami sterilizovány. Před vyšším stupněm dezinfekce se předměty očistí (strojně nebo ručně) a osuší. Pokud jsou kontaminovány biologickým materiálem, zařadí se před etapu čištění dezinfekce přípravkem s </a:t>
            </a:r>
            <a:r>
              <a:rPr lang="cs-CZ" altLang="cs-CZ" sz="2000" dirty="0" err="1" smtClean="0">
                <a:latin typeface="Arial Narrow" panose="020B0606020202030204" pitchFamily="34" charset="0"/>
              </a:rPr>
              <a:t>virucidním</a:t>
            </a:r>
            <a:r>
              <a:rPr lang="cs-CZ" altLang="cs-CZ" sz="2000" dirty="0" smtClean="0">
                <a:latin typeface="Arial Narrow" panose="020B0606020202030204" pitchFamily="34" charset="0"/>
              </a:rPr>
              <a:t> účinkem. Do roztoků určených k vyššímu stupni dezinfekce se ponoří suché předměty tak, aby byly naplněny všechny duté části. Po vyšším stupni dezinfekce je nutný oplach předmětů sterilní vodou k odstranění reziduí dezinfekčních prostředků. </a:t>
            </a:r>
          </a:p>
          <a:p>
            <a:pPr marL="96838" indent="0" eaLnBrk="1" hangingPunct="1"/>
            <a:r>
              <a:rPr lang="cs-CZ" altLang="cs-CZ" sz="2000" dirty="0" smtClean="0">
                <a:latin typeface="Arial Narrow" panose="020B0606020202030204" pitchFamily="34" charset="0"/>
              </a:rPr>
              <a:t>Dezinfekční roztoky se musí ukládat do uzavřených nádob. </a:t>
            </a:r>
          </a:p>
        </p:txBody>
      </p:sp>
    </p:spTree>
    <p:extLst>
      <p:ext uri="{BB962C8B-B14F-4D97-AF65-F5344CB8AC3E}">
        <p14:creationId xmlns:p14="http://schemas.microsoft.com/office/powerpoint/2010/main" val="1964890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2"/>
            <a:ext cx="8015288" cy="1223863"/>
          </a:xfrm>
        </p:spPr>
        <p:txBody>
          <a:bodyPr/>
          <a:lstStyle/>
          <a:p>
            <a:pPr eaLnBrk="1" hangingPunct="1"/>
            <a:r>
              <a:rPr lang="cs-CZ" altLang="cs-CZ" sz="3200" b="1" dirty="0" smtClean="0">
                <a:latin typeface="Arial Narrow" panose="020B0606020202030204" pitchFamily="34" charset="0"/>
              </a:rPr>
              <a:t>    Dvoustupňová   dezinfekce   (DD)</a:t>
            </a:r>
            <a:r>
              <a:rPr lang="cs-CZ" altLang="cs-CZ" b="1" dirty="0" smtClean="0">
                <a:latin typeface="Arial Narrow" panose="020B0606020202030204" pitchFamily="34" charset="0"/>
              </a:rPr>
              <a:t> 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700808"/>
            <a:ext cx="7776864" cy="4608512"/>
          </a:xfrm>
        </p:spPr>
        <p:txBody>
          <a:bodyPr>
            <a:normAutofit/>
          </a:bodyPr>
          <a:lstStyle/>
          <a:p>
            <a:pPr marL="96838" indent="0" eaLnBrk="1" hangingPunct="1">
              <a:buClr>
                <a:schemeClr val="tx1"/>
              </a:buClr>
              <a:buFont typeface="Wingdings" pitchFamily="2" charset="2"/>
              <a:buChar char="ü"/>
            </a:pPr>
            <a:r>
              <a:rPr lang="cs-CZ" altLang="cs-CZ" b="1" dirty="0" smtClean="0">
                <a:latin typeface="Arial Narrow" panose="020B0606020202030204" pitchFamily="34" charset="0"/>
              </a:rPr>
              <a:t>  P</a:t>
            </a:r>
            <a:r>
              <a:rPr lang="cs-CZ" altLang="cs-CZ" dirty="0" smtClean="0">
                <a:latin typeface="Arial Narrow" panose="020B0606020202030204" pitchFamily="34" charset="0"/>
              </a:rPr>
              <a:t>rvní stupeň je dezinfekce přístroje ihned po použití přípravkem s </a:t>
            </a:r>
            <a:r>
              <a:rPr lang="cs-CZ" altLang="cs-CZ" dirty="0" err="1" smtClean="0">
                <a:latin typeface="Arial Narrow" panose="020B0606020202030204" pitchFamily="34" charset="0"/>
              </a:rPr>
              <a:t>virucidním</a:t>
            </a:r>
            <a:r>
              <a:rPr lang="cs-CZ" altLang="cs-CZ" dirty="0" smtClean="0">
                <a:latin typeface="Arial Narrow" panose="020B0606020202030204" pitchFamily="34" charset="0"/>
              </a:rPr>
              <a:t> účinkem, </a:t>
            </a:r>
          </a:p>
          <a:p>
            <a:pPr marL="96838" indent="0" eaLnBrk="1" hangingPunct="1">
              <a:buFontTx/>
              <a:buChar char="-"/>
            </a:pPr>
            <a:endParaRPr lang="cs-CZ" altLang="cs-CZ" dirty="0" smtClean="0">
              <a:latin typeface="Arial Narrow" panose="020B0606020202030204" pitchFamily="34" charset="0"/>
            </a:endParaRPr>
          </a:p>
          <a:p>
            <a:pPr marL="96838" indent="0" eaLnBrk="1" hangingPunct="1">
              <a:buFontTx/>
              <a:buChar char="-"/>
            </a:pPr>
            <a:r>
              <a:rPr lang="cs-CZ" altLang="cs-CZ" dirty="0" smtClean="0">
                <a:latin typeface="Arial Narrow" panose="020B0606020202030204" pitchFamily="34" charset="0"/>
              </a:rPr>
              <a:t>pak následuje mechanická očista a </a:t>
            </a:r>
          </a:p>
          <a:p>
            <a:pPr marL="96838" indent="0" eaLnBrk="1" hangingPunct="1">
              <a:buFontTx/>
              <a:buNone/>
            </a:pPr>
            <a:endParaRPr lang="cs-CZ" altLang="cs-CZ" dirty="0" smtClean="0">
              <a:latin typeface="Arial Narrow" panose="020B0606020202030204" pitchFamily="34" charset="0"/>
            </a:endParaRPr>
          </a:p>
          <a:p>
            <a:pPr marL="96838" indent="0" eaLnBrk="1" hangingPunct="1">
              <a:buClr>
                <a:schemeClr val="tx1"/>
              </a:buClr>
              <a:buFont typeface="Wingdings" pitchFamily="2" charset="2"/>
              <a:buChar char="ü"/>
            </a:pPr>
            <a:r>
              <a:rPr lang="cs-CZ" altLang="cs-CZ" dirty="0" smtClean="0">
                <a:latin typeface="Arial Narrow" panose="020B0606020202030204" pitchFamily="34" charset="0"/>
              </a:rPr>
              <a:t>  poté se provádí druhý stupeň dezinfekce.</a:t>
            </a:r>
          </a:p>
          <a:p>
            <a:pPr marL="96838" indent="0" eaLnBrk="1" hangingPunct="1">
              <a:buClr>
                <a:schemeClr val="tx1"/>
              </a:buClr>
              <a:buFont typeface="Wingdings" pitchFamily="2" charset="2"/>
              <a:buNone/>
            </a:pPr>
            <a:r>
              <a:rPr lang="cs-CZ" altLang="cs-CZ" dirty="0" smtClean="0">
                <a:latin typeface="Arial Narrow" panose="020B0606020202030204" pitchFamily="34" charset="0"/>
              </a:rPr>
              <a:t>Závěrečný oplach se provádí upravenou vodou.</a:t>
            </a:r>
          </a:p>
          <a:p>
            <a:pPr marL="96838" indent="0" eaLnBrk="1" hangingPunct="1"/>
            <a:endParaRPr lang="cs-CZ" altLang="cs-CZ" dirty="0" smtClean="0">
              <a:latin typeface="Arial Narrow" panose="020B0606020202030204" pitchFamily="34" charset="0"/>
            </a:endParaRPr>
          </a:p>
          <a:p>
            <a:pPr marL="96838" indent="0" eaLnBrk="1" hangingPunct="1">
              <a:buFont typeface="Wingdings" pitchFamily="2" charset="2"/>
              <a:buNone/>
            </a:pPr>
            <a:r>
              <a:rPr lang="cs-CZ" altLang="cs-CZ" dirty="0" smtClean="0">
                <a:latin typeface="Arial Narrow" panose="020B0606020202030204" pitchFamily="34" charset="0"/>
              </a:rPr>
              <a:t>O dezinfekčních přípravcích se vede zápis v deníku s datem přípravy pracovního roztoku, koncentrací a expozici.</a:t>
            </a:r>
          </a:p>
        </p:txBody>
      </p:sp>
    </p:spTree>
    <p:extLst>
      <p:ext uri="{BB962C8B-B14F-4D97-AF65-F5344CB8AC3E}">
        <p14:creationId xmlns:p14="http://schemas.microsoft.com/office/powerpoint/2010/main" val="3148667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404813"/>
            <a:ext cx="8497887" cy="2160091"/>
          </a:xfrm>
        </p:spPr>
        <p:txBody>
          <a:bodyPr>
            <a:noAutofit/>
          </a:bodyPr>
          <a:lstStyle/>
          <a:p>
            <a:pPr eaLnBrk="1" hangingPunct="1"/>
            <a:r>
              <a:rPr lang="cs-CZ" altLang="cs-CZ" sz="2400" u="sng" dirty="0" smtClean="0">
                <a:latin typeface="Arial Narrow" panose="020B0606020202030204" pitchFamily="34" charset="0"/>
              </a:rPr>
              <a:t/>
            </a:r>
            <a:br>
              <a:rPr lang="cs-CZ" altLang="cs-CZ" sz="2400" u="sng" dirty="0" smtClean="0">
                <a:latin typeface="Arial Narrow" panose="020B0606020202030204" pitchFamily="34" charset="0"/>
              </a:rPr>
            </a:br>
            <a:r>
              <a:rPr lang="cs-CZ" altLang="cs-CZ" sz="2400" u="sng" dirty="0" smtClean="0">
                <a:latin typeface="Arial Narrow" panose="020B0606020202030204" pitchFamily="34" charset="0"/>
              </a:rPr>
              <a:t/>
            </a:r>
            <a:br>
              <a:rPr lang="cs-CZ" altLang="cs-CZ" sz="2400" u="sng" dirty="0" smtClean="0">
                <a:latin typeface="Arial Narrow" panose="020B0606020202030204" pitchFamily="34" charset="0"/>
              </a:rPr>
            </a:br>
            <a:r>
              <a:rPr lang="cs-CZ" altLang="cs-CZ" sz="2400" u="sng" dirty="0" smtClean="0">
                <a:latin typeface="Arial Narrow" panose="020B0606020202030204" pitchFamily="34" charset="0"/>
              </a:rPr>
              <a:t/>
            </a:r>
            <a:br>
              <a:rPr lang="cs-CZ" altLang="cs-CZ" sz="2400" u="sng" dirty="0" smtClean="0">
                <a:latin typeface="Arial Narrow" panose="020B0606020202030204" pitchFamily="34" charset="0"/>
              </a:rPr>
            </a:br>
            <a:r>
              <a:rPr lang="cs-CZ" altLang="cs-CZ" sz="2400" u="sng" dirty="0" smtClean="0">
                <a:latin typeface="Arial Narrow" panose="020B0606020202030204" pitchFamily="34" charset="0"/>
              </a:rPr>
              <a:t/>
            </a:r>
            <a:br>
              <a:rPr lang="cs-CZ" altLang="cs-CZ" sz="2400" u="sng" dirty="0" smtClean="0">
                <a:latin typeface="Arial Narrow" panose="020B0606020202030204" pitchFamily="34" charset="0"/>
              </a:rPr>
            </a:br>
            <a:r>
              <a:rPr lang="cs-CZ" altLang="cs-CZ" sz="2400" u="sng" dirty="0" smtClean="0">
                <a:latin typeface="Arial Narrow" panose="020B0606020202030204" pitchFamily="34" charset="0"/>
              </a:rPr>
              <a:t/>
            </a:r>
            <a:br>
              <a:rPr lang="cs-CZ" altLang="cs-CZ" sz="2400" u="sng" dirty="0" smtClean="0">
                <a:latin typeface="Arial Narrow" panose="020B0606020202030204" pitchFamily="34" charset="0"/>
              </a:rPr>
            </a:br>
            <a:r>
              <a:rPr lang="cs-CZ" altLang="cs-CZ" sz="2400" u="sng" dirty="0" smtClean="0">
                <a:latin typeface="Arial Narrow" panose="020B0606020202030204" pitchFamily="34" charset="0"/>
              </a:rPr>
              <a:t/>
            </a:r>
            <a:br>
              <a:rPr lang="cs-CZ" altLang="cs-CZ" sz="2400" u="sng" dirty="0" smtClean="0">
                <a:latin typeface="Arial Narrow" panose="020B0606020202030204" pitchFamily="34" charset="0"/>
              </a:rPr>
            </a:br>
            <a:r>
              <a:rPr lang="cs-CZ" altLang="cs-CZ" sz="2400" u="sng" dirty="0" smtClean="0">
                <a:latin typeface="Arial Narrow" panose="020B0606020202030204" pitchFamily="34" charset="0"/>
              </a:rPr>
              <a:t/>
            </a:r>
            <a:br>
              <a:rPr lang="cs-CZ" altLang="cs-CZ" sz="2400" u="sng" dirty="0" smtClean="0">
                <a:latin typeface="Arial Narrow" panose="020B0606020202030204" pitchFamily="34" charset="0"/>
              </a:rPr>
            </a:br>
            <a:r>
              <a:rPr lang="cs-CZ" altLang="cs-CZ" sz="2400" u="sng" dirty="0" smtClean="0">
                <a:latin typeface="Arial Narrow" panose="020B0606020202030204" pitchFamily="34" charset="0"/>
              </a:rPr>
              <a:t/>
            </a:r>
            <a:br>
              <a:rPr lang="cs-CZ" altLang="cs-CZ" sz="2400" u="sng" dirty="0" smtClean="0">
                <a:latin typeface="Arial Narrow" panose="020B0606020202030204" pitchFamily="34" charset="0"/>
              </a:rPr>
            </a:br>
            <a:r>
              <a:rPr lang="cs-CZ" altLang="cs-CZ" sz="2400" u="sng" dirty="0" smtClean="0">
                <a:latin typeface="Arial Narrow" panose="020B0606020202030204" pitchFamily="34" charset="0"/>
              </a:rPr>
              <a:t/>
            </a:r>
            <a:br>
              <a:rPr lang="cs-CZ" altLang="cs-CZ" sz="2400" u="sng" dirty="0" smtClean="0">
                <a:latin typeface="Arial Narrow" panose="020B0606020202030204" pitchFamily="34" charset="0"/>
              </a:rPr>
            </a:br>
            <a:r>
              <a:rPr lang="cs-CZ" altLang="cs-CZ" sz="2400" b="1" u="sng" dirty="0" smtClean="0">
                <a:latin typeface="Arial Narrow" panose="020B0606020202030204" pitchFamily="34" charset="0"/>
              </a:rPr>
              <a:t>DEZINFEKCE</a:t>
            </a:r>
            <a:r>
              <a:rPr lang="cs-CZ" altLang="cs-CZ" sz="2400" b="1" dirty="0" smtClean="0">
                <a:latin typeface="Arial Narrow" panose="020B0606020202030204" pitchFamily="34" charset="0"/>
              </a:rPr>
              <a:t> </a:t>
            </a:r>
            <a:r>
              <a:rPr lang="cs-CZ" altLang="cs-CZ" sz="2400" dirty="0" smtClean="0">
                <a:latin typeface="Arial Narrow" panose="020B0606020202030204" pitchFamily="34" charset="0"/>
              </a:rPr>
              <a:t/>
            </a:r>
            <a:br>
              <a:rPr lang="cs-CZ" altLang="cs-CZ" sz="2400" dirty="0" smtClean="0">
                <a:latin typeface="Arial Narrow" panose="020B0606020202030204" pitchFamily="34" charset="0"/>
              </a:rPr>
            </a:br>
            <a:r>
              <a:rPr lang="cs-CZ" altLang="cs-CZ" sz="2400" dirty="0" smtClean="0">
                <a:latin typeface="Arial Narrow" panose="020B0606020202030204" pitchFamily="34" charset="0"/>
              </a:rPr>
              <a:t/>
            </a:r>
            <a:br>
              <a:rPr lang="cs-CZ" altLang="cs-CZ" sz="2400" dirty="0" smtClean="0">
                <a:latin typeface="Arial Narrow" panose="020B0606020202030204" pitchFamily="34" charset="0"/>
              </a:rPr>
            </a:br>
            <a:r>
              <a:rPr lang="cs-CZ" altLang="cs-CZ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- je soubor opatření ke zneškodňování mikroorganizmů pomocí fyzikálních, chemických nebo kombinovaných postupů, které mají přerušit cestu nákazy od zdroje ke vnímavé  fyzické osobě.</a:t>
            </a:r>
            <a:br>
              <a:rPr lang="cs-CZ" altLang="cs-CZ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</a:br>
            <a:endParaRPr lang="cs-CZ" altLang="cs-CZ" sz="2400" dirty="0" smtClean="0"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2420888"/>
            <a:ext cx="8208911" cy="3672408"/>
          </a:xfrm>
        </p:spPr>
        <p:txBody>
          <a:bodyPr>
            <a:noAutofit/>
          </a:bodyPr>
          <a:lstStyle/>
          <a:p>
            <a:pPr marL="96838" indent="0" eaLnBrk="1" hangingPunct="1">
              <a:lnSpc>
                <a:spcPct val="90000"/>
              </a:lnSpc>
            </a:pPr>
            <a:r>
              <a:rPr lang="cs-CZ" altLang="cs-CZ" sz="2800" dirty="0" smtClean="0">
                <a:latin typeface="Arial Narrow" panose="020B0606020202030204" pitchFamily="34" charset="0"/>
              </a:rPr>
              <a:t> </a:t>
            </a:r>
            <a:r>
              <a:rPr lang="cs-CZ" altLang="cs-CZ" sz="2800" b="1" u="sng" dirty="0" smtClean="0">
                <a:latin typeface="Arial Narrow" panose="020B0606020202030204" pitchFamily="34" charset="0"/>
              </a:rPr>
              <a:t>Způsoby dezinfekce:</a:t>
            </a:r>
            <a:br>
              <a:rPr lang="cs-CZ" altLang="cs-CZ" sz="2800" b="1" u="sng" dirty="0" smtClean="0">
                <a:latin typeface="Arial Narrow" panose="020B0606020202030204" pitchFamily="34" charset="0"/>
              </a:rPr>
            </a:br>
            <a:r>
              <a:rPr lang="cs-CZ" altLang="cs-CZ" sz="2800" b="1" dirty="0" smtClean="0">
                <a:latin typeface="Arial Narrow" panose="020B0606020202030204" pitchFamily="34" charset="0"/>
              </a:rPr>
              <a:t>Fyzikální dezinfekce:</a:t>
            </a:r>
            <a:endParaRPr lang="cs-CZ" altLang="cs-CZ" sz="2800" dirty="0" smtClean="0">
              <a:latin typeface="Arial Narrow" panose="020B0606020202030204" pitchFamily="34" charset="0"/>
            </a:endParaRPr>
          </a:p>
          <a:p>
            <a:pPr marL="96838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800" dirty="0" smtClean="0">
                <a:latin typeface="Arial Narrow" panose="020B0606020202030204" pitchFamily="34" charset="0"/>
              </a:rPr>
              <a:t>a) Var za atmosférického tlaku po dobu nejméně 30 minut </a:t>
            </a:r>
          </a:p>
          <a:p>
            <a:pPr marL="96838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800" dirty="0" smtClean="0">
                <a:latin typeface="Arial Narrow" panose="020B0606020202030204" pitchFamily="34" charset="0"/>
              </a:rPr>
              <a:t>b) Var v přetlakových nádobách po dobu nejméně 20 minut </a:t>
            </a:r>
          </a:p>
          <a:p>
            <a:pPr marL="96838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800" dirty="0" smtClean="0">
                <a:latin typeface="Arial Narrow" panose="020B0606020202030204" pitchFamily="34" charset="0"/>
              </a:rPr>
              <a:t>c) Dezinfekce v přístrojích při teplotě vyšší než 90 </a:t>
            </a:r>
            <a:r>
              <a:rPr lang="cs-CZ" altLang="cs-CZ" sz="2800" dirty="0" err="1" smtClean="0">
                <a:latin typeface="Arial Narrow" panose="020B0606020202030204" pitchFamily="34" charset="0"/>
              </a:rPr>
              <a:t>oC</a:t>
            </a:r>
            <a:r>
              <a:rPr lang="cs-CZ" altLang="cs-CZ" sz="2800" dirty="0" smtClean="0">
                <a:latin typeface="Arial Narrow" panose="020B0606020202030204" pitchFamily="34" charset="0"/>
              </a:rPr>
              <a:t>  a vyšší po dobu 10 min</a:t>
            </a:r>
          </a:p>
          <a:p>
            <a:pPr marL="96838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800" dirty="0" smtClean="0">
                <a:latin typeface="Arial Narrow" panose="020B0606020202030204" pitchFamily="34" charset="0"/>
              </a:rPr>
              <a:t>d) Ultrafialové záření o vlnové délce 253,7 </a:t>
            </a:r>
            <a:r>
              <a:rPr lang="cs-CZ" altLang="cs-CZ" sz="2800" dirty="0" err="1" smtClean="0">
                <a:latin typeface="Arial Narrow" panose="020B0606020202030204" pitchFamily="34" charset="0"/>
              </a:rPr>
              <a:t>nm</a:t>
            </a:r>
            <a:r>
              <a:rPr lang="cs-CZ" altLang="cs-CZ" sz="2800" dirty="0" smtClean="0">
                <a:latin typeface="Arial Narrow" panose="020B0606020202030204" pitchFamily="34" charset="0"/>
              </a:rPr>
              <a:t> - 264 </a:t>
            </a:r>
            <a:r>
              <a:rPr lang="cs-CZ" altLang="cs-CZ" sz="2800" dirty="0" err="1" smtClean="0">
                <a:latin typeface="Arial Narrow" panose="020B0606020202030204" pitchFamily="34" charset="0"/>
              </a:rPr>
              <a:t>nm</a:t>
            </a:r>
            <a:r>
              <a:rPr lang="cs-CZ" altLang="cs-CZ" sz="2800" dirty="0" smtClean="0">
                <a:latin typeface="Arial Narrow" panose="020B0606020202030204" pitchFamily="34" charset="0"/>
              </a:rPr>
              <a:t> </a:t>
            </a:r>
          </a:p>
          <a:p>
            <a:pPr marL="96838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800" dirty="0" smtClean="0">
                <a:latin typeface="Arial Narrow" panose="020B0606020202030204" pitchFamily="34" charset="0"/>
              </a:rPr>
              <a:t>e) Filtrace, žíhání, spalování. </a:t>
            </a:r>
          </a:p>
        </p:txBody>
      </p:sp>
    </p:spTree>
    <p:extLst>
      <p:ext uri="{BB962C8B-B14F-4D97-AF65-F5344CB8AC3E}">
        <p14:creationId xmlns:p14="http://schemas.microsoft.com/office/powerpoint/2010/main" val="3986044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260350"/>
            <a:ext cx="7920880" cy="1152426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sz="1900" u="sng" dirty="0" smtClean="0">
                <a:latin typeface="Arial Narrow" panose="020B0606020202030204" pitchFamily="34" charset="0"/>
              </a:rPr>
              <a:t/>
            </a:r>
            <a:br>
              <a:rPr lang="cs-CZ" altLang="cs-CZ" sz="1900" u="sng" dirty="0" smtClean="0">
                <a:latin typeface="Arial Narrow" panose="020B0606020202030204" pitchFamily="34" charset="0"/>
              </a:rPr>
            </a:br>
            <a:r>
              <a:rPr lang="cs-CZ" altLang="cs-CZ" sz="1900" u="sng" dirty="0" smtClean="0">
                <a:latin typeface="Arial Narrow" panose="020B0606020202030204" pitchFamily="34" charset="0"/>
              </a:rPr>
              <a:t/>
            </a:r>
            <a:br>
              <a:rPr lang="cs-CZ" altLang="cs-CZ" sz="1900" u="sng" dirty="0" smtClean="0">
                <a:latin typeface="Arial Narrow" panose="020B0606020202030204" pitchFamily="34" charset="0"/>
              </a:rPr>
            </a:br>
            <a:r>
              <a:rPr lang="cs-CZ" altLang="cs-CZ" sz="1900" u="sng" dirty="0" smtClean="0">
                <a:latin typeface="Arial Narrow" panose="020B0606020202030204" pitchFamily="34" charset="0"/>
              </a:rPr>
              <a:t/>
            </a:r>
            <a:br>
              <a:rPr lang="cs-CZ" altLang="cs-CZ" sz="1900" u="sng" dirty="0" smtClean="0">
                <a:latin typeface="Arial Narrow" panose="020B0606020202030204" pitchFamily="34" charset="0"/>
              </a:rPr>
            </a:br>
            <a:r>
              <a:rPr lang="cs-CZ" altLang="cs-CZ" sz="1900" u="sng" dirty="0" smtClean="0">
                <a:latin typeface="Arial Narrow" panose="020B0606020202030204" pitchFamily="34" charset="0"/>
              </a:rPr>
              <a:t/>
            </a:r>
            <a:br>
              <a:rPr lang="cs-CZ" altLang="cs-CZ" sz="1900" u="sng" dirty="0" smtClean="0">
                <a:latin typeface="Arial Narrow" panose="020B0606020202030204" pitchFamily="34" charset="0"/>
              </a:rPr>
            </a:br>
            <a:r>
              <a:rPr lang="cs-CZ" altLang="cs-CZ" sz="1900" u="sng" dirty="0" smtClean="0">
                <a:latin typeface="Arial Narrow" panose="020B0606020202030204" pitchFamily="34" charset="0"/>
              </a:rPr>
              <a:t/>
            </a:r>
            <a:br>
              <a:rPr lang="cs-CZ" altLang="cs-CZ" sz="1900" u="sng" dirty="0" smtClean="0">
                <a:latin typeface="Arial Narrow" panose="020B0606020202030204" pitchFamily="34" charset="0"/>
              </a:rPr>
            </a:br>
            <a:r>
              <a:rPr lang="cs-CZ" altLang="cs-CZ" sz="1900" u="sng" dirty="0" smtClean="0">
                <a:latin typeface="Arial Narrow" panose="020B0606020202030204" pitchFamily="34" charset="0"/>
              </a:rPr>
              <a:t/>
            </a:r>
            <a:br>
              <a:rPr lang="cs-CZ" altLang="cs-CZ" sz="1900" u="sng" dirty="0" smtClean="0">
                <a:latin typeface="Arial Narrow" panose="020B0606020202030204" pitchFamily="34" charset="0"/>
              </a:rPr>
            </a:br>
            <a:r>
              <a:rPr lang="cs-CZ" altLang="cs-CZ" sz="1900" u="sng" dirty="0" smtClean="0">
                <a:latin typeface="Arial Narrow" panose="020B0606020202030204" pitchFamily="34" charset="0"/>
              </a:rPr>
              <a:t/>
            </a:r>
            <a:br>
              <a:rPr lang="cs-CZ" altLang="cs-CZ" sz="1900" u="sng" dirty="0" smtClean="0">
                <a:latin typeface="Arial Narrow" panose="020B0606020202030204" pitchFamily="34" charset="0"/>
              </a:rPr>
            </a:br>
            <a:r>
              <a:rPr lang="cs-CZ" altLang="cs-CZ" sz="1900" u="sng" dirty="0" smtClean="0">
                <a:latin typeface="Arial Narrow" panose="020B0606020202030204" pitchFamily="34" charset="0"/>
              </a:rPr>
              <a:t/>
            </a:r>
            <a:br>
              <a:rPr lang="cs-CZ" altLang="cs-CZ" sz="1900" u="sng" dirty="0" smtClean="0">
                <a:latin typeface="Arial Narrow" panose="020B0606020202030204" pitchFamily="34" charset="0"/>
              </a:rPr>
            </a:br>
            <a:r>
              <a:rPr lang="cs-CZ" altLang="cs-CZ" sz="1900" u="sng" dirty="0" smtClean="0">
                <a:latin typeface="Arial Narrow" panose="020B0606020202030204" pitchFamily="34" charset="0"/>
              </a:rPr>
              <a:t/>
            </a:r>
            <a:br>
              <a:rPr lang="cs-CZ" altLang="cs-CZ" sz="1900" u="sng" dirty="0" smtClean="0">
                <a:latin typeface="Arial Narrow" panose="020B0606020202030204" pitchFamily="34" charset="0"/>
              </a:rPr>
            </a:br>
            <a:r>
              <a:rPr lang="cs-CZ" altLang="cs-CZ" sz="3200" b="1" u="sng" dirty="0" smtClean="0">
                <a:latin typeface="Arial Narrow" panose="020B0606020202030204" pitchFamily="34" charset="0"/>
              </a:rPr>
              <a:t>DEZINFEKCE</a:t>
            </a:r>
            <a:r>
              <a:rPr lang="cs-CZ" altLang="cs-CZ" sz="3200" b="1" dirty="0" smtClean="0">
                <a:latin typeface="Arial Narrow" panose="020B0606020202030204" pitchFamily="34" charset="0"/>
              </a:rPr>
              <a:t> </a:t>
            </a:r>
            <a:br>
              <a:rPr lang="cs-CZ" altLang="cs-CZ" sz="3200" b="1" dirty="0" smtClean="0">
                <a:latin typeface="Arial Narrow" panose="020B0606020202030204" pitchFamily="34" charset="0"/>
              </a:rPr>
            </a:br>
            <a:r>
              <a:rPr lang="cs-CZ" altLang="cs-CZ" sz="3200" b="1" dirty="0" smtClean="0">
                <a:latin typeface="Arial Narrow" panose="020B0606020202030204" pitchFamily="34" charset="0"/>
              </a:rPr>
              <a:t>Chemická  dezinfekce:</a:t>
            </a:r>
            <a:endParaRPr lang="cs-CZ" altLang="cs-CZ" sz="3800" dirty="0" smtClean="0">
              <a:latin typeface="Arial Narrow" panose="020B0606020202030204" pitchFamily="34" charset="0"/>
            </a:endParaRP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1" y="1484784"/>
            <a:ext cx="8136905" cy="4752528"/>
          </a:xfrm>
        </p:spPr>
        <p:txBody>
          <a:bodyPr>
            <a:noAutofit/>
          </a:bodyPr>
          <a:lstStyle/>
          <a:p>
            <a:pPr marL="0" indent="0">
              <a:buFont typeface="Wingdings" pitchFamily="2" charset="2"/>
              <a:buNone/>
              <a:defRPr/>
            </a:pPr>
            <a:r>
              <a:rPr lang="cs-CZ" altLang="cs-CZ" sz="1600" dirty="0" smtClean="0">
                <a:latin typeface="Arial Narrow" panose="020B0606020202030204" pitchFamily="34" charset="0"/>
              </a:rPr>
              <a:t>Při použití chemických přípravků se postupuje podle návodu výrobce (pracovní koncentrace, doba expozice).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cs-CZ" altLang="cs-CZ" sz="1600" b="1" u="sng" dirty="0" smtClean="0">
                <a:latin typeface="Arial Narrow" panose="020B0606020202030204" pitchFamily="34" charset="0"/>
              </a:rPr>
              <a:t>Účinky</a:t>
            </a:r>
            <a:r>
              <a:rPr lang="cs-CZ" altLang="cs-CZ" sz="1600" dirty="0" smtClean="0">
                <a:latin typeface="Arial Narrow" panose="020B0606020202030204" pitchFamily="34" charset="0"/>
              </a:rPr>
              <a:t>  baktericidní, </a:t>
            </a:r>
            <a:r>
              <a:rPr lang="cs-CZ" altLang="cs-CZ" sz="1600" dirty="0" err="1" smtClean="0">
                <a:latin typeface="Arial Narrow" panose="020B0606020202030204" pitchFamily="34" charset="0"/>
              </a:rPr>
              <a:t>virucidní</a:t>
            </a:r>
            <a:r>
              <a:rPr lang="cs-CZ" altLang="cs-CZ" sz="1600" dirty="0" smtClean="0">
                <a:latin typeface="Arial Narrow" panose="020B0606020202030204" pitchFamily="34" charset="0"/>
              </a:rPr>
              <a:t> (x obalené, neobalené viry), fungicidní, </a:t>
            </a:r>
            <a:r>
              <a:rPr lang="cs-CZ" altLang="cs-CZ" sz="1600" dirty="0" err="1" smtClean="0">
                <a:latin typeface="Arial Narrow" panose="020B0606020202030204" pitchFamily="34" charset="0"/>
              </a:rPr>
              <a:t>tuberkulocidní</a:t>
            </a:r>
            <a:r>
              <a:rPr lang="cs-CZ" altLang="cs-CZ" sz="1600" dirty="0" smtClean="0">
                <a:latin typeface="Arial Narrow" panose="020B0606020202030204" pitchFamily="34" charset="0"/>
              </a:rPr>
              <a:t>.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cs-CZ" altLang="cs-CZ" sz="1600" dirty="0" smtClean="0">
                <a:latin typeface="Arial Narrow" panose="020B0606020202030204" pitchFamily="34" charset="0"/>
              </a:rPr>
              <a:t>Při kontaminaci biologickým materiálem je </a:t>
            </a:r>
            <a:r>
              <a:rPr lang="cs-CZ" altLang="cs-CZ" sz="2000" u="sng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nutný </a:t>
            </a:r>
            <a:r>
              <a:rPr lang="cs-CZ" altLang="cs-CZ" sz="2000" u="sng" dirty="0" err="1" smtClean="0">
                <a:solidFill>
                  <a:srgbClr val="FF0000"/>
                </a:solidFill>
                <a:latin typeface="Arial Narrow" panose="020B0606020202030204" pitchFamily="34" charset="0"/>
              </a:rPr>
              <a:t>virucidní</a:t>
            </a:r>
            <a:r>
              <a:rPr lang="cs-CZ" altLang="cs-CZ" sz="2000" u="sng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 </a:t>
            </a:r>
            <a:r>
              <a:rPr lang="cs-CZ" altLang="cs-CZ" sz="2000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účinek </a:t>
            </a:r>
            <a:r>
              <a:rPr lang="cs-CZ" altLang="cs-CZ" sz="1600" dirty="0" smtClean="0">
                <a:latin typeface="Arial Narrow" panose="020B0606020202030204" pitchFamily="34" charset="0"/>
              </a:rPr>
              <a:t>=  chemické báze nebo kombinace :</a:t>
            </a:r>
          </a:p>
          <a:p>
            <a:pPr marL="68580" indent="0">
              <a:buNone/>
              <a:defRPr/>
            </a:pPr>
            <a:r>
              <a:rPr lang="cs-CZ" altLang="cs-CZ" sz="1600" b="1" u="sng" dirty="0" smtClean="0">
                <a:solidFill>
                  <a:srgbClr val="00B0F0"/>
                </a:solidFill>
                <a:latin typeface="Arial Narrow" panose="020B0606020202030204" pitchFamily="34" charset="0"/>
              </a:rPr>
              <a:t>1.  </a:t>
            </a:r>
            <a:r>
              <a:rPr lang="cs-CZ" altLang="cs-CZ" sz="1600" b="1" u="sng" dirty="0" smtClean="0">
                <a:solidFill>
                  <a:srgbClr val="0033CC"/>
                </a:solidFill>
                <a:latin typeface="Arial Narrow" panose="020B0606020202030204" pitchFamily="34" charset="0"/>
              </a:rPr>
              <a:t>Alkoholy</a:t>
            </a:r>
            <a:r>
              <a:rPr lang="cs-CZ" altLang="cs-CZ" sz="1600" dirty="0" smtClean="0">
                <a:solidFill>
                  <a:srgbClr val="00B0F0"/>
                </a:solidFill>
                <a:latin typeface="Arial Narrow" panose="020B0606020202030204" pitchFamily="34" charset="0"/>
              </a:rPr>
              <a:t> </a:t>
            </a:r>
            <a:r>
              <a:rPr lang="cs-CZ" altLang="cs-CZ" sz="1600" dirty="0" smtClean="0">
                <a:latin typeface="Arial Narrow" panose="020B0606020202030204" pitchFamily="34" charset="0"/>
              </a:rPr>
              <a:t>(60-80%) – k dezinfekci </a:t>
            </a:r>
            <a:r>
              <a:rPr lang="cs-CZ" altLang="cs-CZ" sz="1600" u="sng" dirty="0" smtClean="0">
                <a:latin typeface="Arial Narrow" panose="020B0606020202030204" pitchFamily="34" charset="0"/>
              </a:rPr>
              <a:t>suchých</a:t>
            </a:r>
            <a:r>
              <a:rPr lang="cs-CZ" altLang="cs-CZ" sz="1600" dirty="0" smtClean="0">
                <a:latin typeface="Arial Narrow" panose="020B0606020202030204" pitchFamily="34" charset="0"/>
              </a:rPr>
              <a:t> rukou, sušení nástrojů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cs-CZ" altLang="cs-CZ" sz="1600" b="1" dirty="0" smtClean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</a:rPr>
              <a:t>+</a:t>
            </a:r>
            <a:r>
              <a:rPr lang="cs-CZ" altLang="cs-CZ" sz="1600" dirty="0" smtClean="0">
                <a:latin typeface="Arial Narrow" panose="020B0606020202030204" pitchFamily="34" charset="0"/>
              </a:rPr>
              <a:t>  rychlá dezinfekce (30 sec);       </a:t>
            </a:r>
            <a:r>
              <a:rPr lang="cs-CZ" altLang="cs-CZ" sz="1600" b="1" dirty="0" smtClean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</a:rPr>
              <a:t>-</a:t>
            </a:r>
            <a:r>
              <a:rPr lang="cs-CZ" altLang="cs-CZ" sz="1600" dirty="0" smtClean="0">
                <a:latin typeface="Arial Narrow" panose="020B0606020202030204" pitchFamily="34" charset="0"/>
              </a:rPr>
              <a:t>   hořlavina, příp. výbušná směs po  odpaření</a:t>
            </a:r>
          </a:p>
          <a:p>
            <a:pPr marL="68580" indent="0">
              <a:buNone/>
              <a:defRPr/>
            </a:pPr>
            <a:r>
              <a:rPr lang="cs-CZ" sz="1600" dirty="0" smtClean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</a:rPr>
              <a:t>2. Přípravky na bázi </a:t>
            </a:r>
            <a:r>
              <a:rPr lang="cs-CZ" sz="1600" b="1" u="sng" dirty="0" smtClean="0">
                <a:solidFill>
                  <a:srgbClr val="0033CC"/>
                </a:solidFill>
                <a:latin typeface="Arial Narrow" panose="020B0606020202030204" pitchFamily="34" charset="0"/>
              </a:rPr>
              <a:t>chlóru</a:t>
            </a:r>
            <a:r>
              <a:rPr lang="cs-CZ" sz="1600" b="1" dirty="0" smtClean="0">
                <a:solidFill>
                  <a:srgbClr val="0033CC"/>
                </a:solidFill>
                <a:latin typeface="Arial Narrow" panose="020B0606020202030204" pitchFamily="34" charset="0"/>
              </a:rPr>
              <a:t> </a:t>
            </a:r>
            <a:r>
              <a:rPr lang="cs-CZ" sz="1600" b="1" dirty="0" smtClean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</a:rPr>
              <a:t>– </a:t>
            </a:r>
            <a:r>
              <a:rPr lang="cs-CZ" sz="1600" dirty="0" smtClean="0">
                <a:latin typeface="Arial Narrow" panose="020B0606020202030204" pitchFamily="34" charset="0"/>
              </a:rPr>
              <a:t>na plochy, předměty i na pokožku              </a:t>
            </a:r>
            <a:r>
              <a:rPr lang="cs-CZ" sz="1600" dirty="0" smtClean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</a:rPr>
              <a:t>lze</a:t>
            </a:r>
            <a:r>
              <a:rPr lang="cs-CZ" sz="1600" dirty="0" smtClean="0">
                <a:latin typeface="Arial Narrow" panose="020B0606020202030204" pitchFamily="34" charset="0"/>
              </a:rPr>
              <a:t> 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cs-CZ" altLang="cs-CZ" sz="1600" dirty="0" smtClean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</a:rPr>
              <a:t>+</a:t>
            </a:r>
            <a:r>
              <a:rPr lang="cs-CZ" altLang="cs-CZ" sz="1600" dirty="0" smtClean="0">
                <a:latin typeface="Arial Narrow" panose="020B0606020202030204" pitchFamily="34" charset="0"/>
              </a:rPr>
              <a:t>  dobrá účinnost);   </a:t>
            </a:r>
            <a:r>
              <a:rPr lang="cs-CZ" altLang="cs-CZ" sz="1600" b="1" dirty="0" smtClean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</a:rPr>
              <a:t>-</a:t>
            </a:r>
            <a:r>
              <a:rPr lang="cs-CZ" altLang="cs-CZ" sz="1600" dirty="0" smtClean="0">
                <a:latin typeface="Arial Narrow" panose="020B0606020202030204" pitchFamily="34" charset="0"/>
              </a:rPr>
              <a:t>  zápach, koroduje kovové materiály                                                       </a:t>
            </a:r>
            <a:r>
              <a:rPr lang="cs-CZ" altLang="cs-CZ" sz="1600" dirty="0">
                <a:latin typeface="Arial Narrow" panose="020B0606020202030204" pitchFamily="34" charset="0"/>
              </a:rPr>
              <a:t> </a:t>
            </a:r>
            <a:r>
              <a:rPr lang="cs-CZ" altLang="cs-CZ" sz="1600" dirty="0" smtClean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</a:rPr>
              <a:t>použít</a:t>
            </a:r>
            <a:r>
              <a:rPr lang="cs-CZ" altLang="cs-CZ" sz="1600" dirty="0" smtClean="0">
                <a:latin typeface="Arial Narrow" panose="020B0606020202030204" pitchFamily="34" charset="0"/>
              </a:rPr>
              <a:t> </a:t>
            </a:r>
          </a:p>
          <a:p>
            <a:pPr marL="68580" indent="0">
              <a:buNone/>
              <a:defRPr/>
            </a:pPr>
            <a:r>
              <a:rPr lang="cs-CZ" sz="1600" dirty="0" smtClean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</a:rPr>
              <a:t>3. Přípravky na bázi </a:t>
            </a:r>
            <a:r>
              <a:rPr lang="cs-CZ" sz="1600" b="1" u="sng" dirty="0" smtClean="0">
                <a:solidFill>
                  <a:srgbClr val="0033CC"/>
                </a:solidFill>
                <a:latin typeface="Arial Narrow" panose="020B0606020202030204" pitchFamily="34" charset="0"/>
              </a:rPr>
              <a:t>jódu</a:t>
            </a:r>
            <a:r>
              <a:rPr lang="cs-CZ" sz="1600" b="1" u="sng" dirty="0" smtClean="0">
                <a:solidFill>
                  <a:srgbClr val="00B0F0"/>
                </a:solidFill>
                <a:latin typeface="Arial Narrow" panose="020B0606020202030204" pitchFamily="34" charset="0"/>
              </a:rPr>
              <a:t> </a:t>
            </a:r>
            <a:r>
              <a:rPr lang="cs-CZ" sz="1600" b="1" dirty="0" smtClean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</a:rPr>
              <a:t>– </a:t>
            </a:r>
            <a:r>
              <a:rPr lang="cs-CZ" sz="1600" dirty="0" smtClean="0">
                <a:latin typeface="Arial Narrow" panose="020B0606020202030204" pitchFamily="34" charset="0"/>
              </a:rPr>
              <a:t>dezinfekce</a:t>
            </a:r>
            <a:r>
              <a:rPr lang="cs-CZ" sz="1600" b="1" dirty="0" smtClean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cs-CZ" sz="1600" dirty="0" smtClean="0">
                <a:latin typeface="Arial Narrow" panose="020B0606020202030204" pitchFamily="34" charset="0"/>
              </a:rPr>
              <a:t>pokožky před vpichem, předoperačně   </a:t>
            </a:r>
            <a:r>
              <a:rPr lang="cs-CZ" sz="1600" dirty="0" smtClean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</a:rPr>
              <a:t>na</a:t>
            </a:r>
            <a:r>
              <a:rPr lang="cs-CZ" sz="1600" dirty="0" smtClean="0">
                <a:latin typeface="Arial Narrow" panose="020B0606020202030204" pitchFamily="34" charset="0"/>
              </a:rPr>
              <a:t> </a:t>
            </a:r>
            <a:endParaRPr lang="cs-CZ" altLang="cs-CZ" sz="1600" dirty="0" smtClean="0">
              <a:latin typeface="Arial Narrow" panose="020B0606020202030204" pitchFamily="34" charset="0"/>
            </a:endParaRPr>
          </a:p>
          <a:p>
            <a:pPr marL="0" indent="0">
              <a:buFont typeface="Wingdings" pitchFamily="2" charset="2"/>
              <a:buNone/>
              <a:defRPr/>
            </a:pPr>
            <a:r>
              <a:rPr lang="cs-CZ" altLang="cs-CZ" sz="1600" dirty="0" smtClean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</a:rPr>
              <a:t>+</a:t>
            </a:r>
            <a:r>
              <a:rPr lang="cs-CZ" altLang="cs-CZ" sz="1600" dirty="0" smtClean="0">
                <a:latin typeface="Arial Narrow" panose="020B0606020202030204" pitchFamily="34" charset="0"/>
              </a:rPr>
              <a:t>  dobrá účinnost);   </a:t>
            </a:r>
            <a:r>
              <a:rPr lang="cs-CZ" altLang="cs-CZ" sz="1600" b="1" dirty="0" smtClean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</a:rPr>
              <a:t>-</a:t>
            </a:r>
            <a:r>
              <a:rPr lang="cs-CZ" altLang="cs-CZ" sz="1600" dirty="0" smtClean="0">
                <a:latin typeface="Arial Narrow" panose="020B0606020202030204" pitchFamily="34" charset="0"/>
              </a:rPr>
              <a:t>  zabarvuje, alergie                                                                                   </a:t>
            </a:r>
            <a:r>
              <a:rPr lang="cs-CZ" altLang="cs-CZ" sz="1600" dirty="0" smtClean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</a:rPr>
              <a:t>pokožku</a:t>
            </a:r>
          </a:p>
          <a:p>
            <a:pPr marL="68580" indent="0">
              <a:buNone/>
              <a:defRPr/>
            </a:pPr>
            <a:r>
              <a:rPr lang="cs-CZ" sz="1600" b="1" u="sng" dirty="0" smtClean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</a:rPr>
              <a:t>4. </a:t>
            </a:r>
            <a:r>
              <a:rPr lang="cs-CZ" sz="1600" b="1" u="sng" dirty="0" err="1" smtClean="0">
                <a:solidFill>
                  <a:srgbClr val="0033CC"/>
                </a:solidFill>
                <a:latin typeface="Arial Narrow" panose="020B0606020202030204" pitchFamily="34" charset="0"/>
              </a:rPr>
              <a:t>Peroxosloučeniny</a:t>
            </a:r>
            <a:r>
              <a:rPr lang="cs-CZ" sz="1600" b="1" u="sng" dirty="0" smtClean="0">
                <a:solidFill>
                  <a:srgbClr val="0033CC"/>
                </a:solidFill>
                <a:latin typeface="Arial Narrow" panose="020B0606020202030204" pitchFamily="34" charset="0"/>
              </a:rPr>
              <a:t>  </a:t>
            </a:r>
            <a:r>
              <a:rPr lang="cs-CZ" sz="1600" b="1" u="sng" dirty="0" smtClean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</a:rPr>
              <a:t>-  </a:t>
            </a:r>
            <a:r>
              <a:rPr lang="cs-CZ" sz="1600" dirty="0" smtClean="0">
                <a:latin typeface="Arial Narrow" panose="020B0606020202030204" pitchFamily="34" charset="0"/>
              </a:rPr>
              <a:t>na plochy, předměty i na pokožku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cs-CZ" altLang="cs-CZ" sz="1600" dirty="0" smtClean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</a:rPr>
              <a:t>+</a:t>
            </a:r>
            <a:r>
              <a:rPr lang="cs-CZ" altLang="cs-CZ" sz="1600" dirty="0" smtClean="0">
                <a:latin typeface="Arial Narrow" panose="020B0606020202030204" pitchFamily="34" charset="0"/>
              </a:rPr>
              <a:t>  dobrá účinnost v nízkých %   </a:t>
            </a:r>
            <a:r>
              <a:rPr lang="cs-CZ" altLang="cs-CZ" sz="1600" b="1" dirty="0" smtClean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</a:rPr>
              <a:t>-</a:t>
            </a:r>
            <a:r>
              <a:rPr lang="cs-CZ" altLang="cs-CZ" sz="1600" dirty="0" smtClean="0">
                <a:latin typeface="Arial Narrow" panose="020B0606020202030204" pitchFamily="34" charset="0"/>
              </a:rPr>
              <a:t>  nestabilní v nízkých %, složité skladování, koroduje kovy</a:t>
            </a:r>
          </a:p>
          <a:p>
            <a:pPr marL="68580" indent="0">
              <a:buNone/>
              <a:defRPr/>
            </a:pPr>
            <a:r>
              <a:rPr lang="cs-CZ" altLang="cs-CZ" sz="1600" b="1" u="sng" dirty="0" smtClean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</a:rPr>
              <a:t>5</a:t>
            </a:r>
            <a:r>
              <a:rPr lang="cs-CZ" altLang="cs-CZ" sz="1600" b="1" u="sng" dirty="0" smtClean="0">
                <a:solidFill>
                  <a:srgbClr val="0033CC"/>
                </a:solidFill>
                <a:latin typeface="Arial Narrow" panose="020B0606020202030204" pitchFamily="34" charset="0"/>
              </a:rPr>
              <a:t>. Aldehydy </a:t>
            </a:r>
            <a:r>
              <a:rPr lang="cs-CZ" altLang="cs-CZ" sz="1600" b="1" dirty="0" smtClean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</a:rPr>
              <a:t>-  </a:t>
            </a:r>
            <a:r>
              <a:rPr lang="cs-CZ" altLang="cs-CZ" sz="1600" b="1" dirty="0" smtClean="0">
                <a:latin typeface="Arial Narrow" panose="020B0606020202030204" pitchFamily="34" charset="0"/>
              </a:rPr>
              <a:t>pouze na neživé plochy, předměty  </a:t>
            </a:r>
            <a:r>
              <a:rPr lang="cs-CZ" altLang="cs-CZ" sz="1600" b="1" u="sng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ne  na  pokožku !!!!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cs-CZ" altLang="cs-CZ" sz="1600" dirty="0" smtClean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</a:rPr>
              <a:t>+</a:t>
            </a:r>
            <a:r>
              <a:rPr lang="cs-CZ" altLang="cs-CZ" sz="1600" dirty="0" smtClean="0">
                <a:latin typeface="Arial Narrow" panose="020B0606020202030204" pitchFamily="34" charset="0"/>
              </a:rPr>
              <a:t>  dobrá účinnost   </a:t>
            </a:r>
            <a:r>
              <a:rPr lang="cs-CZ" altLang="cs-CZ" sz="1600" b="1" dirty="0" smtClean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</a:rPr>
              <a:t>-</a:t>
            </a:r>
            <a:r>
              <a:rPr lang="cs-CZ" altLang="cs-CZ" sz="1600" dirty="0" smtClean="0">
                <a:latin typeface="Arial Narrow" panose="020B0606020202030204" pitchFamily="34" charset="0"/>
              </a:rPr>
              <a:t>  kancerogenní, mutagenní</a:t>
            </a:r>
          </a:p>
          <a:p>
            <a:pPr marL="0" indent="0">
              <a:buFont typeface="Wingdings" pitchFamily="2" charset="2"/>
              <a:buNone/>
              <a:defRPr/>
            </a:pPr>
            <a:endParaRPr lang="cs-CZ" sz="1600" u="sng" dirty="0" smtClean="0">
              <a:solidFill>
                <a:srgbClr val="FF0000"/>
              </a:solidFill>
              <a:latin typeface="Arial Narrow" panose="020B0606020202030204" pitchFamily="34" charset="0"/>
            </a:endParaRPr>
          </a:p>
          <a:p>
            <a:pPr>
              <a:buFont typeface="Wingdings" pitchFamily="2" charset="2"/>
              <a:buChar char="v"/>
              <a:defRPr/>
            </a:pPr>
            <a:endParaRPr lang="cs-CZ" sz="1600" b="1" u="sng" dirty="0">
              <a:solidFill>
                <a:schemeClr val="accent2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2" name="Pravá složená závorka 1"/>
          <p:cNvSpPr/>
          <p:nvPr/>
        </p:nvSpPr>
        <p:spPr>
          <a:xfrm>
            <a:off x="7451725" y="2852738"/>
            <a:ext cx="504825" cy="244792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cs-CZ" b="1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018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 sz="3800" u="sng" dirty="0" smtClean="0">
                <a:latin typeface="Arial Narrow" panose="020B0606020202030204" pitchFamily="34" charset="0"/>
              </a:rPr>
              <a:t>Kontrola dezinfekce</a:t>
            </a:r>
            <a:r>
              <a:rPr lang="cs-CZ" altLang="cs-CZ" sz="3800" dirty="0" smtClean="0">
                <a:latin typeface="Arial Narrow" panose="020B0606020202030204" pitchFamily="34" charset="0"/>
              </a:rPr>
              <a:t/>
            </a:r>
            <a:br>
              <a:rPr lang="cs-CZ" altLang="cs-CZ" sz="3800" dirty="0" smtClean="0">
                <a:latin typeface="Arial Narrow" panose="020B0606020202030204" pitchFamily="34" charset="0"/>
              </a:rPr>
            </a:br>
            <a:endParaRPr lang="cs-CZ" altLang="cs-CZ" sz="3800" dirty="0" smtClean="0">
              <a:latin typeface="Arial Narrow" panose="020B0606020202030204" pitchFamily="34" charset="0"/>
            </a:endParaRP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706438" indent="-609600" eaLnBrk="1" hangingPunct="1">
              <a:buFont typeface="Wingdings" pitchFamily="2" charset="2"/>
              <a:buNone/>
            </a:pPr>
            <a:r>
              <a:rPr lang="cs-CZ" altLang="cs-CZ" b="1" dirty="0" smtClean="0">
                <a:latin typeface="Arial Narrow" panose="020B0606020202030204" pitchFamily="34" charset="0"/>
              </a:rPr>
              <a:t>Používají se metody:</a:t>
            </a:r>
          </a:p>
          <a:p>
            <a:pPr marL="706438" indent="-609600" eaLnBrk="1" hangingPunct="1">
              <a:buFontTx/>
              <a:buNone/>
            </a:pPr>
            <a:r>
              <a:rPr lang="cs-CZ" altLang="cs-CZ" b="1" dirty="0" smtClean="0">
                <a:latin typeface="Arial Narrow" panose="020B0606020202030204" pitchFamily="34" charset="0"/>
              </a:rPr>
              <a:t>a) chemické </a:t>
            </a:r>
          </a:p>
          <a:p>
            <a:pPr marL="706438" indent="-609600" eaLnBrk="1" hangingPunct="1">
              <a:buFontTx/>
              <a:buNone/>
            </a:pPr>
            <a:r>
              <a:rPr lang="cs-CZ" altLang="cs-CZ" dirty="0" smtClean="0">
                <a:latin typeface="Arial Narrow" panose="020B0606020202030204" pitchFamily="34" charset="0"/>
              </a:rPr>
              <a:t>         kvalitativní a kvantitativní ke stanovení aktivních látek a jejich obsahu v dezinfekčních roztocích,</a:t>
            </a:r>
            <a:r>
              <a:rPr lang="cs-CZ" altLang="cs-CZ" b="1" dirty="0" smtClean="0">
                <a:latin typeface="Arial Narrow" panose="020B0606020202030204" pitchFamily="34" charset="0"/>
              </a:rPr>
              <a:t> </a:t>
            </a:r>
          </a:p>
          <a:p>
            <a:pPr marL="706438" indent="-609600" eaLnBrk="1" hangingPunct="1">
              <a:buFontTx/>
              <a:buChar char="•"/>
            </a:pPr>
            <a:endParaRPr lang="cs-CZ" altLang="cs-CZ" b="1" dirty="0" smtClean="0">
              <a:latin typeface="Arial Narrow" panose="020B0606020202030204" pitchFamily="34" charset="0"/>
            </a:endParaRPr>
          </a:p>
          <a:p>
            <a:pPr marL="706438" indent="-609600" eaLnBrk="1" hangingPunct="1">
              <a:buFont typeface="Wingdings" pitchFamily="2" charset="2"/>
              <a:buNone/>
            </a:pPr>
            <a:r>
              <a:rPr lang="cs-CZ" altLang="cs-CZ" b="1" dirty="0" smtClean="0">
                <a:latin typeface="Arial Narrow" panose="020B0606020202030204" pitchFamily="34" charset="0"/>
              </a:rPr>
              <a:t>b) mikrobiologické  </a:t>
            </a:r>
          </a:p>
          <a:p>
            <a:pPr marL="706438" indent="-609600" eaLnBrk="1" hangingPunct="1"/>
            <a:r>
              <a:rPr lang="cs-CZ" altLang="cs-CZ" dirty="0" smtClean="0">
                <a:latin typeface="Arial Narrow" panose="020B0606020202030204" pitchFamily="34" charset="0"/>
              </a:rPr>
              <a:t>ke zjištění účinnosti dezinfekčních roztoků </a:t>
            </a:r>
          </a:p>
          <a:p>
            <a:pPr marL="706438" indent="-609600" eaLnBrk="1" hangingPunct="1"/>
            <a:r>
              <a:rPr lang="cs-CZ" altLang="cs-CZ" dirty="0" smtClean="0">
                <a:latin typeface="Arial Narrow" panose="020B0606020202030204" pitchFamily="34" charset="0"/>
              </a:rPr>
              <a:t>nebo mikrobiální kontaminace vydezinfikovaných povrchů (stěry, otisky, oplachy aj.).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22212" name="Ink 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902575" y="6618288"/>
              <a:ext cx="1090613" cy="233362"/>
            </p14:xfrm>
          </p:contentPart>
        </mc:Choice>
        <mc:Fallback xmlns="">
          <p:pic>
            <p:nvPicPr>
              <p:cNvPr id="222212" name="Ink 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893214" y="6608925"/>
                <a:ext cx="1109336" cy="252089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8095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179388" y="274638"/>
          <a:ext cx="8856662" cy="20018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2348880"/>
            <a:ext cx="7920880" cy="396044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Tx/>
              <a:buNone/>
            </a:pPr>
            <a:endParaRPr lang="cs-CZ" altLang="cs-CZ" b="1" dirty="0" smtClean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cs-CZ" altLang="cs-CZ" b="1" dirty="0" smtClean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r>
              <a:rPr lang="cs-CZ" altLang="cs-CZ" sz="2000" b="1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2) Osoba poskytuj</a:t>
            </a:r>
            <a:r>
              <a:rPr lang="cs-CZ" altLang="cs-CZ" sz="2000" b="1" dirty="0" smtClean="0">
                <a:cs typeface="Times New Roman" panose="02020603050405020304" pitchFamily="18" charset="0"/>
              </a:rPr>
              <a:t>í</a:t>
            </a:r>
            <a:r>
              <a:rPr lang="cs-CZ" altLang="cs-CZ" sz="2000" b="1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c</a:t>
            </a:r>
            <a:r>
              <a:rPr lang="cs-CZ" altLang="cs-CZ" sz="2000" b="1" dirty="0" smtClean="0">
                <a:cs typeface="Times New Roman" panose="02020603050405020304" pitchFamily="18" charset="0"/>
              </a:rPr>
              <a:t>í</a:t>
            </a:r>
            <a:r>
              <a:rPr lang="cs-CZ" altLang="cs-CZ" sz="2000" b="1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 p</a:t>
            </a:r>
            <a:r>
              <a:rPr lang="cs-CZ" altLang="cs-CZ" sz="2000" b="1" dirty="0" smtClean="0">
                <a:cs typeface="Times New Roman" panose="02020603050405020304" pitchFamily="18" charset="0"/>
              </a:rPr>
              <a:t>é</a:t>
            </a:r>
            <a:r>
              <a:rPr lang="cs-CZ" altLang="cs-CZ" sz="2000" b="1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či je povinna stanovit opatřen</a:t>
            </a:r>
            <a:r>
              <a:rPr lang="cs-CZ" altLang="cs-CZ" sz="2000" b="1" dirty="0" smtClean="0">
                <a:cs typeface="Times New Roman" panose="02020603050405020304" pitchFamily="18" charset="0"/>
              </a:rPr>
              <a:t>í</a:t>
            </a:r>
            <a:r>
              <a:rPr lang="cs-CZ" altLang="cs-CZ" sz="2000" b="1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 podle odstavce 1 </a:t>
            </a:r>
            <a:endParaRPr lang="cs-CZ" altLang="cs-CZ" sz="2000" b="1" dirty="0" smtClean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68580" indent="0">
              <a:lnSpc>
                <a:spcPct val="80000"/>
              </a:lnSpc>
              <a:buNone/>
            </a:pPr>
            <a:r>
              <a:rPr lang="cs-CZ" altLang="cs-CZ" sz="2000" b="1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v </a:t>
            </a:r>
            <a:r>
              <a:rPr lang="cs-CZ" altLang="cs-CZ" sz="2000" b="1" u="sng" dirty="0" smtClean="0">
                <a:solidFill>
                  <a:srgbClr val="FF33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provozn</a:t>
            </a:r>
            <a:r>
              <a:rPr lang="cs-CZ" altLang="cs-CZ" sz="2000" b="1" u="sng" dirty="0" smtClean="0">
                <a:solidFill>
                  <a:srgbClr val="FF3300"/>
                </a:solidFill>
                <a:cs typeface="Times New Roman" panose="02020603050405020304" pitchFamily="18" charset="0"/>
              </a:rPr>
              <a:t>í</a:t>
            </a:r>
            <a:r>
              <a:rPr lang="cs-CZ" altLang="cs-CZ" sz="2000" b="1" u="sng" dirty="0" smtClean="0">
                <a:solidFill>
                  <a:srgbClr val="FF33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m ř</a:t>
            </a:r>
            <a:r>
              <a:rPr lang="cs-CZ" altLang="cs-CZ" sz="2000" b="1" u="sng" dirty="0" smtClean="0">
                <a:solidFill>
                  <a:srgbClr val="FF3300"/>
                </a:solidFill>
                <a:cs typeface="Times New Roman" panose="02020603050405020304" pitchFamily="18" charset="0"/>
              </a:rPr>
              <a:t>á</a:t>
            </a:r>
            <a:r>
              <a:rPr lang="cs-CZ" altLang="cs-CZ" sz="2000" b="1" u="sng" dirty="0" smtClean="0">
                <a:solidFill>
                  <a:srgbClr val="FF33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du</a:t>
            </a:r>
            <a:r>
              <a:rPr lang="cs-CZ" altLang="cs-CZ" sz="2000" b="1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. </a:t>
            </a:r>
            <a:r>
              <a:rPr lang="cs-CZ" altLang="cs-CZ" sz="2000" b="1" dirty="0" smtClean="0">
                <a:latin typeface="Arial Narrow" panose="020B0606020202030204" pitchFamily="34" charset="0"/>
              </a:rPr>
              <a:t/>
            </a:r>
            <a:br>
              <a:rPr lang="cs-CZ" altLang="cs-CZ" sz="2000" b="1" dirty="0" smtClean="0">
                <a:latin typeface="Arial Narrow" panose="020B0606020202030204" pitchFamily="34" charset="0"/>
              </a:rPr>
            </a:br>
            <a:r>
              <a:rPr lang="cs-CZ" altLang="cs-CZ" sz="2000" b="1" dirty="0" smtClean="0">
                <a:latin typeface="Arial Narrow" panose="020B0606020202030204" pitchFamily="34" charset="0"/>
              </a:rPr>
              <a:t/>
            </a:r>
            <a:br>
              <a:rPr lang="cs-CZ" altLang="cs-CZ" sz="2000" b="1" dirty="0" smtClean="0">
                <a:latin typeface="Arial Narrow" panose="020B0606020202030204" pitchFamily="34" charset="0"/>
              </a:rPr>
            </a:br>
            <a:r>
              <a:rPr lang="cs-CZ" altLang="cs-CZ" sz="1600" b="1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Osoby provozující nestátní zvláštní dětská zařízení a zvláštní dětská zařízení státu</a:t>
            </a:r>
            <a:r>
              <a:rPr lang="cs-CZ" altLang="cs-CZ" sz="1600" b="1" dirty="0" smtClean="0">
                <a:latin typeface="Arial Narrow" panose="020B0606020202030204" pitchFamily="34" charset="0"/>
              </a:rPr>
              <a:t> /</a:t>
            </a:r>
            <a:r>
              <a:rPr lang="cs-CZ" altLang="cs-CZ" sz="1600" b="1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Z</a:t>
            </a:r>
            <a:r>
              <a:rPr lang="cs-CZ" altLang="cs-CZ" sz="1600" b="1" dirty="0" smtClean="0">
                <a:cs typeface="Times New Roman" panose="02020603050405020304" pitchFamily="18" charset="0"/>
              </a:rPr>
              <a:t>á</a:t>
            </a:r>
            <a:r>
              <a:rPr lang="cs-CZ" altLang="cs-CZ" sz="1600" b="1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kon č. 100/1988 Sb., o soci</a:t>
            </a:r>
            <a:r>
              <a:rPr lang="cs-CZ" altLang="cs-CZ" sz="1600" b="1" dirty="0" smtClean="0">
                <a:cs typeface="Times New Roman" panose="02020603050405020304" pitchFamily="18" charset="0"/>
              </a:rPr>
              <a:t>á</a:t>
            </a:r>
            <a:r>
              <a:rPr lang="cs-CZ" altLang="cs-CZ" sz="1600" b="1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ln</a:t>
            </a:r>
            <a:r>
              <a:rPr lang="cs-CZ" altLang="cs-CZ" sz="1600" b="1" dirty="0" smtClean="0">
                <a:cs typeface="Times New Roman" panose="02020603050405020304" pitchFamily="18" charset="0"/>
              </a:rPr>
              <a:t>í</a:t>
            </a:r>
            <a:r>
              <a:rPr lang="cs-CZ" altLang="cs-CZ" sz="1600" b="1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m zabezpečen</a:t>
            </a:r>
            <a:r>
              <a:rPr lang="cs-CZ" altLang="cs-CZ" sz="1600" b="1" dirty="0" smtClean="0">
                <a:cs typeface="Times New Roman" panose="02020603050405020304" pitchFamily="18" charset="0"/>
              </a:rPr>
              <a:t>í</a:t>
            </a:r>
            <a:r>
              <a:rPr lang="cs-CZ" altLang="cs-CZ" sz="1600" b="1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, ve zněn</a:t>
            </a:r>
            <a:r>
              <a:rPr lang="cs-CZ" altLang="cs-CZ" sz="1600" b="1" dirty="0" smtClean="0">
                <a:cs typeface="Times New Roman" panose="02020603050405020304" pitchFamily="18" charset="0"/>
              </a:rPr>
              <a:t>í</a:t>
            </a:r>
            <a:r>
              <a:rPr lang="cs-CZ" altLang="cs-CZ" sz="1600" b="1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 pozděj</a:t>
            </a:r>
            <a:r>
              <a:rPr lang="cs-CZ" altLang="cs-CZ" sz="1600" b="1" dirty="0" smtClean="0">
                <a:cs typeface="Times New Roman" panose="02020603050405020304" pitchFamily="18" charset="0"/>
              </a:rPr>
              <a:t>ší</a:t>
            </a:r>
            <a:r>
              <a:rPr lang="cs-CZ" altLang="cs-CZ" sz="1600" b="1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ch předpisů</a:t>
            </a:r>
            <a:r>
              <a:rPr lang="cs-CZ" altLang="cs-CZ" sz="1600" b="1" dirty="0" smtClean="0">
                <a:latin typeface="Arial Narrow" panose="020B0606020202030204" pitchFamily="34" charset="0"/>
              </a:rPr>
              <a:t>/</a:t>
            </a:r>
            <a:r>
              <a:rPr lang="cs-CZ" altLang="cs-CZ" sz="1600" b="1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/>
            </a:r>
            <a:br>
              <a:rPr lang="cs-CZ" altLang="cs-CZ" sz="1600" b="1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r>
              <a:rPr lang="cs-CZ" altLang="cs-CZ" sz="1600" b="1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jsou povinny v provozním řádu dále upravit režim dne zohledňující věkové a fyzické zvláštnosti dětí a režim stravování. </a:t>
            </a:r>
            <a:r>
              <a:rPr lang="cs-CZ" altLang="cs-CZ" sz="1600" b="1" dirty="0" smtClean="0">
                <a:latin typeface="Arial Narrow" panose="020B0606020202030204" pitchFamily="34" charset="0"/>
              </a:rPr>
              <a:t/>
            </a:r>
            <a:br>
              <a:rPr lang="cs-CZ" altLang="cs-CZ" sz="1600" b="1" dirty="0" smtClean="0">
                <a:latin typeface="Arial Narrow" panose="020B0606020202030204" pitchFamily="34" charset="0"/>
              </a:rPr>
            </a:br>
            <a:r>
              <a:rPr lang="cs-CZ" altLang="cs-CZ" sz="2000" b="1" dirty="0" smtClean="0">
                <a:latin typeface="Arial Narrow" panose="020B0606020202030204" pitchFamily="34" charset="0"/>
              </a:rPr>
              <a:t/>
            </a:r>
            <a:br>
              <a:rPr lang="cs-CZ" altLang="cs-CZ" sz="2000" b="1" dirty="0" smtClean="0">
                <a:latin typeface="Arial Narrow" panose="020B0606020202030204" pitchFamily="34" charset="0"/>
              </a:rPr>
            </a:br>
            <a:r>
              <a:rPr lang="cs-CZ" altLang="cs-CZ" sz="2000" b="1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Návrh provozního řádu a změnu provozního řádu </a:t>
            </a:r>
            <a:r>
              <a:rPr lang="cs-CZ" altLang="cs-CZ" sz="2000" b="1" u="sng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schvaluje </a:t>
            </a:r>
            <a:r>
              <a:rPr lang="cs-CZ" altLang="cs-CZ" sz="2000" b="1" u="sng" dirty="0" smtClean="0">
                <a:solidFill>
                  <a:srgbClr val="FF33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rozhodnutím </a:t>
            </a:r>
            <a:r>
              <a:rPr lang="cs-CZ" altLang="cs-CZ" sz="2000" b="1" u="sng" dirty="0" smtClean="0">
                <a:latin typeface="Arial Narrow" panose="020B0606020202030204" pitchFamily="34" charset="0"/>
              </a:rPr>
              <a:t>  </a:t>
            </a:r>
            <a:r>
              <a:rPr lang="cs-CZ" altLang="cs-CZ" sz="2000" b="1" u="sng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příslušný orgán ochrany veřejného zdraví</a:t>
            </a:r>
            <a:r>
              <a:rPr lang="cs-CZ" altLang="cs-CZ" sz="2000" b="1" u="sng" dirty="0" smtClean="0">
                <a:latin typeface="Arial Narrow" panose="020B0606020202030204" pitchFamily="34" charset="0"/>
              </a:rPr>
              <a:t> - KHS</a:t>
            </a:r>
            <a:r>
              <a:rPr lang="cs-CZ" altLang="cs-CZ" sz="2000" b="1" u="sng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.</a:t>
            </a:r>
            <a:br>
              <a:rPr lang="cs-CZ" altLang="cs-CZ" sz="2000" b="1" u="sng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r>
              <a:rPr lang="cs-CZ" altLang="cs-CZ" sz="2000" b="1" dirty="0" smtClean="0">
                <a:latin typeface="Arial Narrow" panose="020B0606020202030204" pitchFamily="34" charset="0"/>
              </a:rPr>
              <a:t/>
            </a:r>
            <a:br>
              <a:rPr lang="cs-CZ" altLang="cs-CZ" sz="2000" b="1" dirty="0" smtClean="0">
                <a:latin typeface="Arial Narrow" panose="020B0606020202030204" pitchFamily="34" charset="0"/>
              </a:rPr>
            </a:br>
            <a:endParaRPr lang="cs-CZ" altLang="cs-CZ" sz="3600" b="1" dirty="0" smtClean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0545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sz="quarter" idx="4294967295"/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2F005E"/>
              </a:gs>
              <a:gs pos="50000">
                <a:srgbClr val="6600CC"/>
              </a:gs>
              <a:gs pos="100000">
                <a:srgbClr val="2F005E"/>
              </a:gs>
            </a:gsLst>
            <a:lin ang="5400000" scaled="1"/>
          </a:gradFill>
          <a:ln cap="flat">
            <a:solidFill>
              <a:srgbClr val="FF0000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pPr marL="457200" indent="-457200" algn="ctr" eaLnBrk="1" hangingPunct="1">
              <a:buFontTx/>
              <a:buNone/>
            </a:pPr>
            <a:r>
              <a:rPr lang="cs-CZ" altLang="cs-CZ" sz="2000" b="1" u="sng" smtClean="0">
                <a:solidFill>
                  <a:srgbClr val="FFCC00"/>
                </a:solidFill>
              </a:rPr>
              <a:t>PROCES    ŠÍŘENÍ  NÁKAZY</a:t>
            </a:r>
          </a:p>
          <a:p>
            <a:pPr marL="457200" indent="-457200" algn="ctr" eaLnBrk="1" hangingPunct="1">
              <a:buFontTx/>
              <a:buNone/>
            </a:pPr>
            <a:r>
              <a:rPr lang="cs-CZ" altLang="cs-CZ" sz="2400" b="1" u="sng" smtClean="0">
                <a:solidFill>
                  <a:srgbClr val="FFFF00"/>
                </a:solidFill>
              </a:rPr>
              <a:t>Protiepidemická opatření</a:t>
            </a:r>
            <a:r>
              <a:rPr lang="cs-CZ" altLang="cs-CZ" sz="2000" b="1" u="sng" smtClean="0">
                <a:solidFill>
                  <a:srgbClr val="FFCC00"/>
                </a:solidFill>
              </a:rPr>
              <a:t> </a:t>
            </a:r>
          </a:p>
          <a:p>
            <a:pPr marL="457200" indent="-457200" algn="ctr" eaLnBrk="1" hangingPunct="1">
              <a:buFontTx/>
              <a:buNone/>
            </a:pPr>
            <a:endParaRPr lang="cs-CZ" altLang="cs-CZ" sz="2000" b="1" u="sng" smtClean="0">
              <a:solidFill>
                <a:srgbClr val="FFCC00"/>
              </a:solidFill>
            </a:endParaRPr>
          </a:p>
          <a:p>
            <a:pPr marL="457200" indent="-457200" algn="ctr" eaLnBrk="1" hangingPunct="1">
              <a:buFontTx/>
              <a:buNone/>
            </a:pPr>
            <a:endParaRPr lang="cs-CZ" altLang="cs-CZ" sz="2000" b="1" u="sng" smtClean="0">
              <a:solidFill>
                <a:srgbClr val="FFCC00"/>
              </a:solidFill>
            </a:endParaRPr>
          </a:p>
          <a:p>
            <a:pPr marL="457200" indent="-457200" algn="ctr" eaLnBrk="1" hangingPunct="1">
              <a:buFontTx/>
              <a:buNone/>
            </a:pPr>
            <a:r>
              <a:rPr lang="cs-CZ" altLang="cs-CZ" sz="1600" b="1" i="1" smtClean="0">
                <a:solidFill>
                  <a:srgbClr val="FFCC00"/>
                </a:solidFill>
              </a:rPr>
              <a:t> </a:t>
            </a:r>
          </a:p>
        </p:txBody>
      </p:sp>
      <p:sp>
        <p:nvSpPr>
          <p:cNvPr id="45059" name="Oval 3"/>
          <p:cNvSpPr>
            <a:spLocks noChangeArrowheads="1"/>
          </p:cNvSpPr>
          <p:nvPr/>
        </p:nvSpPr>
        <p:spPr bwMode="auto">
          <a:xfrm>
            <a:off x="1066800" y="2205038"/>
            <a:ext cx="1905000" cy="10080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1" lang="cs-CZ" altLang="cs-CZ" sz="1800" b="1" u="sng">
                <a:solidFill>
                  <a:srgbClr val="FF0000"/>
                </a:solidFill>
                <a:latin typeface="Arial" charset="0"/>
              </a:rPr>
              <a:t>ZDROJ 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1" lang="cs-CZ" altLang="cs-CZ" sz="1800" b="1" u="sng">
                <a:solidFill>
                  <a:srgbClr val="FF0000"/>
                </a:solidFill>
                <a:latin typeface="Arial" charset="0"/>
              </a:rPr>
              <a:t> NÁKAZY</a:t>
            </a:r>
            <a:endParaRPr kumimoji="1" lang="cs-CZ" altLang="cs-CZ" sz="1600" b="1" u="sng">
              <a:solidFill>
                <a:srgbClr val="FF0000"/>
              </a:solidFill>
            </a:endParaRPr>
          </a:p>
        </p:txBody>
      </p:sp>
      <p:sp>
        <p:nvSpPr>
          <p:cNvPr id="45060" name="Oval 4"/>
          <p:cNvSpPr>
            <a:spLocks noChangeArrowheads="1"/>
          </p:cNvSpPr>
          <p:nvPr/>
        </p:nvSpPr>
        <p:spPr bwMode="auto">
          <a:xfrm>
            <a:off x="3779838" y="2205038"/>
            <a:ext cx="2057400" cy="1295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1" lang="cs-CZ" altLang="cs-CZ" sz="1800" b="1" u="sng">
                <a:solidFill>
                  <a:srgbClr val="FF0000"/>
                </a:solidFill>
                <a:latin typeface="Arial" charset="0"/>
              </a:rPr>
              <a:t>PŘENOS</a:t>
            </a:r>
          </a:p>
        </p:txBody>
      </p:sp>
      <p:sp>
        <p:nvSpPr>
          <p:cNvPr id="45061" name="Oval 5"/>
          <p:cNvSpPr>
            <a:spLocks noChangeArrowheads="1"/>
          </p:cNvSpPr>
          <p:nvPr/>
        </p:nvSpPr>
        <p:spPr bwMode="auto">
          <a:xfrm>
            <a:off x="6553200" y="2133600"/>
            <a:ext cx="1905000" cy="14398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1" lang="cs-CZ" altLang="cs-CZ" sz="1800" b="1" u="sng">
                <a:solidFill>
                  <a:srgbClr val="FF0000"/>
                </a:solidFill>
                <a:latin typeface="Arial" charset="0"/>
              </a:rPr>
              <a:t>VNÍMAVÝ </a:t>
            </a:r>
          </a:p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1" lang="cs-CZ" altLang="cs-CZ" sz="1800" b="1" u="sng">
                <a:solidFill>
                  <a:srgbClr val="FF0000"/>
                </a:solidFill>
                <a:latin typeface="Arial" charset="0"/>
              </a:rPr>
              <a:t>JEDINEC</a:t>
            </a:r>
          </a:p>
        </p:txBody>
      </p:sp>
      <p:sp>
        <p:nvSpPr>
          <p:cNvPr id="45062" name="Line 6"/>
          <p:cNvSpPr>
            <a:spLocks noChangeShapeType="1"/>
          </p:cNvSpPr>
          <p:nvPr/>
        </p:nvSpPr>
        <p:spPr bwMode="auto">
          <a:xfrm>
            <a:off x="3276600" y="2924175"/>
            <a:ext cx="431800" cy="0"/>
          </a:xfrm>
          <a:prstGeom prst="line">
            <a:avLst/>
          </a:prstGeom>
          <a:noFill/>
          <a:ln w="76200" cmpd="tri">
            <a:solidFill>
              <a:srgbClr val="FF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45063" name="Line 7"/>
          <p:cNvSpPr>
            <a:spLocks noChangeShapeType="1"/>
          </p:cNvSpPr>
          <p:nvPr/>
        </p:nvSpPr>
        <p:spPr bwMode="auto">
          <a:xfrm>
            <a:off x="6084888" y="2924175"/>
            <a:ext cx="358775" cy="0"/>
          </a:xfrm>
          <a:prstGeom prst="line">
            <a:avLst/>
          </a:prstGeom>
          <a:noFill/>
          <a:ln w="57150" cmpd="thickThin">
            <a:solidFill>
              <a:srgbClr val="FF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45064" name="Line 8"/>
          <p:cNvSpPr>
            <a:spLocks noChangeShapeType="1"/>
          </p:cNvSpPr>
          <p:nvPr/>
        </p:nvSpPr>
        <p:spPr bwMode="auto">
          <a:xfrm>
            <a:off x="4067175" y="2060575"/>
            <a:ext cx="1368425" cy="1512888"/>
          </a:xfrm>
          <a:prstGeom prst="line">
            <a:avLst/>
          </a:prstGeom>
          <a:noFill/>
          <a:ln w="762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45065" name="Line 9"/>
          <p:cNvSpPr>
            <a:spLocks noChangeShapeType="1"/>
          </p:cNvSpPr>
          <p:nvPr/>
        </p:nvSpPr>
        <p:spPr bwMode="auto">
          <a:xfrm flipV="1">
            <a:off x="3924300" y="2205038"/>
            <a:ext cx="1800225" cy="1223962"/>
          </a:xfrm>
          <a:prstGeom prst="line">
            <a:avLst/>
          </a:prstGeom>
          <a:noFill/>
          <a:ln w="762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45066" name="Text Box 10"/>
          <p:cNvSpPr txBox="1">
            <a:spLocks noChangeArrowheads="1"/>
          </p:cNvSpPr>
          <p:nvPr/>
        </p:nvSpPr>
        <p:spPr bwMode="auto">
          <a:xfrm>
            <a:off x="2438400" y="2971800"/>
            <a:ext cx="472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2F005E"/>
                    </a:gs>
                    <a:gs pos="50000">
                      <a:srgbClr val="6600CC"/>
                    </a:gs>
                    <a:gs pos="100000">
                      <a:srgbClr val="2F005E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1" lang="cs-CZ" altLang="cs-CZ" sz="2400">
              <a:solidFill>
                <a:schemeClr val="tx1"/>
              </a:solidFill>
            </a:endParaRPr>
          </a:p>
        </p:txBody>
      </p:sp>
      <p:sp>
        <p:nvSpPr>
          <p:cNvPr id="177163" name="Text Box 11"/>
          <p:cNvSpPr txBox="1">
            <a:spLocks noChangeArrowheads="1"/>
          </p:cNvSpPr>
          <p:nvPr/>
        </p:nvSpPr>
        <p:spPr bwMode="auto">
          <a:xfrm>
            <a:off x="2590800" y="3500438"/>
            <a:ext cx="449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2F005E"/>
                    </a:gs>
                    <a:gs pos="50000">
                      <a:srgbClr val="6600CC"/>
                    </a:gs>
                    <a:gs pos="100000">
                      <a:srgbClr val="2F005E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1" lang="cs-CZ" altLang="cs-CZ" sz="2000" b="1">
                <a:solidFill>
                  <a:srgbClr val="FFFF00"/>
                </a:solidFill>
                <a:latin typeface="Arial" charset="0"/>
              </a:rPr>
              <a:t>MYTÍ , (DEZINFEKCE)  RUKOU,</a:t>
            </a:r>
          </a:p>
        </p:txBody>
      </p:sp>
      <p:sp>
        <p:nvSpPr>
          <p:cNvPr id="177164" name="Text Box 12"/>
          <p:cNvSpPr txBox="1">
            <a:spLocks noChangeArrowheads="1"/>
          </p:cNvSpPr>
          <p:nvPr/>
        </p:nvSpPr>
        <p:spPr bwMode="auto">
          <a:xfrm>
            <a:off x="2590800" y="3933825"/>
            <a:ext cx="551021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2F005E"/>
                    </a:gs>
                    <a:gs pos="50000">
                      <a:srgbClr val="6600CC"/>
                    </a:gs>
                    <a:gs pos="100000">
                      <a:srgbClr val="2F005E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1" lang="cs-CZ" altLang="cs-CZ" sz="2000" b="1">
                <a:solidFill>
                  <a:srgbClr val="FFFF00"/>
                </a:solidFill>
                <a:latin typeface="Arial" charset="0"/>
              </a:rPr>
              <a:t>Praní prádla, větrání,  úklid na vlhko, malování</a:t>
            </a:r>
          </a:p>
        </p:txBody>
      </p:sp>
      <p:sp>
        <p:nvSpPr>
          <p:cNvPr id="177165" name="Text Box 13"/>
          <p:cNvSpPr txBox="1">
            <a:spLocks noChangeArrowheads="1"/>
          </p:cNvSpPr>
          <p:nvPr/>
        </p:nvSpPr>
        <p:spPr bwMode="auto">
          <a:xfrm>
            <a:off x="2590800" y="4652963"/>
            <a:ext cx="5797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2F005E"/>
                    </a:gs>
                    <a:gs pos="50000">
                      <a:srgbClr val="6600CC"/>
                    </a:gs>
                    <a:gs pos="100000">
                      <a:srgbClr val="2F005E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1" lang="cs-CZ" altLang="cs-CZ" sz="2000" b="1">
                <a:solidFill>
                  <a:srgbClr val="FFFF00"/>
                </a:solidFill>
                <a:latin typeface="Arial" charset="0"/>
              </a:rPr>
              <a:t>Kvalitní pitná voda, tepelná úprava stravy, </a:t>
            </a:r>
          </a:p>
        </p:txBody>
      </p:sp>
      <p:sp>
        <p:nvSpPr>
          <p:cNvPr id="177166" name="Text Box 14"/>
          <p:cNvSpPr txBox="1">
            <a:spLocks noChangeArrowheads="1"/>
          </p:cNvSpPr>
          <p:nvPr/>
        </p:nvSpPr>
        <p:spPr bwMode="auto">
          <a:xfrm>
            <a:off x="2590800" y="5084763"/>
            <a:ext cx="3505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2F005E"/>
                    </a:gs>
                    <a:gs pos="50000">
                      <a:srgbClr val="6600CC"/>
                    </a:gs>
                    <a:gs pos="100000">
                      <a:srgbClr val="2F005E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1" lang="cs-CZ" altLang="cs-CZ" sz="2000" b="1">
                <a:solidFill>
                  <a:srgbClr val="FFFF00"/>
                </a:solidFill>
                <a:latin typeface="Arial" charset="0"/>
              </a:rPr>
              <a:t>Likvidace odpadů, …….</a:t>
            </a:r>
          </a:p>
        </p:txBody>
      </p:sp>
      <p:sp>
        <p:nvSpPr>
          <p:cNvPr id="177167" name="Text Box 15"/>
          <p:cNvSpPr txBox="1">
            <a:spLocks noChangeArrowheads="1"/>
          </p:cNvSpPr>
          <p:nvPr/>
        </p:nvSpPr>
        <p:spPr bwMode="auto">
          <a:xfrm>
            <a:off x="2268538" y="5445125"/>
            <a:ext cx="40433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2F005E"/>
                    </a:gs>
                    <a:gs pos="50000">
                      <a:srgbClr val="6600CC"/>
                    </a:gs>
                    <a:gs pos="100000">
                      <a:srgbClr val="2F005E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1" lang="cs-CZ" altLang="cs-CZ" sz="2000" b="1">
                <a:solidFill>
                  <a:srgbClr val="FFFF00"/>
                </a:solidFill>
                <a:latin typeface="Arial" charset="0"/>
              </a:rPr>
              <a:t>    Dezinfekce, sterilizace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77168" name="Ink 1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902575" y="6618288"/>
              <a:ext cx="1090613" cy="233362"/>
            </p14:xfrm>
          </p:contentPart>
        </mc:Choice>
        <mc:Fallback xmlns="">
          <p:pic>
            <p:nvPicPr>
              <p:cNvPr id="177168" name="Ink 1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893214" y="6608925"/>
                <a:ext cx="1109336" cy="252089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45136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177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177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7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7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7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7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7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7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7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7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63" grpId="0" autoUpdateAnimBg="0"/>
      <p:bldP spid="177164" grpId="0" autoUpdateAnimBg="0"/>
      <p:bldP spid="177165" grpId="0" autoUpdateAnimBg="0"/>
      <p:bldP spid="177166" grpId="0" autoUpdateAnimBg="0"/>
      <p:bldP spid="177167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sz="quarter" idx="4294967295"/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2F005E"/>
              </a:gs>
              <a:gs pos="50000">
                <a:srgbClr val="6600CC"/>
              </a:gs>
              <a:gs pos="100000">
                <a:srgbClr val="2F005E"/>
              </a:gs>
            </a:gsLst>
            <a:lin ang="5400000" scaled="1"/>
          </a:gradFill>
          <a:ln cap="flat">
            <a:solidFill>
              <a:srgbClr val="FF0000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pPr algn="ctr" eaLnBrk="1" hangingPunct="1">
              <a:buFontTx/>
              <a:buNone/>
            </a:pPr>
            <a:endParaRPr lang="cs-CZ" altLang="cs-CZ" sz="2000" b="1" u="sng" smtClean="0">
              <a:solidFill>
                <a:srgbClr val="FFCC00"/>
              </a:solidFill>
            </a:endParaRPr>
          </a:p>
          <a:p>
            <a:pPr eaLnBrk="1" hangingPunct="1">
              <a:buFontTx/>
              <a:buNone/>
            </a:pPr>
            <a:endParaRPr lang="cs-CZ" altLang="cs-CZ" sz="1600" b="1" i="1" smtClean="0">
              <a:solidFill>
                <a:srgbClr val="FFCC00"/>
              </a:solidFill>
            </a:endParaRPr>
          </a:p>
        </p:txBody>
      </p:sp>
      <p:sp>
        <p:nvSpPr>
          <p:cNvPr id="47107" name="Oval 3"/>
          <p:cNvSpPr>
            <a:spLocks noChangeArrowheads="1"/>
          </p:cNvSpPr>
          <p:nvPr/>
        </p:nvSpPr>
        <p:spPr bwMode="auto">
          <a:xfrm>
            <a:off x="3810000" y="1143000"/>
            <a:ext cx="2057400" cy="1295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1" lang="cs-CZ" altLang="cs-CZ" sz="2400" b="1" u="sng">
                <a:solidFill>
                  <a:schemeClr val="tx1"/>
                </a:solidFill>
                <a:latin typeface="Arial" charset="0"/>
              </a:rPr>
              <a:t>PACIENT</a:t>
            </a:r>
          </a:p>
        </p:txBody>
      </p:sp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2438400" y="2971800"/>
            <a:ext cx="472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2F005E"/>
                    </a:gs>
                    <a:gs pos="50000">
                      <a:srgbClr val="6600CC"/>
                    </a:gs>
                    <a:gs pos="100000">
                      <a:srgbClr val="2F005E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1" lang="cs-CZ" altLang="cs-CZ" sz="2400">
              <a:solidFill>
                <a:schemeClr val="tx1"/>
              </a:solidFill>
            </a:endParaRPr>
          </a:p>
        </p:txBody>
      </p:sp>
      <p:sp>
        <p:nvSpPr>
          <p:cNvPr id="183301" name="AutoShape 5"/>
          <p:cNvSpPr>
            <a:spLocks noChangeArrowheads="1"/>
          </p:cNvSpPr>
          <p:nvPr/>
        </p:nvSpPr>
        <p:spPr bwMode="auto">
          <a:xfrm rot="-5596877">
            <a:off x="650082" y="2166143"/>
            <a:ext cx="4495800" cy="3421063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8012" y="11830"/>
                </a:moveTo>
                <a:cubicBezTo>
                  <a:pt x="18061" y="11489"/>
                  <a:pt x="18086" y="11144"/>
                  <a:pt x="18086" y="10800"/>
                </a:cubicBezTo>
                <a:cubicBezTo>
                  <a:pt x="18086" y="6776"/>
                  <a:pt x="14823" y="3514"/>
                  <a:pt x="10800" y="3514"/>
                </a:cubicBezTo>
                <a:cubicBezTo>
                  <a:pt x="6776" y="3514"/>
                  <a:pt x="3514" y="6776"/>
                  <a:pt x="3514" y="10800"/>
                </a:cubicBezTo>
                <a:cubicBezTo>
                  <a:pt x="3513" y="12062"/>
                  <a:pt x="3842" y="13303"/>
                  <a:pt x="4466" y="14401"/>
                </a:cubicBezTo>
                <a:lnTo>
                  <a:pt x="1411" y="16137"/>
                </a:lnTo>
                <a:cubicBezTo>
                  <a:pt x="486" y="14510"/>
                  <a:pt x="0" y="12671"/>
                  <a:pt x="0" y="10800"/>
                </a:cubicBezTo>
                <a:cubicBezTo>
                  <a:pt x="0" y="4835"/>
                  <a:pt x="4835" y="0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1311"/>
                  <a:pt x="21563" y="11821"/>
                  <a:pt x="21491" y="12328"/>
                </a:cubicBezTo>
                <a:lnTo>
                  <a:pt x="24164" y="12710"/>
                </a:lnTo>
                <a:lnTo>
                  <a:pt x="19121" y="16492"/>
                </a:lnTo>
                <a:lnTo>
                  <a:pt x="15339" y="11448"/>
                </a:lnTo>
                <a:lnTo>
                  <a:pt x="18012" y="11830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lIns="90000" tIns="46800" rIns="90000" bIns="46800" anchor="ctr"/>
          <a:lstStyle>
            <a:lvl1pPr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1" lang="cs-CZ" altLang="cs-CZ" sz="2400">
                <a:solidFill>
                  <a:srgbClr val="FF0000"/>
                </a:solidFill>
              </a:rPr>
              <a:t>ČISTÁ</a:t>
            </a:r>
          </a:p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1" lang="cs-CZ" altLang="cs-CZ" sz="2400">
                <a:solidFill>
                  <a:srgbClr val="FF0000"/>
                </a:solidFill>
              </a:rPr>
              <a:t>STRANA</a:t>
            </a:r>
            <a:r>
              <a:rPr kumimoji="1" lang="cs-CZ" altLang="cs-CZ" sz="240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83302" name="AutoShape 6"/>
          <p:cNvSpPr>
            <a:spLocks noChangeArrowheads="1"/>
          </p:cNvSpPr>
          <p:nvPr/>
        </p:nvSpPr>
        <p:spPr bwMode="auto">
          <a:xfrm rot="4137750">
            <a:off x="4460876" y="1092200"/>
            <a:ext cx="4248150" cy="431482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8044" y="11320"/>
                </a:moveTo>
                <a:cubicBezTo>
                  <a:pt x="18056" y="11147"/>
                  <a:pt x="18063" y="10973"/>
                  <a:pt x="18063" y="10800"/>
                </a:cubicBezTo>
                <a:cubicBezTo>
                  <a:pt x="18063" y="6788"/>
                  <a:pt x="14811" y="3537"/>
                  <a:pt x="10800" y="3537"/>
                </a:cubicBezTo>
                <a:cubicBezTo>
                  <a:pt x="6788" y="3537"/>
                  <a:pt x="3537" y="6788"/>
                  <a:pt x="3537" y="10800"/>
                </a:cubicBezTo>
                <a:lnTo>
                  <a:pt x="0" y="10800"/>
                </a:lnTo>
                <a:cubicBezTo>
                  <a:pt x="0" y="4835"/>
                  <a:pt x="4835" y="0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1058"/>
                  <a:pt x="21590" y="11316"/>
                  <a:pt x="21572" y="11574"/>
                </a:cubicBezTo>
                <a:lnTo>
                  <a:pt x="24265" y="11768"/>
                </a:lnTo>
                <a:lnTo>
                  <a:pt x="19488" y="15904"/>
                </a:lnTo>
                <a:lnTo>
                  <a:pt x="15351" y="11127"/>
                </a:lnTo>
                <a:lnTo>
                  <a:pt x="18044" y="11320"/>
                </a:lnTo>
                <a:close/>
              </a:path>
            </a:pathLst>
          </a:custGeom>
          <a:solidFill>
            <a:srgbClr val="CCECFF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lIns="90000" tIns="46800" rIns="90000" bIns="46800" anchor="ctr"/>
          <a:lstStyle>
            <a:lvl1pPr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1" lang="cs-CZ" altLang="cs-CZ" sz="2400">
              <a:solidFill>
                <a:srgbClr val="FF0000"/>
              </a:solidFill>
            </a:endParaRPr>
          </a:p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1" lang="cs-CZ" altLang="cs-CZ" sz="2400">
              <a:solidFill>
                <a:srgbClr val="FF0000"/>
              </a:solidFill>
            </a:endParaRPr>
          </a:p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1" lang="cs-CZ" altLang="cs-CZ" sz="2400">
                <a:solidFill>
                  <a:srgbClr val="FF0000"/>
                </a:solidFill>
              </a:rPr>
              <a:t>NEČISTÁ </a:t>
            </a:r>
            <a:br>
              <a:rPr kumimoji="1" lang="cs-CZ" altLang="cs-CZ" sz="2400">
                <a:solidFill>
                  <a:srgbClr val="FF0000"/>
                </a:solidFill>
              </a:rPr>
            </a:br>
            <a:r>
              <a:rPr kumimoji="1" lang="cs-CZ" altLang="cs-CZ" sz="2400">
                <a:solidFill>
                  <a:srgbClr val="FF0000"/>
                </a:solidFill>
              </a:rPr>
              <a:t>STRANA</a:t>
            </a:r>
          </a:p>
        </p:txBody>
      </p:sp>
      <p:sp>
        <p:nvSpPr>
          <p:cNvPr id="47111" name="Rectangle 7"/>
          <p:cNvSpPr>
            <a:spLocks noChangeArrowheads="1"/>
          </p:cNvSpPr>
          <p:nvPr/>
        </p:nvSpPr>
        <p:spPr bwMode="auto">
          <a:xfrm>
            <a:off x="4953000" y="5486400"/>
            <a:ext cx="76200" cy="76200"/>
          </a:xfrm>
          <a:prstGeom prst="rect">
            <a:avLst/>
          </a:prstGeom>
          <a:gradFill rotWithShape="0">
            <a:gsLst>
              <a:gs pos="0">
                <a:srgbClr val="2F005E"/>
              </a:gs>
              <a:gs pos="50000">
                <a:srgbClr val="6600CC"/>
              </a:gs>
              <a:gs pos="100000">
                <a:srgbClr val="2F005E"/>
              </a:gs>
            </a:gsLst>
            <a:lin ang="5400000" scaled="1"/>
          </a:gra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cs-CZ" altLang="cs-CZ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7112" name="Rectangle 8"/>
          <p:cNvSpPr>
            <a:spLocks noChangeArrowheads="1"/>
          </p:cNvSpPr>
          <p:nvPr/>
        </p:nvSpPr>
        <p:spPr bwMode="auto">
          <a:xfrm>
            <a:off x="4038600" y="4267200"/>
            <a:ext cx="2209800" cy="1752600"/>
          </a:xfrm>
          <a:prstGeom prst="rect">
            <a:avLst/>
          </a:prstGeom>
          <a:solidFill>
            <a:schemeClr val="tx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1" lang="cs-CZ" altLang="cs-CZ" sz="2400">
                <a:solidFill>
                  <a:schemeClr val="bg1"/>
                </a:solidFill>
              </a:rPr>
              <a:t>PRANÍ, </a:t>
            </a:r>
          </a:p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1" lang="cs-CZ" altLang="cs-CZ" sz="2400">
                <a:solidFill>
                  <a:schemeClr val="bg1"/>
                </a:solidFill>
              </a:rPr>
              <a:t>MYTÍ  NÁDOBÍ,</a:t>
            </a:r>
          </a:p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1" lang="cs-CZ" altLang="cs-CZ" sz="2400">
                <a:solidFill>
                  <a:schemeClr val="bg1"/>
                </a:solidFill>
              </a:rPr>
              <a:t>DEZINFEKCE,</a:t>
            </a:r>
          </a:p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1" lang="cs-CZ" altLang="cs-CZ" sz="2400">
                <a:solidFill>
                  <a:schemeClr val="bg1"/>
                </a:solidFill>
              </a:rPr>
              <a:t>STERILIZACE</a:t>
            </a:r>
          </a:p>
        </p:txBody>
      </p:sp>
      <p:sp>
        <p:nvSpPr>
          <p:cNvPr id="47113" name="Line 9"/>
          <p:cNvSpPr>
            <a:spLocks noChangeShapeType="1"/>
          </p:cNvSpPr>
          <p:nvPr/>
        </p:nvSpPr>
        <p:spPr bwMode="auto">
          <a:xfrm flipH="1">
            <a:off x="3962400" y="2667000"/>
            <a:ext cx="1752600" cy="1219200"/>
          </a:xfrm>
          <a:prstGeom prst="line">
            <a:avLst/>
          </a:prstGeom>
          <a:noFill/>
          <a:ln w="57150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/>
          <a:p>
            <a:endParaRPr lang="cs-CZ"/>
          </a:p>
        </p:txBody>
      </p:sp>
      <p:sp>
        <p:nvSpPr>
          <p:cNvPr id="47114" name="Line 10"/>
          <p:cNvSpPr>
            <a:spLocks noChangeShapeType="1"/>
          </p:cNvSpPr>
          <p:nvPr/>
        </p:nvSpPr>
        <p:spPr bwMode="auto">
          <a:xfrm>
            <a:off x="3962400" y="2590800"/>
            <a:ext cx="1752600" cy="1295400"/>
          </a:xfrm>
          <a:prstGeom prst="line">
            <a:avLst/>
          </a:prstGeom>
          <a:noFill/>
          <a:ln w="57150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/>
          <a:p>
            <a:endParaRPr lang="cs-CZ"/>
          </a:p>
        </p:txBody>
      </p:sp>
      <p:sp>
        <p:nvSpPr>
          <p:cNvPr id="47115" name="AutoShape 11"/>
          <p:cNvSpPr>
            <a:spLocks noChangeArrowheads="1"/>
          </p:cNvSpPr>
          <p:nvPr/>
        </p:nvSpPr>
        <p:spPr bwMode="auto">
          <a:xfrm>
            <a:off x="0" y="0"/>
            <a:ext cx="2916238" cy="1773238"/>
          </a:xfrm>
          <a:prstGeom prst="curvedRightArrow">
            <a:avLst>
              <a:gd name="adj1" fmla="val 30083"/>
              <a:gd name="adj2" fmla="val 48231"/>
              <a:gd name="adj3" fmla="val 54819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cs-CZ" altLang="cs-CZ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7116" name="AutoShape 12"/>
          <p:cNvSpPr>
            <a:spLocks noChangeArrowheads="1"/>
          </p:cNvSpPr>
          <p:nvPr/>
        </p:nvSpPr>
        <p:spPr bwMode="auto">
          <a:xfrm flipH="1">
            <a:off x="6300788" y="404813"/>
            <a:ext cx="2843212" cy="720725"/>
          </a:xfrm>
          <a:prstGeom prst="leftArrow">
            <a:avLst>
              <a:gd name="adj1" fmla="val 58926"/>
              <a:gd name="adj2" fmla="val 10034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cs-CZ" altLang="cs-CZ" sz="2400" b="1">
                <a:solidFill>
                  <a:schemeClr val="tx2"/>
                </a:solidFill>
                <a:latin typeface="Arial" charset="0"/>
              </a:rPr>
              <a:t>ODPAD</a:t>
            </a:r>
          </a:p>
        </p:txBody>
      </p:sp>
      <p:sp>
        <p:nvSpPr>
          <p:cNvPr id="47117" name="Text Box 13"/>
          <p:cNvSpPr txBox="1">
            <a:spLocks noChangeArrowheads="1"/>
          </p:cNvSpPr>
          <p:nvPr/>
        </p:nvSpPr>
        <p:spPr bwMode="auto">
          <a:xfrm>
            <a:off x="2392363" y="712788"/>
            <a:ext cx="3651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cs-CZ" altLang="cs-CZ" sz="1800" b="1" u="sng">
                <a:solidFill>
                  <a:srgbClr val="99FFCC"/>
                </a:solidFill>
                <a:latin typeface="Arial" charset="0"/>
              </a:rPr>
              <a:t>A) JEDNORÁZOVÉ    POMŮCKY</a:t>
            </a:r>
          </a:p>
        </p:txBody>
      </p:sp>
      <p:sp>
        <p:nvSpPr>
          <p:cNvPr id="47118" name="Text Box 14"/>
          <p:cNvSpPr txBox="1">
            <a:spLocks noChangeArrowheads="1"/>
          </p:cNvSpPr>
          <p:nvPr/>
        </p:nvSpPr>
        <p:spPr bwMode="auto">
          <a:xfrm>
            <a:off x="468313" y="2708275"/>
            <a:ext cx="8675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cs-CZ" altLang="cs-CZ" sz="2400" b="1" u="sng">
                <a:solidFill>
                  <a:schemeClr val="tx2"/>
                </a:solidFill>
                <a:latin typeface="Arial" charset="0"/>
              </a:rPr>
              <a:t>B) Pomůcky   pro  opakované  použití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83311" name="Ink 1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902575" y="6618288"/>
              <a:ext cx="1090613" cy="233362"/>
            </p14:xfrm>
          </p:contentPart>
        </mc:Choice>
        <mc:Fallback xmlns="">
          <p:pic>
            <p:nvPicPr>
              <p:cNvPr id="183311" name="Ink 1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893214" y="6608925"/>
                <a:ext cx="1109336" cy="252089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755695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33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33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3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3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3301" grpId="0" animBg="1" autoUpdateAnimBg="0"/>
      <p:bldP spid="183302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5" y="333375"/>
            <a:ext cx="8208912" cy="2447553"/>
          </a:xfrm>
        </p:spPr>
        <p:txBody>
          <a:bodyPr>
            <a:noAutofit/>
          </a:bodyPr>
          <a:lstStyle/>
          <a:p>
            <a:pPr eaLnBrk="1" hangingPunct="1"/>
            <a:r>
              <a:rPr lang="cs-CZ" altLang="cs-CZ" sz="2400" u="sng" dirty="0" smtClean="0">
                <a:latin typeface="Arial Narrow" panose="020B0606020202030204" pitchFamily="34" charset="0"/>
              </a:rPr>
              <a:t/>
            </a:r>
            <a:br>
              <a:rPr lang="cs-CZ" altLang="cs-CZ" sz="2400" u="sng" dirty="0" smtClean="0">
                <a:latin typeface="Arial Narrow" panose="020B0606020202030204" pitchFamily="34" charset="0"/>
              </a:rPr>
            </a:br>
            <a:r>
              <a:rPr lang="cs-CZ" altLang="cs-CZ" sz="2400" u="sng" dirty="0" smtClean="0">
                <a:latin typeface="Arial Narrow" panose="020B0606020202030204" pitchFamily="34" charset="0"/>
              </a:rPr>
              <a:t/>
            </a:r>
            <a:br>
              <a:rPr lang="cs-CZ" altLang="cs-CZ" sz="2400" u="sng" dirty="0" smtClean="0">
                <a:latin typeface="Arial Narrow" panose="020B0606020202030204" pitchFamily="34" charset="0"/>
              </a:rPr>
            </a:br>
            <a:r>
              <a:rPr lang="cs-CZ" altLang="cs-CZ" sz="2400" u="sng" dirty="0" smtClean="0">
                <a:latin typeface="Arial Narrow" panose="020B0606020202030204" pitchFamily="34" charset="0"/>
              </a:rPr>
              <a:t/>
            </a:r>
            <a:br>
              <a:rPr lang="cs-CZ" altLang="cs-CZ" sz="2400" u="sng" dirty="0" smtClean="0">
                <a:latin typeface="Arial Narrow" panose="020B0606020202030204" pitchFamily="34" charset="0"/>
              </a:rPr>
            </a:br>
            <a:r>
              <a:rPr lang="cs-CZ" altLang="cs-CZ" sz="2400" b="1" u="sng" dirty="0" smtClean="0">
                <a:latin typeface="Arial Narrow" panose="020B0606020202030204" pitchFamily="34" charset="0"/>
              </a:rPr>
              <a:t>STERILIZACE</a:t>
            </a:r>
            <a:r>
              <a:rPr lang="cs-CZ" altLang="cs-CZ" sz="2400" b="1" dirty="0" smtClean="0">
                <a:latin typeface="Arial Narrow" panose="020B0606020202030204" pitchFamily="34" charset="0"/>
              </a:rPr>
              <a:t> </a:t>
            </a:r>
            <a:r>
              <a:rPr lang="cs-CZ" altLang="cs-CZ" sz="2400" dirty="0" smtClean="0">
                <a:latin typeface="Arial Narrow" panose="020B0606020202030204" pitchFamily="34" charset="0"/>
              </a:rPr>
              <a:t/>
            </a:r>
            <a:br>
              <a:rPr lang="cs-CZ" altLang="cs-CZ" sz="2400" dirty="0" smtClean="0">
                <a:latin typeface="Arial Narrow" panose="020B0606020202030204" pitchFamily="34" charset="0"/>
              </a:rPr>
            </a:br>
            <a:r>
              <a:rPr lang="cs-CZ" altLang="cs-CZ" sz="2400" dirty="0" smtClean="0">
                <a:latin typeface="Arial Narrow" panose="020B0606020202030204" pitchFamily="34" charset="0"/>
              </a:rPr>
              <a:t/>
            </a:r>
            <a:br>
              <a:rPr lang="cs-CZ" altLang="cs-CZ" sz="2400" dirty="0" smtClean="0">
                <a:latin typeface="Arial Narrow" panose="020B0606020202030204" pitchFamily="34" charset="0"/>
              </a:rPr>
            </a:br>
            <a:r>
              <a:rPr lang="cs-CZ" altLang="cs-CZ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je proces, který vede k usmrcování všech mikroorganizmů schopných rozmnožování včetně </a:t>
            </a:r>
            <a:r>
              <a:rPr lang="cs-CZ" altLang="cs-CZ" sz="2400" dirty="0" err="1" smtClean="0">
                <a:solidFill>
                  <a:schemeClr val="tx1"/>
                </a:solidFill>
                <a:latin typeface="Arial Narrow" panose="020B0606020202030204" pitchFamily="34" charset="0"/>
              </a:rPr>
              <a:t>spór</a:t>
            </a:r>
            <a:r>
              <a:rPr lang="cs-CZ" altLang="cs-CZ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, k nezvratné inaktivaci virů a usmrcení zdravotně nebezpečných červů a jejich vajíček.</a:t>
            </a:r>
            <a:br>
              <a:rPr lang="cs-CZ" altLang="cs-CZ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</a:br>
            <a:endParaRPr lang="cs-CZ" altLang="cs-CZ" sz="2400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636838"/>
            <a:ext cx="7924800" cy="3162300"/>
          </a:xfrm>
        </p:spPr>
        <p:txBody>
          <a:bodyPr>
            <a:noAutofit/>
          </a:bodyPr>
          <a:lstStyle/>
          <a:p>
            <a:pPr marL="96838" indent="0" eaLnBrk="1" hangingPunct="1">
              <a:buNone/>
            </a:pPr>
            <a:r>
              <a:rPr lang="cs-CZ" altLang="cs-CZ" u="sng" dirty="0" smtClean="0">
                <a:latin typeface="Arial Narrow" panose="020B0606020202030204" pitchFamily="34" charset="0"/>
              </a:rPr>
              <a:t>Nedílnou součástí sterilizace jsou:</a:t>
            </a:r>
          </a:p>
          <a:p>
            <a:pPr marL="96838" indent="0" eaLnBrk="1" hangingPunct="1">
              <a:buClr>
                <a:schemeClr val="tx1"/>
              </a:buClr>
              <a:buFont typeface="Wingdings" pitchFamily="2" charset="2"/>
              <a:buChar char="q"/>
            </a:pPr>
            <a:r>
              <a:rPr lang="cs-CZ" altLang="cs-CZ" dirty="0" smtClean="0">
                <a:latin typeface="Arial Narrow" panose="020B0606020202030204" pitchFamily="34" charset="0"/>
              </a:rPr>
              <a:t>  </a:t>
            </a:r>
            <a:r>
              <a:rPr lang="cs-CZ" altLang="cs-CZ" dirty="0" err="1" smtClean="0">
                <a:latin typeface="Arial Narrow" panose="020B0606020202030204" pitchFamily="34" charset="0"/>
              </a:rPr>
              <a:t>předsterilizační</a:t>
            </a:r>
            <a:r>
              <a:rPr lang="cs-CZ" altLang="cs-CZ" dirty="0" smtClean="0">
                <a:latin typeface="Arial Narrow" panose="020B0606020202030204" pitchFamily="34" charset="0"/>
              </a:rPr>
              <a:t> příprava předmětů,</a:t>
            </a:r>
          </a:p>
          <a:p>
            <a:pPr marL="96838" indent="0" eaLnBrk="1" hangingPunct="1">
              <a:buClr>
                <a:schemeClr val="tx1"/>
              </a:buClr>
              <a:buFont typeface="Wingdings" pitchFamily="2" charset="2"/>
              <a:buChar char="q"/>
            </a:pPr>
            <a:r>
              <a:rPr lang="cs-CZ" altLang="cs-CZ" dirty="0" smtClean="0">
                <a:latin typeface="Arial Narrow" panose="020B0606020202030204" pitchFamily="34" charset="0"/>
              </a:rPr>
              <a:t>  kontrola sterilizačního procesu a sterilizovaného materiálu, </a:t>
            </a:r>
          </a:p>
          <a:p>
            <a:pPr marL="96838" indent="0" eaLnBrk="1" hangingPunct="1">
              <a:buClr>
                <a:schemeClr val="tx1"/>
              </a:buClr>
              <a:buFont typeface="Wingdings" pitchFamily="2" charset="2"/>
              <a:buChar char="q"/>
            </a:pPr>
            <a:r>
              <a:rPr lang="cs-CZ" altLang="cs-CZ" dirty="0" smtClean="0">
                <a:latin typeface="Arial Narrow" panose="020B0606020202030204" pitchFamily="34" charset="0"/>
              </a:rPr>
              <a:t>  monitorování a záznam nastavených parametrů ukazovacími a registračními přístroji zabudovanými ve sterilizátoru a</a:t>
            </a:r>
          </a:p>
          <a:p>
            <a:pPr marL="96838" indent="0" eaLnBrk="1" hangingPunct="1">
              <a:buClr>
                <a:schemeClr val="tx1"/>
              </a:buClr>
              <a:buFont typeface="Wingdings" pitchFamily="2" charset="2"/>
              <a:buChar char="q"/>
            </a:pPr>
            <a:r>
              <a:rPr lang="cs-CZ" altLang="cs-CZ" dirty="0" smtClean="0">
                <a:latin typeface="Arial Narrow" panose="020B0606020202030204" pitchFamily="34" charset="0"/>
              </a:rPr>
              <a:t>  kontrola účinnosti sterilizace nebiologickými a biologickými indikátory.</a:t>
            </a:r>
          </a:p>
          <a:p>
            <a:pPr marL="96838" indent="0" eaLnBrk="1" hangingPunct="1">
              <a:buClr>
                <a:schemeClr val="tx1"/>
              </a:buClr>
              <a:buFont typeface="Wingdings" pitchFamily="2" charset="2"/>
              <a:buChar char="q"/>
            </a:pPr>
            <a:r>
              <a:rPr lang="cs-CZ" altLang="cs-CZ" dirty="0" smtClean="0">
                <a:latin typeface="Arial Narrow" panose="020B0606020202030204" pitchFamily="34" charset="0"/>
              </a:rPr>
              <a:t>Každý sterilizační cyklus se dokumentuje</a:t>
            </a:r>
            <a:r>
              <a:rPr lang="cs-CZ" altLang="cs-CZ" u="sng" dirty="0" smtClean="0">
                <a:latin typeface="Arial Narrow" panose="020B0606020202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88281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333375"/>
            <a:ext cx="8280400" cy="935038"/>
          </a:xfrm>
        </p:spPr>
        <p:txBody>
          <a:bodyPr/>
          <a:lstStyle/>
          <a:p>
            <a:pPr eaLnBrk="1" hangingPunct="1"/>
            <a:r>
              <a:rPr lang="cs-CZ" altLang="cs-CZ" u="sng" dirty="0" smtClean="0">
                <a:latin typeface="Arial Narrow" panose="020B0606020202030204" pitchFamily="34" charset="0"/>
              </a:rPr>
              <a:t>Způsoby  sterilizace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196752"/>
            <a:ext cx="8496176" cy="4968552"/>
          </a:xfrm>
        </p:spPr>
        <p:txBody>
          <a:bodyPr>
            <a:noAutofit/>
          </a:bodyPr>
          <a:lstStyle/>
          <a:p>
            <a:pPr marL="477838" indent="-3810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b="1" dirty="0" smtClean="0">
                <a:latin typeface="Arial Narrow" panose="020B0606020202030204" pitchFamily="34" charset="0"/>
              </a:rPr>
              <a:t>    </a:t>
            </a:r>
            <a:r>
              <a:rPr lang="cs-CZ" altLang="cs-CZ" b="1" u="sng" dirty="0" smtClean="0">
                <a:latin typeface="Arial Narrow" panose="020B0606020202030204" pitchFamily="34" charset="0"/>
              </a:rPr>
              <a:t>A.   Fyzikální sterilizace</a:t>
            </a:r>
          </a:p>
          <a:p>
            <a:pPr marL="477838" indent="-3810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b="1" dirty="0" smtClean="0">
                <a:latin typeface="Arial Narrow" panose="020B0606020202030204" pitchFamily="34" charset="0"/>
              </a:rPr>
              <a:t>    </a:t>
            </a:r>
            <a:r>
              <a:rPr lang="cs-CZ" altLang="cs-CZ" b="1" u="sng" dirty="0" smtClean="0">
                <a:latin typeface="Arial Narrow" panose="020B0606020202030204" pitchFamily="34" charset="0"/>
              </a:rPr>
              <a:t>A.1. Sterilizace vlhkým teplem (sytou vodní párou) v parních přístrojích</a:t>
            </a:r>
            <a:r>
              <a:rPr lang="cs-CZ" altLang="cs-CZ" b="1" dirty="0" smtClean="0">
                <a:latin typeface="Arial Narrow" panose="020B0606020202030204" pitchFamily="34" charset="0"/>
              </a:rPr>
              <a:t> </a:t>
            </a:r>
            <a:r>
              <a:rPr lang="cs-CZ" altLang="cs-CZ" dirty="0" smtClean="0">
                <a:latin typeface="Arial Narrow" panose="020B0606020202030204" pitchFamily="34" charset="0"/>
              </a:rPr>
              <a:t>je vhodná především  pro předměty z kovu, skla, porcelánu, keramiky, textilu, gumy, plastů a dalších materiálů odolných k těmto parametrům sterilizace.</a:t>
            </a:r>
          </a:p>
          <a:p>
            <a:pPr marL="477838" indent="-3810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b="1" dirty="0" smtClean="0">
                <a:latin typeface="Arial Narrow" panose="020B0606020202030204" pitchFamily="34" charset="0"/>
              </a:rPr>
              <a:t>    </a:t>
            </a:r>
            <a:r>
              <a:rPr lang="cs-CZ" altLang="cs-CZ" b="1" u="sng" dirty="0" smtClean="0">
                <a:latin typeface="Arial Narrow" panose="020B0606020202030204" pitchFamily="34" charset="0"/>
              </a:rPr>
              <a:t>A.2.  Sterilizace proudícím horkým vzduchem</a:t>
            </a:r>
            <a:r>
              <a:rPr lang="cs-CZ" altLang="cs-CZ" b="1" dirty="0" smtClean="0">
                <a:latin typeface="Arial Narrow" panose="020B0606020202030204" pitchFamily="34" charset="0"/>
              </a:rPr>
              <a:t> - </a:t>
            </a:r>
            <a:r>
              <a:rPr lang="cs-CZ" altLang="cs-CZ" dirty="0" smtClean="0">
                <a:latin typeface="Arial Narrow" panose="020B0606020202030204" pitchFamily="34" charset="0"/>
              </a:rPr>
              <a:t>je určena pro předměty z kovu, skla, porcelánu, keramiky a kameniny. Horkovzdušná sterilizace se provádí v přístrojích s nucenou cirkulací vzduchu .</a:t>
            </a:r>
          </a:p>
          <a:p>
            <a:pPr marL="477838" indent="-381000" eaLnBrk="1" hangingPunct="1">
              <a:lnSpc>
                <a:spcPct val="90000"/>
              </a:lnSpc>
              <a:buFontTx/>
              <a:buNone/>
            </a:pPr>
            <a:r>
              <a:rPr lang="cs-CZ" altLang="cs-CZ" b="1" dirty="0" smtClean="0">
                <a:latin typeface="Arial Narrow" panose="020B0606020202030204" pitchFamily="34" charset="0"/>
              </a:rPr>
              <a:t>    </a:t>
            </a:r>
            <a:r>
              <a:rPr lang="cs-CZ" altLang="cs-CZ" b="1" u="sng" dirty="0" smtClean="0">
                <a:latin typeface="Arial Narrow" panose="020B0606020202030204" pitchFamily="34" charset="0"/>
              </a:rPr>
              <a:t>A.3. Sterilizace plazmou</a:t>
            </a:r>
            <a:r>
              <a:rPr lang="cs-CZ" altLang="cs-CZ" b="1" dirty="0" smtClean="0">
                <a:latin typeface="Arial Narrow" panose="020B0606020202030204" pitchFamily="34" charset="0"/>
              </a:rPr>
              <a:t> - </a:t>
            </a:r>
            <a:r>
              <a:rPr lang="cs-CZ" altLang="cs-CZ" dirty="0" smtClean="0">
                <a:latin typeface="Arial Narrow" panose="020B0606020202030204" pitchFamily="34" charset="0"/>
              </a:rPr>
              <a:t>využívá plazmy vznikající ve vysokofrekvenčním elektromagnetickém poli, které ve vysokém vakuu působí na páry peroxidu vodíku nebo jiné chemické látky. </a:t>
            </a:r>
          </a:p>
          <a:p>
            <a:pPr marL="477838" indent="-381000" eaLnBrk="1" hangingPunct="1">
              <a:lnSpc>
                <a:spcPct val="90000"/>
              </a:lnSpc>
              <a:buFontTx/>
              <a:buNone/>
            </a:pPr>
            <a:r>
              <a:rPr lang="cs-CZ" altLang="cs-CZ" b="1" dirty="0" smtClean="0">
                <a:latin typeface="Arial Narrow" panose="020B0606020202030204" pitchFamily="34" charset="0"/>
              </a:rPr>
              <a:t>    </a:t>
            </a:r>
            <a:r>
              <a:rPr lang="cs-CZ" altLang="cs-CZ" b="1" u="sng" dirty="0" smtClean="0">
                <a:latin typeface="Arial Narrow" panose="020B0606020202030204" pitchFamily="34" charset="0"/>
              </a:rPr>
              <a:t>A. 4.  Sterilizace radiační</a:t>
            </a:r>
            <a:r>
              <a:rPr lang="cs-CZ" altLang="cs-CZ" b="1" dirty="0" smtClean="0">
                <a:latin typeface="Arial Narrow" panose="020B0606020202030204" pitchFamily="34" charset="0"/>
              </a:rPr>
              <a:t> - </a:t>
            </a:r>
            <a:r>
              <a:rPr lang="cs-CZ" altLang="cs-CZ" dirty="0" smtClean="0">
                <a:latin typeface="Arial Narrow" panose="020B0606020202030204" pitchFamily="34" charset="0"/>
              </a:rPr>
              <a:t>účinek vyvolává gama záření v dávce 25 </a:t>
            </a:r>
            <a:r>
              <a:rPr lang="cs-CZ" altLang="cs-CZ" dirty="0" err="1" smtClean="0">
                <a:latin typeface="Arial Narrow" panose="020B0606020202030204" pitchFamily="34" charset="0"/>
              </a:rPr>
              <a:t>kGy</a:t>
            </a:r>
            <a:r>
              <a:rPr lang="cs-CZ" altLang="cs-CZ" dirty="0" smtClean="0">
                <a:latin typeface="Arial Narrow" panose="020B0606020202030204" pitchFamily="34" charset="0"/>
              </a:rPr>
              <a:t>. Používá se při průmyslové výrobě sterilního jednorázového materiálu, případně ke sterilizaci exspirovaného zdravotnického materiálu. Postupuje se podle ČSN EN 552. </a:t>
            </a:r>
          </a:p>
        </p:txBody>
      </p:sp>
    </p:spTree>
    <p:extLst>
      <p:ext uri="{BB962C8B-B14F-4D97-AF65-F5344CB8AC3E}">
        <p14:creationId xmlns:p14="http://schemas.microsoft.com/office/powerpoint/2010/main" val="2874878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549275"/>
            <a:ext cx="8208962" cy="5762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sz="3800" b="1" u="sng" dirty="0" smtClean="0">
                <a:latin typeface="Arial Narrow" panose="020B0606020202030204" pitchFamily="34" charset="0"/>
              </a:rPr>
              <a:t>Způsoby  sterilizace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341438"/>
            <a:ext cx="7529513" cy="4248150"/>
          </a:xfrm>
        </p:spPr>
        <p:txBody>
          <a:bodyPr>
            <a:noAutofit/>
          </a:bodyPr>
          <a:lstStyle/>
          <a:p>
            <a:pPr marL="96838" indent="0" eaLnBrk="1" hangingPunct="1">
              <a:lnSpc>
                <a:spcPct val="90000"/>
              </a:lnSpc>
            </a:pPr>
            <a:endParaRPr lang="cs-CZ" altLang="cs-CZ" b="1" u="sng" dirty="0" smtClean="0">
              <a:latin typeface="Arial Narrow" panose="020B0606020202030204" pitchFamily="34" charset="0"/>
            </a:endParaRPr>
          </a:p>
          <a:p>
            <a:pPr marL="96838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b="1" u="sng" dirty="0" smtClean="0">
                <a:latin typeface="Arial Narrow" panose="020B0606020202030204" pitchFamily="34" charset="0"/>
              </a:rPr>
              <a:t>B.   Chemická sterilizace</a:t>
            </a:r>
            <a:r>
              <a:rPr lang="cs-CZ" altLang="cs-CZ" dirty="0" smtClean="0">
                <a:latin typeface="Arial Narrow" panose="020B0606020202030204" pitchFamily="34" charset="0"/>
              </a:rPr>
              <a:t/>
            </a:r>
            <a:br>
              <a:rPr lang="cs-CZ" altLang="cs-CZ" dirty="0" smtClean="0">
                <a:latin typeface="Arial Narrow" panose="020B0606020202030204" pitchFamily="34" charset="0"/>
              </a:rPr>
            </a:br>
            <a:r>
              <a:rPr lang="cs-CZ" altLang="cs-CZ" dirty="0" smtClean="0">
                <a:latin typeface="Arial Narrow" panose="020B0606020202030204" pitchFamily="34" charset="0"/>
              </a:rPr>
              <a:t>- je určena pro materiál, který nelze sterilizovat fyzikálními způsoby. Sterilizačním médiem jsou plyny předepsaného složení a koncentrace.</a:t>
            </a:r>
            <a:endParaRPr lang="cs-CZ" altLang="cs-CZ" u="sng" dirty="0" smtClean="0">
              <a:latin typeface="Arial Narrow" panose="020B0606020202030204" pitchFamily="34" charset="0"/>
            </a:endParaRPr>
          </a:p>
          <a:p>
            <a:pPr marL="96838" indent="0" eaLnBrk="1" hangingPunct="1">
              <a:lnSpc>
                <a:spcPct val="90000"/>
              </a:lnSpc>
            </a:pPr>
            <a:endParaRPr lang="cs-CZ" altLang="cs-CZ" u="sng" dirty="0" smtClean="0">
              <a:latin typeface="Arial Narrow" panose="020B0606020202030204" pitchFamily="34" charset="0"/>
            </a:endParaRPr>
          </a:p>
          <a:p>
            <a:pPr marL="96838" indent="0" eaLnBrk="1" hangingPunct="1">
              <a:lnSpc>
                <a:spcPct val="90000"/>
              </a:lnSpc>
            </a:pPr>
            <a:r>
              <a:rPr lang="cs-CZ" altLang="cs-CZ" b="1" u="sng" dirty="0" smtClean="0">
                <a:latin typeface="Arial Narrow" panose="020B0606020202030204" pitchFamily="34" charset="0"/>
              </a:rPr>
              <a:t>B.1. Sterilizace formaldehydem</a:t>
            </a:r>
            <a:r>
              <a:rPr lang="cs-CZ" altLang="cs-CZ" b="1" dirty="0" smtClean="0">
                <a:latin typeface="Arial Narrow" panose="020B0606020202030204" pitchFamily="34" charset="0"/>
              </a:rPr>
              <a:t> - </a:t>
            </a:r>
            <a:r>
              <a:rPr lang="cs-CZ" altLang="cs-CZ" dirty="0" smtClean="0">
                <a:latin typeface="Arial Narrow" panose="020B0606020202030204" pitchFamily="34" charset="0"/>
              </a:rPr>
              <a:t>je založena na působení plynné směsi formaldehydu s vodní párou při teplotě 60 až 80 </a:t>
            </a:r>
            <a:r>
              <a:rPr lang="cs-CZ" altLang="cs-CZ" dirty="0" err="1" smtClean="0">
                <a:latin typeface="Arial Narrow" panose="020B0606020202030204" pitchFamily="34" charset="0"/>
              </a:rPr>
              <a:t>oC</a:t>
            </a:r>
            <a:r>
              <a:rPr lang="cs-CZ" altLang="cs-CZ" dirty="0" smtClean="0">
                <a:latin typeface="Arial Narrow" panose="020B0606020202030204" pitchFamily="34" charset="0"/>
              </a:rPr>
              <a:t> v podtlaku při parametrech stanovených výrobcem </a:t>
            </a:r>
          </a:p>
          <a:p>
            <a:pPr marL="96838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dirty="0" smtClean="0">
                <a:latin typeface="Arial Narrow" panose="020B0606020202030204" pitchFamily="34" charset="0"/>
              </a:rPr>
              <a:t>(ČSN EN 14 180). </a:t>
            </a:r>
          </a:p>
          <a:p>
            <a:pPr marL="96838" indent="0" eaLnBrk="1" hangingPunct="1">
              <a:lnSpc>
                <a:spcPct val="90000"/>
              </a:lnSpc>
            </a:pPr>
            <a:r>
              <a:rPr lang="cs-CZ" altLang="cs-CZ" b="1" u="sng" dirty="0" smtClean="0">
                <a:latin typeface="Arial Narrow" panose="020B0606020202030204" pitchFamily="34" charset="0"/>
              </a:rPr>
              <a:t>B.2.  Sterilizace </a:t>
            </a:r>
            <a:r>
              <a:rPr lang="cs-CZ" altLang="cs-CZ" b="1" u="sng" dirty="0" err="1" smtClean="0">
                <a:latin typeface="Arial Narrow" panose="020B0606020202030204" pitchFamily="34" charset="0"/>
              </a:rPr>
              <a:t>ethylenoxidem</a:t>
            </a:r>
            <a:r>
              <a:rPr lang="cs-CZ" altLang="cs-CZ" b="1" u="sng" dirty="0" smtClean="0">
                <a:latin typeface="Arial Narrow" panose="020B0606020202030204" pitchFamily="34" charset="0"/>
              </a:rPr>
              <a:t> -</a:t>
            </a:r>
            <a:r>
              <a:rPr lang="cs-CZ" altLang="cs-CZ" b="1" dirty="0" smtClean="0">
                <a:latin typeface="Arial Narrow" panose="020B0606020202030204" pitchFamily="34" charset="0"/>
              </a:rPr>
              <a:t> </a:t>
            </a:r>
            <a:r>
              <a:rPr lang="cs-CZ" altLang="cs-CZ" dirty="0" smtClean="0">
                <a:latin typeface="Arial Narrow" panose="020B0606020202030204" pitchFamily="34" charset="0"/>
              </a:rPr>
              <a:t>je založena na působení </a:t>
            </a:r>
            <a:r>
              <a:rPr lang="cs-CZ" altLang="cs-CZ" dirty="0" err="1" smtClean="0">
                <a:latin typeface="Arial Narrow" panose="020B0606020202030204" pitchFamily="34" charset="0"/>
              </a:rPr>
              <a:t>ethylenoxidu</a:t>
            </a:r>
            <a:r>
              <a:rPr lang="cs-CZ" altLang="cs-CZ" dirty="0" smtClean="0">
                <a:latin typeface="Arial Narrow" panose="020B0606020202030204" pitchFamily="34" charset="0"/>
              </a:rPr>
              <a:t> v podtlaku nebo přetlaku při teplotě 37 až 55 </a:t>
            </a:r>
            <a:r>
              <a:rPr lang="cs-CZ" altLang="cs-CZ" dirty="0" err="1" smtClean="0">
                <a:latin typeface="Arial Narrow" panose="020B0606020202030204" pitchFamily="34" charset="0"/>
              </a:rPr>
              <a:t>oC</a:t>
            </a:r>
            <a:r>
              <a:rPr lang="cs-CZ" altLang="cs-CZ" dirty="0" smtClean="0">
                <a:latin typeface="Arial Narrow" panose="020B0606020202030204" pitchFamily="34" charset="0"/>
              </a:rPr>
              <a:t> při parametrech stanovených výrobcem. Postupuje se podle ČSN EN 550. </a:t>
            </a:r>
          </a:p>
        </p:txBody>
      </p:sp>
    </p:spTree>
    <p:extLst>
      <p:ext uri="{BB962C8B-B14F-4D97-AF65-F5344CB8AC3E}">
        <p14:creationId xmlns:p14="http://schemas.microsoft.com/office/powerpoint/2010/main" val="1061775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548680"/>
            <a:ext cx="8208962" cy="576263"/>
          </a:xfrm>
        </p:spPr>
        <p:txBody>
          <a:bodyPr>
            <a:noAutofit/>
          </a:bodyPr>
          <a:lstStyle/>
          <a:p>
            <a:pPr eaLnBrk="1" hangingPunct="1"/>
            <a:r>
              <a:rPr lang="cs-CZ" altLang="cs-CZ" sz="2800" b="1" u="sng" dirty="0" smtClean="0">
                <a:latin typeface="Arial Narrow" panose="020B0606020202030204" pitchFamily="34" charset="0"/>
              </a:rPr>
              <a:t/>
            </a:r>
            <a:br>
              <a:rPr lang="cs-CZ" altLang="cs-CZ" sz="2800" b="1" u="sng" dirty="0" smtClean="0">
                <a:latin typeface="Arial Narrow" panose="020B0606020202030204" pitchFamily="34" charset="0"/>
              </a:rPr>
            </a:br>
            <a:r>
              <a:rPr lang="cs-CZ" altLang="cs-CZ" sz="2800" b="1" u="sng" dirty="0" smtClean="0">
                <a:latin typeface="Arial Narrow" panose="020B0606020202030204" pitchFamily="34" charset="0"/>
              </a:rPr>
              <a:t/>
            </a:r>
            <a:br>
              <a:rPr lang="cs-CZ" altLang="cs-CZ" sz="2800" b="1" u="sng" dirty="0" smtClean="0">
                <a:latin typeface="Arial Narrow" panose="020B0606020202030204" pitchFamily="34" charset="0"/>
              </a:rPr>
            </a:br>
            <a:r>
              <a:rPr lang="cs-CZ" altLang="cs-CZ" sz="2800" b="1" u="sng" dirty="0">
                <a:latin typeface="Arial Narrow" panose="020B0606020202030204" pitchFamily="34" charset="0"/>
              </a:rPr>
              <a:t/>
            </a:r>
            <a:br>
              <a:rPr lang="cs-CZ" altLang="cs-CZ" sz="2800" b="1" u="sng" dirty="0">
                <a:latin typeface="Arial Narrow" panose="020B0606020202030204" pitchFamily="34" charset="0"/>
              </a:rPr>
            </a:br>
            <a:r>
              <a:rPr lang="cs-CZ" altLang="cs-CZ" sz="2800" b="1" u="sng" dirty="0" smtClean="0">
                <a:latin typeface="Arial Narrow" panose="020B0606020202030204" pitchFamily="34" charset="0"/>
              </a:rPr>
              <a:t/>
            </a:r>
            <a:br>
              <a:rPr lang="cs-CZ" altLang="cs-CZ" sz="2800" b="1" u="sng" dirty="0" smtClean="0">
                <a:latin typeface="Arial Narrow" panose="020B0606020202030204" pitchFamily="34" charset="0"/>
              </a:rPr>
            </a:br>
            <a:r>
              <a:rPr lang="cs-CZ" altLang="cs-CZ" sz="2800" b="1" u="sng" dirty="0" smtClean="0">
                <a:latin typeface="Arial Narrow" panose="020B0606020202030204" pitchFamily="34" charset="0"/>
              </a:rPr>
              <a:t>Sterilizační  obaly</a:t>
            </a:r>
            <a:endParaRPr lang="cs-CZ" altLang="cs-CZ" sz="2800" b="1" dirty="0" smtClean="0"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341438"/>
            <a:ext cx="7529513" cy="4248150"/>
          </a:xfrm>
        </p:spPr>
        <p:txBody>
          <a:bodyPr>
            <a:noAutofit/>
          </a:bodyPr>
          <a:lstStyle/>
          <a:p>
            <a:pPr marL="96838" indent="0" eaLnBrk="1" hangingPunct="1">
              <a:lnSpc>
                <a:spcPct val="90000"/>
              </a:lnSpc>
              <a:buFont typeface="Arial" charset="0"/>
              <a:buNone/>
            </a:pPr>
            <a:r>
              <a:rPr lang="cs-CZ" altLang="cs-CZ" b="1" dirty="0" smtClean="0">
                <a:latin typeface="Arial Narrow" panose="020B0606020202030204" pitchFamily="34" charset="0"/>
              </a:rPr>
              <a:t>Obaly slouží k ochraně vysterilizovaných předmětů před sekundární kontaminací až do jejich použití: </a:t>
            </a:r>
            <a:r>
              <a:rPr lang="cs-CZ" altLang="cs-CZ" b="1" u="sng" dirty="0" smtClean="0">
                <a:latin typeface="Arial Narrow" panose="020B0606020202030204" pitchFamily="34" charset="0"/>
              </a:rPr>
              <a:t/>
            </a:r>
            <a:br>
              <a:rPr lang="cs-CZ" altLang="cs-CZ" b="1" u="sng" dirty="0" smtClean="0">
                <a:latin typeface="Arial Narrow" panose="020B0606020202030204" pitchFamily="34" charset="0"/>
              </a:rPr>
            </a:br>
            <a:r>
              <a:rPr lang="cs-CZ" altLang="cs-CZ" b="1" u="sng" dirty="0" smtClean="0">
                <a:latin typeface="Arial Narrow" panose="020B0606020202030204" pitchFamily="34" charset="0"/>
              </a:rPr>
              <a:t>*           Jednorázové obaly </a:t>
            </a:r>
            <a:r>
              <a:rPr lang="cs-CZ" altLang="cs-CZ" b="1" dirty="0" smtClean="0">
                <a:latin typeface="Arial Narrow" panose="020B0606020202030204" pitchFamily="34" charset="0"/>
              </a:rPr>
              <a:t>-  papírové, </a:t>
            </a:r>
            <a:br>
              <a:rPr lang="cs-CZ" altLang="cs-CZ" b="1" dirty="0" smtClean="0">
                <a:latin typeface="Arial Narrow" panose="020B0606020202030204" pitchFamily="34" charset="0"/>
              </a:rPr>
            </a:br>
            <a:r>
              <a:rPr lang="cs-CZ" altLang="cs-CZ" b="1" dirty="0" smtClean="0">
                <a:latin typeface="Arial Narrow" panose="020B0606020202030204" pitchFamily="34" charset="0"/>
              </a:rPr>
              <a:t>                                       -  polyamidové a</a:t>
            </a:r>
            <a:br>
              <a:rPr lang="cs-CZ" altLang="cs-CZ" b="1" dirty="0" smtClean="0">
                <a:latin typeface="Arial Narrow" panose="020B0606020202030204" pitchFamily="34" charset="0"/>
              </a:rPr>
            </a:br>
            <a:r>
              <a:rPr lang="cs-CZ" altLang="cs-CZ" b="1" dirty="0" smtClean="0">
                <a:latin typeface="Arial Narrow" panose="020B0606020202030204" pitchFamily="34" charset="0"/>
              </a:rPr>
              <a:t>                                       -  kombinované papír - fólie </a:t>
            </a:r>
            <a:br>
              <a:rPr lang="cs-CZ" altLang="cs-CZ" b="1" dirty="0" smtClean="0">
                <a:latin typeface="Arial Narrow" panose="020B0606020202030204" pitchFamily="34" charset="0"/>
              </a:rPr>
            </a:br>
            <a:r>
              <a:rPr lang="cs-CZ" altLang="cs-CZ" b="1" dirty="0" smtClean="0">
                <a:latin typeface="Arial Narrow" panose="020B0606020202030204" pitchFamily="34" charset="0"/>
              </a:rPr>
              <a:t>*         </a:t>
            </a:r>
            <a:r>
              <a:rPr lang="cs-CZ" altLang="cs-CZ" b="1" u="sng" dirty="0" smtClean="0">
                <a:latin typeface="Arial Narrow" panose="020B0606020202030204" pitchFamily="34" charset="0"/>
              </a:rPr>
              <a:t>Pevné, opakovaně používané sterilizační obaly</a:t>
            </a:r>
            <a:r>
              <a:rPr lang="cs-CZ" altLang="cs-CZ" b="1" dirty="0" smtClean="0">
                <a:latin typeface="Arial Narrow" panose="020B0606020202030204" pitchFamily="34" charset="0"/>
              </a:rPr>
              <a:t> jsou kazety a kontejnery.</a:t>
            </a:r>
            <a:br>
              <a:rPr lang="cs-CZ" altLang="cs-CZ" b="1" dirty="0" smtClean="0">
                <a:latin typeface="Arial Narrow" panose="020B0606020202030204" pitchFamily="34" charset="0"/>
              </a:rPr>
            </a:br>
            <a:r>
              <a:rPr lang="cs-CZ" altLang="cs-CZ" b="1" dirty="0" smtClean="0">
                <a:latin typeface="Arial Narrow" panose="020B0606020202030204" pitchFamily="34" charset="0"/>
              </a:rPr>
              <a:t>Na každý pevný sterilizační obal je nutno umístit procesový test.</a:t>
            </a:r>
            <a:br>
              <a:rPr lang="cs-CZ" altLang="cs-CZ" b="1" dirty="0" smtClean="0">
                <a:latin typeface="Arial Narrow" panose="020B0606020202030204" pitchFamily="34" charset="0"/>
              </a:rPr>
            </a:br>
            <a:r>
              <a:rPr lang="cs-CZ" altLang="cs-CZ" dirty="0" smtClean="0">
                <a:latin typeface="Arial Narrow" panose="020B0606020202030204" pitchFamily="34" charset="0"/>
              </a:rPr>
              <a:t/>
            </a:r>
            <a:br>
              <a:rPr lang="cs-CZ" altLang="cs-CZ" dirty="0" smtClean="0">
                <a:latin typeface="Arial Narrow" panose="020B0606020202030204" pitchFamily="34" charset="0"/>
              </a:rPr>
            </a:br>
            <a:r>
              <a:rPr lang="cs-CZ" altLang="cs-CZ" u="sng" dirty="0" smtClean="0">
                <a:latin typeface="Arial Narrow" panose="020B0606020202030204" pitchFamily="34" charset="0"/>
              </a:rPr>
              <a:t>Skladování a transport vysterilizovaného materiálu</a:t>
            </a:r>
            <a:r>
              <a:rPr lang="cs-CZ" altLang="cs-CZ" dirty="0" smtClean="0">
                <a:latin typeface="Arial Narrow" panose="020B0606020202030204" pitchFamily="34" charset="0"/>
              </a:rPr>
              <a:t/>
            </a:r>
            <a:br>
              <a:rPr lang="cs-CZ" altLang="cs-CZ" dirty="0" smtClean="0">
                <a:latin typeface="Arial Narrow" panose="020B0606020202030204" pitchFamily="34" charset="0"/>
              </a:rPr>
            </a:br>
            <a:r>
              <a:rPr lang="cs-CZ" altLang="cs-CZ" b="1" dirty="0" smtClean="0">
                <a:latin typeface="Arial Narrow" panose="020B0606020202030204" pitchFamily="34" charset="0"/>
              </a:rPr>
              <a:t>Obaly s vysterilizovaným materiálem se převáží v uzavřených přepravkách či skříních, aby </a:t>
            </a:r>
            <a:br>
              <a:rPr lang="cs-CZ" altLang="cs-CZ" b="1" dirty="0" smtClean="0">
                <a:latin typeface="Arial Narrow" panose="020B0606020202030204" pitchFamily="34" charset="0"/>
              </a:rPr>
            </a:br>
            <a:r>
              <a:rPr lang="cs-CZ" altLang="cs-CZ" b="1" dirty="0" smtClean="0">
                <a:latin typeface="Arial Narrow" panose="020B0606020202030204" pitchFamily="34" charset="0"/>
              </a:rPr>
              <a:t>byly chráněny před poškozením a znečištěním.</a:t>
            </a:r>
          </a:p>
        </p:txBody>
      </p:sp>
    </p:spTree>
    <p:extLst>
      <p:ext uri="{BB962C8B-B14F-4D97-AF65-F5344CB8AC3E}">
        <p14:creationId xmlns:p14="http://schemas.microsoft.com/office/powerpoint/2010/main" val="2191922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5"/>
          <p:cNvSpPr>
            <a:spLocks noGrp="1" noChangeArrowheads="1"/>
          </p:cNvSpPr>
          <p:nvPr>
            <p:ph type="title"/>
          </p:nvPr>
        </p:nvSpPr>
        <p:spPr>
          <a:xfrm>
            <a:off x="611560" y="620688"/>
            <a:ext cx="7456674" cy="1080120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2800" b="1" u="sng" dirty="0" smtClean="0"/>
              <a:t>Exspirace sterilního materiálu</a:t>
            </a:r>
            <a:br>
              <a:rPr lang="cs-CZ" altLang="cs-CZ" sz="2800" b="1" u="sng" dirty="0" smtClean="0"/>
            </a:br>
            <a:endParaRPr lang="cs-CZ" altLang="cs-CZ" sz="2800" b="1" u="sng" dirty="0" smtClean="0"/>
          </a:p>
        </p:txBody>
      </p:sp>
      <p:pic>
        <p:nvPicPr>
          <p:cNvPr id="52227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41826" y="1628800"/>
            <a:ext cx="8441969" cy="4835340"/>
          </a:xfrm>
          <a:noFill/>
        </p:spPr>
      </p:pic>
    </p:spTree>
    <p:extLst>
      <p:ext uri="{BB962C8B-B14F-4D97-AF65-F5344CB8AC3E}">
        <p14:creationId xmlns:p14="http://schemas.microsoft.com/office/powerpoint/2010/main" val="2963234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 b="1" u="sng" dirty="0" smtClean="0"/>
              <a:t>Kontrola   </a:t>
            </a:r>
            <a:r>
              <a:rPr lang="cs-CZ" altLang="cs-CZ" sz="2800" b="1" u="sng" dirty="0" smtClean="0">
                <a:latin typeface="Arial Narrow" panose="020B0606020202030204" pitchFamily="34" charset="0"/>
              </a:rPr>
              <a:t>sterilizace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dirty="0" smtClean="0">
                <a:latin typeface="Arial Narrow" panose="020B0606020202030204" pitchFamily="34" charset="0"/>
              </a:rPr>
              <a:t>Kontrola sterilizace zahrnuje: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dirty="0" smtClean="0">
              <a:latin typeface="Arial Narrow" panose="020B0606020202030204" pitchFamily="34" charset="0"/>
            </a:endParaRPr>
          </a:p>
          <a:p>
            <a:pPr eaLnBrk="1" hangingPunct="1"/>
            <a:r>
              <a:rPr lang="cs-CZ" altLang="cs-CZ" sz="2800" dirty="0" smtClean="0">
                <a:latin typeface="Arial Narrow" panose="020B0606020202030204" pitchFamily="34" charset="0"/>
              </a:rPr>
              <a:t>monitorování sterilizačního cyklu,</a:t>
            </a:r>
          </a:p>
          <a:p>
            <a:pPr eaLnBrk="1" hangingPunct="1"/>
            <a:r>
              <a:rPr lang="cs-CZ" altLang="cs-CZ" sz="2800" dirty="0" smtClean="0">
                <a:latin typeface="Arial Narrow" panose="020B0606020202030204" pitchFamily="34" charset="0"/>
              </a:rPr>
              <a:t>kontrolu účinnosti sterilizačních přístrojů a </a:t>
            </a:r>
          </a:p>
          <a:p>
            <a:pPr eaLnBrk="1" hangingPunct="1"/>
            <a:r>
              <a:rPr lang="cs-CZ" altLang="cs-CZ" sz="2800" dirty="0" smtClean="0">
                <a:latin typeface="Arial Narrow" panose="020B0606020202030204" pitchFamily="34" charset="0"/>
              </a:rPr>
              <a:t>kontrolu sterility vysterilizovaného materiálu.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dirty="0" smtClean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2177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652</TotalTime>
  <Words>692</Words>
  <Application>Microsoft Office PowerPoint</Application>
  <PresentationFormat>Předvádění na obrazovce (4:3)</PresentationFormat>
  <Paragraphs>112</Paragraphs>
  <Slides>15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3" baseType="lpstr">
      <vt:lpstr>Arial</vt:lpstr>
      <vt:lpstr>Arial Narrow</vt:lpstr>
      <vt:lpstr>Calibri</vt:lpstr>
      <vt:lpstr>Century Gothic</vt:lpstr>
      <vt:lpstr>Times New Roman</vt:lpstr>
      <vt:lpstr>Wingdings</vt:lpstr>
      <vt:lpstr>Wingdings 2</vt:lpstr>
      <vt:lpstr>Austin</vt:lpstr>
      <vt:lpstr>4. Sterilizace, dezinfekce. Provozní protiepidemický řád</vt:lpstr>
      <vt:lpstr>Prezentace aplikace PowerPoint</vt:lpstr>
      <vt:lpstr>Prezentace aplikace PowerPoint</vt:lpstr>
      <vt:lpstr>   STERILIZACE   je proces, který vede k usmrcování všech mikroorganizmů schopných rozmnožování včetně spór, k nezvratné inaktivaci virů a usmrcení zdravotně nebezpečných červů a jejich vajíček. </vt:lpstr>
      <vt:lpstr>Způsoby  sterilizace</vt:lpstr>
      <vt:lpstr>Způsoby  sterilizace</vt:lpstr>
      <vt:lpstr>    Sterilizační  obaly</vt:lpstr>
      <vt:lpstr>Exspirace sterilního materiálu </vt:lpstr>
      <vt:lpstr>Kontrola   sterilizace</vt:lpstr>
      <vt:lpstr>  Vyšší   stupeň   dezinfekce   (VSD). Postup zaručuje usmrcení baktérií, virů, mikroskopických hub a některých bakteriálních spór, nezaručují však usmrcení ostatních mikroorganizmů (např. vysoce rezistentních spór). </vt:lpstr>
      <vt:lpstr>    Dvoustupňová   dezinfekce   (DD) </vt:lpstr>
      <vt:lpstr>         DEZINFEKCE   - je soubor opatření ke zneškodňování mikroorganizmů pomocí fyzikálních, chemických nebo kombinovaných postupů, které mají přerušit cestu nákazy od zdroje ke vnímavé  fyzické osobě. </vt:lpstr>
      <vt:lpstr>         DEZINFEKCE  Chemická  dezinfekce:</vt:lpstr>
      <vt:lpstr>Kontrola dezinfekce </vt:lpstr>
      <vt:lpstr>Prezentace aplikace PowerPoint</vt:lpstr>
    </vt:vector>
  </TitlesOfParts>
  <Company>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NN VLA</dc:title>
  <dc:creator>mkolar</dc:creator>
  <cp:lastModifiedBy>Marie Kolářová</cp:lastModifiedBy>
  <cp:revision>58</cp:revision>
  <dcterms:created xsi:type="dcterms:W3CDTF">2014-09-19T17:51:54Z</dcterms:created>
  <dcterms:modified xsi:type="dcterms:W3CDTF">2014-10-29T08:58:49Z</dcterms:modified>
</cp:coreProperties>
</file>