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7" r:id="rId28"/>
    <p:sldId id="303" r:id="rId29"/>
    <p:sldId id="291" r:id="rId30"/>
    <p:sldId id="292" r:id="rId31"/>
    <p:sldId id="299" r:id="rId32"/>
    <p:sldId id="301" r:id="rId33"/>
    <p:sldId id="302" r:id="rId34"/>
    <p:sldId id="298" r:id="rId35"/>
    <p:sldId id="290" r:id="rId36"/>
    <p:sldId id="300" r:id="rId37"/>
    <p:sldId id="304" r:id="rId38"/>
    <p:sldId id="293" r:id="rId39"/>
    <p:sldId id="294" r:id="rId40"/>
    <p:sldId id="295" r:id="rId41"/>
    <p:sldId id="296" r:id="rId42"/>
    <p:sldId id="262" r:id="rId43"/>
    <p:sldId id="258" r:id="rId44"/>
    <p:sldId id="264" r:id="rId4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 smtClean="0"/>
            <a:t>Rodičovství</a:t>
          </a:r>
          <a:endParaRPr lang="cs-CZ"/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 smtClean="0"/>
            <a:t>Osvojení</a:t>
          </a:r>
          <a:endParaRPr lang="cs-CZ"/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 smtClean="0"/>
            <a:t>Poručenství</a:t>
          </a:r>
          <a:endParaRPr lang="cs-CZ"/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 smtClean="0"/>
            <a:t>Opatrovnictví</a:t>
          </a:r>
          <a:endParaRPr lang="cs-CZ"/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 smtClean="0"/>
            <a:t>Pěstounství</a:t>
          </a:r>
          <a:endParaRPr lang="cs-CZ"/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1C8411D2-5A4E-4D75-83F0-67758D27BE76}" type="presOf" srcId="{5734C6EA-F669-446E-BE44-2CA5DCA1E7BE}" destId="{60F0AE20-9335-4979-B79C-C96C06ED202C}" srcOrd="0" destOrd="0" presId="urn:microsoft.com/office/officeart/2005/8/layout/default"/>
    <dgm:cxn modelId="{1B57B190-E739-44EF-B63B-772FC8F70D2B}" type="presOf" srcId="{1D1C3738-7F37-4316-BB8B-B7C784E6F596}" destId="{44F14F6C-F527-4BD2-9672-8B7A24E85671}" srcOrd="0" destOrd="0" presId="urn:microsoft.com/office/officeart/2005/8/layout/default"/>
    <dgm:cxn modelId="{C5EAAE3E-DC7B-4AA8-9CBE-32A71C740567}" type="presOf" srcId="{C73FE862-B099-43E6-A5BA-AE485BA8BAB4}" destId="{3E870FD2-83B6-4D57-B405-34B3CAA94AC6}" srcOrd="0" destOrd="0" presId="urn:microsoft.com/office/officeart/2005/8/layout/default"/>
    <dgm:cxn modelId="{D87465A0-5361-44AD-81E2-A16507BF0860}" type="presOf" srcId="{5553DB7A-F36B-46C2-B750-95A2FBC956C7}" destId="{832587F5-0FA4-41D6-84C5-506035C391C3}" srcOrd="0" destOrd="0" presId="urn:microsoft.com/office/officeart/2005/8/layout/default"/>
    <dgm:cxn modelId="{0C9BDFFD-B9CE-47D3-9FD0-C08AF30B12B1}" type="presOf" srcId="{91EC44A8-B38A-435D-94D6-781594E3A4A9}" destId="{03D9C9B1-4218-4E91-839F-8618C954E4C8}" srcOrd="0" destOrd="0" presId="urn:microsoft.com/office/officeart/2005/8/layout/default"/>
    <dgm:cxn modelId="{3FA6E26C-C910-44D8-845E-7713B9F61528}" type="presOf" srcId="{19D65D3D-47C8-4F82-AB01-06FBCB83A9DB}" destId="{153A4353-E23A-4D1B-A378-F0E008290553}" srcOrd="0" destOrd="0" presId="urn:microsoft.com/office/officeart/2005/8/layout/default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552226D0-5951-4C69-97FE-870FDB1F636F}" type="presParOf" srcId="{44F14F6C-F527-4BD2-9672-8B7A24E85671}" destId="{832587F5-0FA4-41D6-84C5-506035C391C3}" srcOrd="0" destOrd="0" presId="urn:microsoft.com/office/officeart/2005/8/layout/default"/>
    <dgm:cxn modelId="{48C45BD5-0593-415E-AFA5-CDBF112967D5}" type="presParOf" srcId="{44F14F6C-F527-4BD2-9672-8B7A24E85671}" destId="{AA6827C4-CD77-4BB3-B9F4-5122499CB89D}" srcOrd="1" destOrd="0" presId="urn:microsoft.com/office/officeart/2005/8/layout/default"/>
    <dgm:cxn modelId="{F60E702D-9FBA-4147-9D74-FD2716357D12}" type="presParOf" srcId="{44F14F6C-F527-4BD2-9672-8B7A24E85671}" destId="{3E870FD2-83B6-4D57-B405-34B3CAA94AC6}" srcOrd="2" destOrd="0" presId="urn:microsoft.com/office/officeart/2005/8/layout/default"/>
    <dgm:cxn modelId="{B66E60B8-87D0-42E5-B7DE-F44C3395868D}" type="presParOf" srcId="{44F14F6C-F527-4BD2-9672-8B7A24E85671}" destId="{0A394E71-C448-44BA-89A6-1928AB8D62C6}" srcOrd="3" destOrd="0" presId="urn:microsoft.com/office/officeart/2005/8/layout/default"/>
    <dgm:cxn modelId="{A984B334-CD32-4839-88CE-B3A6A0398DAC}" type="presParOf" srcId="{44F14F6C-F527-4BD2-9672-8B7A24E85671}" destId="{03D9C9B1-4218-4E91-839F-8618C954E4C8}" srcOrd="4" destOrd="0" presId="urn:microsoft.com/office/officeart/2005/8/layout/default"/>
    <dgm:cxn modelId="{3E5ACA90-6232-4EBB-85F6-513723CA1C41}" type="presParOf" srcId="{44F14F6C-F527-4BD2-9672-8B7A24E85671}" destId="{D0309FBA-8AB1-4029-90E2-4CFE3AE9C64B}" srcOrd="5" destOrd="0" presId="urn:microsoft.com/office/officeart/2005/8/layout/default"/>
    <dgm:cxn modelId="{23A25DB4-78F3-4C74-9A12-9AA3A8939C63}" type="presParOf" srcId="{44F14F6C-F527-4BD2-9672-8B7A24E85671}" destId="{60F0AE20-9335-4979-B79C-C96C06ED202C}" srcOrd="6" destOrd="0" presId="urn:microsoft.com/office/officeart/2005/8/layout/default"/>
    <dgm:cxn modelId="{375C6AA9-B871-421B-B9C6-DCF5C0AD1C54}" type="presParOf" srcId="{44F14F6C-F527-4BD2-9672-8B7A24E85671}" destId="{26D72685-1170-4CEF-995C-073CEFFB3AB6}" srcOrd="7" destOrd="0" presId="urn:microsoft.com/office/officeart/2005/8/layout/default"/>
    <dgm:cxn modelId="{AF2DBC3B-F09D-4A29-9D28-2F5A076F174F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 smtClean="0"/>
            <a:t>Matkou dítěte je žena, která je porodila.</a:t>
          </a:r>
          <a:endParaRPr lang="cs-CZ"/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 smtClean="0"/>
            <a:t>Otcem je:</a:t>
          </a:r>
          <a:endParaRPr lang="cs-CZ"/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 smtClean="0"/>
            <a:t>manžel matky</a:t>
          </a:r>
          <a:endParaRPr lang="cs-CZ"/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 smtClean="0"/>
            <a:t>u neprovdané souhlasné prohlášení</a:t>
          </a:r>
          <a:endParaRPr lang="cs-CZ"/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 smtClean="0"/>
            <a:t>Určí soud</a:t>
          </a:r>
          <a:endParaRPr lang="cs-CZ"/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 smtClean="0"/>
            <a:t>Popřít otcovství lze do šesti let věku (subjektivní lhůta 6 měsíců)</a:t>
          </a:r>
          <a:endParaRPr lang="cs-CZ"/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931F54F-82E2-4F6E-98EA-5C29D65376DD}" type="presOf" srcId="{34A53E98-C633-43CC-A13A-4180C926BE09}" destId="{9DB4E93A-2E44-41A0-9E3D-8A38769CFA5D}" srcOrd="0" destOrd="0" presId="urn:microsoft.com/office/officeart/2005/8/layout/vList2"/>
    <dgm:cxn modelId="{A22E442C-40D3-4200-93D3-857BF1BF5D19}" type="presOf" srcId="{83607781-7EAB-417F-AABA-F5F3B77EDB3A}" destId="{35AA3BC0-3FBB-46A2-B3B4-00EC011F2DE5}" srcOrd="0" destOrd="0" presId="urn:microsoft.com/office/officeart/2005/8/layout/vList2"/>
    <dgm:cxn modelId="{389DCA58-F03B-4C6C-8EE6-CDCB7E77801A}" type="presOf" srcId="{6F6AB559-8D7A-46FD-9E29-2624864130CD}" destId="{F2C976E3-66EF-46D5-8759-F9081C051ADD}" srcOrd="0" destOrd="0" presId="urn:microsoft.com/office/officeart/2005/8/layout/vList2"/>
    <dgm:cxn modelId="{99AD7F82-FDD9-4634-BE85-1204F6A2D6EE}" type="presOf" srcId="{B6F67997-3211-45C6-838A-D70146415BAC}" destId="{53E596A7-D573-429E-ABDC-B7974F032E56}" srcOrd="0" destOrd="0" presId="urn:microsoft.com/office/officeart/2005/8/layout/vList2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231EB42C-D329-41E4-AA6F-8C244B930ADC}" type="presOf" srcId="{FAAEBE64-A965-45A6-8DDD-7AC14E0379FF}" destId="{53EC48D2-7CDB-4C3C-A5E7-43BD06F7E5C2}" srcOrd="0" destOrd="2" presId="urn:microsoft.com/office/officeart/2005/8/layout/vList2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17FB4EEC-2BF5-4608-9847-B97C2CF77ECF}" type="presOf" srcId="{48E11265-C2D6-45A7-B24C-8F2205EE81F0}" destId="{53EC48D2-7CDB-4C3C-A5E7-43BD06F7E5C2}" srcOrd="0" destOrd="0" presId="urn:microsoft.com/office/officeart/2005/8/layout/vList2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D8622245-80F6-4E75-99E6-EC05A72D5BA6}" type="presOf" srcId="{C80F80F3-249F-4492-99F9-B4202E7A2AD1}" destId="{53EC48D2-7CDB-4C3C-A5E7-43BD06F7E5C2}" srcOrd="0" destOrd="1" presId="urn:microsoft.com/office/officeart/2005/8/layout/vList2"/>
    <dgm:cxn modelId="{44889278-7DF2-4DD3-B1DB-86B6066F2036}" type="presParOf" srcId="{F2C976E3-66EF-46D5-8759-F9081C051ADD}" destId="{35AA3BC0-3FBB-46A2-B3B4-00EC011F2DE5}" srcOrd="0" destOrd="0" presId="urn:microsoft.com/office/officeart/2005/8/layout/vList2"/>
    <dgm:cxn modelId="{3E532A10-6249-44DE-85E8-9EB2900C1FA7}" type="presParOf" srcId="{F2C976E3-66EF-46D5-8759-F9081C051ADD}" destId="{CAEBCD3B-1AA0-47EB-874C-449420C7B86F}" srcOrd="1" destOrd="0" presId="urn:microsoft.com/office/officeart/2005/8/layout/vList2"/>
    <dgm:cxn modelId="{1AD03D27-71D0-4095-9AA4-10ACDED8F988}" type="presParOf" srcId="{F2C976E3-66EF-46D5-8759-F9081C051ADD}" destId="{53E596A7-D573-429E-ABDC-B7974F032E56}" srcOrd="2" destOrd="0" presId="urn:microsoft.com/office/officeart/2005/8/layout/vList2"/>
    <dgm:cxn modelId="{EB7AF9BD-F3D7-4AFB-AEF6-04D2815A9A39}" type="presParOf" srcId="{F2C976E3-66EF-46D5-8759-F9081C051ADD}" destId="{53EC48D2-7CDB-4C3C-A5E7-43BD06F7E5C2}" srcOrd="3" destOrd="0" presId="urn:microsoft.com/office/officeart/2005/8/layout/vList2"/>
    <dgm:cxn modelId="{CAB0006F-4BA0-4C15-A9F7-6C0DF4B5CA9A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478C99-4965-46A1-90E3-6203D758DC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D3D136C-EA97-4F63-A298-4CEEF33F1273}">
      <dgm:prSet/>
      <dgm:spPr/>
      <dgm:t>
        <a:bodyPr/>
        <a:lstStyle/>
        <a:p>
          <a:pPr rtl="0"/>
          <a:r>
            <a:rPr lang="cs-CZ" smtClean="0"/>
            <a:t>Při poskytování všech zdravotních služeb</a:t>
          </a:r>
          <a:endParaRPr lang="cs-CZ"/>
        </a:p>
      </dgm:t>
    </dgm:pt>
    <dgm:pt modelId="{136773A4-8699-45E0-9AE7-7F3E7730C756}" type="parTrans" cxnId="{8AC6237F-D477-4501-834B-3B9DF561FEEF}">
      <dgm:prSet/>
      <dgm:spPr/>
      <dgm:t>
        <a:bodyPr/>
        <a:lstStyle/>
        <a:p>
          <a:endParaRPr lang="cs-CZ"/>
        </a:p>
      </dgm:t>
    </dgm:pt>
    <dgm:pt modelId="{1EF103C3-5C06-41B5-9307-677DFAC16B38}" type="sibTrans" cxnId="{8AC6237F-D477-4501-834B-3B9DF561FEEF}">
      <dgm:prSet/>
      <dgm:spPr/>
      <dgm:t>
        <a:bodyPr/>
        <a:lstStyle/>
        <a:p>
          <a:endParaRPr lang="cs-CZ"/>
        </a:p>
      </dgm:t>
    </dgm:pt>
    <dgm:pt modelId="{823422AC-7B7D-4625-A6ED-1204FAA4825C}">
      <dgm:prSet/>
      <dgm:spPr/>
      <dgm:t>
        <a:bodyPr/>
        <a:lstStyle/>
        <a:p>
          <a:pPr rtl="0"/>
          <a:r>
            <a:rPr lang="cs-CZ" smtClean="0"/>
            <a:t>v souladu s jinými právními předpisy a vnitřním řádem, a nenaruší-li přítomnost těchto osob poskytnutí zdravotních služeb; to neplatí, jde-li o osoby ve výkonu vazby, trestu odnětí svobody nebo zabezpečovací detence;</a:t>
          </a:r>
          <a:endParaRPr lang="cs-CZ"/>
        </a:p>
      </dgm:t>
    </dgm:pt>
    <dgm:pt modelId="{60E72E3B-9B72-4B55-8710-34AF38F3C312}" type="parTrans" cxnId="{1B8AF093-38C8-4210-834F-9EA76ACB9DCA}">
      <dgm:prSet/>
      <dgm:spPr/>
      <dgm:t>
        <a:bodyPr/>
        <a:lstStyle/>
        <a:p>
          <a:endParaRPr lang="cs-CZ"/>
        </a:p>
      </dgm:t>
    </dgm:pt>
    <dgm:pt modelId="{AA4675A5-28D6-44CF-94D1-BBFB286A3133}" type="sibTrans" cxnId="{1B8AF093-38C8-4210-834F-9EA76ACB9DCA}">
      <dgm:prSet/>
      <dgm:spPr/>
      <dgm:t>
        <a:bodyPr/>
        <a:lstStyle/>
        <a:p>
          <a:endParaRPr lang="cs-CZ"/>
        </a:p>
      </dgm:t>
    </dgm:pt>
    <dgm:pt modelId="{13C2160B-3BEF-4532-A5E3-F1C343A6EC4F}">
      <dgm:prSet/>
      <dgm:spPr/>
      <dgm:t>
        <a:bodyPr/>
        <a:lstStyle/>
        <a:p>
          <a:pPr rtl="0"/>
          <a:r>
            <a:rPr lang="cs-CZ" smtClean="0"/>
            <a:t>Hospitalizace</a:t>
          </a:r>
          <a:endParaRPr lang="cs-CZ"/>
        </a:p>
      </dgm:t>
    </dgm:pt>
    <dgm:pt modelId="{79679E30-6502-40C5-B97C-9E78B4294902}" type="parTrans" cxnId="{6CAD79E5-16AA-4E23-B2CB-3B6166140D02}">
      <dgm:prSet/>
      <dgm:spPr/>
      <dgm:t>
        <a:bodyPr/>
        <a:lstStyle/>
        <a:p>
          <a:endParaRPr lang="cs-CZ"/>
        </a:p>
      </dgm:t>
    </dgm:pt>
    <dgm:pt modelId="{9EAEDD22-A650-4260-97B7-72194FC5ADE1}" type="sibTrans" cxnId="{6CAD79E5-16AA-4E23-B2CB-3B6166140D02}">
      <dgm:prSet/>
      <dgm:spPr/>
      <dgm:t>
        <a:bodyPr/>
        <a:lstStyle/>
        <a:p>
          <a:endParaRPr lang="cs-CZ"/>
        </a:p>
      </dgm:t>
    </dgm:pt>
    <dgm:pt modelId="{00229BF0-3E40-43F1-8F5F-B7F0C32C1370}">
      <dgm:prSet/>
      <dgm:spPr/>
      <dgm:t>
        <a:bodyPr/>
        <a:lstStyle/>
        <a:p>
          <a:pPr rtl="0"/>
          <a:r>
            <a:rPr lang="cs-CZ" dirty="0" smtClean="0"/>
            <a:t>umožnit pobyt zákonného zástupce nebo opatrovníka, nebo osoby jimi pověřené společně s hospitalizovaným nezletilým pacientem nebo pacientem s omezenou svéprávností, </a:t>
          </a:r>
          <a:endParaRPr lang="cs-CZ" dirty="0"/>
        </a:p>
      </dgm:t>
    </dgm:pt>
    <dgm:pt modelId="{C28B268E-C76E-46D7-90F5-2E56B78B9B50}" type="parTrans" cxnId="{FF033DE7-7551-446B-84FC-CFB82B32C976}">
      <dgm:prSet/>
      <dgm:spPr/>
      <dgm:t>
        <a:bodyPr/>
        <a:lstStyle/>
        <a:p>
          <a:endParaRPr lang="cs-CZ"/>
        </a:p>
      </dgm:t>
    </dgm:pt>
    <dgm:pt modelId="{7FBD71DF-6F56-462D-A22B-7F19E1667658}" type="sibTrans" cxnId="{FF033DE7-7551-446B-84FC-CFB82B32C976}">
      <dgm:prSet/>
      <dgm:spPr/>
      <dgm:t>
        <a:bodyPr/>
        <a:lstStyle/>
        <a:p>
          <a:endParaRPr lang="cs-CZ"/>
        </a:p>
      </dgm:t>
    </dgm:pt>
    <dgm:pt modelId="{EFD98148-3F52-4430-BBAC-030023B386FF}">
      <dgm:prSet/>
      <dgm:spPr/>
      <dgm:t>
        <a:bodyPr/>
        <a:lstStyle/>
        <a:p>
          <a:pPr rtl="0"/>
          <a:r>
            <a:rPr lang="cs-CZ" smtClean="0"/>
            <a:t>pokud to umožňuje vybavení zdravotnického zařízení nebo nebude narušeno poskytování zdravotních služeb anebo takový pobyt není na základě jiného právního předpisu vyloučen,</a:t>
          </a:r>
          <a:endParaRPr lang="cs-CZ"/>
        </a:p>
      </dgm:t>
    </dgm:pt>
    <dgm:pt modelId="{1ABD4B28-DB29-4415-B15A-127F6A179A3D}" type="parTrans" cxnId="{860A0E05-F8A5-47DE-ABEF-E3CCB6A20C26}">
      <dgm:prSet/>
      <dgm:spPr/>
      <dgm:t>
        <a:bodyPr/>
        <a:lstStyle/>
        <a:p>
          <a:endParaRPr lang="cs-CZ"/>
        </a:p>
      </dgm:t>
    </dgm:pt>
    <dgm:pt modelId="{8B0F6753-9BEE-4EE2-A5C4-B7052EC87DFB}" type="sibTrans" cxnId="{860A0E05-F8A5-47DE-ABEF-E3CCB6A20C26}">
      <dgm:prSet/>
      <dgm:spPr/>
      <dgm:t>
        <a:bodyPr/>
        <a:lstStyle/>
        <a:p>
          <a:endParaRPr lang="cs-CZ"/>
        </a:p>
      </dgm:t>
    </dgm:pt>
    <dgm:pt modelId="{1899D546-9E19-4F86-ACEE-D1D4CB05F72C}" type="pres">
      <dgm:prSet presAssocID="{92478C99-4965-46A1-90E3-6203D758DC53}" presName="linear" presStyleCnt="0">
        <dgm:presLayoutVars>
          <dgm:animLvl val="lvl"/>
          <dgm:resizeHandles val="exact"/>
        </dgm:presLayoutVars>
      </dgm:prSet>
      <dgm:spPr/>
    </dgm:pt>
    <dgm:pt modelId="{CB31E6DC-D326-4578-B5A5-F1624EAF1092}" type="pres">
      <dgm:prSet presAssocID="{FD3D136C-EA97-4F63-A298-4CEEF33F12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58D6A4E-1B48-4935-9F1D-70CD242C3773}" type="pres">
      <dgm:prSet presAssocID="{FD3D136C-EA97-4F63-A298-4CEEF33F1273}" presName="childText" presStyleLbl="revTx" presStyleIdx="0" presStyleCnt="2">
        <dgm:presLayoutVars>
          <dgm:bulletEnabled val="1"/>
        </dgm:presLayoutVars>
      </dgm:prSet>
      <dgm:spPr/>
    </dgm:pt>
    <dgm:pt modelId="{3D56CDF0-D317-4E3A-A6BF-C123580A100F}" type="pres">
      <dgm:prSet presAssocID="{13C2160B-3BEF-4532-A5E3-F1C343A6EC4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9099947-1BBD-41AE-8BCC-F2B1CE267F35}" type="pres">
      <dgm:prSet presAssocID="{13C2160B-3BEF-4532-A5E3-F1C343A6EC4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18E3E5B-CDE0-4B1A-BB5E-1A1DF9E78B81}" type="presOf" srcId="{FD3D136C-EA97-4F63-A298-4CEEF33F1273}" destId="{CB31E6DC-D326-4578-B5A5-F1624EAF1092}" srcOrd="0" destOrd="0" presId="urn:microsoft.com/office/officeart/2005/8/layout/vList2"/>
    <dgm:cxn modelId="{F2201B0A-6859-424B-BF2B-78E9BCA11348}" type="presOf" srcId="{13C2160B-3BEF-4532-A5E3-F1C343A6EC4F}" destId="{3D56CDF0-D317-4E3A-A6BF-C123580A100F}" srcOrd="0" destOrd="0" presId="urn:microsoft.com/office/officeart/2005/8/layout/vList2"/>
    <dgm:cxn modelId="{8AC6237F-D477-4501-834B-3B9DF561FEEF}" srcId="{92478C99-4965-46A1-90E3-6203D758DC53}" destId="{FD3D136C-EA97-4F63-A298-4CEEF33F1273}" srcOrd="0" destOrd="0" parTransId="{136773A4-8699-45E0-9AE7-7F3E7730C756}" sibTransId="{1EF103C3-5C06-41B5-9307-677DFAC16B38}"/>
    <dgm:cxn modelId="{1B8AF093-38C8-4210-834F-9EA76ACB9DCA}" srcId="{FD3D136C-EA97-4F63-A298-4CEEF33F1273}" destId="{823422AC-7B7D-4625-A6ED-1204FAA4825C}" srcOrd="0" destOrd="0" parTransId="{60E72E3B-9B72-4B55-8710-34AF38F3C312}" sibTransId="{AA4675A5-28D6-44CF-94D1-BBFB286A3133}"/>
    <dgm:cxn modelId="{BA9A144E-4A87-42E1-A2FE-986E9F014A9C}" type="presOf" srcId="{92478C99-4965-46A1-90E3-6203D758DC53}" destId="{1899D546-9E19-4F86-ACEE-D1D4CB05F72C}" srcOrd="0" destOrd="0" presId="urn:microsoft.com/office/officeart/2005/8/layout/vList2"/>
    <dgm:cxn modelId="{31215104-AB78-483D-BA40-F5BFFB8A487D}" type="presOf" srcId="{EFD98148-3F52-4430-BBAC-030023B386FF}" destId="{F9099947-1BBD-41AE-8BCC-F2B1CE267F35}" srcOrd="0" destOrd="1" presId="urn:microsoft.com/office/officeart/2005/8/layout/vList2"/>
    <dgm:cxn modelId="{6CAD79E5-16AA-4E23-B2CB-3B6166140D02}" srcId="{92478C99-4965-46A1-90E3-6203D758DC53}" destId="{13C2160B-3BEF-4532-A5E3-F1C343A6EC4F}" srcOrd="1" destOrd="0" parTransId="{79679E30-6502-40C5-B97C-9E78B4294902}" sibTransId="{9EAEDD22-A650-4260-97B7-72194FC5ADE1}"/>
    <dgm:cxn modelId="{66202E4E-23AC-4FD4-9754-B7C957FF0C2B}" type="presOf" srcId="{823422AC-7B7D-4625-A6ED-1204FAA4825C}" destId="{A58D6A4E-1B48-4935-9F1D-70CD242C3773}" srcOrd="0" destOrd="0" presId="urn:microsoft.com/office/officeart/2005/8/layout/vList2"/>
    <dgm:cxn modelId="{860A0E05-F8A5-47DE-ABEF-E3CCB6A20C26}" srcId="{13C2160B-3BEF-4532-A5E3-F1C343A6EC4F}" destId="{EFD98148-3F52-4430-BBAC-030023B386FF}" srcOrd="1" destOrd="0" parTransId="{1ABD4B28-DB29-4415-B15A-127F6A179A3D}" sibTransId="{8B0F6753-9BEE-4EE2-A5C4-B7052EC87DFB}"/>
    <dgm:cxn modelId="{386CEABB-0EA3-4660-944F-7FB2A17E0BC4}" type="presOf" srcId="{00229BF0-3E40-43F1-8F5F-B7F0C32C1370}" destId="{F9099947-1BBD-41AE-8BCC-F2B1CE267F35}" srcOrd="0" destOrd="0" presId="urn:microsoft.com/office/officeart/2005/8/layout/vList2"/>
    <dgm:cxn modelId="{FF033DE7-7551-446B-84FC-CFB82B32C976}" srcId="{13C2160B-3BEF-4532-A5E3-F1C343A6EC4F}" destId="{00229BF0-3E40-43F1-8F5F-B7F0C32C1370}" srcOrd="0" destOrd="0" parTransId="{C28B268E-C76E-46D7-90F5-2E56B78B9B50}" sibTransId="{7FBD71DF-6F56-462D-A22B-7F19E1667658}"/>
    <dgm:cxn modelId="{32A7259F-20C1-4302-BE71-EA6916D5D455}" type="presParOf" srcId="{1899D546-9E19-4F86-ACEE-D1D4CB05F72C}" destId="{CB31E6DC-D326-4578-B5A5-F1624EAF1092}" srcOrd="0" destOrd="0" presId="urn:microsoft.com/office/officeart/2005/8/layout/vList2"/>
    <dgm:cxn modelId="{FFD80607-75DA-4878-8B81-DDC010E1B5BE}" type="presParOf" srcId="{1899D546-9E19-4F86-ACEE-D1D4CB05F72C}" destId="{A58D6A4E-1B48-4935-9F1D-70CD242C3773}" srcOrd="1" destOrd="0" presId="urn:microsoft.com/office/officeart/2005/8/layout/vList2"/>
    <dgm:cxn modelId="{21121B47-3864-4DF0-A496-EC02ED6AAC20}" type="presParOf" srcId="{1899D546-9E19-4F86-ACEE-D1D4CB05F72C}" destId="{3D56CDF0-D317-4E3A-A6BF-C123580A100F}" srcOrd="2" destOrd="0" presId="urn:microsoft.com/office/officeart/2005/8/layout/vList2"/>
    <dgm:cxn modelId="{8C5C1663-40D9-46D9-997C-6AC5D1A86FB2}" type="presParOf" srcId="{1899D546-9E19-4F86-ACEE-D1D4CB05F72C}" destId="{F9099947-1BBD-41AE-8BCC-F2B1CE267F3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48DA19-D398-4FAC-84AD-D8328747C8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EFDAFB7-6B13-4DEB-A4C2-E68DD59041B4}">
      <dgm:prSet/>
      <dgm:spPr/>
      <dgm:t>
        <a:bodyPr/>
        <a:lstStyle/>
        <a:p>
          <a:pPr rtl="0"/>
          <a:r>
            <a:rPr lang="cs-CZ" smtClean="0"/>
            <a:t>Prohlídka těla </a:t>
          </a:r>
          <a:endParaRPr lang="cs-CZ"/>
        </a:p>
      </dgm:t>
    </dgm:pt>
    <dgm:pt modelId="{A3C4F3FD-D681-4071-8277-F3B9100BDF3B}" type="parTrans" cxnId="{6A545C07-9A87-4815-904A-9336412FF0E5}">
      <dgm:prSet/>
      <dgm:spPr/>
      <dgm:t>
        <a:bodyPr/>
        <a:lstStyle/>
        <a:p>
          <a:endParaRPr lang="cs-CZ"/>
        </a:p>
      </dgm:t>
    </dgm:pt>
    <dgm:pt modelId="{D6E0FCB8-ED6A-4447-A595-D83812B1F8D6}" type="sibTrans" cxnId="{6A545C07-9A87-4815-904A-9336412FF0E5}">
      <dgm:prSet/>
      <dgm:spPr/>
      <dgm:t>
        <a:bodyPr/>
        <a:lstStyle/>
        <a:p>
          <a:endParaRPr lang="cs-CZ"/>
        </a:p>
      </dgm:t>
    </dgm:pt>
    <dgm:pt modelId="{21B51A68-0EF6-4A62-A5B2-2C77B3AE8F6A}">
      <dgm:prSet/>
      <dgm:spPr/>
      <dgm:t>
        <a:bodyPr/>
        <a:lstStyle/>
        <a:p>
          <a:pPr rtl="0"/>
          <a:r>
            <a:rPr lang="cs-CZ" smtClean="0"/>
            <a:t>třeba provést vždy; jejím účelem je zjistit smrt osoby, pravděpodobné datum a čas úmrtí, pravděpodobnou příčinu smrti a dále určit, zda bude provedena pitva. </a:t>
          </a:r>
          <a:endParaRPr lang="cs-CZ"/>
        </a:p>
      </dgm:t>
    </dgm:pt>
    <dgm:pt modelId="{20C3BE5D-0841-4F36-965B-C8194FD72557}" type="parTrans" cxnId="{E4725608-83FC-4323-9D41-137FC117A62F}">
      <dgm:prSet/>
      <dgm:spPr/>
      <dgm:t>
        <a:bodyPr/>
        <a:lstStyle/>
        <a:p>
          <a:endParaRPr lang="cs-CZ"/>
        </a:p>
      </dgm:t>
    </dgm:pt>
    <dgm:pt modelId="{E7BEAE7E-DDAF-4174-9A9C-026B51A0E1C6}" type="sibTrans" cxnId="{E4725608-83FC-4323-9D41-137FC117A62F}">
      <dgm:prSet/>
      <dgm:spPr/>
      <dgm:t>
        <a:bodyPr/>
        <a:lstStyle/>
        <a:p>
          <a:endParaRPr lang="cs-CZ"/>
        </a:p>
      </dgm:t>
    </dgm:pt>
    <dgm:pt modelId="{98516283-D5B4-4281-8996-CCDA6E06F497}">
      <dgm:prSet/>
      <dgm:spPr/>
      <dgm:t>
        <a:bodyPr/>
        <a:lstStyle/>
        <a:p>
          <a:pPr rtl="0"/>
          <a:r>
            <a:rPr lang="cs-CZ" smtClean="0"/>
            <a:t>Pitva</a:t>
          </a:r>
          <a:endParaRPr lang="cs-CZ"/>
        </a:p>
      </dgm:t>
    </dgm:pt>
    <dgm:pt modelId="{A320BD2C-5A1C-49D5-AC74-4F50C424F300}" type="parTrans" cxnId="{CE615129-33D9-4453-86E4-A228DD836517}">
      <dgm:prSet/>
      <dgm:spPr/>
      <dgm:t>
        <a:bodyPr/>
        <a:lstStyle/>
        <a:p>
          <a:endParaRPr lang="cs-CZ"/>
        </a:p>
      </dgm:t>
    </dgm:pt>
    <dgm:pt modelId="{7186D556-5829-424C-9656-A3ECE4DD7D59}" type="sibTrans" cxnId="{CE615129-33D9-4453-86E4-A228DD836517}">
      <dgm:prSet/>
      <dgm:spPr/>
      <dgm:t>
        <a:bodyPr/>
        <a:lstStyle/>
        <a:p>
          <a:endParaRPr lang="cs-CZ"/>
        </a:p>
      </dgm:t>
    </dgm:pt>
    <dgm:pt modelId="{CD773BA3-DC64-429F-AF9D-DD53CF7C1342}">
      <dgm:prSet/>
      <dgm:spPr/>
      <dgm:t>
        <a:bodyPr/>
        <a:lstStyle/>
        <a:p>
          <a:pPr rtl="0"/>
          <a:r>
            <a:rPr lang="cs-CZ" b="1" dirty="0" smtClean="0"/>
            <a:t>patologicko-anatomické, </a:t>
          </a:r>
          <a:r>
            <a:rPr lang="cs-CZ" dirty="0" smtClean="0"/>
            <a:t>které se provádějí za účelem zjištění základní nemoci …. a k ověření klinické diagnózy a léčebného postupu u osob zemřelých ve zdravotnickém zařízení smrtí z chorobných příčin,</a:t>
          </a:r>
          <a:endParaRPr lang="cs-CZ" dirty="0"/>
        </a:p>
      </dgm:t>
    </dgm:pt>
    <dgm:pt modelId="{59954FBF-DD05-46CA-A5B7-81A1E7667B59}" type="parTrans" cxnId="{0EDBEAAC-0B4D-41D5-82AB-D35BBB18DC00}">
      <dgm:prSet/>
      <dgm:spPr/>
      <dgm:t>
        <a:bodyPr/>
        <a:lstStyle/>
        <a:p>
          <a:endParaRPr lang="cs-CZ"/>
        </a:p>
      </dgm:t>
    </dgm:pt>
    <dgm:pt modelId="{A694B945-8F9A-40B6-875E-5B5DA5A91FD4}" type="sibTrans" cxnId="{0EDBEAAC-0B4D-41D5-82AB-D35BBB18DC00}">
      <dgm:prSet/>
      <dgm:spPr/>
      <dgm:t>
        <a:bodyPr/>
        <a:lstStyle/>
        <a:p>
          <a:endParaRPr lang="cs-CZ"/>
        </a:p>
      </dgm:t>
    </dgm:pt>
    <dgm:pt modelId="{983A5220-0748-4A84-96D9-C6D6FD942CC5}">
      <dgm:prSet/>
      <dgm:spPr/>
      <dgm:t>
        <a:bodyPr/>
        <a:lstStyle/>
        <a:p>
          <a:pPr rtl="0"/>
          <a:r>
            <a:rPr lang="cs-CZ" b="1" dirty="0" smtClean="0"/>
            <a:t>zdravotní</a:t>
          </a:r>
          <a:r>
            <a:rPr lang="cs-CZ" dirty="0" smtClean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  <a:endParaRPr lang="cs-CZ" dirty="0"/>
        </a:p>
      </dgm:t>
    </dgm:pt>
    <dgm:pt modelId="{E8B4E6CD-38C9-41B4-9A60-E09A1CF428DA}" type="parTrans" cxnId="{31BAC11B-C8D8-42F6-94B8-835C50B15870}">
      <dgm:prSet/>
      <dgm:spPr/>
      <dgm:t>
        <a:bodyPr/>
        <a:lstStyle/>
        <a:p>
          <a:endParaRPr lang="cs-CZ"/>
        </a:p>
      </dgm:t>
    </dgm:pt>
    <dgm:pt modelId="{E4D3BF3E-719A-42FC-8166-DC9C94E2A4AC}" type="sibTrans" cxnId="{31BAC11B-C8D8-42F6-94B8-835C50B15870}">
      <dgm:prSet/>
      <dgm:spPr/>
      <dgm:t>
        <a:bodyPr/>
        <a:lstStyle/>
        <a:p>
          <a:endParaRPr lang="cs-CZ"/>
        </a:p>
      </dgm:t>
    </dgm:pt>
    <dgm:pt modelId="{0BE732DE-06BF-4D89-8328-827E2ABBAB3E}">
      <dgm:prSet/>
      <dgm:spPr/>
      <dgm:t>
        <a:bodyPr/>
        <a:lstStyle/>
        <a:p>
          <a:pPr rtl="0"/>
          <a:r>
            <a:rPr lang="cs-CZ" b="1" dirty="0" smtClean="0"/>
            <a:t>soudní</a:t>
          </a:r>
          <a:r>
            <a:rPr lang="cs-CZ" dirty="0" smtClean="0"/>
            <a:t>, které se provádějí při podezření, že úmrtí bylo způsobeno trestným činem</a:t>
          </a:r>
          <a:endParaRPr lang="cs-CZ" dirty="0"/>
        </a:p>
      </dgm:t>
    </dgm:pt>
    <dgm:pt modelId="{8CE6D83C-935C-4F35-8011-C40598EC69CD}" type="parTrans" cxnId="{D2E2554D-CF6A-4BFE-8284-DC0A6CC1D08B}">
      <dgm:prSet/>
      <dgm:spPr/>
      <dgm:t>
        <a:bodyPr/>
        <a:lstStyle/>
        <a:p>
          <a:endParaRPr lang="cs-CZ"/>
        </a:p>
      </dgm:t>
    </dgm:pt>
    <dgm:pt modelId="{3EE1CC2D-0ED6-4D00-95E4-76F53EF5EB5C}" type="sibTrans" cxnId="{D2E2554D-CF6A-4BFE-8284-DC0A6CC1D08B}">
      <dgm:prSet/>
      <dgm:spPr/>
      <dgm:t>
        <a:bodyPr/>
        <a:lstStyle/>
        <a:p>
          <a:endParaRPr lang="cs-CZ"/>
        </a:p>
      </dgm:t>
    </dgm:pt>
    <dgm:pt modelId="{B01E161C-021A-40E9-A70B-0464F5982EB5}">
      <dgm:prSet/>
      <dgm:spPr/>
      <dgm:t>
        <a:bodyPr/>
        <a:lstStyle/>
        <a:p>
          <a:pPr rtl="0"/>
          <a:r>
            <a:rPr lang="cs-CZ" b="1" dirty="0" smtClean="0"/>
            <a:t>anatomické</a:t>
          </a:r>
          <a:r>
            <a:rPr lang="cs-CZ" dirty="0" smtClean="0"/>
            <a:t>, které se provádějí k výukovým účelům nebo pro účely vědy a výzkumu v oblasti zdravotnictví.</a:t>
          </a:r>
          <a:endParaRPr lang="cs-CZ" dirty="0"/>
        </a:p>
      </dgm:t>
    </dgm:pt>
    <dgm:pt modelId="{AAE7BE76-7987-4782-8312-139B4605C1EB}" type="parTrans" cxnId="{B66A5941-0CEE-4EBE-9047-FB075B62C275}">
      <dgm:prSet/>
      <dgm:spPr/>
      <dgm:t>
        <a:bodyPr/>
        <a:lstStyle/>
        <a:p>
          <a:endParaRPr lang="cs-CZ"/>
        </a:p>
      </dgm:t>
    </dgm:pt>
    <dgm:pt modelId="{5B6EAAB8-F77C-4533-9E4B-C63792F00951}" type="sibTrans" cxnId="{B66A5941-0CEE-4EBE-9047-FB075B62C275}">
      <dgm:prSet/>
      <dgm:spPr/>
      <dgm:t>
        <a:bodyPr/>
        <a:lstStyle/>
        <a:p>
          <a:endParaRPr lang="cs-CZ"/>
        </a:p>
      </dgm:t>
    </dgm:pt>
    <dgm:pt modelId="{33596613-797F-42B6-A1FF-775F59691ACF}" type="pres">
      <dgm:prSet presAssocID="{CD48DA19-D398-4FAC-84AD-D8328747C8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EA41486-322C-46B5-8462-113755006BE0}" type="pres">
      <dgm:prSet presAssocID="{7EFDAFB7-6B13-4DEB-A4C2-E68DD59041B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DC1426-FF71-40F9-939B-1CBDB8F41D05}" type="pres">
      <dgm:prSet presAssocID="{7EFDAFB7-6B13-4DEB-A4C2-E68DD59041B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DACA6-442A-4B70-B4D5-EBC769FA3C19}" type="pres">
      <dgm:prSet presAssocID="{98516283-D5B4-4281-8996-CCDA6E06F49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3FB2AD-B174-4C7B-B4A8-33BCA15C35A9}" type="pres">
      <dgm:prSet presAssocID="{98516283-D5B4-4281-8996-CCDA6E06F49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2C740FA-8B59-4058-A9AE-0798B7E208A7}" type="presOf" srcId="{B01E161C-021A-40E9-A70B-0464F5982EB5}" destId="{083FB2AD-B174-4C7B-B4A8-33BCA15C35A9}" srcOrd="0" destOrd="3" presId="urn:microsoft.com/office/officeart/2005/8/layout/vList2"/>
    <dgm:cxn modelId="{FFF9CAA2-A99E-4AB7-9E93-15C50167BCA4}" type="presOf" srcId="{7EFDAFB7-6B13-4DEB-A4C2-E68DD59041B4}" destId="{6EA41486-322C-46B5-8462-113755006BE0}" srcOrd="0" destOrd="0" presId="urn:microsoft.com/office/officeart/2005/8/layout/vList2"/>
    <dgm:cxn modelId="{BA35F762-C617-432E-B99E-9BA4892B325E}" type="presOf" srcId="{21B51A68-0EF6-4A62-A5B2-2C77B3AE8F6A}" destId="{16DC1426-FF71-40F9-939B-1CBDB8F41D05}" srcOrd="0" destOrd="0" presId="urn:microsoft.com/office/officeart/2005/8/layout/vList2"/>
    <dgm:cxn modelId="{AAB26E69-83F7-4995-9CAA-7198DC95B3EE}" type="presOf" srcId="{0BE732DE-06BF-4D89-8328-827E2ABBAB3E}" destId="{083FB2AD-B174-4C7B-B4A8-33BCA15C35A9}" srcOrd="0" destOrd="2" presId="urn:microsoft.com/office/officeart/2005/8/layout/vList2"/>
    <dgm:cxn modelId="{CCB3A5B7-C001-48E3-83BF-591541E93CCD}" type="presOf" srcId="{983A5220-0748-4A84-96D9-C6D6FD942CC5}" destId="{083FB2AD-B174-4C7B-B4A8-33BCA15C35A9}" srcOrd="0" destOrd="1" presId="urn:microsoft.com/office/officeart/2005/8/layout/vList2"/>
    <dgm:cxn modelId="{B66A5941-0CEE-4EBE-9047-FB075B62C275}" srcId="{98516283-D5B4-4281-8996-CCDA6E06F497}" destId="{B01E161C-021A-40E9-A70B-0464F5982EB5}" srcOrd="3" destOrd="0" parTransId="{AAE7BE76-7987-4782-8312-139B4605C1EB}" sibTransId="{5B6EAAB8-F77C-4533-9E4B-C63792F00951}"/>
    <dgm:cxn modelId="{E4725608-83FC-4323-9D41-137FC117A62F}" srcId="{7EFDAFB7-6B13-4DEB-A4C2-E68DD59041B4}" destId="{21B51A68-0EF6-4A62-A5B2-2C77B3AE8F6A}" srcOrd="0" destOrd="0" parTransId="{20C3BE5D-0841-4F36-965B-C8194FD72557}" sibTransId="{E7BEAE7E-DDAF-4174-9A9C-026B51A0E1C6}"/>
    <dgm:cxn modelId="{01441102-DBF3-450B-9D30-EA65EAA1BEA0}" type="presOf" srcId="{CD773BA3-DC64-429F-AF9D-DD53CF7C1342}" destId="{083FB2AD-B174-4C7B-B4A8-33BCA15C35A9}" srcOrd="0" destOrd="0" presId="urn:microsoft.com/office/officeart/2005/8/layout/vList2"/>
    <dgm:cxn modelId="{1299DA7C-5F84-4E19-8B9F-775CDC5A5078}" type="presOf" srcId="{98516283-D5B4-4281-8996-CCDA6E06F497}" destId="{4CCDACA6-442A-4B70-B4D5-EBC769FA3C19}" srcOrd="0" destOrd="0" presId="urn:microsoft.com/office/officeart/2005/8/layout/vList2"/>
    <dgm:cxn modelId="{D2E2554D-CF6A-4BFE-8284-DC0A6CC1D08B}" srcId="{98516283-D5B4-4281-8996-CCDA6E06F497}" destId="{0BE732DE-06BF-4D89-8328-827E2ABBAB3E}" srcOrd="2" destOrd="0" parTransId="{8CE6D83C-935C-4F35-8011-C40598EC69CD}" sibTransId="{3EE1CC2D-0ED6-4D00-95E4-76F53EF5EB5C}"/>
    <dgm:cxn modelId="{31BAC11B-C8D8-42F6-94B8-835C50B15870}" srcId="{98516283-D5B4-4281-8996-CCDA6E06F497}" destId="{983A5220-0748-4A84-96D9-C6D6FD942CC5}" srcOrd="1" destOrd="0" parTransId="{E8B4E6CD-38C9-41B4-9A60-E09A1CF428DA}" sibTransId="{E4D3BF3E-719A-42FC-8166-DC9C94E2A4AC}"/>
    <dgm:cxn modelId="{C7A81CC4-E869-49F9-A4A6-B766ED11A02E}" type="presOf" srcId="{CD48DA19-D398-4FAC-84AD-D8328747C883}" destId="{33596613-797F-42B6-A1FF-775F59691ACF}" srcOrd="0" destOrd="0" presId="urn:microsoft.com/office/officeart/2005/8/layout/vList2"/>
    <dgm:cxn modelId="{0EDBEAAC-0B4D-41D5-82AB-D35BBB18DC00}" srcId="{98516283-D5B4-4281-8996-CCDA6E06F497}" destId="{CD773BA3-DC64-429F-AF9D-DD53CF7C1342}" srcOrd="0" destOrd="0" parTransId="{59954FBF-DD05-46CA-A5B7-81A1E7667B59}" sibTransId="{A694B945-8F9A-40B6-875E-5B5DA5A91FD4}"/>
    <dgm:cxn modelId="{CE615129-33D9-4453-86E4-A228DD836517}" srcId="{CD48DA19-D398-4FAC-84AD-D8328747C883}" destId="{98516283-D5B4-4281-8996-CCDA6E06F497}" srcOrd="1" destOrd="0" parTransId="{A320BD2C-5A1C-49D5-AC74-4F50C424F300}" sibTransId="{7186D556-5829-424C-9656-A3ECE4DD7D59}"/>
    <dgm:cxn modelId="{6A545C07-9A87-4815-904A-9336412FF0E5}" srcId="{CD48DA19-D398-4FAC-84AD-D8328747C883}" destId="{7EFDAFB7-6B13-4DEB-A4C2-E68DD59041B4}" srcOrd="0" destOrd="0" parTransId="{A3C4F3FD-D681-4071-8277-F3B9100BDF3B}" sibTransId="{D6E0FCB8-ED6A-4447-A595-D83812B1F8D6}"/>
    <dgm:cxn modelId="{3AABD592-E693-4F02-930E-4EF9DF542BEC}" type="presParOf" srcId="{33596613-797F-42B6-A1FF-775F59691ACF}" destId="{6EA41486-322C-46B5-8462-113755006BE0}" srcOrd="0" destOrd="0" presId="urn:microsoft.com/office/officeart/2005/8/layout/vList2"/>
    <dgm:cxn modelId="{D92D2EEC-B3E4-452E-9DFA-A3E62E7AB3EB}" type="presParOf" srcId="{33596613-797F-42B6-A1FF-775F59691ACF}" destId="{16DC1426-FF71-40F9-939B-1CBDB8F41D05}" srcOrd="1" destOrd="0" presId="urn:microsoft.com/office/officeart/2005/8/layout/vList2"/>
    <dgm:cxn modelId="{FA5F71AB-6F16-4B8B-AA08-140CAE83F83C}" type="presParOf" srcId="{33596613-797F-42B6-A1FF-775F59691ACF}" destId="{4CCDACA6-442A-4B70-B4D5-EBC769FA3C19}" srcOrd="2" destOrd="0" presId="urn:microsoft.com/office/officeart/2005/8/layout/vList2"/>
    <dgm:cxn modelId="{0C2F2F54-F182-48B5-9BA6-9376177D57FD}" type="presParOf" srcId="{33596613-797F-42B6-A1FF-775F59691ACF}" destId="{083FB2AD-B174-4C7B-B4A8-33BCA15C35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851B27-4BC7-4D90-9E72-D10D251AB4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C0BE93-F4F2-4A04-8793-DDE209CDE733}">
      <dgm:prSet custT="1"/>
      <dgm:spPr/>
      <dgm:t>
        <a:bodyPr/>
        <a:lstStyle/>
        <a:p>
          <a:pPr rtl="0"/>
          <a:r>
            <a:rPr lang="cs-CZ" sz="1600" dirty="0" smtClean="0"/>
            <a:t> vyplní příslušné List o prohlídce zemřelého</a:t>
          </a:r>
          <a:endParaRPr lang="cs-CZ" sz="1600" dirty="0"/>
        </a:p>
      </dgm:t>
    </dgm:pt>
    <dgm:pt modelId="{8D613362-F293-4C6F-86C3-25046D1D2704}" type="parTrans" cxnId="{0F29C085-2C6A-4BD0-9E70-166E121E74C7}">
      <dgm:prSet/>
      <dgm:spPr/>
      <dgm:t>
        <a:bodyPr/>
        <a:lstStyle/>
        <a:p>
          <a:endParaRPr lang="cs-CZ" sz="2800"/>
        </a:p>
      </dgm:t>
    </dgm:pt>
    <dgm:pt modelId="{34496644-9DB5-40E2-9BF0-58939F5AB7D4}" type="sibTrans" cxnId="{0F29C085-2C6A-4BD0-9E70-166E121E74C7}">
      <dgm:prSet/>
      <dgm:spPr/>
      <dgm:t>
        <a:bodyPr/>
        <a:lstStyle/>
        <a:p>
          <a:endParaRPr lang="cs-CZ" sz="2800"/>
        </a:p>
      </dgm:t>
    </dgm:pt>
    <dgm:pt modelId="{A228467E-F058-449B-9E2E-83F15A5E6513}">
      <dgm:prSet custT="1"/>
      <dgm:spPr/>
      <dgm:t>
        <a:bodyPr/>
        <a:lstStyle/>
        <a:p>
          <a:pPr rtl="0"/>
          <a:r>
            <a:rPr lang="cs-CZ" sz="1600" dirty="0" smtClean="0"/>
            <a:t>určí, zda bude provedena patologicko-anatomická nebo zdravotní pitva podle tohoto zákona,</a:t>
          </a:r>
          <a:endParaRPr lang="cs-CZ" sz="1600" dirty="0"/>
        </a:p>
      </dgm:t>
    </dgm:pt>
    <dgm:pt modelId="{D2E299E5-6598-4A90-8F62-A26F5472773A}" type="parTrans" cxnId="{C1187448-774A-4393-A03E-6D54633B539B}">
      <dgm:prSet/>
      <dgm:spPr/>
      <dgm:t>
        <a:bodyPr/>
        <a:lstStyle/>
        <a:p>
          <a:endParaRPr lang="cs-CZ" sz="2800"/>
        </a:p>
      </dgm:t>
    </dgm:pt>
    <dgm:pt modelId="{D58EAA99-5B48-446E-9D30-BB0A3A5CA71C}" type="sibTrans" cxnId="{C1187448-774A-4393-A03E-6D54633B539B}">
      <dgm:prSet/>
      <dgm:spPr/>
      <dgm:t>
        <a:bodyPr/>
        <a:lstStyle/>
        <a:p>
          <a:endParaRPr lang="cs-CZ" sz="2800"/>
        </a:p>
      </dgm:t>
    </dgm:pt>
    <dgm:pt modelId="{6C4BD0EA-31D4-4BBF-AF6A-88AC670B7B76}">
      <dgm:prSet custT="1"/>
      <dgm:spPr/>
      <dgm:t>
        <a:bodyPr/>
        <a:lstStyle/>
        <a:p>
          <a:pPr rtl="0"/>
          <a:r>
            <a:rPr lang="cs-CZ" sz="1600" dirty="0" smtClean="0"/>
            <a:t> informuje osobu blízkou zemřelému, </a:t>
          </a:r>
          <a:endParaRPr lang="cs-CZ" sz="1600" dirty="0"/>
        </a:p>
      </dgm:t>
    </dgm:pt>
    <dgm:pt modelId="{8D2146F8-F0D7-4417-8CC2-61CA176D1B19}" type="parTrans" cxnId="{8EE68C90-0A1C-4EE6-B208-9C4D31004B59}">
      <dgm:prSet/>
      <dgm:spPr/>
      <dgm:t>
        <a:bodyPr/>
        <a:lstStyle/>
        <a:p>
          <a:endParaRPr lang="cs-CZ" sz="2800"/>
        </a:p>
      </dgm:t>
    </dgm:pt>
    <dgm:pt modelId="{24DF29F8-64F2-49D1-ABCA-91794A4ABAE2}" type="sibTrans" cxnId="{8EE68C90-0A1C-4EE6-B208-9C4D31004B59}">
      <dgm:prSet/>
      <dgm:spPr/>
      <dgm:t>
        <a:bodyPr/>
        <a:lstStyle/>
        <a:p>
          <a:endParaRPr lang="cs-CZ" sz="2800"/>
        </a:p>
      </dgm:t>
    </dgm:pt>
    <dgm:pt modelId="{87559554-700A-4EA7-8FC1-6035AC3C870A}">
      <dgm:prSet custT="1"/>
      <dgm:spPr/>
      <dgm:t>
        <a:bodyPr/>
        <a:lstStyle/>
        <a:p>
          <a:pPr rtl="0"/>
          <a:r>
            <a:rPr lang="cs-CZ" sz="1600" dirty="0" smtClean="0"/>
            <a:t>vyznačí v případech, v nichž je tímto zákonem stanovena povinnost provést pitvu, </a:t>
          </a:r>
          <a:endParaRPr lang="cs-CZ" sz="1600" dirty="0"/>
        </a:p>
      </dgm:t>
    </dgm:pt>
    <dgm:pt modelId="{D840D07D-437D-4689-A69A-61FEBC9084E9}" type="parTrans" cxnId="{8869BC97-A3D7-4882-9CFD-84381BA6C072}">
      <dgm:prSet/>
      <dgm:spPr/>
      <dgm:t>
        <a:bodyPr/>
        <a:lstStyle/>
        <a:p>
          <a:endParaRPr lang="cs-CZ" sz="2800"/>
        </a:p>
      </dgm:t>
    </dgm:pt>
    <dgm:pt modelId="{3E5627DD-D1CE-4FF7-91BE-A5A5C81FD4A3}" type="sibTrans" cxnId="{8869BC97-A3D7-4882-9CFD-84381BA6C072}">
      <dgm:prSet/>
      <dgm:spPr/>
      <dgm:t>
        <a:bodyPr/>
        <a:lstStyle/>
        <a:p>
          <a:endParaRPr lang="cs-CZ" sz="2800"/>
        </a:p>
      </dgm:t>
    </dgm:pt>
    <dgm:pt modelId="{C3CBC76C-1608-4500-A8E1-05305705A55A}">
      <dgm:prSet custT="1"/>
      <dgm:spPr/>
      <dgm:t>
        <a:bodyPr/>
        <a:lstStyle/>
        <a:p>
          <a:pPr rtl="0"/>
          <a:r>
            <a:rPr lang="cs-CZ" sz="1600" dirty="0" smtClean="0"/>
            <a:t>v případech, kdy určil provedení pitvy, zajistí převoz těla zemřelého k pitvě,</a:t>
          </a:r>
          <a:endParaRPr lang="cs-CZ" sz="1600" dirty="0"/>
        </a:p>
      </dgm:t>
    </dgm:pt>
    <dgm:pt modelId="{7F69A8FF-CAC1-4C0B-8A9A-13DB1E25CDC4}" type="parTrans" cxnId="{D71CF000-87DA-4065-B3B2-FF945F529964}">
      <dgm:prSet/>
      <dgm:spPr/>
      <dgm:t>
        <a:bodyPr/>
        <a:lstStyle/>
        <a:p>
          <a:endParaRPr lang="cs-CZ" sz="2800"/>
        </a:p>
      </dgm:t>
    </dgm:pt>
    <dgm:pt modelId="{B4EF1AEE-363F-457A-A3F0-20892BEC5F30}" type="sibTrans" cxnId="{D71CF000-87DA-4065-B3B2-FF945F529964}">
      <dgm:prSet/>
      <dgm:spPr/>
      <dgm:t>
        <a:bodyPr/>
        <a:lstStyle/>
        <a:p>
          <a:endParaRPr lang="cs-CZ" sz="2800"/>
        </a:p>
      </dgm:t>
    </dgm:pt>
    <dgm:pt modelId="{029E2328-9B5B-4D30-A1D0-C4D6176A2EF7}">
      <dgm:prSet custT="1"/>
      <dgm:spPr/>
      <dgm:t>
        <a:bodyPr/>
        <a:lstStyle/>
        <a:p>
          <a:pPr rtl="0"/>
          <a:r>
            <a:rPr lang="cs-CZ" sz="1600" dirty="0" smtClean="0"/>
            <a:t>v případech, kdy neurčil provedení pitvy, předá zprávu o úmrtí registrujícímu poskytovateli v oboru všeobecné praktické lékařství</a:t>
          </a:r>
          <a:endParaRPr lang="cs-CZ" sz="1600" dirty="0"/>
        </a:p>
      </dgm:t>
    </dgm:pt>
    <dgm:pt modelId="{0B5E0BB8-1821-421E-A083-68025BB94CAC}" type="parTrans" cxnId="{E3759FF1-872B-45C4-A73A-6D1118C17CD2}">
      <dgm:prSet/>
      <dgm:spPr/>
      <dgm:t>
        <a:bodyPr/>
        <a:lstStyle/>
        <a:p>
          <a:endParaRPr lang="cs-CZ" sz="2800"/>
        </a:p>
      </dgm:t>
    </dgm:pt>
    <dgm:pt modelId="{0BCC0DD9-5533-42AF-865B-641CDE1171E4}" type="sibTrans" cxnId="{E3759FF1-872B-45C4-A73A-6D1118C17CD2}">
      <dgm:prSet/>
      <dgm:spPr/>
      <dgm:t>
        <a:bodyPr/>
        <a:lstStyle/>
        <a:p>
          <a:endParaRPr lang="cs-CZ" sz="2800"/>
        </a:p>
      </dgm:t>
    </dgm:pt>
    <dgm:pt modelId="{591206D2-0D69-41AD-9995-D1209308449A}">
      <dgm:prSet custT="1"/>
      <dgm:spPr/>
      <dgm:t>
        <a:bodyPr/>
        <a:lstStyle/>
        <a:p>
          <a:pPr rtl="0"/>
          <a:r>
            <a:rPr lang="cs-CZ" sz="1600" dirty="0" smtClean="0"/>
            <a:t>neprodleně informuje Policii České republiky, jde- </a:t>
          </a:r>
          <a:r>
            <a:rPr lang="cs-CZ" sz="1600" dirty="0" err="1" smtClean="0"/>
            <a:t>-li</a:t>
          </a:r>
          <a:r>
            <a:rPr lang="cs-CZ" sz="1600" dirty="0" smtClean="0"/>
            <a:t> o 1. podezření, že úmrtí bylo způsobeno trestným činem nebo sebevraždou, 2. zemřelého neznámé totožnosti,</a:t>
          </a:r>
          <a:endParaRPr lang="cs-CZ" sz="1600" dirty="0"/>
        </a:p>
      </dgm:t>
    </dgm:pt>
    <dgm:pt modelId="{186D4450-DEB2-42A6-911E-14E150142E5D}" type="parTrans" cxnId="{74FEE5D7-DE19-4086-A40C-61D7CEFB1798}">
      <dgm:prSet/>
      <dgm:spPr/>
      <dgm:t>
        <a:bodyPr/>
        <a:lstStyle/>
        <a:p>
          <a:endParaRPr lang="cs-CZ" sz="2800"/>
        </a:p>
      </dgm:t>
    </dgm:pt>
    <dgm:pt modelId="{3830FD6F-7B5F-475B-84A9-DBA07A1BB48A}" type="sibTrans" cxnId="{74FEE5D7-DE19-4086-A40C-61D7CEFB1798}">
      <dgm:prSet/>
      <dgm:spPr/>
      <dgm:t>
        <a:bodyPr/>
        <a:lstStyle/>
        <a:p>
          <a:endParaRPr lang="cs-CZ" sz="2800"/>
        </a:p>
      </dgm:t>
    </dgm:pt>
    <dgm:pt modelId="{E2C32475-97FA-402F-B4B2-6096DD147F24}">
      <dgm:prSet custT="1"/>
      <dgm:spPr/>
      <dgm:t>
        <a:bodyPr/>
        <a:lstStyle/>
        <a:p>
          <a:pPr rtl="0"/>
          <a:r>
            <a:rPr lang="cs-CZ" sz="1600" dirty="0" smtClean="0"/>
            <a:t>za nejasných </a:t>
          </a:r>
          <a:r>
            <a:rPr lang="cs-CZ" sz="1600" dirty="0" err="1" smtClean="0"/>
            <a:t>okolnostíjen</a:t>
          </a:r>
          <a:r>
            <a:rPr lang="cs-CZ" sz="1600" dirty="0" smtClean="0"/>
            <a:t> nezbytné úkony tak, aby nedošlo ke zničení nebo poškození možných důkazů nasvědčujících tomu, že byl spáchán trestný čin, </a:t>
          </a:r>
          <a:endParaRPr lang="cs-CZ" sz="1600" dirty="0"/>
        </a:p>
      </dgm:t>
    </dgm:pt>
    <dgm:pt modelId="{E34DABE4-39AE-43F1-8F81-CE2DB20217FB}" type="parTrans" cxnId="{FC3B3CFD-E64F-4011-AD45-AC761A8804B6}">
      <dgm:prSet/>
      <dgm:spPr/>
      <dgm:t>
        <a:bodyPr/>
        <a:lstStyle/>
        <a:p>
          <a:endParaRPr lang="cs-CZ" sz="2800"/>
        </a:p>
      </dgm:t>
    </dgm:pt>
    <dgm:pt modelId="{C8F0D10D-1B0C-4C06-AF18-E5F45661EB64}" type="sibTrans" cxnId="{FC3B3CFD-E64F-4011-AD45-AC761A8804B6}">
      <dgm:prSet/>
      <dgm:spPr/>
      <dgm:t>
        <a:bodyPr/>
        <a:lstStyle/>
        <a:p>
          <a:endParaRPr lang="cs-CZ" sz="2800"/>
        </a:p>
      </dgm:t>
    </dgm:pt>
    <dgm:pt modelId="{D227D5E0-4103-4BD8-9DD5-2B7244456D66}">
      <dgm:prSet custT="1"/>
      <dgm:spPr/>
      <dgm:t>
        <a:bodyPr/>
        <a:lstStyle/>
        <a:p>
          <a:pPr rtl="0"/>
          <a:r>
            <a:rPr lang="cs-CZ" sz="1600" dirty="0" smtClean="0"/>
            <a:t>informuje Policii České republiky, jestliže mu není známa osoba blízká zemřelému</a:t>
          </a:r>
          <a:endParaRPr lang="cs-CZ" sz="1600" dirty="0"/>
        </a:p>
      </dgm:t>
    </dgm:pt>
    <dgm:pt modelId="{870D8305-D8D7-48E4-A993-F88CCFAC6D1D}" type="parTrans" cxnId="{3C30E6D0-D68B-4D0A-8F10-5E93C8ECE3B3}">
      <dgm:prSet/>
      <dgm:spPr/>
      <dgm:t>
        <a:bodyPr/>
        <a:lstStyle/>
        <a:p>
          <a:endParaRPr lang="cs-CZ" sz="2800"/>
        </a:p>
      </dgm:t>
    </dgm:pt>
    <dgm:pt modelId="{1C0E2FFE-EB07-4482-AB42-98CC1F4F32E9}" type="sibTrans" cxnId="{3C30E6D0-D68B-4D0A-8F10-5E93C8ECE3B3}">
      <dgm:prSet/>
      <dgm:spPr/>
      <dgm:t>
        <a:bodyPr/>
        <a:lstStyle/>
        <a:p>
          <a:endParaRPr lang="cs-CZ" sz="2800"/>
        </a:p>
      </dgm:t>
    </dgm:pt>
    <dgm:pt modelId="{478547AB-621A-4404-81BF-3F795B8DAF37}" type="pres">
      <dgm:prSet presAssocID="{5B851B27-4BC7-4D90-9E72-D10D251AB4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10DD67E-9A77-4583-A94A-312007392D50}" type="pres">
      <dgm:prSet presAssocID="{49C0BE93-F4F2-4A04-8793-DDE209CDE733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8757DF-322B-4D8D-A2D3-0D070083702E}" type="pres">
      <dgm:prSet presAssocID="{34496644-9DB5-40E2-9BF0-58939F5AB7D4}" presName="spacer" presStyleCnt="0"/>
      <dgm:spPr/>
    </dgm:pt>
    <dgm:pt modelId="{431D4C96-8E8B-450D-82AD-D02CEE2F0F49}" type="pres">
      <dgm:prSet presAssocID="{A228467E-F058-449B-9E2E-83F15A5E6513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5F9CE-6854-47D2-A4CF-EB8F2EF9261A}" type="pres">
      <dgm:prSet presAssocID="{D58EAA99-5B48-446E-9D30-BB0A3A5CA71C}" presName="spacer" presStyleCnt="0"/>
      <dgm:spPr/>
    </dgm:pt>
    <dgm:pt modelId="{13D4D404-E603-49B6-857E-0F26EF842E13}" type="pres">
      <dgm:prSet presAssocID="{6C4BD0EA-31D4-4BBF-AF6A-88AC670B7B76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59B5C5-5957-4F63-BC8A-9D01901D1DEB}" type="pres">
      <dgm:prSet presAssocID="{24DF29F8-64F2-49D1-ABCA-91794A4ABAE2}" presName="spacer" presStyleCnt="0"/>
      <dgm:spPr/>
    </dgm:pt>
    <dgm:pt modelId="{02FDD9AA-DC71-413F-9EA7-B1A618C95D11}" type="pres">
      <dgm:prSet presAssocID="{87559554-700A-4EA7-8FC1-6035AC3C870A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0CE6E-C938-485D-BFDF-D3218A0B9123}" type="pres">
      <dgm:prSet presAssocID="{3E5627DD-D1CE-4FF7-91BE-A5A5C81FD4A3}" presName="spacer" presStyleCnt="0"/>
      <dgm:spPr/>
    </dgm:pt>
    <dgm:pt modelId="{295F1193-D888-420F-9C1A-A24036AE6C72}" type="pres">
      <dgm:prSet presAssocID="{C3CBC76C-1608-4500-A8E1-05305705A55A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8E3BE0-C02F-4607-B0E1-9CCA171E8C06}" type="pres">
      <dgm:prSet presAssocID="{B4EF1AEE-363F-457A-A3F0-20892BEC5F30}" presName="spacer" presStyleCnt="0"/>
      <dgm:spPr/>
    </dgm:pt>
    <dgm:pt modelId="{FDAFD717-925B-4D4D-99B7-39238EF60029}" type="pres">
      <dgm:prSet presAssocID="{029E2328-9B5B-4D30-A1D0-C4D6176A2EF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886127-37C7-4A42-9E50-0E669FEED8BF}" type="pres">
      <dgm:prSet presAssocID="{0BCC0DD9-5533-42AF-865B-641CDE1171E4}" presName="spacer" presStyleCnt="0"/>
      <dgm:spPr/>
    </dgm:pt>
    <dgm:pt modelId="{083ACC50-2B2B-4A68-84AD-E183885C80A2}" type="pres">
      <dgm:prSet presAssocID="{591206D2-0D69-41AD-9995-D1209308449A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C0E0A3-5DB6-47D7-B88D-E5116EE71512}" type="pres">
      <dgm:prSet presAssocID="{3830FD6F-7B5F-475B-84A9-DBA07A1BB48A}" presName="spacer" presStyleCnt="0"/>
      <dgm:spPr/>
    </dgm:pt>
    <dgm:pt modelId="{ECF77730-9E3E-4498-B4C1-B6FBBABA65A9}" type="pres">
      <dgm:prSet presAssocID="{E2C32475-97FA-402F-B4B2-6096DD147F24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C68C62-9FAB-45D5-BB95-E776EDEFDE1B}" type="pres">
      <dgm:prSet presAssocID="{C8F0D10D-1B0C-4C06-AF18-E5F45661EB64}" presName="spacer" presStyleCnt="0"/>
      <dgm:spPr/>
    </dgm:pt>
    <dgm:pt modelId="{C6814C6D-D668-4651-9FA6-BF8AE43A26BE}" type="pres">
      <dgm:prSet presAssocID="{D227D5E0-4103-4BD8-9DD5-2B7244456D66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3759FF1-872B-45C4-A73A-6D1118C17CD2}" srcId="{5B851B27-4BC7-4D90-9E72-D10D251AB4BE}" destId="{029E2328-9B5B-4D30-A1D0-C4D6176A2EF7}" srcOrd="5" destOrd="0" parTransId="{0B5E0BB8-1821-421E-A083-68025BB94CAC}" sibTransId="{0BCC0DD9-5533-42AF-865B-641CDE1171E4}"/>
    <dgm:cxn modelId="{D6C66D83-0278-4F3D-BD6F-8EBF7BB16D43}" type="presOf" srcId="{6C4BD0EA-31D4-4BBF-AF6A-88AC670B7B76}" destId="{13D4D404-E603-49B6-857E-0F26EF842E13}" srcOrd="0" destOrd="0" presId="urn:microsoft.com/office/officeart/2005/8/layout/vList2"/>
    <dgm:cxn modelId="{10B71C0C-5622-4FF2-805C-343D2DB04CE1}" type="presOf" srcId="{A228467E-F058-449B-9E2E-83F15A5E6513}" destId="{431D4C96-8E8B-450D-82AD-D02CEE2F0F49}" srcOrd="0" destOrd="0" presId="urn:microsoft.com/office/officeart/2005/8/layout/vList2"/>
    <dgm:cxn modelId="{F855D6FE-0B23-4CDD-9569-8FFF731A786F}" type="presOf" srcId="{D227D5E0-4103-4BD8-9DD5-2B7244456D66}" destId="{C6814C6D-D668-4651-9FA6-BF8AE43A26BE}" srcOrd="0" destOrd="0" presId="urn:microsoft.com/office/officeart/2005/8/layout/vList2"/>
    <dgm:cxn modelId="{0F29C085-2C6A-4BD0-9E70-166E121E74C7}" srcId="{5B851B27-4BC7-4D90-9E72-D10D251AB4BE}" destId="{49C0BE93-F4F2-4A04-8793-DDE209CDE733}" srcOrd="0" destOrd="0" parTransId="{8D613362-F293-4C6F-86C3-25046D1D2704}" sibTransId="{34496644-9DB5-40E2-9BF0-58939F5AB7D4}"/>
    <dgm:cxn modelId="{8F5AFF9C-ED0C-45BB-A042-186CBB356C91}" type="presOf" srcId="{E2C32475-97FA-402F-B4B2-6096DD147F24}" destId="{ECF77730-9E3E-4498-B4C1-B6FBBABA65A9}" srcOrd="0" destOrd="0" presId="urn:microsoft.com/office/officeart/2005/8/layout/vList2"/>
    <dgm:cxn modelId="{8EE68C90-0A1C-4EE6-B208-9C4D31004B59}" srcId="{5B851B27-4BC7-4D90-9E72-D10D251AB4BE}" destId="{6C4BD0EA-31D4-4BBF-AF6A-88AC670B7B76}" srcOrd="2" destOrd="0" parTransId="{8D2146F8-F0D7-4417-8CC2-61CA176D1B19}" sibTransId="{24DF29F8-64F2-49D1-ABCA-91794A4ABAE2}"/>
    <dgm:cxn modelId="{705CAD1F-5A68-4F91-A77F-008A350699AD}" type="presOf" srcId="{C3CBC76C-1608-4500-A8E1-05305705A55A}" destId="{295F1193-D888-420F-9C1A-A24036AE6C72}" srcOrd="0" destOrd="0" presId="urn:microsoft.com/office/officeart/2005/8/layout/vList2"/>
    <dgm:cxn modelId="{53E14B9A-AE75-4FD5-9256-9DA45205A088}" type="presOf" srcId="{029E2328-9B5B-4D30-A1D0-C4D6176A2EF7}" destId="{FDAFD717-925B-4D4D-99B7-39238EF60029}" srcOrd="0" destOrd="0" presId="urn:microsoft.com/office/officeart/2005/8/layout/vList2"/>
    <dgm:cxn modelId="{FC3B3CFD-E64F-4011-AD45-AC761A8804B6}" srcId="{5B851B27-4BC7-4D90-9E72-D10D251AB4BE}" destId="{E2C32475-97FA-402F-B4B2-6096DD147F24}" srcOrd="7" destOrd="0" parTransId="{E34DABE4-39AE-43F1-8F81-CE2DB20217FB}" sibTransId="{C8F0D10D-1B0C-4C06-AF18-E5F45661EB64}"/>
    <dgm:cxn modelId="{C1187448-774A-4393-A03E-6D54633B539B}" srcId="{5B851B27-4BC7-4D90-9E72-D10D251AB4BE}" destId="{A228467E-F058-449B-9E2E-83F15A5E6513}" srcOrd="1" destOrd="0" parTransId="{D2E299E5-6598-4A90-8F62-A26F5472773A}" sibTransId="{D58EAA99-5B48-446E-9D30-BB0A3A5CA71C}"/>
    <dgm:cxn modelId="{E94F638B-EB63-4202-8553-047E55AEA09E}" type="presOf" srcId="{5B851B27-4BC7-4D90-9E72-D10D251AB4BE}" destId="{478547AB-621A-4404-81BF-3F795B8DAF37}" srcOrd="0" destOrd="0" presId="urn:microsoft.com/office/officeart/2005/8/layout/vList2"/>
    <dgm:cxn modelId="{8869BC97-A3D7-4882-9CFD-84381BA6C072}" srcId="{5B851B27-4BC7-4D90-9E72-D10D251AB4BE}" destId="{87559554-700A-4EA7-8FC1-6035AC3C870A}" srcOrd="3" destOrd="0" parTransId="{D840D07D-437D-4689-A69A-61FEBC9084E9}" sibTransId="{3E5627DD-D1CE-4FF7-91BE-A5A5C81FD4A3}"/>
    <dgm:cxn modelId="{DE7B357B-04A3-4675-99D8-717AB289FFB7}" type="presOf" srcId="{49C0BE93-F4F2-4A04-8793-DDE209CDE733}" destId="{210DD67E-9A77-4583-A94A-312007392D50}" srcOrd="0" destOrd="0" presId="urn:microsoft.com/office/officeart/2005/8/layout/vList2"/>
    <dgm:cxn modelId="{D71CF000-87DA-4065-B3B2-FF945F529964}" srcId="{5B851B27-4BC7-4D90-9E72-D10D251AB4BE}" destId="{C3CBC76C-1608-4500-A8E1-05305705A55A}" srcOrd="4" destOrd="0" parTransId="{7F69A8FF-CAC1-4C0B-8A9A-13DB1E25CDC4}" sibTransId="{B4EF1AEE-363F-457A-A3F0-20892BEC5F30}"/>
    <dgm:cxn modelId="{04255736-08F8-44C7-8371-F0D02C8DDC3C}" type="presOf" srcId="{591206D2-0D69-41AD-9995-D1209308449A}" destId="{083ACC50-2B2B-4A68-84AD-E183885C80A2}" srcOrd="0" destOrd="0" presId="urn:microsoft.com/office/officeart/2005/8/layout/vList2"/>
    <dgm:cxn modelId="{74FEE5D7-DE19-4086-A40C-61D7CEFB1798}" srcId="{5B851B27-4BC7-4D90-9E72-D10D251AB4BE}" destId="{591206D2-0D69-41AD-9995-D1209308449A}" srcOrd="6" destOrd="0" parTransId="{186D4450-DEB2-42A6-911E-14E150142E5D}" sibTransId="{3830FD6F-7B5F-475B-84A9-DBA07A1BB48A}"/>
    <dgm:cxn modelId="{86D4940B-CCD5-4D86-A308-A3E6AD607601}" type="presOf" srcId="{87559554-700A-4EA7-8FC1-6035AC3C870A}" destId="{02FDD9AA-DC71-413F-9EA7-B1A618C95D11}" srcOrd="0" destOrd="0" presId="urn:microsoft.com/office/officeart/2005/8/layout/vList2"/>
    <dgm:cxn modelId="{3C30E6D0-D68B-4D0A-8F10-5E93C8ECE3B3}" srcId="{5B851B27-4BC7-4D90-9E72-D10D251AB4BE}" destId="{D227D5E0-4103-4BD8-9DD5-2B7244456D66}" srcOrd="8" destOrd="0" parTransId="{870D8305-D8D7-48E4-A993-F88CCFAC6D1D}" sibTransId="{1C0E2FFE-EB07-4482-AB42-98CC1F4F32E9}"/>
    <dgm:cxn modelId="{683B1EF0-D48F-415B-B1E6-ADEE59DF3031}" type="presParOf" srcId="{478547AB-621A-4404-81BF-3F795B8DAF37}" destId="{210DD67E-9A77-4583-A94A-312007392D50}" srcOrd="0" destOrd="0" presId="urn:microsoft.com/office/officeart/2005/8/layout/vList2"/>
    <dgm:cxn modelId="{320DDB53-2557-4D33-AC58-CBCF5E7D9DA1}" type="presParOf" srcId="{478547AB-621A-4404-81BF-3F795B8DAF37}" destId="{418757DF-322B-4D8D-A2D3-0D070083702E}" srcOrd="1" destOrd="0" presId="urn:microsoft.com/office/officeart/2005/8/layout/vList2"/>
    <dgm:cxn modelId="{C1061706-34BF-4CCC-B328-D586CFE52CD5}" type="presParOf" srcId="{478547AB-621A-4404-81BF-3F795B8DAF37}" destId="{431D4C96-8E8B-450D-82AD-D02CEE2F0F49}" srcOrd="2" destOrd="0" presId="urn:microsoft.com/office/officeart/2005/8/layout/vList2"/>
    <dgm:cxn modelId="{A5C61E11-0062-4424-AB14-D9088D1E770E}" type="presParOf" srcId="{478547AB-621A-4404-81BF-3F795B8DAF37}" destId="{51D5F9CE-6854-47D2-A4CF-EB8F2EF9261A}" srcOrd="3" destOrd="0" presId="urn:microsoft.com/office/officeart/2005/8/layout/vList2"/>
    <dgm:cxn modelId="{907D49B4-BC62-431F-B1A4-948169588440}" type="presParOf" srcId="{478547AB-621A-4404-81BF-3F795B8DAF37}" destId="{13D4D404-E603-49B6-857E-0F26EF842E13}" srcOrd="4" destOrd="0" presId="urn:microsoft.com/office/officeart/2005/8/layout/vList2"/>
    <dgm:cxn modelId="{2A5685FC-CEAD-4632-828D-AB32838CF3D2}" type="presParOf" srcId="{478547AB-621A-4404-81BF-3F795B8DAF37}" destId="{1F59B5C5-5957-4F63-BC8A-9D01901D1DEB}" srcOrd="5" destOrd="0" presId="urn:microsoft.com/office/officeart/2005/8/layout/vList2"/>
    <dgm:cxn modelId="{D3EDE919-72F0-4705-8B67-2C2117EA977A}" type="presParOf" srcId="{478547AB-621A-4404-81BF-3F795B8DAF37}" destId="{02FDD9AA-DC71-413F-9EA7-B1A618C95D11}" srcOrd="6" destOrd="0" presId="urn:microsoft.com/office/officeart/2005/8/layout/vList2"/>
    <dgm:cxn modelId="{3289D245-0294-473C-81B6-45A90FB80992}" type="presParOf" srcId="{478547AB-621A-4404-81BF-3F795B8DAF37}" destId="{37B0CE6E-C938-485D-BFDF-D3218A0B9123}" srcOrd="7" destOrd="0" presId="urn:microsoft.com/office/officeart/2005/8/layout/vList2"/>
    <dgm:cxn modelId="{2E4A8748-7D71-4700-B81D-A6EB19D35665}" type="presParOf" srcId="{478547AB-621A-4404-81BF-3F795B8DAF37}" destId="{295F1193-D888-420F-9C1A-A24036AE6C72}" srcOrd="8" destOrd="0" presId="urn:microsoft.com/office/officeart/2005/8/layout/vList2"/>
    <dgm:cxn modelId="{2950726A-F82E-476B-9F54-991708AE6275}" type="presParOf" srcId="{478547AB-621A-4404-81BF-3F795B8DAF37}" destId="{B18E3BE0-C02F-4607-B0E1-9CCA171E8C06}" srcOrd="9" destOrd="0" presId="urn:microsoft.com/office/officeart/2005/8/layout/vList2"/>
    <dgm:cxn modelId="{94BB472D-ABC3-403A-B2DC-20909DB0A225}" type="presParOf" srcId="{478547AB-621A-4404-81BF-3F795B8DAF37}" destId="{FDAFD717-925B-4D4D-99B7-39238EF60029}" srcOrd="10" destOrd="0" presId="urn:microsoft.com/office/officeart/2005/8/layout/vList2"/>
    <dgm:cxn modelId="{9429BDC0-2F68-428C-B65D-23D8AA6FD2F9}" type="presParOf" srcId="{478547AB-621A-4404-81BF-3F795B8DAF37}" destId="{6F886127-37C7-4A42-9E50-0E669FEED8BF}" srcOrd="11" destOrd="0" presId="urn:microsoft.com/office/officeart/2005/8/layout/vList2"/>
    <dgm:cxn modelId="{71E16854-D5C0-4464-B65F-E025A3326872}" type="presParOf" srcId="{478547AB-621A-4404-81BF-3F795B8DAF37}" destId="{083ACC50-2B2B-4A68-84AD-E183885C80A2}" srcOrd="12" destOrd="0" presId="urn:microsoft.com/office/officeart/2005/8/layout/vList2"/>
    <dgm:cxn modelId="{C5E79923-893A-4D56-84C3-BEC254C8DC09}" type="presParOf" srcId="{478547AB-621A-4404-81BF-3F795B8DAF37}" destId="{F5C0E0A3-5DB6-47D7-B88D-E5116EE71512}" srcOrd="13" destOrd="0" presId="urn:microsoft.com/office/officeart/2005/8/layout/vList2"/>
    <dgm:cxn modelId="{C68037A0-274E-4CFD-A749-A7FD3C37B1F0}" type="presParOf" srcId="{478547AB-621A-4404-81BF-3F795B8DAF37}" destId="{ECF77730-9E3E-4498-B4C1-B6FBBABA65A9}" srcOrd="14" destOrd="0" presId="urn:microsoft.com/office/officeart/2005/8/layout/vList2"/>
    <dgm:cxn modelId="{8767F0DD-5AD4-4188-9097-1DC4F0E60EF2}" type="presParOf" srcId="{478547AB-621A-4404-81BF-3F795B8DAF37}" destId="{EFC68C62-9FAB-45D5-BB95-E776EDEFDE1B}" srcOrd="15" destOrd="0" presId="urn:microsoft.com/office/officeart/2005/8/layout/vList2"/>
    <dgm:cxn modelId="{FA2C0640-2D05-4279-AE20-038E1AAC921B}" type="presParOf" srcId="{478547AB-621A-4404-81BF-3F795B8DAF37}" destId="{C6814C6D-D668-4651-9FA6-BF8AE43A26BE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87F5-0FA4-41D6-84C5-506035C391C3}">
      <dsp:nvSpPr>
        <dsp:cNvPr id="0" name=""/>
        <dsp:cNvSpPr/>
      </dsp:nvSpPr>
      <dsp:spPr>
        <a:xfrm>
          <a:off x="0" y="36934"/>
          <a:ext cx="3037581" cy="18225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smtClean="0"/>
            <a:t>Rodičovství</a:t>
          </a:r>
          <a:endParaRPr lang="cs-CZ" sz="4000" kern="1200"/>
        </a:p>
      </dsp:txBody>
      <dsp:txXfrm>
        <a:off x="0" y="36934"/>
        <a:ext cx="3037581" cy="1822549"/>
      </dsp:txXfrm>
    </dsp:sp>
    <dsp:sp modelId="{3E870FD2-83B6-4D57-B405-34B3CAA94AC6}">
      <dsp:nvSpPr>
        <dsp:cNvPr id="0" name=""/>
        <dsp:cNvSpPr/>
      </dsp:nvSpPr>
      <dsp:spPr>
        <a:xfrm>
          <a:off x="3341340" y="36934"/>
          <a:ext cx="3037581" cy="1822549"/>
        </a:xfrm>
        <a:prstGeom prst="rect">
          <a:avLst/>
        </a:prstGeom>
        <a:solidFill>
          <a:schemeClr val="accent5">
            <a:hueOff val="589196"/>
            <a:satOff val="-2817"/>
            <a:lumOff val="30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smtClean="0"/>
            <a:t>Osvojení</a:t>
          </a:r>
          <a:endParaRPr lang="cs-CZ" sz="4000" kern="1200"/>
        </a:p>
      </dsp:txBody>
      <dsp:txXfrm>
        <a:off x="3341340" y="36934"/>
        <a:ext cx="3037581" cy="1822549"/>
      </dsp:txXfrm>
    </dsp:sp>
    <dsp:sp modelId="{03D9C9B1-4218-4E91-839F-8618C954E4C8}">
      <dsp:nvSpPr>
        <dsp:cNvPr id="0" name=""/>
        <dsp:cNvSpPr/>
      </dsp:nvSpPr>
      <dsp:spPr>
        <a:xfrm>
          <a:off x="6682680" y="36934"/>
          <a:ext cx="3037581" cy="1822549"/>
        </a:xfrm>
        <a:prstGeom prst="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smtClean="0"/>
            <a:t>Poručenství</a:t>
          </a:r>
          <a:endParaRPr lang="cs-CZ" sz="4000" kern="1200"/>
        </a:p>
      </dsp:txBody>
      <dsp:txXfrm>
        <a:off x="6682680" y="36934"/>
        <a:ext cx="3037581" cy="1822549"/>
      </dsp:txXfrm>
    </dsp:sp>
    <dsp:sp modelId="{60F0AE20-9335-4979-B79C-C96C06ED202C}">
      <dsp:nvSpPr>
        <dsp:cNvPr id="0" name=""/>
        <dsp:cNvSpPr/>
      </dsp:nvSpPr>
      <dsp:spPr>
        <a:xfrm>
          <a:off x="1670670" y="2163241"/>
          <a:ext cx="3037581" cy="1822549"/>
        </a:xfrm>
        <a:prstGeom prst="rect">
          <a:avLst/>
        </a:prstGeom>
        <a:solidFill>
          <a:schemeClr val="accent5">
            <a:hueOff val="1767588"/>
            <a:satOff val="-8452"/>
            <a:lumOff val="92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smtClean="0"/>
            <a:t>Opatrovnictví</a:t>
          </a:r>
          <a:endParaRPr lang="cs-CZ" sz="4000" kern="1200"/>
        </a:p>
      </dsp:txBody>
      <dsp:txXfrm>
        <a:off x="1670670" y="2163241"/>
        <a:ext cx="3037581" cy="1822549"/>
      </dsp:txXfrm>
    </dsp:sp>
    <dsp:sp modelId="{153A4353-E23A-4D1B-A378-F0E008290553}">
      <dsp:nvSpPr>
        <dsp:cNvPr id="0" name=""/>
        <dsp:cNvSpPr/>
      </dsp:nvSpPr>
      <dsp:spPr>
        <a:xfrm>
          <a:off x="5012010" y="2163241"/>
          <a:ext cx="3037581" cy="1822549"/>
        </a:xfrm>
        <a:prstGeom prst="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smtClean="0"/>
            <a:t>Pěstounství</a:t>
          </a:r>
          <a:endParaRPr lang="cs-CZ" sz="4000" kern="1200"/>
        </a:p>
      </dsp:txBody>
      <dsp:txXfrm>
        <a:off x="5012010" y="2163241"/>
        <a:ext cx="3037581" cy="1822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3BC0-3FBB-46A2-B3B4-00EC011F2DE5}">
      <dsp:nvSpPr>
        <dsp:cNvPr id="0" name=""/>
        <dsp:cNvSpPr/>
      </dsp:nvSpPr>
      <dsp:spPr>
        <a:xfrm>
          <a:off x="0" y="398112"/>
          <a:ext cx="9720262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Matkou dítěte je žena, která je porodila.</a:t>
          </a:r>
          <a:endParaRPr lang="cs-CZ" sz="3000" kern="1200"/>
        </a:p>
      </dsp:txBody>
      <dsp:txXfrm>
        <a:off x="33412" y="431524"/>
        <a:ext cx="9653438" cy="617626"/>
      </dsp:txXfrm>
    </dsp:sp>
    <dsp:sp modelId="{53E596A7-D573-429E-ABDC-B7974F032E56}">
      <dsp:nvSpPr>
        <dsp:cNvPr id="0" name=""/>
        <dsp:cNvSpPr/>
      </dsp:nvSpPr>
      <dsp:spPr>
        <a:xfrm>
          <a:off x="0" y="1168962"/>
          <a:ext cx="9720262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Otcem je:</a:t>
          </a:r>
          <a:endParaRPr lang="cs-CZ" sz="3000" kern="1200"/>
        </a:p>
      </dsp:txBody>
      <dsp:txXfrm>
        <a:off x="33412" y="1202374"/>
        <a:ext cx="9653438" cy="617626"/>
      </dsp:txXfrm>
    </dsp:sp>
    <dsp:sp modelId="{53EC48D2-7CDB-4C3C-A5E7-43BD06F7E5C2}">
      <dsp:nvSpPr>
        <dsp:cNvPr id="0" name=""/>
        <dsp:cNvSpPr/>
      </dsp:nvSpPr>
      <dsp:spPr>
        <a:xfrm>
          <a:off x="0" y="1853412"/>
          <a:ext cx="9720262" cy="108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smtClean="0"/>
            <a:t>manžel matky</a:t>
          </a:r>
          <a:endParaRPr lang="cs-CZ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smtClean="0"/>
            <a:t>u neprovdané souhlasné prohlášení</a:t>
          </a:r>
          <a:endParaRPr lang="cs-CZ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smtClean="0"/>
            <a:t>Určí soud</a:t>
          </a:r>
          <a:endParaRPr lang="cs-CZ" sz="2300" kern="1200"/>
        </a:p>
      </dsp:txBody>
      <dsp:txXfrm>
        <a:off x="0" y="1853412"/>
        <a:ext cx="9720262" cy="1086750"/>
      </dsp:txXfrm>
    </dsp:sp>
    <dsp:sp modelId="{9DB4E93A-2E44-41A0-9E3D-8A38769CFA5D}">
      <dsp:nvSpPr>
        <dsp:cNvPr id="0" name=""/>
        <dsp:cNvSpPr/>
      </dsp:nvSpPr>
      <dsp:spPr>
        <a:xfrm>
          <a:off x="0" y="2940162"/>
          <a:ext cx="9720262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Popřít otcovství lze do šesti let věku (subjektivní lhůta 6 měsíců)</a:t>
          </a:r>
          <a:endParaRPr lang="cs-CZ" sz="3000" kern="1200"/>
        </a:p>
      </dsp:txBody>
      <dsp:txXfrm>
        <a:off x="33412" y="2973574"/>
        <a:ext cx="9653438" cy="617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1E6DC-D326-4578-B5A5-F1624EAF1092}">
      <dsp:nvSpPr>
        <dsp:cNvPr id="0" name=""/>
        <dsp:cNvSpPr/>
      </dsp:nvSpPr>
      <dsp:spPr>
        <a:xfrm>
          <a:off x="0" y="25290"/>
          <a:ext cx="9720072" cy="638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Při poskytování všech zdravotních služeb</a:t>
          </a:r>
          <a:endParaRPr lang="cs-CZ" sz="2800" kern="1200"/>
        </a:p>
      </dsp:txBody>
      <dsp:txXfrm>
        <a:off x="31185" y="56475"/>
        <a:ext cx="9657702" cy="576449"/>
      </dsp:txXfrm>
    </dsp:sp>
    <dsp:sp modelId="{A58D6A4E-1B48-4935-9F1D-70CD242C3773}">
      <dsp:nvSpPr>
        <dsp:cNvPr id="0" name=""/>
        <dsp:cNvSpPr/>
      </dsp:nvSpPr>
      <dsp:spPr>
        <a:xfrm>
          <a:off x="0" y="664110"/>
          <a:ext cx="9720072" cy="89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 smtClean="0"/>
            <a:t>v souladu s jinými právními předpisy a vnitřním řádem, a nenaruší-li přítomnost těchto osob poskytnutí zdravotních služeb; to neplatí, jde-li o osoby ve výkonu vazby, trestu odnětí svobody nebo zabezpečovací detence;</a:t>
          </a:r>
          <a:endParaRPr lang="cs-CZ" sz="2200" kern="1200"/>
        </a:p>
      </dsp:txBody>
      <dsp:txXfrm>
        <a:off x="0" y="664110"/>
        <a:ext cx="9720072" cy="898380"/>
      </dsp:txXfrm>
    </dsp:sp>
    <dsp:sp modelId="{3D56CDF0-D317-4E3A-A6BF-C123580A100F}">
      <dsp:nvSpPr>
        <dsp:cNvPr id="0" name=""/>
        <dsp:cNvSpPr/>
      </dsp:nvSpPr>
      <dsp:spPr>
        <a:xfrm>
          <a:off x="0" y="1562490"/>
          <a:ext cx="9720072" cy="638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Hospitalizace</a:t>
          </a:r>
          <a:endParaRPr lang="cs-CZ" sz="2800" kern="1200"/>
        </a:p>
      </dsp:txBody>
      <dsp:txXfrm>
        <a:off x="31185" y="1593675"/>
        <a:ext cx="9657702" cy="576449"/>
      </dsp:txXfrm>
    </dsp:sp>
    <dsp:sp modelId="{F9099947-1BBD-41AE-8BCC-F2B1CE267F35}">
      <dsp:nvSpPr>
        <dsp:cNvPr id="0" name=""/>
        <dsp:cNvSpPr/>
      </dsp:nvSpPr>
      <dsp:spPr>
        <a:xfrm>
          <a:off x="0" y="2201310"/>
          <a:ext cx="9720072" cy="1796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 dirty="0" smtClean="0"/>
            <a:t>umožnit pobyt zákonného zástupce nebo opatrovníka, nebo osoby jimi pověřené společně s hospitalizovaným nezletilým pacientem nebo pacientem s omezenou svéprávností, </a:t>
          </a:r>
          <a:endParaRPr lang="cs-CZ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 smtClean="0"/>
            <a:t>pokud to umožňuje vybavení zdravotnického zařízení nebo nebude narušeno poskytování zdravotních služeb anebo takový pobyt není na základě jiného právního předpisu vyloučen,</a:t>
          </a:r>
          <a:endParaRPr lang="cs-CZ" sz="2200" kern="1200"/>
        </a:p>
      </dsp:txBody>
      <dsp:txXfrm>
        <a:off x="0" y="2201310"/>
        <a:ext cx="9720072" cy="1796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41486-322C-46B5-8462-113755006BE0}">
      <dsp:nvSpPr>
        <dsp:cNvPr id="0" name=""/>
        <dsp:cNvSpPr/>
      </dsp:nvSpPr>
      <dsp:spPr>
        <a:xfrm>
          <a:off x="0" y="111878"/>
          <a:ext cx="9720262" cy="524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Prohlídka těla </a:t>
          </a:r>
          <a:endParaRPr lang="cs-CZ" sz="2300" kern="1200"/>
        </a:p>
      </dsp:txBody>
      <dsp:txXfrm>
        <a:off x="25616" y="137494"/>
        <a:ext cx="9669030" cy="473513"/>
      </dsp:txXfrm>
    </dsp:sp>
    <dsp:sp modelId="{16DC1426-FF71-40F9-939B-1CBDB8F41D05}">
      <dsp:nvSpPr>
        <dsp:cNvPr id="0" name=""/>
        <dsp:cNvSpPr/>
      </dsp:nvSpPr>
      <dsp:spPr>
        <a:xfrm>
          <a:off x="0" y="636623"/>
          <a:ext cx="9720262" cy="511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 smtClean="0"/>
            <a:t>třeba provést vždy; jejím účelem je zjistit smrt osoby, pravděpodobné datum a čas úmrtí, pravděpodobnou příčinu smrti a dále určit, zda bude provedena pitva. </a:t>
          </a:r>
          <a:endParaRPr lang="cs-CZ" sz="1800" kern="1200"/>
        </a:p>
      </dsp:txBody>
      <dsp:txXfrm>
        <a:off x="0" y="636623"/>
        <a:ext cx="9720262" cy="511807"/>
      </dsp:txXfrm>
    </dsp:sp>
    <dsp:sp modelId="{4CCDACA6-442A-4B70-B4D5-EBC769FA3C19}">
      <dsp:nvSpPr>
        <dsp:cNvPr id="0" name=""/>
        <dsp:cNvSpPr/>
      </dsp:nvSpPr>
      <dsp:spPr>
        <a:xfrm>
          <a:off x="0" y="1148431"/>
          <a:ext cx="9720262" cy="524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Pitva</a:t>
          </a:r>
          <a:endParaRPr lang="cs-CZ" sz="2300" kern="1200"/>
        </a:p>
      </dsp:txBody>
      <dsp:txXfrm>
        <a:off x="25616" y="1174047"/>
        <a:ext cx="9669030" cy="473513"/>
      </dsp:txXfrm>
    </dsp:sp>
    <dsp:sp modelId="{083FB2AD-B174-4C7B-B4A8-33BCA15C35A9}">
      <dsp:nvSpPr>
        <dsp:cNvPr id="0" name=""/>
        <dsp:cNvSpPr/>
      </dsp:nvSpPr>
      <dsp:spPr>
        <a:xfrm>
          <a:off x="0" y="1673176"/>
          <a:ext cx="9720262" cy="2237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smtClean="0"/>
            <a:t>patologicko-anatomické, </a:t>
          </a:r>
          <a:r>
            <a:rPr lang="cs-CZ" sz="1800" kern="1200" dirty="0" smtClean="0"/>
            <a:t>které se provádějí za účelem zjištění základní nemoci …. a k ověření klinické diagnózy a léčebného postupu u osob zemřelých ve zdravotnickém zařízení smrtí z chorobných příčin,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smtClean="0"/>
            <a:t>zdravotní</a:t>
          </a:r>
          <a:r>
            <a:rPr lang="cs-CZ" sz="1800" kern="1200" dirty="0" smtClean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smtClean="0"/>
            <a:t>soudní</a:t>
          </a:r>
          <a:r>
            <a:rPr lang="cs-CZ" sz="1800" kern="1200" dirty="0" smtClean="0"/>
            <a:t>, které se provádějí při podezření, že úmrtí bylo způsobeno trestným činem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smtClean="0"/>
            <a:t>anatomické</a:t>
          </a:r>
          <a:r>
            <a:rPr lang="cs-CZ" sz="1800" kern="1200" dirty="0" smtClean="0"/>
            <a:t>, které se provádějí k výukovým účelům nebo pro účely vědy a výzkumu v oblasti zdravotnictví.</a:t>
          </a:r>
          <a:endParaRPr lang="cs-CZ" sz="1800" kern="1200" dirty="0"/>
        </a:p>
      </dsp:txBody>
      <dsp:txXfrm>
        <a:off x="0" y="1673176"/>
        <a:ext cx="9720262" cy="22376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DD67E-9A77-4583-A94A-312007392D50}">
      <dsp:nvSpPr>
        <dsp:cNvPr id="0" name=""/>
        <dsp:cNvSpPr/>
      </dsp:nvSpPr>
      <dsp:spPr>
        <a:xfrm>
          <a:off x="0" y="645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 vyplní příslušné List o prohlídce zemřelého</a:t>
          </a:r>
          <a:endParaRPr lang="cs-CZ" sz="1600" kern="1200" dirty="0"/>
        </a:p>
      </dsp:txBody>
      <dsp:txXfrm>
        <a:off x="21341" y="21986"/>
        <a:ext cx="9677580" cy="394494"/>
      </dsp:txXfrm>
    </dsp:sp>
    <dsp:sp modelId="{431D4C96-8E8B-450D-82AD-D02CEE2F0F49}">
      <dsp:nvSpPr>
        <dsp:cNvPr id="0" name=""/>
        <dsp:cNvSpPr/>
      </dsp:nvSpPr>
      <dsp:spPr>
        <a:xfrm>
          <a:off x="0" y="448677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určí, zda bude provedena patologicko-anatomická nebo zdravotní pitva podle tohoto zákona,</a:t>
          </a:r>
          <a:endParaRPr lang="cs-CZ" sz="1600" kern="1200" dirty="0"/>
        </a:p>
      </dsp:txBody>
      <dsp:txXfrm>
        <a:off x="21341" y="470018"/>
        <a:ext cx="9677580" cy="394494"/>
      </dsp:txXfrm>
    </dsp:sp>
    <dsp:sp modelId="{13D4D404-E603-49B6-857E-0F26EF842E13}">
      <dsp:nvSpPr>
        <dsp:cNvPr id="0" name=""/>
        <dsp:cNvSpPr/>
      </dsp:nvSpPr>
      <dsp:spPr>
        <a:xfrm>
          <a:off x="0" y="896709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 informuje osobu blízkou zemřelému, </a:t>
          </a:r>
          <a:endParaRPr lang="cs-CZ" sz="1600" kern="1200" dirty="0"/>
        </a:p>
      </dsp:txBody>
      <dsp:txXfrm>
        <a:off x="21341" y="918050"/>
        <a:ext cx="9677580" cy="394494"/>
      </dsp:txXfrm>
    </dsp:sp>
    <dsp:sp modelId="{02FDD9AA-DC71-413F-9EA7-B1A618C95D11}">
      <dsp:nvSpPr>
        <dsp:cNvPr id="0" name=""/>
        <dsp:cNvSpPr/>
      </dsp:nvSpPr>
      <dsp:spPr>
        <a:xfrm>
          <a:off x="0" y="1344742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vyznačí v případech, v nichž je tímto zákonem stanovena povinnost provést pitvu, </a:t>
          </a:r>
          <a:endParaRPr lang="cs-CZ" sz="1600" kern="1200" dirty="0"/>
        </a:p>
      </dsp:txBody>
      <dsp:txXfrm>
        <a:off x="21341" y="1366083"/>
        <a:ext cx="9677580" cy="394494"/>
      </dsp:txXfrm>
    </dsp:sp>
    <dsp:sp modelId="{295F1193-D888-420F-9C1A-A24036AE6C72}">
      <dsp:nvSpPr>
        <dsp:cNvPr id="0" name=""/>
        <dsp:cNvSpPr/>
      </dsp:nvSpPr>
      <dsp:spPr>
        <a:xfrm>
          <a:off x="0" y="1792774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 případech, kdy určil provedení pitvy, zajistí převoz těla zemřelého k pitvě,</a:t>
          </a:r>
          <a:endParaRPr lang="cs-CZ" sz="1600" kern="1200" dirty="0"/>
        </a:p>
      </dsp:txBody>
      <dsp:txXfrm>
        <a:off x="21341" y="1814115"/>
        <a:ext cx="9677580" cy="394494"/>
      </dsp:txXfrm>
    </dsp:sp>
    <dsp:sp modelId="{FDAFD717-925B-4D4D-99B7-39238EF60029}">
      <dsp:nvSpPr>
        <dsp:cNvPr id="0" name=""/>
        <dsp:cNvSpPr/>
      </dsp:nvSpPr>
      <dsp:spPr>
        <a:xfrm>
          <a:off x="0" y="2240806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 případech, kdy neurčil provedení pitvy, předá zprávu o úmrtí registrujícímu poskytovateli v oboru všeobecné praktické lékařství</a:t>
          </a:r>
          <a:endParaRPr lang="cs-CZ" sz="1600" kern="1200" dirty="0"/>
        </a:p>
      </dsp:txBody>
      <dsp:txXfrm>
        <a:off x="21341" y="2262147"/>
        <a:ext cx="9677580" cy="394494"/>
      </dsp:txXfrm>
    </dsp:sp>
    <dsp:sp modelId="{083ACC50-2B2B-4A68-84AD-E183885C80A2}">
      <dsp:nvSpPr>
        <dsp:cNvPr id="0" name=""/>
        <dsp:cNvSpPr/>
      </dsp:nvSpPr>
      <dsp:spPr>
        <a:xfrm>
          <a:off x="0" y="2688839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neprodleně informuje Policii České republiky, jde- </a:t>
          </a:r>
          <a:r>
            <a:rPr lang="cs-CZ" sz="1600" kern="1200" dirty="0" err="1" smtClean="0"/>
            <a:t>-li</a:t>
          </a:r>
          <a:r>
            <a:rPr lang="cs-CZ" sz="1600" kern="1200" dirty="0" smtClean="0"/>
            <a:t> o 1. podezření, že úmrtí bylo způsobeno trestným činem nebo sebevraždou, 2. zemřelého neznámé totožnosti,</a:t>
          </a:r>
          <a:endParaRPr lang="cs-CZ" sz="1600" kern="1200" dirty="0"/>
        </a:p>
      </dsp:txBody>
      <dsp:txXfrm>
        <a:off x="21341" y="2710180"/>
        <a:ext cx="9677580" cy="394494"/>
      </dsp:txXfrm>
    </dsp:sp>
    <dsp:sp modelId="{ECF77730-9E3E-4498-B4C1-B6FBBABA65A9}">
      <dsp:nvSpPr>
        <dsp:cNvPr id="0" name=""/>
        <dsp:cNvSpPr/>
      </dsp:nvSpPr>
      <dsp:spPr>
        <a:xfrm>
          <a:off x="0" y="3136871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za nejasných </a:t>
          </a:r>
          <a:r>
            <a:rPr lang="cs-CZ" sz="1600" kern="1200" dirty="0" err="1" smtClean="0"/>
            <a:t>okolnostíjen</a:t>
          </a:r>
          <a:r>
            <a:rPr lang="cs-CZ" sz="1600" kern="1200" dirty="0" smtClean="0"/>
            <a:t> nezbytné úkony tak, aby nedošlo ke zničení nebo poškození možných důkazů nasvědčujících tomu, že byl spáchán trestný čin, </a:t>
          </a:r>
          <a:endParaRPr lang="cs-CZ" sz="1600" kern="1200" dirty="0"/>
        </a:p>
      </dsp:txBody>
      <dsp:txXfrm>
        <a:off x="21341" y="3158212"/>
        <a:ext cx="9677580" cy="394494"/>
      </dsp:txXfrm>
    </dsp:sp>
    <dsp:sp modelId="{C6814C6D-D668-4651-9FA6-BF8AE43A26BE}">
      <dsp:nvSpPr>
        <dsp:cNvPr id="0" name=""/>
        <dsp:cNvSpPr/>
      </dsp:nvSpPr>
      <dsp:spPr>
        <a:xfrm>
          <a:off x="0" y="3584903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informuje Policii České republiky, jestliže mu není známa osoba blízká zemřelému</a:t>
          </a:r>
          <a:endParaRPr lang="cs-CZ" sz="1600" kern="1200" dirty="0"/>
        </a:p>
      </dsp:txBody>
      <dsp:txXfrm>
        <a:off x="21341" y="3606244"/>
        <a:ext cx="9677580" cy="394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2E93F21-D63B-4EAA-BEEB-37AF464FB91D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7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84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00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83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71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77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9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02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50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41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54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E93F21-D63B-4EAA-BEEB-37AF464FB91D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49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971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Opatrovník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rozhodnutí o omezení svéprávnosti jmenuje soud člověku opatrovníka. </a:t>
            </a:r>
          </a:p>
          <a:p>
            <a:r>
              <a:rPr lang="cs-CZ" dirty="0" smtClean="0"/>
              <a:t>Při výběru opatrovníka přihlédne soud k přáním opatrovance, k jeho potřebě i k podnětům osob </a:t>
            </a:r>
            <a:r>
              <a:rPr lang="cs-CZ" dirty="0" err="1" smtClean="0"/>
              <a:t>opatrovanci</a:t>
            </a:r>
            <a:r>
              <a:rPr lang="cs-CZ" dirty="0" smtClean="0"/>
              <a:t> blízkých, sledují-li jeho prospěch, </a:t>
            </a:r>
          </a:p>
          <a:p>
            <a:r>
              <a:rPr lang="cs-CZ" dirty="0" smtClean="0"/>
              <a:t>Rozhodnutí o omezení svéprávnosti nezbavuje člověka práva samostatně právně jednat v běžných záležitostech každodenního života.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16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Nezletilí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255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Zákonní zástupci nezletilého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30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Rodičovství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47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Předpokladem osvojení je takový vztah mezi osvojitelem a osvojencem, jaký je mezi rodičem a dítětem, nebo že tu jsou alespoň základy takového vztahu.</a:t>
            </a:r>
          </a:p>
          <a:p>
            <a:r>
              <a:rPr lang="cs-CZ" dirty="0" smtClean="0"/>
              <a:t>Rozhoduje soud</a:t>
            </a:r>
          </a:p>
          <a:p>
            <a:r>
              <a:rPr lang="cs-CZ" dirty="0" smtClean="0"/>
              <a:t>Mohou se stát manželé, výjimečně jen jeden z nich</a:t>
            </a:r>
          </a:p>
          <a:p>
            <a:r>
              <a:rPr lang="cs-CZ" dirty="0" smtClean="0"/>
              <a:t>Věkový rozdíl min 16 let</a:t>
            </a:r>
          </a:p>
          <a:p>
            <a:r>
              <a:rPr lang="cs-CZ" dirty="0" smtClean="0"/>
              <a:t>nemůže být rozhodnuto bez souhlasu dítěte, rodičů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58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Není-li rodič ani osvojitel přidělí soud </a:t>
            </a:r>
            <a:r>
              <a:rPr lang="cs-CZ" dirty="0"/>
              <a:t>d</a:t>
            </a:r>
            <a:r>
              <a:rPr lang="cs-CZ" dirty="0" smtClean="0"/>
              <a:t>ítěti poručníka</a:t>
            </a:r>
          </a:p>
          <a:p>
            <a:r>
              <a:rPr lang="cs-CZ" dirty="0" smtClean="0"/>
              <a:t>Nenajde-li se vhodná fyzická osoba, může jím být orgán sociálněprávní ochrany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7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Opatrovnictví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tam vztah rodič-dítě</a:t>
            </a:r>
          </a:p>
          <a:p>
            <a:r>
              <a:rPr lang="cs-CZ" dirty="0" smtClean="0"/>
              <a:t>Osoba, kterou určí soud v případě potřeby hájit zájmy dítěte ve střetu se zákonným zástupcem</a:t>
            </a:r>
          </a:p>
          <a:p>
            <a:r>
              <a:rPr lang="cs-CZ" dirty="0" smtClean="0"/>
              <a:t>Například správa jmění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14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Pěstounství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Dítě má rodiče, kteří nejsou schopni se starat</a:t>
            </a:r>
          </a:p>
          <a:p>
            <a:r>
              <a:rPr lang="cs-CZ" dirty="0" smtClean="0"/>
              <a:t>Soud ustanoví pěstouna</a:t>
            </a:r>
          </a:p>
          <a:p>
            <a:r>
              <a:rPr lang="cs-CZ" dirty="0" smtClean="0"/>
              <a:t>Rodiče mají pořád vyživovací povinnost a „práva“ k dítěti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6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Zásah do integrity člověka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pravidlo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nikdo nesmí zasáhnout do integrity jiného člověka bez jeho souhlasu </a:t>
            </a:r>
          </a:p>
          <a:p>
            <a:pPr lvl="1"/>
            <a:r>
              <a:rPr lang="cs-CZ" dirty="0" smtClean="0"/>
              <a:t>souhlasu uděleného s vědomím o povaze zásahu a o jeho možných následcích</a:t>
            </a:r>
          </a:p>
          <a:p>
            <a:pPr lvl="1"/>
            <a:r>
              <a:rPr lang="cs-CZ" dirty="0" smtClean="0"/>
              <a:t>Souhlasí-li někdo, aby mu byla způsobena závažná újma, nepřihlíží se k tomu;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2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specifika dětských a nesvéprávných pacientů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Zdravotnický zákrok a informovaný souhlas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Občanský zákoník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Kdo chce provést na jiném člověku zákrok, vysvětlí mu srozumitelně povahu tohoto zákroku. </a:t>
            </a:r>
          </a:p>
          <a:p>
            <a:r>
              <a:rPr lang="cs-CZ" dirty="0" smtClean="0"/>
              <a:t>Vysvětlení je řádně podáno, lze-li rozumně předpokládat, že druhá strana pochopila způsob a účel zákroku včetně očekávaných následků i možných nebezpečí pro své zdraví, jakož i to, zda přichází v úvahu případně i jiný postup.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Zákon o zdravotních službách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Zdravotní služby lze pacientovi poskytnout pouze s jeho svobodným a informovaným souhlasem, nestanoví-li tento zákon jinak.</a:t>
            </a:r>
          </a:p>
          <a:p>
            <a:r>
              <a:rPr lang="cs-CZ" dirty="0" smtClean="0"/>
              <a:t>Informovaný souhlas je, pokud je pacientovi před vyslovením souhlasu podána informace podle</a:t>
            </a:r>
          </a:p>
          <a:p>
            <a:r>
              <a:rPr lang="cs-CZ" dirty="0" smtClean="0"/>
              <a:t>Zákonný zástupce má právo klást otázky;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souhlasu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OZ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Písemnou formu, má-li být oddělena část těla, která se již neobnoví.</a:t>
            </a:r>
          </a:p>
          <a:p>
            <a:r>
              <a:rPr lang="cs-CZ" dirty="0" smtClean="0"/>
              <a:t>Písemnou formu vyžaduje i souhlas k</a:t>
            </a:r>
          </a:p>
          <a:p>
            <a:r>
              <a:rPr lang="cs-CZ" dirty="0" smtClean="0"/>
              <a:t>a) lékařskému pokusu na člověku, nebo</a:t>
            </a:r>
          </a:p>
          <a:p>
            <a:r>
              <a:rPr lang="cs-CZ" dirty="0" smtClean="0"/>
              <a:t>b) zákroku, který zdravotní stav člověka nevyžaduje; to neplatí, jedná-li se o kosmetické zákroky nezanechávající trvalé nebo závažné následky.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ZOS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Písemná</a:t>
            </a:r>
          </a:p>
          <a:p>
            <a:pPr lvl="1"/>
            <a:r>
              <a:rPr lang="cs-CZ" dirty="0" smtClean="0"/>
              <a:t>Obecně pouze pokud tak určí poskytovatel </a:t>
            </a:r>
          </a:p>
          <a:p>
            <a:pPr lvl="1"/>
            <a:r>
              <a:rPr lang="cs-CZ" dirty="0" smtClean="0"/>
              <a:t>Vždy u hospitalizace</a:t>
            </a:r>
          </a:p>
          <a:p>
            <a:pPr lvl="1"/>
            <a:r>
              <a:rPr lang="cs-CZ" dirty="0" smtClean="0"/>
              <a:t>Asistovaná reprodukce, sterilizace</a:t>
            </a:r>
          </a:p>
          <a:p>
            <a:pPr lvl="1"/>
            <a:r>
              <a:rPr lang="cs-CZ" dirty="0" smtClean="0"/>
              <a:t>Psychochirurgický výkon</a:t>
            </a:r>
          </a:p>
          <a:p>
            <a:pPr lvl="1"/>
            <a:r>
              <a:rPr lang="cs-CZ" dirty="0" smtClean="0"/>
              <a:t>Ověřování nových postupů</a:t>
            </a:r>
          </a:p>
          <a:p>
            <a:pPr lvl="1"/>
            <a:r>
              <a:rPr lang="cs-CZ" dirty="0" smtClean="0"/>
              <a:t>Klinické studie ….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8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Specifika nezletilých pacientů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57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 poskytování zdravotních služeb nezletilému pacientovi: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zjistit jeho názor na poskytnutí zamýšlených zdravotních služeb, jestliže je to přiměřené rozumové a volní vyspělosti jeho věku. </a:t>
            </a:r>
          </a:p>
          <a:p>
            <a:r>
              <a:rPr lang="cs-CZ" dirty="0" smtClean="0"/>
              <a:t>názor musí být zohledněn jako faktor, jehož závažnost narůstá úměrně s věkem a stupněm rozumové a volní vyspělosti nezletilého pacienta.</a:t>
            </a:r>
          </a:p>
          <a:p>
            <a:r>
              <a:rPr lang="cs-CZ" dirty="0" smtClean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r>
              <a:rPr lang="cs-CZ" dirty="0" smtClean="0"/>
              <a:t>Jinak zákonný zástupce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4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Souhlas zákonného zástupce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souhlasem ZZ, informace nezbytné k informovanému souhlasu se podají oběma</a:t>
            </a:r>
          </a:p>
          <a:p>
            <a:r>
              <a:rPr lang="cs-CZ" dirty="0" smtClean="0"/>
              <a:t>Pokud je nezletilý způsobilý dát souhlas sám podá se zák. zástupci pouze informace o poskytnutých zdrav. službách nebo zdravotním stavu nezletilého pacienta</a:t>
            </a:r>
          </a:p>
          <a:p>
            <a:r>
              <a:rPr lang="cs-CZ" dirty="0" smtClean="0"/>
              <a:t>U neodkladné a akutní péče, kdy není možné dost rychle získat souhlas ZZ rozhoduje zdravotnický pracovník (Pozor, zaznamenat do zdrav. Dokumentace!)</a:t>
            </a:r>
          </a:p>
        </p:txBody>
      </p:sp>
    </p:spTree>
    <p:extLst>
      <p:ext uri="{BB962C8B-B14F-4D97-AF65-F5344CB8AC3E}">
        <p14:creationId xmlns:p14="http://schemas.microsoft.com/office/powerpoint/2010/main" val="320277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Právo na nepřetržitou přítomnost </a:t>
            </a:r>
            <a:r>
              <a:rPr lang="cs-CZ" dirty="0" smtClean="0"/>
              <a:t>Zákonného zástupce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802775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29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Zásah do integrity dítěte, nesvéprávného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§ 93 OZ Zákonný zástupce může udělit souhlas k zásahu do integrity zastoupeného,</a:t>
            </a:r>
          </a:p>
          <a:p>
            <a:r>
              <a:rPr lang="cs-CZ" dirty="0" smtClean="0"/>
              <a:t>Podá se vysvětlení i tomu, kdo má být zákroku podroben</a:t>
            </a:r>
          </a:p>
          <a:p>
            <a:pPr lvl="1"/>
            <a:r>
              <a:rPr lang="cs-CZ" dirty="0" smtClean="0"/>
              <a:t>způsobem přiměřeným schopnosti dotčeného vysvětlení pochopit.</a:t>
            </a:r>
          </a:p>
          <a:p>
            <a:r>
              <a:rPr lang="cs-CZ" dirty="0" smtClean="0"/>
              <a:t>Nezletilý, může v obvyklých záležitostech udělit souhlas k zákroku na svém těle také sám, </a:t>
            </a:r>
          </a:p>
          <a:p>
            <a:pPr lvl="1"/>
            <a:r>
              <a:rPr lang="cs-CZ" dirty="0" smtClean="0"/>
              <a:t>je-li to přiměřené rozumové a volní vyspělosti nezletilých jeho věku </a:t>
            </a:r>
          </a:p>
          <a:p>
            <a:pPr lvl="1"/>
            <a:r>
              <a:rPr lang="cs-CZ" dirty="0" smtClean="0"/>
              <a:t>Jedná-li se o zákrok nezanechávající trvalé nebo závažné následky.</a:t>
            </a:r>
          </a:p>
          <a:p>
            <a:pPr lvl="1"/>
            <a:r>
              <a:rPr lang="cs-CZ" dirty="0" smtClean="0"/>
              <a:t>Analogicky u nesvéprávného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37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práva opatrovníka/ZZ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na informace o zdravotním stavu </a:t>
            </a:r>
            <a:endParaRPr lang="cs-CZ" dirty="0" smtClean="0"/>
          </a:p>
          <a:p>
            <a:r>
              <a:rPr lang="cs-CZ" dirty="0" smtClean="0"/>
              <a:t>právo </a:t>
            </a:r>
            <a:r>
              <a:rPr lang="cs-CZ" dirty="0"/>
              <a:t>klást otázky náleží zákonnému zástupci nebo opatrovníkovi pacienta a pacientovi, je-li k takovému úkonu přiměřeně rozumově a volně </a:t>
            </a:r>
            <a:r>
              <a:rPr lang="cs-CZ" dirty="0" smtClean="0"/>
              <a:t>vyspělý</a:t>
            </a:r>
          </a:p>
          <a:p>
            <a:r>
              <a:rPr lang="cs-CZ" dirty="0" smtClean="0"/>
              <a:t>Být včas informovat </a:t>
            </a:r>
            <a:r>
              <a:rPr lang="cs-CZ" dirty="0"/>
              <a:t>zákonného zástupce pacienta o propuštění z jednodenní nebo lůžkové péče</a:t>
            </a:r>
            <a:r>
              <a:rPr lang="cs-CZ" dirty="0" smtClean="0"/>
              <a:t>,</a:t>
            </a:r>
          </a:p>
          <a:p>
            <a:r>
              <a:rPr lang="cs-CZ" dirty="0" smtClean="0"/>
              <a:t>Podat stížnost jménem pacienta</a:t>
            </a:r>
          </a:p>
        </p:txBody>
      </p:sp>
      <p:sp>
        <p:nvSpPr>
          <p:cNvPr id="4" name="Obdélník 3"/>
          <p:cNvSpPr/>
          <p:nvPr/>
        </p:nvSpPr>
        <p:spPr>
          <a:xfrm>
            <a:off x="1330037" y="2743200"/>
            <a:ext cx="9544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095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pobyt zákonného zástupce nebo opatrovníka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Poskytovatel jednodenní nebo lůžkové péče je povinen umožnit obyt zákonného zástupce nebo opatrovníka</a:t>
            </a:r>
            <a:r>
              <a:rPr lang="cs-CZ" sz="2400" dirty="0" smtClean="0"/>
              <a:t>, nebo osoby jimi pověřené společně s hospitalizovaným nezletilým pacientem nebo pacientem s omezenou svéprávností, pokud to umožňuje vybavení zdravotnického zařízení nebo nebude narušeno poskytování zdravotních služeb.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719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Nahlížení do zdravotnické </a:t>
            </a:r>
            <a:r>
              <a:rPr lang="cs-CZ" dirty="0" smtClean="0"/>
              <a:t>dokumentace zákonným zástupcem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Zákonný zástupce nebo opatrovník může nahlížet, činit si opisy a výpisy</a:t>
            </a:r>
          </a:p>
          <a:p>
            <a:r>
              <a:rPr lang="cs-CZ" dirty="0" smtClean="0"/>
              <a:t>Zástupce může určit další osoby oprávněné nahlížet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40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Subjektivita a Svéprávnost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5372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Zvláští</a:t>
            </a:r>
            <a:r>
              <a:rPr lang="cs-CZ" dirty="0" smtClean="0"/>
              <a:t> případ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estliže jsou ve zdravotnické dokumentaci vedené o nezletilém pacientovi zaznamenány takové údaje o jeho zákonném zástupci, pěstounovi nebo jiné pečující osobě, o kterých se zdravotnický pracovník dozvěděl při poskytování zdravotních služeb a z nichž lze </a:t>
            </a:r>
            <a:r>
              <a:rPr lang="cs-CZ" b="1" dirty="0" smtClean="0"/>
              <a:t>vyvodit podezření na zneužívání nebo týrání pacienta </a:t>
            </a:r>
            <a:r>
              <a:rPr lang="cs-CZ" dirty="0" smtClean="0"/>
              <a:t>nebo </a:t>
            </a:r>
            <a:r>
              <a:rPr lang="cs-CZ" b="1" dirty="0" smtClean="0"/>
              <a:t>ohrožování jeho zdravého vývoje</a:t>
            </a:r>
            <a:r>
              <a:rPr lang="cs-CZ" dirty="0" smtClean="0"/>
              <a:t>, </a:t>
            </a:r>
            <a:endParaRPr lang="cs-CZ" dirty="0" smtClean="0"/>
          </a:p>
          <a:p>
            <a:r>
              <a:rPr lang="cs-CZ" dirty="0" smtClean="0"/>
              <a:t>může </a:t>
            </a:r>
            <a:r>
              <a:rPr lang="cs-CZ" b="1" dirty="0" smtClean="0"/>
              <a:t>poskytovatel omezit zpřístupnění zdravotnické dokumentace </a:t>
            </a:r>
            <a:r>
              <a:rPr lang="cs-CZ" dirty="0" smtClean="0"/>
              <a:t>tomuto zákonnému zástupci, </a:t>
            </a:r>
            <a:r>
              <a:rPr lang="cs-CZ" dirty="0" smtClean="0"/>
              <a:t>pokud </a:t>
            </a:r>
            <a:r>
              <a:rPr lang="cs-CZ" dirty="0" smtClean="0"/>
              <a:t>uzná, že toto omezení je v zájmu pacienta.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Akutní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(3) Jde-li o zdravotní služby, které spočívají v </a:t>
            </a:r>
            <a:r>
              <a:rPr lang="cs-CZ" dirty="0" smtClean="0"/>
              <a:t>poskytnutí </a:t>
            </a:r>
            <a:r>
              <a:rPr lang="cs-CZ" dirty="0"/>
              <a:t>neodkladné péče, </a:t>
            </a:r>
            <a:r>
              <a:rPr lang="cs-CZ" dirty="0" smtClean="0"/>
              <a:t>nebo </a:t>
            </a:r>
            <a:r>
              <a:rPr lang="cs-CZ" dirty="0"/>
              <a:t>akutní péče, a</a:t>
            </a:r>
          </a:p>
          <a:p>
            <a:r>
              <a:rPr lang="cs-CZ" dirty="0" smtClean="0"/>
              <a:t>souhlas </a:t>
            </a:r>
            <a:r>
              <a:rPr lang="cs-CZ" dirty="0"/>
              <a:t>zákonného zástupce nelze získat bez zbytečného odkladu, </a:t>
            </a:r>
            <a:endParaRPr lang="cs-CZ" dirty="0" smtClean="0"/>
          </a:p>
          <a:p>
            <a:r>
              <a:rPr lang="cs-CZ" dirty="0" smtClean="0"/>
              <a:t>rozhodne </a:t>
            </a:r>
            <a:r>
              <a:rPr lang="cs-CZ" dirty="0"/>
              <a:t>o jejich poskytnutí ošetřující zdravotnický pracovník. To neplatí, lze-li zdravotní služby poskytnout podle </a:t>
            </a:r>
            <a:r>
              <a:rPr lang="cs-CZ" dirty="0" smtClean="0"/>
              <a:t>na </a:t>
            </a:r>
            <a:r>
              <a:rPr lang="cs-CZ" dirty="0"/>
              <a:t>základě souhlasu nezletilého pacienta.</a:t>
            </a:r>
          </a:p>
        </p:txBody>
      </p:sp>
    </p:spTree>
    <p:extLst>
      <p:ext uri="{BB962C8B-B14F-4D97-AF65-F5344CB8AC3E}">
        <p14:creationId xmlns:p14="http://schemas.microsoft.com/office/powerpoint/2010/main" val="2549378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Opatrovníka/ZZ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a) dodržovat navržený individuální léčebný postup, pokud s poskytováním zdravotních služeb vyslovil souhlas,</a:t>
            </a:r>
          </a:p>
          <a:p>
            <a:r>
              <a:rPr lang="cs-CZ" dirty="0" smtClean="0"/>
              <a:t>b</a:t>
            </a:r>
            <a:r>
              <a:rPr lang="cs-CZ" dirty="0"/>
              <a:t>) řídit se vnitřním řádem,</a:t>
            </a:r>
          </a:p>
          <a:p>
            <a:r>
              <a:rPr lang="cs-CZ" dirty="0" smtClean="0"/>
              <a:t>c</a:t>
            </a:r>
            <a:r>
              <a:rPr lang="cs-CZ" dirty="0"/>
              <a:t>) uhradit poskytovateli cenu poskytnutých zdravotních služeb nehrazených nebo částečně hrazených z veřejného zdravotního pojištění nebo jiných zdrojů, které mu byly poskytnuty s jeho souhlasem,</a:t>
            </a:r>
          </a:p>
          <a:p>
            <a:r>
              <a:rPr lang="cs-CZ" dirty="0" smtClean="0"/>
              <a:t>d</a:t>
            </a:r>
            <a:r>
              <a:rPr lang="cs-CZ" dirty="0"/>
              <a:t>) pravdivě informovat ošetřujícího zdravotnického pracovníka o dosavadním vývoji zdravotního stavu, včetně informací o infekčních nemocech16), o zdravotních službách poskytovaných jinými poskytovateli, o užívání léčivých přípravků, včetně užívání návykových látek, a dalších skutečnostech podstatných pro poskytování zdravotních služeb,</a:t>
            </a:r>
          </a:p>
          <a:p>
            <a:r>
              <a:rPr lang="cs-CZ" dirty="0" smtClean="0"/>
              <a:t>e</a:t>
            </a:r>
            <a:r>
              <a:rPr lang="cs-CZ" dirty="0"/>
              <a:t>) nepožívat během hospitalizace alkohol nebo jiné návykové látky a podrobit se na základě rozhodnutí ošetřujícího lékaře v odůvodněných případech vyšetřením za účelem prokázání, zda je nebo není pod vlivem alkoholu nebo jiných návykových látek.</a:t>
            </a:r>
          </a:p>
        </p:txBody>
      </p:sp>
    </p:spTree>
    <p:extLst>
      <p:ext uri="{BB962C8B-B14F-4D97-AF65-F5344CB8AC3E}">
        <p14:creationId xmlns:p14="http://schemas.microsoft.com/office/powerpoint/2010/main" val="33428349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prokázat totožnost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Pacient, zákonný zástupce nebo opatrovník pacienta, osoba určená pacientem, osoba blízká pacientovi nebo osoba ze společné domácnosti jsou povinni prokázat svou totožnost občanským průkazem, jestliže o to poskytovatel nebo zdravotnický pracovník, jehož prostřednictvím poskytovatel poskytuje pacientovi zdravotní služby, požádá</a:t>
            </a:r>
            <a:r>
              <a:rPr lang="cs-CZ" dirty="0" smtClean="0"/>
              <a:t>.</a:t>
            </a:r>
          </a:p>
          <a:p>
            <a:r>
              <a:rPr lang="cs-CZ" dirty="0"/>
              <a:t>Jestliže pacient, zákonný zástupce nebo opatrovník pacienta odmítne prokázání totožnosti podle odstavce 3, může poskytovatel nebo zdravotnický pracovník odmítnout poskytnutí zdravotní služby, nejde-li o pacienta, kterému je třeba poskytnout neodkladnou péči.</a:t>
            </a:r>
          </a:p>
        </p:txBody>
      </p:sp>
    </p:spTree>
    <p:extLst>
      <p:ext uri="{BB962C8B-B14F-4D97-AF65-F5344CB8AC3E}">
        <p14:creationId xmlns:p14="http://schemas.microsoft.com/office/powerpoint/2010/main" val="386357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Hospitalizace bez souhlasu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2967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Hospitalizace i bez souhlasu zákonného zástupce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ochranné léčení formou lůžkové péče,</a:t>
            </a:r>
          </a:p>
          <a:p>
            <a:r>
              <a:rPr lang="cs-CZ" dirty="0" smtClean="0"/>
              <a:t>nařízena izolace, karanténa nebo léčení</a:t>
            </a:r>
          </a:p>
          <a:p>
            <a:r>
              <a:rPr lang="cs-CZ" dirty="0" smtClean="0"/>
              <a:t>podle trestního řádu nařízeno vyšetření zdravotního stavu,</a:t>
            </a:r>
          </a:p>
          <a:p>
            <a:r>
              <a:rPr lang="cs-CZ" dirty="0" smtClean="0"/>
              <a:t>podezření na týrání, zneužívání nebo zanedbávání nezletilého</a:t>
            </a:r>
          </a:p>
          <a:p>
            <a:endParaRPr lang="cs-CZ" dirty="0"/>
          </a:p>
          <a:p>
            <a:r>
              <a:rPr lang="cs-CZ" dirty="0" smtClean="0"/>
              <a:t>Nutnost oznámit </a:t>
            </a:r>
            <a:r>
              <a:rPr lang="cs-CZ" dirty="0" err="1" smtClean="0"/>
              <a:t>hospotalizaci</a:t>
            </a:r>
            <a:r>
              <a:rPr lang="cs-CZ" dirty="0" smtClean="0"/>
              <a:t> bez souhlasu do 24 hodin</a:t>
            </a:r>
          </a:p>
        </p:txBody>
      </p:sp>
    </p:spTree>
    <p:extLst>
      <p:ext uri="{BB962C8B-B14F-4D97-AF65-F5344CB8AC3E}">
        <p14:creationId xmlns:p14="http://schemas.microsoft.com/office/powerpoint/2010/main" val="348752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Týrání dětí/svěřené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Nezletilého pacienta nebo pacienta s omezenou svéprávností lze bez souhlasu zákonného zástupce nebo opatrovníka hospitalizovat též v případě, jde-li o podezření na týrání, zneužívání nebo zanedbávání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Právo odmítnout nahlížení do zdravotnické dokumentace</a:t>
            </a:r>
          </a:p>
          <a:p>
            <a:r>
              <a:rPr lang="cs-CZ" dirty="0" smtClean="0"/>
              <a:t>Kdo se dozví </a:t>
            </a:r>
            <a:r>
              <a:rPr lang="cs-CZ" dirty="0"/>
              <a:t>o týrání a takový </a:t>
            </a:r>
            <a:r>
              <a:rPr lang="cs-CZ" dirty="0" smtClean="0"/>
              <a:t>trestný </a:t>
            </a:r>
            <a:r>
              <a:rPr lang="cs-CZ" dirty="0"/>
              <a:t>čin </a:t>
            </a:r>
            <a:r>
              <a:rPr lang="cs-CZ" b="1" dirty="0"/>
              <a:t>neoznámí</a:t>
            </a:r>
            <a:r>
              <a:rPr lang="cs-CZ" dirty="0"/>
              <a:t> bez odkladu státnímu zástupci nebo policejnímu </a:t>
            </a:r>
            <a:r>
              <a:rPr lang="cs-CZ" dirty="0" smtClean="0"/>
              <a:t>orgánu, </a:t>
            </a:r>
            <a:r>
              <a:rPr lang="cs-CZ" dirty="0"/>
              <a:t>bude potrestán odnětím svobody až na tři léta</a:t>
            </a:r>
            <a:r>
              <a:rPr lang="cs-CZ" dirty="0" smtClean="0"/>
              <a:t>;</a:t>
            </a:r>
          </a:p>
          <a:p>
            <a:r>
              <a:rPr lang="cs-CZ" dirty="0"/>
              <a:t>Kdo se hodnověrným způsobem dozví, že jiný připravuje nebo </a:t>
            </a:r>
            <a:r>
              <a:rPr lang="cs-CZ" dirty="0" smtClean="0"/>
              <a:t>páchá týrání a takový trestný </a:t>
            </a:r>
            <a:r>
              <a:rPr lang="cs-CZ" dirty="0"/>
              <a:t>čin neoznámí </a:t>
            </a:r>
            <a:r>
              <a:rPr lang="cs-CZ" dirty="0" smtClean="0"/>
              <a:t>bude </a:t>
            </a:r>
            <a:r>
              <a:rPr lang="cs-CZ" dirty="0"/>
              <a:t>potrestán odnětím svobody až na tři léta; stanoví-li tento zákon na některý z těchto trestných činů trest mírnější, bude potrestán oním trestem mírnějším.</a:t>
            </a:r>
          </a:p>
        </p:txBody>
      </p:sp>
    </p:spTree>
    <p:extLst>
      <p:ext uri="{BB962C8B-B14F-4D97-AF65-F5344CB8AC3E}">
        <p14:creationId xmlns:p14="http://schemas.microsoft.com/office/powerpoint/2010/main" val="25642806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Týrání svěřené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(1) Kdo týrá osobu, která je v jeho péči nebo výchově, bude potrestán odnětím svobody na jeden rok až pět let.</a:t>
            </a:r>
          </a:p>
          <a:p>
            <a:r>
              <a:rPr lang="cs-CZ" dirty="0" smtClean="0"/>
              <a:t>(</a:t>
            </a:r>
            <a:r>
              <a:rPr lang="cs-CZ" dirty="0"/>
              <a:t>2) Odnětím svobody na dvě léta až osm let bude pachatel potrestán,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a</a:t>
            </a:r>
            <a:r>
              <a:rPr lang="cs-CZ" dirty="0"/>
              <a:t>) spáchá-li čin uvedený v odstavci 1 zvlášť surovým nebo trýznivým způsobem,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b</a:t>
            </a:r>
            <a:r>
              <a:rPr lang="cs-CZ" dirty="0"/>
              <a:t>) způsobí-li takovým činem těžkou újmu na zdraví,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c</a:t>
            </a:r>
            <a:r>
              <a:rPr lang="cs-CZ" dirty="0"/>
              <a:t>) spáchá-li takový čin nejméně na dvou osobách, nebo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d</a:t>
            </a:r>
            <a:r>
              <a:rPr lang="cs-CZ" dirty="0"/>
              <a:t>) páchá-li takový čin po delší dobu.</a:t>
            </a:r>
          </a:p>
          <a:p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/>
              <a:t>3) Odnětím svobody na pět až dvanáct let bude pachatel potrestán, způsobí-li činem uvedeným v odstavci 1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a</a:t>
            </a:r>
            <a:r>
              <a:rPr lang="cs-CZ" dirty="0"/>
              <a:t>) těžkou újmu na zdraví nejméně dvou osob, nebo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b</a:t>
            </a:r>
            <a:r>
              <a:rPr lang="cs-CZ" dirty="0"/>
              <a:t>) smrt.</a:t>
            </a:r>
          </a:p>
        </p:txBody>
      </p:sp>
    </p:spTree>
    <p:extLst>
      <p:ext uri="{BB962C8B-B14F-4D97-AF65-F5344CB8AC3E}">
        <p14:creationId xmlns:p14="http://schemas.microsoft.com/office/powerpoint/2010/main" val="10216646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Zacházení s člověkem po smrti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1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Integrita člověka po smrti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Lidské tělo je pod právní ochranou i po smrti člověka. Naložit s lidskými pozůstatky a s lidskými ostatky způsobem pro zemřelého nedůstojným se zakazuje.</a:t>
            </a:r>
          </a:p>
          <a:p>
            <a:r>
              <a:rPr lang="cs-CZ" dirty="0"/>
              <a:t>Č</a:t>
            </a:r>
            <a:r>
              <a:rPr lang="cs-CZ" dirty="0" smtClean="0"/>
              <a:t>lověk má právo rozhodnout, jak bude po jeho smrti naloženo s jeho tělem.</a:t>
            </a:r>
          </a:p>
          <a:p>
            <a:r>
              <a:rPr lang="cs-CZ" dirty="0" smtClean="0"/>
              <a:t>Provést pitvu nebo použít lidské tělo po smrti člověka pro potřeby lékařské vědy, výzkumu nebo k výukovým účelům bez souhlasu zemřelého lze jen, pokud tak stanoví jiný zákon.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7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7" y="718637"/>
            <a:ext cx="5157787" cy="823912"/>
          </a:xfrm>
        </p:spPr>
        <p:txBody>
          <a:bodyPr/>
          <a:lstStyle/>
          <a:p>
            <a:r>
              <a:rPr lang="cs-CZ" dirty="0" smtClean="0"/>
              <a:t>Subjektivita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7" y="1542549"/>
            <a:ext cx="5157787" cy="4697830"/>
          </a:xfrm>
        </p:spPr>
        <p:txBody>
          <a:bodyPr/>
          <a:lstStyle/>
          <a:p>
            <a:r>
              <a:rPr lang="cs-CZ" dirty="0" smtClean="0"/>
              <a:t>„právní osobnost“ </a:t>
            </a:r>
          </a:p>
          <a:p>
            <a:r>
              <a:rPr lang="cs-CZ" dirty="0" smtClean="0"/>
              <a:t>§15 OZ - Právní osobnost je způsobilost mít v mezích právního řádu práva a povinnosti.</a:t>
            </a:r>
          </a:p>
          <a:p>
            <a:r>
              <a:rPr lang="cs-CZ" dirty="0" smtClean="0"/>
              <a:t>Schopnost mít práva a povinnosti </a:t>
            </a:r>
          </a:p>
          <a:p>
            <a:r>
              <a:rPr lang="cs-CZ" dirty="0" smtClean="0"/>
              <a:t>Způsobilost být účastníkem právních vztahů</a:t>
            </a:r>
          </a:p>
          <a:p>
            <a:r>
              <a:rPr lang="cs-CZ" dirty="0" smtClean="0"/>
              <a:t>Od narození až do smrti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718637"/>
            <a:ext cx="5183188" cy="823912"/>
          </a:xfrm>
        </p:spPr>
        <p:txBody>
          <a:bodyPr/>
          <a:lstStyle/>
          <a:p>
            <a:r>
              <a:rPr lang="cs-CZ" dirty="0" smtClean="0"/>
              <a:t>Svéprávnost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1593181"/>
            <a:ext cx="5183188" cy="4647197"/>
          </a:xfrm>
        </p:spPr>
        <p:txBody>
          <a:bodyPr/>
          <a:lstStyle/>
          <a:p>
            <a:r>
              <a:rPr lang="cs-CZ" dirty="0" smtClean="0"/>
              <a:t>Možnost </a:t>
            </a:r>
            <a:r>
              <a:rPr lang="cs-CZ" u="sng" dirty="0" smtClean="0"/>
              <a:t>právně jednat</a:t>
            </a:r>
            <a:endParaRPr lang="cs-CZ" dirty="0" smtClean="0"/>
          </a:p>
          <a:p>
            <a:r>
              <a:rPr lang="cs-CZ" dirty="0" smtClean="0"/>
              <a:t>Možnost nabývat práva</a:t>
            </a:r>
          </a:p>
          <a:p>
            <a:r>
              <a:rPr lang="cs-CZ" dirty="0" smtClean="0"/>
              <a:t>Možnost zavazovat se k povinnostem</a:t>
            </a:r>
          </a:p>
          <a:p>
            <a:r>
              <a:rPr lang="cs-CZ" dirty="0" smtClean="0"/>
              <a:t>Jednání na základě své vlastní vůle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6235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Tělo zemřelého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605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04593"/>
          </a:xfrm>
        </p:spPr>
        <p:txBody>
          <a:bodyPr/>
          <a:lstStyle/>
          <a:p>
            <a:r>
              <a:rPr lang="cs-CZ" dirty="0" smtClean="0"/>
              <a:t>V rámci prohlídky těla zemřelého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6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Nezletilý pacient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poskytování zdravotních služeb nezletilému pacientovi je třeba zjistit jeho názor na poskytnutí zamýšlených zdravotních služeb, jestliže je to přiměřené rozumové a volní vyspělosti jeho věku. </a:t>
            </a:r>
            <a:endParaRPr lang="cs-CZ" dirty="0" smtClean="0"/>
          </a:p>
          <a:p>
            <a:r>
              <a:rPr lang="cs-CZ" dirty="0"/>
              <a:t>Tento názor musí být zohledněn jako faktor, jehož závažnost narůstá úměrně s věkem a stupněm rozumové a volní vyspělosti nezletilého pacienta. </a:t>
            </a:r>
            <a:endParaRPr lang="cs-CZ" dirty="0" smtClean="0"/>
          </a:p>
          <a:p>
            <a:r>
              <a:rPr lang="cs-CZ" dirty="0" smtClean="0"/>
              <a:t>nezletilému </a:t>
            </a:r>
            <a:r>
              <a:rPr lang="cs-CZ" dirty="0"/>
              <a:t>pacientovi lze zamýšlené zdravotní služby poskytnout na základě jeho souhlasu, jestliže je provedení takového úkonu přiměřené jeho rozumové a volní vyspělosti odpovídající jeho věku. </a:t>
            </a:r>
            <a:endParaRPr lang="cs-CZ" dirty="0" smtClean="0"/>
          </a:p>
          <a:p>
            <a:r>
              <a:rPr lang="cs-CZ" dirty="0" smtClean="0"/>
              <a:t>Tím </a:t>
            </a:r>
            <a:r>
              <a:rPr lang="cs-CZ" dirty="0"/>
              <a:t>není dotčena možnost poskytování zdravotních služeb bez souhlasu.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4996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Smyslové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 se smyslovým postižením nebo s těžkými komunikačními problémy zapříčiněnými zdravotními důvody má při komunikaci související s poskytováním zdravotních služeb právo dorozumívat se způsobem pro něj srozumitelným a dorozumívacími prostředky, které si sám zvolí, včetně způsobů založených na tlumočení druhou osobou. </a:t>
            </a:r>
          </a:p>
        </p:txBody>
      </p:sp>
    </p:spTree>
    <p:extLst>
      <p:ext uri="{BB962C8B-B14F-4D97-AF65-F5344CB8AC3E}">
        <p14:creationId xmlns:p14="http://schemas.microsoft.com/office/powerpoint/2010/main" val="35721616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 </a:t>
            </a:r>
            <a:br>
              <a:rPr lang="cs-CZ" dirty="0"/>
            </a:br>
            <a:r>
              <a:rPr lang="cs-CZ" b="1" dirty="0"/>
              <a:t>Hospitalizace pacienta a poskytování zdravotních služeb bez </a:t>
            </a:r>
            <a:r>
              <a:rPr lang="cs-CZ" b="1" dirty="0" smtClean="0"/>
              <a:t>souhlasu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Hospitalizace</a:t>
            </a:r>
          </a:p>
          <a:p>
            <a:r>
              <a:rPr lang="cs-CZ" dirty="0" smtClean="0"/>
              <a:t>jeho </a:t>
            </a:r>
            <a:r>
              <a:rPr lang="cs-CZ" dirty="0"/>
              <a:t>zdravotní stav vyžaduje poskytnutí neodkladné péče a zároveň neumožňuje, aby vyslovil souhlas.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neodkladnou </a:t>
            </a:r>
            <a:r>
              <a:rPr lang="cs-CZ" dirty="0" smtClean="0"/>
              <a:t>péči</a:t>
            </a:r>
          </a:p>
          <a:p>
            <a:r>
              <a:rPr lang="cs-CZ" dirty="0"/>
              <a:t>jde-li </a:t>
            </a:r>
            <a:r>
              <a:rPr lang="cs-CZ" dirty="0" smtClean="0"/>
              <a:t>o b</a:t>
            </a:r>
            <a:r>
              <a:rPr lang="cs-CZ" dirty="0"/>
              <a:t>) zdravotní služby nezbytné k záchraně života nebo zamezení vážného poškození zdraví.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747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Právní osobnosti ani svéprávnosti se nikdo nemůže vzdát ani zčásti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919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Subjektivita nenarozených dětí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počaté dítě se hledí jako na již narozené, pokud to vyhovuje jeho zájmům. </a:t>
            </a:r>
          </a:p>
          <a:p>
            <a:r>
              <a:rPr lang="cs-CZ" dirty="0" smtClean="0"/>
              <a:t>Má se za to, že se dítě narodilo živé. </a:t>
            </a:r>
          </a:p>
          <a:p>
            <a:r>
              <a:rPr lang="cs-CZ" dirty="0" smtClean="0"/>
              <a:t>Nenarodí-li se však živé, hledí se na ně, jako by nikdy nebylo.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364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Svéprávnost a zletilost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Plně svéprávným se člověk stává zletilostí. </a:t>
            </a:r>
          </a:p>
          <a:p>
            <a:r>
              <a:rPr lang="cs-CZ" dirty="0" smtClean="0"/>
              <a:t>Zletilosti se nabývá dovršením osmnáctého roku věku</a:t>
            </a:r>
          </a:p>
          <a:p>
            <a:r>
              <a:rPr lang="cs-CZ" dirty="0" smtClean="0"/>
              <a:t>Lze – přiznat svéprávnost soudně, uzavřít manželství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521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svéprávnosti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přistoupit jen v zájmu člověka, jehož se to týká, </a:t>
            </a:r>
          </a:p>
          <a:p>
            <a:r>
              <a:rPr lang="cs-CZ" dirty="0" smtClean="0"/>
              <a:t>po jeho zhlédnutí a s plným uznáváním jeho práv a jeho osobní jedinečnosti. </a:t>
            </a:r>
          </a:p>
          <a:p>
            <a:r>
              <a:rPr lang="cs-CZ" dirty="0" smtClean="0"/>
              <a:t>musí být důkladně vzaty v úvahu rozsah i stupeň neschopnosti člověka postarat se o vlastní záležitosti.</a:t>
            </a:r>
          </a:p>
          <a:p>
            <a:r>
              <a:rPr lang="cs-CZ" dirty="0"/>
              <a:t>O</a:t>
            </a:r>
            <a:r>
              <a:rPr lang="cs-CZ" dirty="0" smtClean="0"/>
              <a:t>mezit svéprávnost člověka lze jen tehdy, hrozila-li by mu jinak závažná újma a nepostačí-li vzhledem k jeho zájmům mírnější a méně omezující opatření.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154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omezení svéprávnosti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Stanoví soud</a:t>
            </a:r>
          </a:p>
          <a:p>
            <a:pPr lvl="1"/>
            <a:r>
              <a:rPr lang="cs-CZ" dirty="0" smtClean="0"/>
              <a:t>v rozsahu, v jakém člověk není pro duševní poruchu, která není jen přechodná, schopen právně jednat, </a:t>
            </a:r>
          </a:p>
          <a:p>
            <a:pPr lvl="1"/>
            <a:r>
              <a:rPr lang="cs-CZ" dirty="0" smtClean="0"/>
              <a:t>vymezí rozsah, v jakém způsobilost člověka samostatně právně jednat omezil.</a:t>
            </a:r>
          </a:p>
          <a:p>
            <a:pPr lvl="1"/>
            <a:r>
              <a:rPr lang="cs-CZ" dirty="0" smtClean="0"/>
              <a:t>Změní-li se okolnosti, soud své rozhodnutí bezodkladně změní nebo zruší, a to i bez návrhu.</a:t>
            </a:r>
          </a:p>
        </p:txBody>
      </p:sp>
    </p:spTree>
    <p:extLst>
      <p:ext uri="{BB962C8B-B14F-4D97-AF65-F5344CB8AC3E}">
        <p14:creationId xmlns:p14="http://schemas.microsoft.com/office/powerpoint/2010/main" val="127513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2313</Words>
  <Application>Microsoft Office PowerPoint</Application>
  <PresentationFormat>Širokoúhlá obrazovka</PresentationFormat>
  <Paragraphs>203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Tw Cen MT</vt:lpstr>
      <vt:lpstr>Tw Cen MT Condensed</vt:lpstr>
      <vt:lpstr>Wingdings 3</vt:lpstr>
      <vt:lpstr>Integrál</vt:lpstr>
      <vt:lpstr>Prezentace aplikace PowerPoint</vt:lpstr>
      <vt:lpstr>Právní specifika dětských a nesvéprávných pacientů</vt:lpstr>
      <vt:lpstr>Subjektivita a Svéprávnost</vt:lpstr>
      <vt:lpstr>Prezentace aplikace PowerPoint</vt:lpstr>
      <vt:lpstr>Právní osobnosti ani svéprávnosti se nikdo nemůže vzdát ani zčásti</vt:lpstr>
      <vt:lpstr>Subjektivita nenarozených dětí</vt:lpstr>
      <vt:lpstr>Svéprávnost a zletilost</vt:lpstr>
      <vt:lpstr>Omezení svéprávnosti</vt:lpstr>
      <vt:lpstr>Rozsah omezení svéprávnosti</vt:lpstr>
      <vt:lpstr>Opatrovník</vt:lpstr>
      <vt:lpstr>Nezletilí</vt:lpstr>
      <vt:lpstr>Zákonní zástupci nezletilého</vt:lpstr>
      <vt:lpstr>Rodičovství</vt:lpstr>
      <vt:lpstr>Osvojení</vt:lpstr>
      <vt:lpstr>Poručenství</vt:lpstr>
      <vt:lpstr>Opatrovnictví dítěte</vt:lpstr>
      <vt:lpstr>Pěstounství</vt:lpstr>
      <vt:lpstr>Zásah do integrity člověka</vt:lpstr>
      <vt:lpstr>Obecné pravidlo</vt:lpstr>
      <vt:lpstr>Zdravotnický zákrok a informovaný souhlas</vt:lpstr>
      <vt:lpstr>Forma souhlasu</vt:lpstr>
      <vt:lpstr>Specifika nezletilých pacientů</vt:lpstr>
      <vt:lpstr>Při poskytování zdravotních služeb nezletilému pacientovi:</vt:lpstr>
      <vt:lpstr>Souhlas zákonného zástupce</vt:lpstr>
      <vt:lpstr>Právo na nepřetržitou přítomnost Zákonného zástupce</vt:lpstr>
      <vt:lpstr>Zásah do integrity dítěte, nesvéprávného</vt:lpstr>
      <vt:lpstr>Další práva opatrovníka/ZZ</vt:lpstr>
      <vt:lpstr>pobyt zákonného zástupce nebo opatrovníka</vt:lpstr>
      <vt:lpstr>Nahlížení do zdravotnické dokumentace zákonným zástupcem</vt:lpstr>
      <vt:lpstr>Zvláští případ</vt:lpstr>
      <vt:lpstr>Akutní stav</vt:lpstr>
      <vt:lpstr>Povinnosti Opatrovníka/ZZ</vt:lpstr>
      <vt:lpstr>Povinnosti prokázat totožnost</vt:lpstr>
      <vt:lpstr>Hospitalizace bez souhlasu</vt:lpstr>
      <vt:lpstr>Hospitalizace i bez souhlasu zákonného zástupce</vt:lpstr>
      <vt:lpstr>Týrání dětí/svěřené osoby</vt:lpstr>
      <vt:lpstr>Týrání svěřené osoby</vt:lpstr>
      <vt:lpstr>Zacházení s člověkem po smrti</vt:lpstr>
      <vt:lpstr>Integrita člověka po smrti</vt:lpstr>
      <vt:lpstr>Tělo zemřelého</vt:lpstr>
      <vt:lpstr>V rámci prohlídky těla zemřelého</vt:lpstr>
      <vt:lpstr>Nezletilý pacient</vt:lpstr>
      <vt:lpstr>Smyslové postižení</vt:lpstr>
      <vt:lpstr>  Hospitalizace pacienta a poskytování zdravotních služeb bez souhlasu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Koščík</dc:creator>
  <cp:lastModifiedBy>Michal Koščík</cp:lastModifiedBy>
  <cp:revision>4</cp:revision>
  <dcterms:created xsi:type="dcterms:W3CDTF">2015-10-07T05:01:37Z</dcterms:created>
  <dcterms:modified xsi:type="dcterms:W3CDTF">2015-10-07T05:29:24Z</dcterms:modified>
</cp:coreProperties>
</file>