
<file path=[Content_Types].xml><?xml version="1.0" encoding="utf-8"?>
<Types xmlns="http://schemas.openxmlformats.org/package/2006/content-types">
  <Default Extension="tmp"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7" r:id="rId2"/>
    <p:sldId id="268" r:id="rId3"/>
    <p:sldId id="269" r:id="rId4"/>
    <p:sldId id="270" r:id="rId5"/>
    <p:sldId id="271" r:id="rId6"/>
    <p:sldId id="272" r:id="rId7"/>
    <p:sldId id="273" r:id="rId8"/>
    <p:sldId id="274" r:id="rId9"/>
    <p:sldId id="276" r:id="rId10"/>
    <p:sldId id="277" r:id="rId11"/>
    <p:sldId id="278" r:id="rId12"/>
    <p:sldId id="279" r:id="rId13"/>
    <p:sldId id="280" r:id="rId14"/>
    <p:sldId id="298" r:id="rId15"/>
    <p:sldId id="281" r:id="rId16"/>
    <p:sldId id="282" r:id="rId17"/>
    <p:sldId id="308" r:id="rId18"/>
    <p:sldId id="309" r:id="rId19"/>
    <p:sldId id="310" r:id="rId20"/>
    <p:sldId id="307" r:id="rId21"/>
    <p:sldId id="296" r:id="rId22"/>
    <p:sldId id="297" r:id="rId23"/>
    <p:sldId id="301" r:id="rId24"/>
    <p:sldId id="302" r:id="rId25"/>
    <p:sldId id="306" r:id="rId26"/>
    <p:sldId id="303" r:id="rId27"/>
    <p:sldId id="304" r:id="rId28"/>
    <p:sldId id="305" r:id="rId29"/>
    <p:sldId id="329" r:id="rId30"/>
    <p:sldId id="330" r:id="rId31"/>
    <p:sldId id="331" r:id="rId32"/>
    <p:sldId id="332" r:id="rId33"/>
    <p:sldId id="333" r:id="rId34"/>
    <p:sldId id="334" r:id="rId35"/>
    <p:sldId id="335" r:id="rId36"/>
    <p:sldId id="336" r:id="rId37"/>
    <p:sldId id="337" r:id="rId38"/>
    <p:sldId id="338" r:id="rId39"/>
    <p:sldId id="339" r:id="rId40"/>
    <p:sldId id="286" r:id="rId41"/>
    <p:sldId id="287" r:id="rId42"/>
    <p:sldId id="288" r:id="rId43"/>
    <p:sldId id="291" r:id="rId44"/>
    <p:sldId id="292" r:id="rId45"/>
    <p:sldId id="315" r:id="rId46"/>
    <p:sldId id="319" r:id="rId47"/>
    <p:sldId id="320" r:id="rId48"/>
    <p:sldId id="321" r:id="rId49"/>
    <p:sldId id="322" r:id="rId50"/>
    <p:sldId id="324" r:id="rId51"/>
    <p:sldId id="325" r:id="rId52"/>
    <p:sldId id="326" r:id="rId53"/>
    <p:sldId id="327" r:id="rId54"/>
    <p:sldId id="316" r:id="rId55"/>
    <p:sldId id="317" r:id="rId56"/>
    <p:sldId id="318" r:id="rId57"/>
    <p:sldId id="293" r:id="rId58"/>
    <p:sldId id="328" r:id="rId59"/>
    <p:sldId id="294" r:id="rId60"/>
    <p:sldId id="295" r:id="rId61"/>
  </p:sldIdLst>
  <p:sldSz cx="9144000" cy="6858000" type="screen4x3"/>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1" d="100"/>
          <a:sy n="81" d="100"/>
        </p:scale>
        <p:origin x="936"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Úvodní snímek">
    <p:spTree>
      <p:nvGrpSpPr>
        <p:cNvPr id="1" name=""/>
        <p:cNvGrpSpPr/>
        <p:nvPr/>
      </p:nvGrpSpPr>
      <p:grpSpPr>
        <a:xfrm>
          <a:off x="0" y="0"/>
          <a:ext cx="0" cy="0"/>
          <a:chOff x="0" y="0"/>
          <a:chExt cx="0" cy="0"/>
        </a:xfrm>
      </p:grpSpPr>
      <p:sp>
        <p:nvSpPr>
          <p:cNvPr id="7" name="Přímá spojnice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Nadpis 28"/>
          <p:cNvSpPr>
            <a:spLocks noGrp="1"/>
          </p:cNvSpPr>
          <p:nvPr>
            <p:ph type="ctrTitle"/>
          </p:nvPr>
        </p:nvSpPr>
        <p:spPr>
          <a:xfrm>
            <a:off x="381000" y="4853411"/>
            <a:ext cx="8458200" cy="1222375"/>
          </a:xfrm>
        </p:spPr>
        <p:txBody>
          <a:bodyPr anchor="t"/>
          <a:lstStyle/>
          <a:p>
            <a:r>
              <a:rPr kumimoji="0" lang="cs-CZ" smtClean="0"/>
              <a:t>Kliknutím lze upravit styl.</a:t>
            </a:r>
            <a:endParaRPr kumimoji="0" lang="en-US"/>
          </a:p>
        </p:txBody>
      </p:sp>
      <p:sp>
        <p:nvSpPr>
          <p:cNvPr id="9" name="Podnadpis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cs-CZ" smtClean="0"/>
              <a:t>Kliknutím lze upravit styl předlohy.</a:t>
            </a:r>
            <a:endParaRPr kumimoji="0" lang="en-US"/>
          </a:p>
        </p:txBody>
      </p:sp>
      <p:sp>
        <p:nvSpPr>
          <p:cNvPr id="16" name="Zástupný symbol pro datum 15"/>
          <p:cNvSpPr>
            <a:spLocks noGrp="1"/>
          </p:cNvSpPr>
          <p:nvPr>
            <p:ph type="dt" sz="half" idx="10"/>
          </p:nvPr>
        </p:nvSpPr>
        <p:spPr/>
        <p:txBody>
          <a:bodyPr/>
          <a:lstStyle/>
          <a:p>
            <a:fld id="{DCC3FF2D-DA3C-4DD0-B6B4-BAE0F7EF2B6E}" type="datetimeFigureOut">
              <a:rPr lang="cs-CZ" smtClean="0"/>
              <a:t>3.11.2015</a:t>
            </a:fld>
            <a:endParaRPr lang="cs-CZ"/>
          </a:p>
        </p:txBody>
      </p:sp>
      <p:sp>
        <p:nvSpPr>
          <p:cNvPr id="2" name="Zástupný symbol pro zápatí 1"/>
          <p:cNvSpPr>
            <a:spLocks noGrp="1"/>
          </p:cNvSpPr>
          <p:nvPr>
            <p:ph type="ftr" sz="quarter" idx="11"/>
          </p:nvPr>
        </p:nvSpPr>
        <p:spPr/>
        <p:txBody>
          <a:bodyPr/>
          <a:lstStyle/>
          <a:p>
            <a:endParaRPr lang="cs-CZ"/>
          </a:p>
        </p:txBody>
      </p:sp>
      <p:sp>
        <p:nvSpPr>
          <p:cNvPr id="15" name="Zástupný symbol pro číslo snímku 14"/>
          <p:cNvSpPr>
            <a:spLocks noGrp="1"/>
          </p:cNvSpPr>
          <p:nvPr>
            <p:ph type="sldNum" sz="quarter" idx="12"/>
          </p:nvPr>
        </p:nvSpPr>
        <p:spPr>
          <a:xfrm>
            <a:off x="8229600" y="6473952"/>
            <a:ext cx="758952" cy="246888"/>
          </a:xfrm>
        </p:spPr>
        <p:txBody>
          <a:bodyPr/>
          <a:lstStyle/>
          <a:p>
            <a:fld id="{F364D2CD-B326-41CA-9D6C-E3C9601A17B4}" type="slidenum">
              <a:rPr lang="cs-CZ" smtClean="0"/>
              <a:t>‹#›</a:t>
            </a:fld>
            <a:endParaRPr lang="cs-CZ"/>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kumimoji="0" lang="cs-CZ" smtClean="0"/>
              <a:t>Kliknutím lze upravit styl.</a:t>
            </a:r>
            <a:endParaRPr kumimoji="0" lang="en-US"/>
          </a:p>
        </p:txBody>
      </p:sp>
      <p:sp>
        <p:nvSpPr>
          <p:cNvPr id="3" name="Zástupný symbol pro svislý text 2"/>
          <p:cNvSpPr>
            <a:spLocks noGrp="1"/>
          </p:cNvSpPr>
          <p:nvPr>
            <p:ph type="body" orient="vert" idx="1"/>
          </p:nvPr>
        </p:nvSpPr>
        <p:spPr/>
        <p:txBody>
          <a:bodyPr vert="eaVert"/>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4" name="Zástupný symbol pro datum 3"/>
          <p:cNvSpPr>
            <a:spLocks noGrp="1"/>
          </p:cNvSpPr>
          <p:nvPr>
            <p:ph type="dt" sz="half" idx="10"/>
          </p:nvPr>
        </p:nvSpPr>
        <p:spPr/>
        <p:txBody>
          <a:bodyPr/>
          <a:lstStyle/>
          <a:p>
            <a:fld id="{DCC3FF2D-DA3C-4DD0-B6B4-BAE0F7EF2B6E}" type="datetimeFigureOut">
              <a:rPr lang="cs-CZ" smtClean="0"/>
              <a:t>3.11.2015</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F364D2CD-B326-41CA-9D6C-E3C9601A17B4}" type="slidenum">
              <a:rPr lang="cs-CZ" smtClean="0"/>
              <a:t>‹#›</a:t>
            </a:fld>
            <a:endParaRPr lang="cs-C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6858000" y="549276"/>
            <a:ext cx="1828800" cy="5851525"/>
          </a:xfrm>
        </p:spPr>
        <p:txBody>
          <a:bodyPr vert="eaVert"/>
          <a:lstStyle/>
          <a:p>
            <a:r>
              <a:rPr kumimoji="0" lang="cs-CZ" smtClean="0"/>
              <a:t>Kliknutím lze upravit styl.</a:t>
            </a:r>
            <a:endParaRPr kumimoji="0" lang="en-US"/>
          </a:p>
        </p:txBody>
      </p:sp>
      <p:sp>
        <p:nvSpPr>
          <p:cNvPr id="3" name="Zástupný symbol pro svislý text 2"/>
          <p:cNvSpPr>
            <a:spLocks noGrp="1"/>
          </p:cNvSpPr>
          <p:nvPr>
            <p:ph type="body" orient="vert" idx="1"/>
          </p:nvPr>
        </p:nvSpPr>
        <p:spPr>
          <a:xfrm>
            <a:off x="457200" y="549276"/>
            <a:ext cx="6248400" cy="5851525"/>
          </a:xfrm>
        </p:spPr>
        <p:txBody>
          <a:bodyPr vert="eaVert"/>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4" name="Zástupný symbol pro datum 3"/>
          <p:cNvSpPr>
            <a:spLocks noGrp="1"/>
          </p:cNvSpPr>
          <p:nvPr>
            <p:ph type="dt" sz="half" idx="10"/>
          </p:nvPr>
        </p:nvSpPr>
        <p:spPr/>
        <p:txBody>
          <a:bodyPr/>
          <a:lstStyle/>
          <a:p>
            <a:fld id="{DCC3FF2D-DA3C-4DD0-B6B4-BAE0F7EF2B6E}" type="datetimeFigureOut">
              <a:rPr lang="cs-CZ" smtClean="0"/>
              <a:t>3.11.2015</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F364D2CD-B326-41CA-9D6C-E3C9601A17B4}" type="slidenum">
              <a:rPr lang="cs-CZ" smtClean="0"/>
              <a:t>‹#›</a:t>
            </a:fld>
            <a:endParaRPr lang="cs-C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2" name="Nadpis 21"/>
          <p:cNvSpPr>
            <a:spLocks noGrp="1"/>
          </p:cNvSpPr>
          <p:nvPr>
            <p:ph type="title"/>
          </p:nvPr>
        </p:nvSpPr>
        <p:spPr/>
        <p:txBody>
          <a:bodyPr/>
          <a:lstStyle/>
          <a:p>
            <a:r>
              <a:rPr kumimoji="0" lang="cs-CZ" smtClean="0"/>
              <a:t>Kliknutím lze upravit styl.</a:t>
            </a:r>
            <a:endParaRPr kumimoji="0" lang="en-US"/>
          </a:p>
        </p:txBody>
      </p:sp>
      <p:sp>
        <p:nvSpPr>
          <p:cNvPr id="27" name="Zástupný symbol pro obsah 26"/>
          <p:cNvSpPr>
            <a:spLocks noGrp="1"/>
          </p:cNvSpPr>
          <p:nvPr>
            <p:ph idx="1"/>
          </p:nvPr>
        </p:nvSpPr>
        <p:spPr/>
        <p:txBody>
          <a:bodyPr/>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25" name="Zástupný symbol pro datum 24"/>
          <p:cNvSpPr>
            <a:spLocks noGrp="1"/>
          </p:cNvSpPr>
          <p:nvPr>
            <p:ph type="dt" sz="half" idx="10"/>
          </p:nvPr>
        </p:nvSpPr>
        <p:spPr/>
        <p:txBody>
          <a:bodyPr/>
          <a:lstStyle/>
          <a:p>
            <a:fld id="{DCC3FF2D-DA3C-4DD0-B6B4-BAE0F7EF2B6E}" type="datetimeFigureOut">
              <a:rPr lang="cs-CZ" smtClean="0"/>
              <a:t>3.11.2015</a:t>
            </a:fld>
            <a:endParaRPr lang="cs-CZ"/>
          </a:p>
        </p:txBody>
      </p:sp>
      <p:sp>
        <p:nvSpPr>
          <p:cNvPr id="19" name="Zástupný symbol pro zápatí 18"/>
          <p:cNvSpPr>
            <a:spLocks noGrp="1"/>
          </p:cNvSpPr>
          <p:nvPr>
            <p:ph type="ftr" sz="quarter" idx="11"/>
          </p:nvPr>
        </p:nvSpPr>
        <p:spPr>
          <a:xfrm>
            <a:off x="3581400" y="76200"/>
            <a:ext cx="2895600" cy="288925"/>
          </a:xfrm>
        </p:spPr>
        <p:txBody>
          <a:bodyPr/>
          <a:lstStyle/>
          <a:p>
            <a:endParaRPr lang="cs-CZ"/>
          </a:p>
        </p:txBody>
      </p:sp>
      <p:sp>
        <p:nvSpPr>
          <p:cNvPr id="16" name="Zástupný symbol pro číslo snímku 15"/>
          <p:cNvSpPr>
            <a:spLocks noGrp="1"/>
          </p:cNvSpPr>
          <p:nvPr>
            <p:ph type="sldNum" sz="quarter" idx="12"/>
          </p:nvPr>
        </p:nvSpPr>
        <p:spPr>
          <a:xfrm>
            <a:off x="8229600" y="6473952"/>
            <a:ext cx="758952" cy="246888"/>
          </a:xfrm>
        </p:spPr>
        <p:txBody>
          <a:bodyPr/>
          <a:lstStyle/>
          <a:p>
            <a:fld id="{F364D2CD-B326-41CA-9D6C-E3C9601A17B4}" type="slidenum">
              <a:rPr lang="cs-CZ" smtClean="0"/>
              <a:t>‹#›</a:t>
            </a:fld>
            <a:endParaRPr lang="cs-C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Záhlaví části">
    <p:bg>
      <p:bgRef idx="1003">
        <a:schemeClr val="bg2"/>
      </p:bgRef>
    </p:bg>
    <p:spTree>
      <p:nvGrpSpPr>
        <p:cNvPr id="1" name=""/>
        <p:cNvGrpSpPr/>
        <p:nvPr/>
      </p:nvGrpSpPr>
      <p:grpSpPr>
        <a:xfrm>
          <a:off x="0" y="0"/>
          <a:ext cx="0" cy="0"/>
          <a:chOff x="0" y="0"/>
          <a:chExt cx="0" cy="0"/>
        </a:xfrm>
      </p:grpSpPr>
      <p:sp>
        <p:nvSpPr>
          <p:cNvPr id="7" name="Přímá spojnice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Zástupný symbol pro text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cs-CZ" smtClean="0"/>
              <a:t>Kliknutím lze upravit styly předlohy textu.</a:t>
            </a:r>
          </a:p>
        </p:txBody>
      </p:sp>
      <p:sp>
        <p:nvSpPr>
          <p:cNvPr id="19" name="Zástupný symbol pro datum 18"/>
          <p:cNvSpPr>
            <a:spLocks noGrp="1"/>
          </p:cNvSpPr>
          <p:nvPr>
            <p:ph type="dt" sz="half" idx="10"/>
          </p:nvPr>
        </p:nvSpPr>
        <p:spPr/>
        <p:txBody>
          <a:bodyPr/>
          <a:lstStyle/>
          <a:p>
            <a:fld id="{DCC3FF2D-DA3C-4DD0-B6B4-BAE0F7EF2B6E}" type="datetimeFigureOut">
              <a:rPr lang="cs-CZ" smtClean="0"/>
              <a:t>3.11.2015</a:t>
            </a:fld>
            <a:endParaRPr lang="cs-CZ"/>
          </a:p>
        </p:txBody>
      </p:sp>
      <p:sp>
        <p:nvSpPr>
          <p:cNvPr id="11" name="Zástupný symbol pro zápatí 10"/>
          <p:cNvSpPr>
            <a:spLocks noGrp="1"/>
          </p:cNvSpPr>
          <p:nvPr>
            <p:ph type="ftr" sz="quarter" idx="11"/>
          </p:nvPr>
        </p:nvSpPr>
        <p:spPr/>
        <p:txBody>
          <a:bodyPr/>
          <a:lstStyle/>
          <a:p>
            <a:endParaRPr lang="cs-CZ"/>
          </a:p>
        </p:txBody>
      </p:sp>
      <p:sp>
        <p:nvSpPr>
          <p:cNvPr id="16" name="Zástupný symbol pro číslo snímku 15"/>
          <p:cNvSpPr>
            <a:spLocks noGrp="1"/>
          </p:cNvSpPr>
          <p:nvPr>
            <p:ph type="sldNum" sz="quarter" idx="12"/>
          </p:nvPr>
        </p:nvSpPr>
        <p:spPr/>
        <p:txBody>
          <a:bodyPr/>
          <a:lstStyle/>
          <a:p>
            <a:fld id="{F364D2CD-B326-41CA-9D6C-E3C9601A17B4}" type="slidenum">
              <a:rPr lang="cs-CZ" smtClean="0"/>
              <a:t>‹#›</a:t>
            </a:fld>
            <a:endParaRPr lang="cs-CZ"/>
          </a:p>
        </p:txBody>
      </p:sp>
      <p:sp>
        <p:nvSpPr>
          <p:cNvPr id="8" name="Nadpis 7"/>
          <p:cNvSpPr>
            <a:spLocks noGrp="1"/>
          </p:cNvSpPr>
          <p:nvPr>
            <p:ph type="title"/>
          </p:nvPr>
        </p:nvSpPr>
        <p:spPr>
          <a:xfrm>
            <a:off x="180475" y="2947085"/>
            <a:ext cx="8686800" cy="1184825"/>
          </a:xfrm>
        </p:spPr>
        <p:txBody>
          <a:bodyPr rtlCol="0" anchor="t"/>
          <a:lstStyle>
            <a:lvl1pPr algn="r">
              <a:defRPr/>
            </a:lvl1pPr>
          </a:lstStyle>
          <a:p>
            <a:r>
              <a:rPr kumimoji="0" lang="cs-CZ" smtClean="0"/>
              <a:t>Kliknutím lze upravit styl.</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0" name="Nadpis 19"/>
          <p:cNvSpPr>
            <a:spLocks noGrp="1"/>
          </p:cNvSpPr>
          <p:nvPr>
            <p:ph type="title"/>
          </p:nvPr>
        </p:nvSpPr>
        <p:spPr>
          <a:xfrm>
            <a:off x="301752" y="457200"/>
            <a:ext cx="8686800" cy="841248"/>
          </a:xfrm>
        </p:spPr>
        <p:txBody>
          <a:bodyPr/>
          <a:lstStyle/>
          <a:p>
            <a:r>
              <a:rPr kumimoji="0" lang="cs-CZ" smtClean="0"/>
              <a:t>Kliknutím lze upravit styl.</a:t>
            </a:r>
            <a:endParaRPr kumimoji="0" lang="en-US"/>
          </a:p>
        </p:txBody>
      </p:sp>
      <p:sp>
        <p:nvSpPr>
          <p:cNvPr id="14" name="Zástupný symbol pro obsah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13" name="Zástupný symbol pro obsah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21" name="Zástupný symbol pro datum 20"/>
          <p:cNvSpPr>
            <a:spLocks noGrp="1"/>
          </p:cNvSpPr>
          <p:nvPr>
            <p:ph type="dt" sz="half" idx="10"/>
          </p:nvPr>
        </p:nvSpPr>
        <p:spPr/>
        <p:txBody>
          <a:bodyPr/>
          <a:lstStyle/>
          <a:p>
            <a:fld id="{DCC3FF2D-DA3C-4DD0-B6B4-BAE0F7EF2B6E}" type="datetimeFigureOut">
              <a:rPr lang="cs-CZ" smtClean="0"/>
              <a:t>3.11.2015</a:t>
            </a:fld>
            <a:endParaRPr lang="cs-CZ"/>
          </a:p>
        </p:txBody>
      </p:sp>
      <p:sp>
        <p:nvSpPr>
          <p:cNvPr id="10" name="Zástupný symbol pro zápatí 9"/>
          <p:cNvSpPr>
            <a:spLocks noGrp="1"/>
          </p:cNvSpPr>
          <p:nvPr>
            <p:ph type="ftr" sz="quarter" idx="11"/>
          </p:nvPr>
        </p:nvSpPr>
        <p:spPr/>
        <p:txBody>
          <a:bodyPr/>
          <a:lstStyle/>
          <a:p>
            <a:endParaRPr lang="cs-CZ"/>
          </a:p>
        </p:txBody>
      </p:sp>
      <p:sp>
        <p:nvSpPr>
          <p:cNvPr id="31" name="Zástupný symbol pro číslo snímku 30"/>
          <p:cNvSpPr>
            <a:spLocks noGrp="1"/>
          </p:cNvSpPr>
          <p:nvPr>
            <p:ph type="sldNum" sz="quarter" idx="12"/>
          </p:nvPr>
        </p:nvSpPr>
        <p:spPr/>
        <p:txBody>
          <a:bodyPr/>
          <a:lstStyle/>
          <a:p>
            <a:fld id="{F364D2CD-B326-41CA-9D6C-E3C9601A17B4}" type="slidenum">
              <a:rPr lang="cs-CZ" smtClean="0"/>
              <a:t>‹#›</a:t>
            </a:fld>
            <a:endParaRPr lang="cs-C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Porovnání">
    <p:spTree>
      <p:nvGrpSpPr>
        <p:cNvPr id="1" name=""/>
        <p:cNvGrpSpPr/>
        <p:nvPr/>
      </p:nvGrpSpPr>
      <p:grpSpPr>
        <a:xfrm>
          <a:off x="0" y="0"/>
          <a:ext cx="0" cy="0"/>
          <a:chOff x="0" y="0"/>
          <a:chExt cx="0" cy="0"/>
        </a:xfrm>
      </p:grpSpPr>
      <p:sp>
        <p:nvSpPr>
          <p:cNvPr id="29" name="Nadpis 28"/>
          <p:cNvSpPr>
            <a:spLocks noGrp="1"/>
          </p:cNvSpPr>
          <p:nvPr>
            <p:ph type="title"/>
          </p:nvPr>
        </p:nvSpPr>
        <p:spPr>
          <a:xfrm>
            <a:off x="304800" y="5410200"/>
            <a:ext cx="8610600" cy="882650"/>
          </a:xfrm>
        </p:spPr>
        <p:txBody>
          <a:bodyPr anchor="ctr"/>
          <a:lstStyle>
            <a:lvl1pPr>
              <a:defRPr/>
            </a:lvl1pPr>
          </a:lstStyle>
          <a:p>
            <a:r>
              <a:rPr kumimoji="0" lang="cs-CZ" smtClean="0"/>
              <a:t>Kliknutím lze upravit styl.</a:t>
            </a:r>
            <a:endParaRPr kumimoji="0" lang="en-US"/>
          </a:p>
        </p:txBody>
      </p:sp>
      <p:sp>
        <p:nvSpPr>
          <p:cNvPr id="13" name="Zástupný symbol pro text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cs-CZ" smtClean="0"/>
              <a:t>Kliknutím lze upravit styly předlohy textu.</a:t>
            </a:r>
          </a:p>
        </p:txBody>
      </p:sp>
      <p:sp>
        <p:nvSpPr>
          <p:cNvPr id="25" name="Zástupný symbol pro text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cs-CZ" smtClean="0"/>
              <a:t>Kliknutím lze upravit styly předlohy textu.</a:t>
            </a:r>
          </a:p>
        </p:txBody>
      </p:sp>
      <p:sp>
        <p:nvSpPr>
          <p:cNvPr id="4" name="Zástupný symbol pro obsah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28" name="Zástupný symbol pro obsah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10" name="Zástupný symbol pro datum 9"/>
          <p:cNvSpPr>
            <a:spLocks noGrp="1"/>
          </p:cNvSpPr>
          <p:nvPr>
            <p:ph type="dt" sz="half" idx="10"/>
          </p:nvPr>
        </p:nvSpPr>
        <p:spPr/>
        <p:txBody>
          <a:bodyPr/>
          <a:lstStyle/>
          <a:p>
            <a:fld id="{DCC3FF2D-DA3C-4DD0-B6B4-BAE0F7EF2B6E}" type="datetimeFigureOut">
              <a:rPr lang="cs-CZ" smtClean="0"/>
              <a:t>3.11.2015</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a:xfrm>
            <a:off x="8229600" y="6477000"/>
            <a:ext cx="762000" cy="246888"/>
          </a:xfrm>
        </p:spPr>
        <p:txBody>
          <a:bodyPr/>
          <a:lstStyle/>
          <a:p>
            <a:fld id="{F364D2CD-B326-41CA-9D6C-E3C9601A17B4}" type="slidenum">
              <a:rPr lang="cs-CZ" smtClean="0"/>
              <a:t>‹#›</a:t>
            </a:fld>
            <a:endParaRPr lang="cs-CZ"/>
          </a:p>
        </p:txBody>
      </p:sp>
      <p:sp>
        <p:nvSpPr>
          <p:cNvPr id="11" name="Přímá spojnice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30" name="Nadpis 29"/>
          <p:cNvSpPr>
            <a:spLocks noGrp="1"/>
          </p:cNvSpPr>
          <p:nvPr>
            <p:ph type="title"/>
          </p:nvPr>
        </p:nvSpPr>
        <p:spPr>
          <a:xfrm>
            <a:off x="301752" y="457200"/>
            <a:ext cx="8686800" cy="841248"/>
          </a:xfrm>
        </p:spPr>
        <p:txBody>
          <a:bodyPr/>
          <a:lstStyle/>
          <a:p>
            <a:r>
              <a:rPr kumimoji="0" lang="cs-CZ" smtClean="0"/>
              <a:t>Kliknutím lze upravit styl.</a:t>
            </a:r>
            <a:endParaRPr kumimoji="0" lang="en-US"/>
          </a:p>
        </p:txBody>
      </p:sp>
      <p:sp>
        <p:nvSpPr>
          <p:cNvPr id="12" name="Zástupný symbol pro datum 11"/>
          <p:cNvSpPr>
            <a:spLocks noGrp="1"/>
          </p:cNvSpPr>
          <p:nvPr>
            <p:ph type="dt" sz="half" idx="10"/>
          </p:nvPr>
        </p:nvSpPr>
        <p:spPr/>
        <p:txBody>
          <a:bodyPr/>
          <a:lstStyle/>
          <a:p>
            <a:fld id="{DCC3FF2D-DA3C-4DD0-B6B4-BAE0F7EF2B6E}" type="datetimeFigureOut">
              <a:rPr lang="cs-CZ" smtClean="0"/>
              <a:t>3.11.2015</a:t>
            </a:fld>
            <a:endParaRPr lang="cs-CZ"/>
          </a:p>
        </p:txBody>
      </p:sp>
      <p:sp>
        <p:nvSpPr>
          <p:cNvPr id="21" name="Zástupný symbol pro zápatí 20"/>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F364D2CD-B326-41CA-9D6C-E3C9601A17B4}" type="slidenum">
              <a:rPr lang="cs-CZ" smtClean="0"/>
              <a:t>‹#›</a:t>
            </a:fld>
            <a:endParaRPr lang="cs-C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Prázdný">
    <p:spTree>
      <p:nvGrpSpPr>
        <p:cNvPr id="1" name=""/>
        <p:cNvGrpSpPr/>
        <p:nvPr/>
      </p:nvGrpSpPr>
      <p:grpSpPr>
        <a:xfrm>
          <a:off x="0" y="0"/>
          <a:ext cx="0" cy="0"/>
          <a:chOff x="0" y="0"/>
          <a:chExt cx="0" cy="0"/>
        </a:xfrm>
      </p:grpSpPr>
      <p:sp>
        <p:nvSpPr>
          <p:cNvPr id="3" name="Zástupný symbol pro datum 2"/>
          <p:cNvSpPr>
            <a:spLocks noGrp="1"/>
          </p:cNvSpPr>
          <p:nvPr>
            <p:ph type="dt" sz="half" idx="10"/>
          </p:nvPr>
        </p:nvSpPr>
        <p:spPr/>
        <p:txBody>
          <a:bodyPr/>
          <a:lstStyle/>
          <a:p>
            <a:fld id="{DCC3FF2D-DA3C-4DD0-B6B4-BAE0F7EF2B6E}" type="datetimeFigureOut">
              <a:rPr lang="cs-CZ" smtClean="0"/>
              <a:t>3.11.2015</a:t>
            </a:fld>
            <a:endParaRPr lang="cs-CZ"/>
          </a:p>
        </p:txBody>
      </p:sp>
      <p:sp>
        <p:nvSpPr>
          <p:cNvPr id="24" name="Zástupný symbol pro zápatí 23"/>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F364D2CD-B326-41CA-9D6C-E3C9601A17B4}" type="slidenum">
              <a:rPr lang="cs-CZ" smtClean="0"/>
              <a:t>‹#›</a:t>
            </a:fld>
            <a:endParaRPr lang="cs-C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Obsah s titulkem">
    <p:spTree>
      <p:nvGrpSpPr>
        <p:cNvPr id="1" name=""/>
        <p:cNvGrpSpPr/>
        <p:nvPr/>
      </p:nvGrpSpPr>
      <p:grpSpPr>
        <a:xfrm>
          <a:off x="0" y="0"/>
          <a:ext cx="0" cy="0"/>
          <a:chOff x="0" y="0"/>
          <a:chExt cx="0" cy="0"/>
        </a:xfrm>
      </p:grpSpPr>
      <p:sp>
        <p:nvSpPr>
          <p:cNvPr id="8" name="Přímá spojnice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Nadpis 11"/>
          <p:cNvSpPr>
            <a:spLocks noGrp="1"/>
          </p:cNvSpPr>
          <p:nvPr>
            <p:ph type="title"/>
          </p:nvPr>
        </p:nvSpPr>
        <p:spPr>
          <a:xfrm>
            <a:off x="457200" y="5486400"/>
            <a:ext cx="8458200" cy="520700"/>
          </a:xfrm>
        </p:spPr>
        <p:txBody>
          <a:bodyPr anchor="ctr"/>
          <a:lstStyle>
            <a:lvl1pPr algn="l">
              <a:buNone/>
              <a:defRPr sz="2000" b="1"/>
            </a:lvl1pPr>
          </a:lstStyle>
          <a:p>
            <a:r>
              <a:rPr kumimoji="0" lang="cs-CZ" smtClean="0"/>
              <a:t>Kliknutím lze upravit styl.</a:t>
            </a:r>
            <a:endParaRPr kumimoji="0" lang="en-US"/>
          </a:p>
        </p:txBody>
      </p:sp>
      <p:sp>
        <p:nvSpPr>
          <p:cNvPr id="26" name="Zástupný symbol pro text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cs-CZ" smtClean="0"/>
              <a:t>Kliknutím lze upravit styly předlohy textu.</a:t>
            </a:r>
          </a:p>
        </p:txBody>
      </p:sp>
      <p:sp>
        <p:nvSpPr>
          <p:cNvPr id="14" name="Zástupný symbol pro obsah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25" name="Zástupný symbol pro datum 24"/>
          <p:cNvSpPr>
            <a:spLocks noGrp="1"/>
          </p:cNvSpPr>
          <p:nvPr>
            <p:ph type="dt" sz="half" idx="10"/>
          </p:nvPr>
        </p:nvSpPr>
        <p:spPr/>
        <p:txBody>
          <a:bodyPr/>
          <a:lstStyle/>
          <a:p>
            <a:fld id="{DCC3FF2D-DA3C-4DD0-B6B4-BAE0F7EF2B6E}" type="datetimeFigureOut">
              <a:rPr lang="cs-CZ" smtClean="0"/>
              <a:t>3.11.2015</a:t>
            </a:fld>
            <a:endParaRPr lang="cs-CZ"/>
          </a:p>
        </p:txBody>
      </p:sp>
      <p:sp>
        <p:nvSpPr>
          <p:cNvPr id="29" name="Zástupný symbol pro zápatí 28"/>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F364D2CD-B326-41CA-9D6C-E3C9601A17B4}" type="slidenum">
              <a:rPr lang="cs-CZ" smtClean="0"/>
              <a:t>‹#›</a:t>
            </a:fld>
            <a:endParaRPr lang="cs-C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Obrázek s titulkem">
    <p:spTree>
      <p:nvGrpSpPr>
        <p:cNvPr id="1" name=""/>
        <p:cNvGrpSpPr/>
        <p:nvPr/>
      </p:nvGrpSpPr>
      <p:grpSpPr>
        <a:xfrm>
          <a:off x="0" y="0"/>
          <a:ext cx="0" cy="0"/>
          <a:chOff x="0" y="0"/>
          <a:chExt cx="0" cy="0"/>
        </a:xfrm>
      </p:grpSpPr>
      <p:sp>
        <p:nvSpPr>
          <p:cNvPr id="13" name="Zástupný symbol pro obrázek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cs-CZ" smtClean="0"/>
              <a:t>Kliknutím na ikonu přidáte obrázek.</a:t>
            </a:r>
            <a:endParaRPr kumimoji="0" lang="en-US" dirty="0"/>
          </a:p>
        </p:txBody>
      </p:sp>
      <p:sp>
        <p:nvSpPr>
          <p:cNvPr id="7" name="Zástupný symbol pro datum 6"/>
          <p:cNvSpPr>
            <a:spLocks noGrp="1"/>
          </p:cNvSpPr>
          <p:nvPr>
            <p:ph type="dt" sz="half" idx="10"/>
          </p:nvPr>
        </p:nvSpPr>
        <p:spPr/>
        <p:txBody>
          <a:bodyPr/>
          <a:lstStyle/>
          <a:p>
            <a:fld id="{DCC3FF2D-DA3C-4DD0-B6B4-BAE0F7EF2B6E}" type="datetimeFigureOut">
              <a:rPr lang="cs-CZ" smtClean="0"/>
              <a:t>3.11.2015</a:t>
            </a:fld>
            <a:endParaRPr lang="cs-CZ"/>
          </a:p>
        </p:txBody>
      </p:sp>
      <p:sp>
        <p:nvSpPr>
          <p:cNvPr id="5" name="Zástupný symbol pro zápatí 4"/>
          <p:cNvSpPr>
            <a:spLocks noGrp="1"/>
          </p:cNvSpPr>
          <p:nvPr>
            <p:ph type="ftr" sz="quarter" idx="11"/>
          </p:nvPr>
        </p:nvSpPr>
        <p:spPr/>
        <p:txBody>
          <a:bodyPr/>
          <a:lstStyle/>
          <a:p>
            <a:endParaRPr lang="cs-CZ"/>
          </a:p>
        </p:txBody>
      </p:sp>
      <p:sp>
        <p:nvSpPr>
          <p:cNvPr id="31" name="Zástupný symbol pro číslo snímku 30"/>
          <p:cNvSpPr>
            <a:spLocks noGrp="1"/>
          </p:cNvSpPr>
          <p:nvPr>
            <p:ph type="sldNum" sz="quarter" idx="12"/>
          </p:nvPr>
        </p:nvSpPr>
        <p:spPr/>
        <p:txBody>
          <a:bodyPr/>
          <a:lstStyle/>
          <a:p>
            <a:fld id="{F364D2CD-B326-41CA-9D6C-E3C9601A17B4}" type="slidenum">
              <a:rPr lang="cs-CZ" smtClean="0"/>
              <a:t>‹#›</a:t>
            </a:fld>
            <a:endParaRPr lang="cs-CZ"/>
          </a:p>
        </p:txBody>
      </p:sp>
      <p:sp>
        <p:nvSpPr>
          <p:cNvPr id="17" name="Nadpis 16"/>
          <p:cNvSpPr>
            <a:spLocks noGrp="1"/>
          </p:cNvSpPr>
          <p:nvPr>
            <p:ph type="title"/>
          </p:nvPr>
        </p:nvSpPr>
        <p:spPr>
          <a:xfrm>
            <a:off x="381000" y="4993760"/>
            <a:ext cx="5867400" cy="522288"/>
          </a:xfrm>
        </p:spPr>
        <p:txBody>
          <a:bodyPr anchor="ctr"/>
          <a:lstStyle>
            <a:lvl1pPr algn="l">
              <a:buNone/>
              <a:defRPr sz="2000" b="1"/>
            </a:lvl1pPr>
          </a:lstStyle>
          <a:p>
            <a:r>
              <a:rPr kumimoji="0" lang="cs-CZ" smtClean="0"/>
              <a:t>Kliknutím lze upravit styl.</a:t>
            </a:r>
            <a:endParaRPr kumimoji="0" lang="en-US"/>
          </a:p>
        </p:txBody>
      </p:sp>
      <p:sp>
        <p:nvSpPr>
          <p:cNvPr id="26" name="Zástupný symbol pro text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cs-CZ" smtClean="0"/>
              <a:t>Kliknutím lze upravit styly předlohy textu.</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římá spojnice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Zástupný symbol pro text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cs-CZ" smtClean="0"/>
              <a:t>Kliknutím lze upravit styly předlohy textu.</a:t>
            </a:r>
          </a:p>
          <a:p>
            <a:pPr lvl="1" eaLnBrk="1" latinLnBrk="0" hangingPunct="1"/>
            <a:r>
              <a:rPr kumimoji="0" lang="cs-CZ" smtClean="0"/>
              <a:t>Druhá úroveň</a:t>
            </a:r>
          </a:p>
          <a:p>
            <a:pPr lvl="2" eaLnBrk="1" latinLnBrk="0" hangingPunct="1"/>
            <a:r>
              <a:rPr kumimoji="0" lang="cs-CZ" smtClean="0"/>
              <a:t>Třetí úroveň</a:t>
            </a:r>
          </a:p>
          <a:p>
            <a:pPr lvl="3" eaLnBrk="1" latinLnBrk="0" hangingPunct="1"/>
            <a:r>
              <a:rPr kumimoji="0" lang="cs-CZ" smtClean="0"/>
              <a:t>Čtvrtá úroveň</a:t>
            </a:r>
          </a:p>
          <a:p>
            <a:pPr lvl="4" eaLnBrk="1" latinLnBrk="0" hangingPunct="1"/>
            <a:r>
              <a:rPr kumimoji="0" lang="cs-CZ" smtClean="0"/>
              <a:t>Pátá úroveň</a:t>
            </a:r>
            <a:endParaRPr kumimoji="0" lang="en-US"/>
          </a:p>
        </p:txBody>
      </p:sp>
      <p:sp>
        <p:nvSpPr>
          <p:cNvPr id="11" name="Zástupný symbol pro datum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DCC3FF2D-DA3C-4DD0-B6B4-BAE0F7EF2B6E}" type="datetimeFigureOut">
              <a:rPr lang="cs-CZ" smtClean="0"/>
              <a:t>3.11.2015</a:t>
            </a:fld>
            <a:endParaRPr lang="cs-CZ"/>
          </a:p>
        </p:txBody>
      </p:sp>
      <p:sp>
        <p:nvSpPr>
          <p:cNvPr id="28" name="Zástupný symbol pro zápatí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cs-CZ"/>
          </a:p>
        </p:txBody>
      </p:sp>
      <p:sp>
        <p:nvSpPr>
          <p:cNvPr id="5" name="Zástupný symbol pro číslo snímku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F364D2CD-B326-41CA-9D6C-E3C9601A17B4}" type="slidenum">
              <a:rPr lang="cs-CZ" smtClean="0"/>
              <a:t>‹#›</a:t>
            </a:fld>
            <a:endParaRPr lang="cs-CZ"/>
          </a:p>
        </p:txBody>
      </p:sp>
      <p:sp>
        <p:nvSpPr>
          <p:cNvPr id="10" name="Zástupný symbol pro nadpis 9"/>
          <p:cNvSpPr>
            <a:spLocks noGrp="1"/>
          </p:cNvSpPr>
          <p:nvPr>
            <p:ph type="title"/>
          </p:nvPr>
        </p:nvSpPr>
        <p:spPr>
          <a:xfrm>
            <a:off x="304800" y="457200"/>
            <a:ext cx="8686800" cy="838200"/>
          </a:xfrm>
          <a:prstGeom prst="rect">
            <a:avLst/>
          </a:prstGeom>
        </p:spPr>
        <p:txBody>
          <a:bodyPr vert="horz" anchor="ctr">
            <a:normAutofit/>
          </a:bodyPr>
          <a:lstStyle/>
          <a:p>
            <a:r>
              <a:rPr kumimoji="0" lang="cs-CZ" smtClean="0"/>
              <a:t>Kliknutím lze upravit styl.</a:t>
            </a:r>
            <a:endParaRPr kumimoji="0" lang="en-US"/>
          </a:p>
        </p:txBody>
      </p:sp>
      <p:sp>
        <p:nvSpPr>
          <p:cNvPr id="9" name="Přímá spojnice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Přímá spojnice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3.tmp"/><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ástupný symbol pro text 4"/>
          <p:cNvSpPr>
            <a:spLocks noGrp="1"/>
          </p:cNvSpPr>
          <p:nvPr>
            <p:ph type="body" idx="1"/>
          </p:nvPr>
        </p:nvSpPr>
        <p:spPr/>
        <p:txBody>
          <a:bodyPr/>
          <a:lstStyle/>
          <a:p>
            <a:endParaRPr lang="cs-CZ"/>
          </a:p>
        </p:txBody>
      </p:sp>
      <p:sp>
        <p:nvSpPr>
          <p:cNvPr id="4" name="Nadpis 3"/>
          <p:cNvSpPr>
            <a:spLocks noGrp="1"/>
          </p:cNvSpPr>
          <p:nvPr>
            <p:ph type="title"/>
          </p:nvPr>
        </p:nvSpPr>
        <p:spPr/>
        <p:txBody>
          <a:bodyPr/>
          <a:lstStyle/>
          <a:p>
            <a:r>
              <a:rPr lang="cs-CZ" dirty="0" smtClean="0"/>
              <a:t>Řízení zaměstnanců</a:t>
            </a:r>
            <a:endParaRPr lang="cs-CZ" dirty="0"/>
          </a:p>
        </p:txBody>
      </p:sp>
    </p:spTree>
    <p:extLst>
      <p:ext uri="{BB962C8B-B14F-4D97-AF65-F5344CB8AC3E}">
        <p14:creationId xmlns:p14="http://schemas.microsoft.com/office/powerpoint/2010/main" val="6740713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Přestávka a doba odpočinku</a:t>
            </a:r>
            <a:endParaRPr lang="cs-CZ" dirty="0"/>
          </a:p>
        </p:txBody>
      </p:sp>
      <p:sp>
        <p:nvSpPr>
          <p:cNvPr id="3" name="Zástupný symbol pro obsah 2"/>
          <p:cNvSpPr>
            <a:spLocks noGrp="1"/>
          </p:cNvSpPr>
          <p:nvPr>
            <p:ph sz="half" idx="1"/>
          </p:nvPr>
        </p:nvSpPr>
        <p:spPr/>
        <p:txBody>
          <a:bodyPr/>
          <a:lstStyle/>
          <a:p>
            <a:r>
              <a:rPr lang="cs-CZ" dirty="0" smtClean="0"/>
              <a:t>Přestávka</a:t>
            </a:r>
          </a:p>
          <a:p>
            <a:r>
              <a:rPr lang="cs-CZ" dirty="0" smtClean="0"/>
              <a:t>v rámci směny </a:t>
            </a:r>
          </a:p>
          <a:p>
            <a:r>
              <a:rPr lang="cs-CZ" dirty="0"/>
              <a:t>nejdéle po 6 hodinách nepřetržité práce </a:t>
            </a:r>
            <a:r>
              <a:rPr lang="cs-CZ" dirty="0" smtClean="0"/>
              <a:t> </a:t>
            </a:r>
          </a:p>
          <a:p>
            <a:pPr marL="0" indent="0">
              <a:buNone/>
            </a:pPr>
            <a:r>
              <a:rPr lang="cs-CZ" dirty="0" smtClean="0"/>
              <a:t> </a:t>
            </a:r>
            <a:endParaRPr lang="cs-CZ" dirty="0"/>
          </a:p>
        </p:txBody>
      </p:sp>
      <p:sp>
        <p:nvSpPr>
          <p:cNvPr id="4" name="Zástupný symbol pro obsah 3"/>
          <p:cNvSpPr>
            <a:spLocks noGrp="1"/>
          </p:cNvSpPr>
          <p:nvPr>
            <p:ph sz="half" idx="2"/>
          </p:nvPr>
        </p:nvSpPr>
        <p:spPr/>
        <p:txBody>
          <a:bodyPr/>
          <a:lstStyle/>
          <a:p>
            <a:r>
              <a:rPr lang="cs-CZ" dirty="0" smtClean="0"/>
              <a:t>Doba odpočinku</a:t>
            </a:r>
          </a:p>
          <a:p>
            <a:r>
              <a:rPr lang="cs-CZ" dirty="0" smtClean="0"/>
              <a:t>Mezi 2 směnami</a:t>
            </a:r>
          </a:p>
          <a:p>
            <a:r>
              <a:rPr lang="cs-CZ" dirty="0" smtClean="0"/>
              <a:t>alespoň </a:t>
            </a:r>
            <a:r>
              <a:rPr lang="cs-CZ" dirty="0"/>
              <a:t>11 </a:t>
            </a:r>
            <a:r>
              <a:rPr lang="cs-CZ" dirty="0" smtClean="0"/>
              <a:t>hodin</a:t>
            </a:r>
          </a:p>
          <a:p>
            <a:r>
              <a:rPr lang="cs-CZ" dirty="0"/>
              <a:t>může být zkrácen až na 8 hodin během 24 hodin </a:t>
            </a:r>
            <a:endParaRPr lang="cs-CZ" dirty="0" smtClean="0"/>
          </a:p>
          <a:p>
            <a:r>
              <a:rPr lang="cs-CZ" dirty="0"/>
              <a:t>nepřetržitý odpočinek v týdnu v trvání alespoň 35 hodin.</a:t>
            </a:r>
          </a:p>
        </p:txBody>
      </p:sp>
    </p:spTree>
    <p:extLst>
      <p:ext uri="{BB962C8B-B14F-4D97-AF65-F5344CB8AC3E}">
        <p14:creationId xmlns:p14="http://schemas.microsoft.com/office/powerpoint/2010/main" val="18980680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Dny pracovního klidu</a:t>
            </a:r>
            <a:endParaRPr lang="cs-CZ" dirty="0"/>
          </a:p>
        </p:txBody>
      </p:sp>
      <p:sp>
        <p:nvSpPr>
          <p:cNvPr id="5" name="Zástupný symbol pro obsah 4"/>
          <p:cNvSpPr>
            <a:spLocks noGrp="1"/>
          </p:cNvSpPr>
          <p:nvPr>
            <p:ph idx="1"/>
          </p:nvPr>
        </p:nvSpPr>
        <p:spPr/>
        <p:txBody>
          <a:bodyPr/>
          <a:lstStyle/>
          <a:p>
            <a:r>
              <a:rPr lang="cs-CZ" dirty="0"/>
              <a:t>Práci ve dnech pracovního klidu může zaměstnavatel nařídit jen výjimečně</a:t>
            </a:r>
            <a:r>
              <a:rPr lang="cs-CZ" dirty="0" smtClean="0"/>
              <a:t>.</a:t>
            </a:r>
          </a:p>
          <a:p>
            <a:r>
              <a:rPr lang="cs-CZ" dirty="0" smtClean="0"/>
              <a:t>Neplatí u práce </a:t>
            </a:r>
            <a:r>
              <a:rPr lang="cs-CZ" dirty="0"/>
              <a:t>nutné se zřetelem na uspokojování životních, zdravotních, vzdělávacích, kulturních, tělovýchovných a sportovních potřeb obyvatelstva,</a:t>
            </a:r>
          </a:p>
        </p:txBody>
      </p:sp>
    </p:spTree>
    <p:extLst>
      <p:ext uri="{BB962C8B-B14F-4D97-AF65-F5344CB8AC3E}">
        <p14:creationId xmlns:p14="http://schemas.microsoft.com/office/powerpoint/2010/main" val="33709670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Práce přesčas</a:t>
            </a:r>
            <a:endParaRPr lang="cs-CZ" dirty="0"/>
          </a:p>
        </p:txBody>
      </p:sp>
      <p:sp>
        <p:nvSpPr>
          <p:cNvPr id="3" name="Zástupný symbol pro obsah 2"/>
          <p:cNvSpPr>
            <a:spLocks noGrp="1"/>
          </p:cNvSpPr>
          <p:nvPr>
            <p:ph idx="1"/>
          </p:nvPr>
        </p:nvSpPr>
        <p:spPr/>
        <p:txBody>
          <a:bodyPr/>
          <a:lstStyle/>
          <a:p>
            <a:r>
              <a:rPr lang="cs-CZ" dirty="0"/>
              <a:t>Práci přesčas je možné konat jen výjimečně.</a:t>
            </a:r>
          </a:p>
          <a:p>
            <a:r>
              <a:rPr lang="cs-CZ" dirty="0" smtClean="0"/>
              <a:t>Práci </a:t>
            </a:r>
            <a:r>
              <a:rPr lang="cs-CZ" dirty="0"/>
              <a:t>přesčas může zaměstnavatel zaměstnanci nařídit jen z vážných provozních důvodů, a to i na dobu nepřetržitého odpočinku mezi dvěma směnami</a:t>
            </a:r>
            <a:r>
              <a:rPr lang="cs-CZ" dirty="0" smtClean="0"/>
              <a:t>,</a:t>
            </a:r>
          </a:p>
          <a:p>
            <a:r>
              <a:rPr lang="cs-CZ" dirty="0"/>
              <a:t>Nařízená práce přesčas nesmí u zaměstnance činit více než 8 hodin v jednotlivých týdnech a 150 hodin v kalendářním roce.</a:t>
            </a:r>
          </a:p>
          <a:p>
            <a:endParaRPr lang="cs-CZ" dirty="0"/>
          </a:p>
        </p:txBody>
      </p:sp>
    </p:spTree>
    <p:extLst>
      <p:ext uri="{BB962C8B-B14F-4D97-AF65-F5344CB8AC3E}">
        <p14:creationId xmlns:p14="http://schemas.microsoft.com/office/powerpoint/2010/main" val="41020393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err="1" smtClean="0"/>
              <a:t>PřesČasy</a:t>
            </a:r>
            <a:r>
              <a:rPr lang="cs-CZ" dirty="0" smtClean="0"/>
              <a:t> ve zdravotnictví</a:t>
            </a:r>
            <a:endParaRPr lang="cs-CZ" dirty="0"/>
          </a:p>
        </p:txBody>
      </p:sp>
      <p:sp>
        <p:nvSpPr>
          <p:cNvPr id="3" name="Zástupný symbol pro obsah 2"/>
          <p:cNvSpPr>
            <a:spLocks noGrp="1"/>
          </p:cNvSpPr>
          <p:nvPr>
            <p:ph idx="1"/>
          </p:nvPr>
        </p:nvSpPr>
        <p:spPr/>
        <p:txBody>
          <a:bodyPr/>
          <a:lstStyle/>
          <a:p>
            <a:r>
              <a:rPr lang="cs-CZ" dirty="0"/>
              <a:t>Další dohodnutá práce přesčas zaměstnanců ve zdravotnictví nesmí přesáhnout v průměru 8 hodin týdně, a v případě zaměstnanců poskytovatele zdravotnické záchranné služby v průměru 12 hodin týdně, v období, které může činit nejvýše 26 týdnů po sobě jdoucích; jen kolektivní smlouva může toto období vymezit na nejvýše 52 týdnů po sobě jdoucích.</a:t>
            </a:r>
          </a:p>
        </p:txBody>
      </p:sp>
    </p:spTree>
    <p:extLst>
      <p:ext uri="{BB962C8B-B14F-4D97-AF65-F5344CB8AC3E}">
        <p14:creationId xmlns:p14="http://schemas.microsoft.com/office/powerpoint/2010/main" val="12871868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a:effectLst/>
              </a:rPr>
              <a:t>Dohoda o další dohodnuté práci přesčas</a:t>
            </a:r>
            <a:endParaRPr lang="cs-CZ" dirty="0"/>
          </a:p>
        </p:txBody>
      </p:sp>
      <p:sp>
        <p:nvSpPr>
          <p:cNvPr id="3" name="Zástupný symbol pro obsah 2"/>
          <p:cNvSpPr>
            <a:spLocks noGrp="1"/>
          </p:cNvSpPr>
          <p:nvPr>
            <p:ph idx="1"/>
          </p:nvPr>
        </p:nvSpPr>
        <p:spPr/>
        <p:txBody>
          <a:bodyPr>
            <a:normAutofit lnSpcReduction="10000"/>
          </a:bodyPr>
          <a:lstStyle/>
          <a:p>
            <a:pPr marL="0" indent="0">
              <a:buNone/>
            </a:pPr>
            <a:r>
              <a:rPr lang="cs-CZ" dirty="0"/>
              <a:t>a) musí být sjednána písemně,</a:t>
            </a:r>
          </a:p>
          <a:p>
            <a:pPr marL="0" indent="0">
              <a:buNone/>
            </a:pPr>
            <a:r>
              <a:rPr lang="cs-CZ" dirty="0"/>
              <a:t>b) nesmí být sjednána v prvních 12 týdnech ode dne vzniku pracovního poměru,</a:t>
            </a:r>
          </a:p>
          <a:p>
            <a:pPr marL="0" indent="0">
              <a:buNone/>
            </a:pPr>
            <a:r>
              <a:rPr lang="cs-CZ" dirty="0"/>
              <a:t>c) nesmí být sjednána na dobu delší než 52 </a:t>
            </a:r>
            <a:r>
              <a:rPr lang="cs-CZ" dirty="0" smtClean="0"/>
              <a:t>týdnů</a:t>
            </a:r>
            <a:endParaRPr lang="cs-CZ" dirty="0"/>
          </a:p>
          <a:p>
            <a:pPr marL="0" indent="0">
              <a:buNone/>
            </a:pPr>
            <a:r>
              <a:rPr lang="cs-CZ" dirty="0"/>
              <a:t>d) může být okamžitě zrušena, a to i bez udání důvodu v období 12 týdnů od sjednání; </a:t>
            </a:r>
          </a:p>
          <a:p>
            <a:pPr marL="0" indent="0">
              <a:buNone/>
            </a:pPr>
            <a:r>
              <a:rPr lang="cs-CZ" dirty="0"/>
              <a:t>e) může být vypovězena z jakéhokoliv důvodu nebo bez uvedení důvodu</a:t>
            </a:r>
            <a:r>
              <a:rPr lang="cs-CZ" dirty="0" smtClean="0"/>
              <a:t>;</a:t>
            </a:r>
            <a:endParaRPr lang="cs-CZ" dirty="0"/>
          </a:p>
        </p:txBody>
      </p:sp>
    </p:spTree>
    <p:extLst>
      <p:ext uri="{BB962C8B-B14F-4D97-AF65-F5344CB8AC3E}">
        <p14:creationId xmlns:p14="http://schemas.microsoft.com/office/powerpoint/2010/main" val="39703340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Noční práce</a:t>
            </a:r>
            <a:endParaRPr lang="cs-CZ" dirty="0"/>
          </a:p>
        </p:txBody>
      </p:sp>
      <p:sp>
        <p:nvSpPr>
          <p:cNvPr id="3" name="Zástupný symbol pro obsah 2"/>
          <p:cNvSpPr>
            <a:spLocks noGrp="1"/>
          </p:cNvSpPr>
          <p:nvPr>
            <p:ph idx="1"/>
          </p:nvPr>
        </p:nvSpPr>
        <p:spPr/>
        <p:txBody>
          <a:bodyPr>
            <a:normAutofit lnSpcReduction="10000"/>
          </a:bodyPr>
          <a:lstStyle/>
          <a:p>
            <a:r>
              <a:rPr lang="cs-CZ" b="1" dirty="0"/>
              <a:t>(1)</a:t>
            </a:r>
            <a:r>
              <a:rPr lang="cs-CZ" dirty="0"/>
              <a:t> Délka směny zaměstnance pracujícího v noci nesmí překročit 8 hodin v rámci 24 hodin po sobě jdoucích; není-li to z provozních důvodů možné, je zaměstnavatel povinen rozvrhnout stanovenou týdenní pracovní dobu tak, aby průměrná délka směny nepřekročila 8 hodin v období nejdéle 26 týdnů po sobě jdoucích, přičemž při výpočtu průměrné délky směny zaměstnance pracujícího v noci se vychází z pětidenního pracovního týdne.</a:t>
            </a:r>
          </a:p>
        </p:txBody>
      </p:sp>
    </p:spTree>
    <p:extLst>
      <p:ext uri="{BB962C8B-B14F-4D97-AF65-F5344CB8AC3E}">
        <p14:creationId xmlns:p14="http://schemas.microsoft.com/office/powerpoint/2010/main" val="39683745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Noční práce</a:t>
            </a:r>
            <a:endParaRPr lang="cs-CZ" dirty="0"/>
          </a:p>
        </p:txBody>
      </p:sp>
      <p:sp>
        <p:nvSpPr>
          <p:cNvPr id="3" name="Zástupný symbol pro obsah 2"/>
          <p:cNvSpPr>
            <a:spLocks noGrp="1"/>
          </p:cNvSpPr>
          <p:nvPr>
            <p:ph idx="1"/>
          </p:nvPr>
        </p:nvSpPr>
        <p:spPr/>
        <p:txBody>
          <a:bodyPr>
            <a:normAutofit/>
          </a:bodyPr>
          <a:lstStyle/>
          <a:p>
            <a:pPr marL="0" indent="0">
              <a:buNone/>
            </a:pPr>
            <a:r>
              <a:rPr lang="cs-CZ" dirty="0" err="1" smtClean="0"/>
              <a:t>Změstnavatel</a:t>
            </a:r>
            <a:r>
              <a:rPr lang="cs-CZ" dirty="0" smtClean="0"/>
              <a:t> </a:t>
            </a:r>
            <a:r>
              <a:rPr lang="cs-CZ" dirty="0"/>
              <a:t>je povinen zajistit, aby zaměstnanec pracující v noci byl vyšetřen poskytovatelem </a:t>
            </a:r>
            <a:r>
              <a:rPr lang="cs-CZ" dirty="0" err="1"/>
              <a:t>pracovnělékařských</a:t>
            </a:r>
            <a:r>
              <a:rPr lang="cs-CZ" dirty="0"/>
              <a:t> služeb</a:t>
            </a:r>
          </a:p>
          <a:p>
            <a:pPr marL="0" indent="0">
              <a:buNone/>
            </a:pPr>
            <a:r>
              <a:rPr lang="cs-CZ" b="1" dirty="0"/>
              <a:t>a)</a:t>
            </a:r>
            <a:r>
              <a:rPr lang="cs-CZ" dirty="0"/>
              <a:t> před zařazením na noční práci,</a:t>
            </a:r>
          </a:p>
          <a:p>
            <a:pPr marL="0" indent="0">
              <a:buNone/>
            </a:pPr>
            <a:r>
              <a:rPr lang="cs-CZ" b="1" dirty="0"/>
              <a:t>b)</a:t>
            </a:r>
            <a:r>
              <a:rPr lang="cs-CZ" dirty="0"/>
              <a:t> pravidelně podle potřeby, nejméně však jednou ročně,</a:t>
            </a:r>
          </a:p>
          <a:p>
            <a:pPr marL="0" indent="0">
              <a:buNone/>
            </a:pPr>
            <a:r>
              <a:rPr lang="cs-CZ" b="1" dirty="0"/>
              <a:t>c)</a:t>
            </a:r>
            <a:r>
              <a:rPr lang="cs-CZ" dirty="0"/>
              <a:t> kdykoliv během zařazení na noční práci, pokud o to zaměstnanec požádá.</a:t>
            </a:r>
          </a:p>
          <a:p>
            <a:endParaRPr lang="cs-CZ" dirty="0"/>
          </a:p>
        </p:txBody>
      </p:sp>
    </p:spTree>
    <p:extLst>
      <p:ext uri="{BB962C8B-B14F-4D97-AF65-F5344CB8AC3E}">
        <p14:creationId xmlns:p14="http://schemas.microsoft.com/office/powerpoint/2010/main" val="21955984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ástupný symbol pro text 4"/>
          <p:cNvSpPr>
            <a:spLocks noGrp="1"/>
          </p:cNvSpPr>
          <p:nvPr>
            <p:ph type="body" idx="1"/>
          </p:nvPr>
        </p:nvSpPr>
        <p:spPr/>
        <p:txBody>
          <a:bodyPr/>
          <a:lstStyle/>
          <a:p>
            <a:endParaRPr lang="cs-CZ"/>
          </a:p>
        </p:txBody>
      </p:sp>
      <p:sp>
        <p:nvSpPr>
          <p:cNvPr id="4" name="Nadpis 3"/>
          <p:cNvSpPr>
            <a:spLocks noGrp="1"/>
          </p:cNvSpPr>
          <p:nvPr>
            <p:ph type="title"/>
          </p:nvPr>
        </p:nvSpPr>
        <p:spPr/>
        <p:txBody>
          <a:bodyPr/>
          <a:lstStyle/>
          <a:p>
            <a:r>
              <a:rPr lang="cs-CZ" dirty="0" smtClean="0"/>
              <a:t>Pracovní cesta</a:t>
            </a:r>
            <a:endParaRPr lang="cs-CZ" dirty="0"/>
          </a:p>
        </p:txBody>
      </p:sp>
    </p:spTree>
    <p:extLst>
      <p:ext uri="{BB962C8B-B14F-4D97-AF65-F5344CB8AC3E}">
        <p14:creationId xmlns:p14="http://schemas.microsoft.com/office/powerpoint/2010/main" val="59031235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title"/>
          </p:nvPr>
        </p:nvSpPr>
        <p:spPr/>
        <p:txBody>
          <a:bodyPr/>
          <a:lstStyle/>
          <a:p>
            <a:endParaRPr lang="cs-CZ"/>
          </a:p>
        </p:txBody>
      </p:sp>
      <p:sp>
        <p:nvSpPr>
          <p:cNvPr id="5" name="Zástupný symbol pro obsah 4"/>
          <p:cNvSpPr>
            <a:spLocks noGrp="1"/>
          </p:cNvSpPr>
          <p:nvPr>
            <p:ph idx="1"/>
          </p:nvPr>
        </p:nvSpPr>
        <p:spPr/>
        <p:txBody>
          <a:bodyPr/>
          <a:lstStyle/>
          <a:p>
            <a:r>
              <a:rPr lang="cs-CZ" dirty="0" smtClean="0"/>
              <a:t>časově </a:t>
            </a:r>
            <a:r>
              <a:rPr lang="cs-CZ" dirty="0"/>
              <a:t>omezené vyslání zaměstnance </a:t>
            </a:r>
            <a:r>
              <a:rPr lang="cs-CZ" dirty="0" smtClean="0"/>
              <a:t>k </a:t>
            </a:r>
            <a:r>
              <a:rPr lang="cs-CZ" dirty="0"/>
              <a:t>výkonu práce mimo sjednané místo výkonu práce</a:t>
            </a:r>
            <a:endParaRPr lang="cs-CZ" dirty="0" smtClean="0"/>
          </a:p>
          <a:p>
            <a:r>
              <a:rPr lang="cs-CZ" dirty="0" smtClean="0"/>
              <a:t>Zaměstnavatel </a:t>
            </a:r>
            <a:r>
              <a:rPr lang="cs-CZ" dirty="0"/>
              <a:t>může vyslat zaměstnance na dobu nezbytné potřeby na pracovní cestu jen na základě dohody s ním. </a:t>
            </a:r>
            <a:endParaRPr lang="cs-CZ" dirty="0" smtClean="0"/>
          </a:p>
          <a:p>
            <a:endParaRPr lang="cs-CZ" dirty="0"/>
          </a:p>
        </p:txBody>
      </p:sp>
    </p:spTree>
    <p:extLst>
      <p:ext uri="{BB962C8B-B14F-4D97-AF65-F5344CB8AC3E}">
        <p14:creationId xmlns:p14="http://schemas.microsoft.com/office/powerpoint/2010/main" val="369029859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Náhrady</a:t>
            </a:r>
            <a:endParaRPr lang="cs-CZ" dirty="0"/>
          </a:p>
        </p:txBody>
      </p:sp>
      <p:sp>
        <p:nvSpPr>
          <p:cNvPr id="3" name="Zástupný symbol pro obsah 2"/>
          <p:cNvSpPr>
            <a:spLocks noGrp="1"/>
          </p:cNvSpPr>
          <p:nvPr>
            <p:ph idx="1"/>
          </p:nvPr>
        </p:nvSpPr>
        <p:spPr/>
        <p:txBody>
          <a:bodyPr/>
          <a:lstStyle/>
          <a:p>
            <a:r>
              <a:rPr lang="cs-CZ" dirty="0" smtClean="0"/>
              <a:t>Jízdní výdaje</a:t>
            </a:r>
          </a:p>
          <a:p>
            <a:r>
              <a:rPr lang="cs-CZ" dirty="0" smtClean="0"/>
              <a:t>Stravné (vyhláškou 67-160)</a:t>
            </a:r>
          </a:p>
          <a:p>
            <a:r>
              <a:rPr lang="cs-CZ" dirty="0" smtClean="0"/>
              <a:t>Výdaje za ubytování</a:t>
            </a:r>
          </a:p>
          <a:p>
            <a:r>
              <a:rPr lang="cs-CZ" dirty="0" smtClean="0"/>
              <a:t>Nutné vedlejší výdaje</a:t>
            </a:r>
            <a:endParaRPr lang="cs-CZ" dirty="0"/>
          </a:p>
        </p:txBody>
      </p:sp>
    </p:spTree>
    <p:extLst>
      <p:ext uri="{BB962C8B-B14F-4D97-AF65-F5344CB8AC3E}">
        <p14:creationId xmlns:p14="http://schemas.microsoft.com/office/powerpoint/2010/main" val="21108429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title"/>
          </p:nvPr>
        </p:nvSpPr>
        <p:spPr/>
        <p:txBody>
          <a:bodyPr/>
          <a:lstStyle/>
          <a:p>
            <a:r>
              <a:rPr lang="cs-CZ" dirty="0" smtClean="0"/>
              <a:t>Pokyny Zaměstnavatele</a:t>
            </a:r>
            <a:endParaRPr lang="cs-CZ" dirty="0"/>
          </a:p>
        </p:txBody>
      </p:sp>
      <p:sp>
        <p:nvSpPr>
          <p:cNvPr id="5" name="Zástupný symbol pro obsah 4"/>
          <p:cNvSpPr>
            <a:spLocks noGrp="1"/>
          </p:cNvSpPr>
          <p:nvPr>
            <p:ph idx="1"/>
          </p:nvPr>
        </p:nvSpPr>
        <p:spPr/>
        <p:txBody>
          <a:bodyPr/>
          <a:lstStyle/>
          <a:p>
            <a:r>
              <a:rPr lang="cs-CZ" dirty="0" smtClean="0"/>
              <a:t>Kdo reprezentuje zaměstnavatele? </a:t>
            </a:r>
          </a:p>
          <a:p>
            <a:r>
              <a:rPr lang="cs-CZ" dirty="0" smtClean="0"/>
              <a:t>Jednatel</a:t>
            </a:r>
          </a:p>
          <a:p>
            <a:r>
              <a:rPr lang="cs-CZ" dirty="0" smtClean="0"/>
              <a:t>Vedoucí (dle vnitřních předpisů)</a:t>
            </a:r>
          </a:p>
        </p:txBody>
      </p:sp>
    </p:spTree>
    <p:extLst>
      <p:ext uri="{BB962C8B-B14F-4D97-AF65-F5344CB8AC3E}">
        <p14:creationId xmlns:p14="http://schemas.microsoft.com/office/powerpoint/2010/main" val="189734012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text 3"/>
          <p:cNvSpPr>
            <a:spLocks noGrp="1"/>
          </p:cNvSpPr>
          <p:nvPr>
            <p:ph type="body" idx="1"/>
          </p:nvPr>
        </p:nvSpPr>
        <p:spPr/>
        <p:txBody>
          <a:bodyPr/>
          <a:lstStyle/>
          <a:p>
            <a:endParaRPr lang="cs-CZ"/>
          </a:p>
        </p:txBody>
      </p:sp>
      <p:sp>
        <p:nvSpPr>
          <p:cNvPr id="2" name="Nadpis 1"/>
          <p:cNvSpPr>
            <a:spLocks noGrp="1"/>
          </p:cNvSpPr>
          <p:nvPr>
            <p:ph type="title"/>
          </p:nvPr>
        </p:nvSpPr>
        <p:spPr/>
        <p:txBody>
          <a:bodyPr/>
          <a:lstStyle/>
          <a:p>
            <a:r>
              <a:rPr lang="cs-CZ" dirty="0" smtClean="0"/>
              <a:t>Alternativní formy pracovní doby</a:t>
            </a:r>
            <a:endParaRPr lang="cs-CZ" dirty="0"/>
          </a:p>
        </p:txBody>
      </p:sp>
    </p:spTree>
    <p:extLst>
      <p:ext uri="{BB962C8B-B14F-4D97-AF65-F5344CB8AC3E}">
        <p14:creationId xmlns:p14="http://schemas.microsoft.com/office/powerpoint/2010/main" val="127551811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b="1" dirty="0">
                <a:effectLst/>
              </a:rPr>
              <a:t>Pružné rozvržení pracovní </a:t>
            </a:r>
            <a:r>
              <a:rPr lang="cs-CZ" b="1" dirty="0" smtClean="0">
                <a:effectLst/>
              </a:rPr>
              <a:t>doby</a:t>
            </a:r>
            <a:endParaRPr lang="cs-CZ" dirty="0"/>
          </a:p>
        </p:txBody>
      </p:sp>
      <p:sp>
        <p:nvSpPr>
          <p:cNvPr id="3" name="Zástupný symbol pro obsah 2"/>
          <p:cNvSpPr>
            <a:spLocks noGrp="1"/>
          </p:cNvSpPr>
          <p:nvPr>
            <p:ph idx="1"/>
          </p:nvPr>
        </p:nvSpPr>
        <p:spPr/>
        <p:txBody>
          <a:bodyPr/>
          <a:lstStyle/>
          <a:p>
            <a:r>
              <a:rPr lang="cs-CZ" dirty="0" smtClean="0"/>
              <a:t>Základní pracovní doba </a:t>
            </a:r>
          </a:p>
          <a:p>
            <a:r>
              <a:rPr lang="cs-CZ" dirty="0" smtClean="0"/>
              <a:t>Volitelná pracovní doba</a:t>
            </a:r>
          </a:p>
          <a:p>
            <a:endParaRPr lang="cs-CZ" dirty="0" smtClean="0"/>
          </a:p>
          <a:p>
            <a:endParaRPr lang="cs-CZ" dirty="0"/>
          </a:p>
        </p:txBody>
      </p:sp>
    </p:spTree>
    <p:extLst>
      <p:ext uri="{BB962C8B-B14F-4D97-AF65-F5344CB8AC3E}">
        <p14:creationId xmlns:p14="http://schemas.microsoft.com/office/powerpoint/2010/main" val="223881497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Konto pracovní doby</a:t>
            </a:r>
            <a:endParaRPr lang="cs-CZ" dirty="0"/>
          </a:p>
        </p:txBody>
      </p:sp>
      <p:sp>
        <p:nvSpPr>
          <p:cNvPr id="3" name="Zástupný symbol pro obsah 2"/>
          <p:cNvSpPr>
            <a:spLocks noGrp="1"/>
          </p:cNvSpPr>
          <p:nvPr>
            <p:ph idx="1"/>
          </p:nvPr>
        </p:nvSpPr>
        <p:spPr/>
        <p:txBody>
          <a:bodyPr/>
          <a:lstStyle/>
          <a:p>
            <a:r>
              <a:rPr lang="cs-CZ" dirty="0"/>
              <a:t>smí zavést jen kolektivní </a:t>
            </a:r>
            <a:r>
              <a:rPr lang="cs-CZ" dirty="0" smtClean="0"/>
              <a:t>smlouva</a:t>
            </a:r>
          </a:p>
          <a:p>
            <a:r>
              <a:rPr lang="cs-CZ" dirty="0" smtClean="0"/>
              <a:t>Účet pracovní doby</a:t>
            </a:r>
          </a:p>
          <a:p>
            <a:r>
              <a:rPr lang="cs-CZ" dirty="0" smtClean="0"/>
              <a:t>Účet mezd zaměstnance</a:t>
            </a:r>
            <a:endParaRPr lang="cs-CZ" dirty="0"/>
          </a:p>
        </p:txBody>
      </p:sp>
    </p:spTree>
    <p:extLst>
      <p:ext uri="{BB962C8B-B14F-4D97-AF65-F5344CB8AC3E}">
        <p14:creationId xmlns:p14="http://schemas.microsoft.com/office/powerpoint/2010/main" val="144029944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Příplatky</a:t>
            </a:r>
            <a:endParaRPr lang="cs-CZ" dirty="0"/>
          </a:p>
        </p:txBody>
      </p:sp>
      <p:sp>
        <p:nvSpPr>
          <p:cNvPr id="3" name="Zástupný symbol pro obsah 2"/>
          <p:cNvSpPr>
            <a:spLocks noGrp="1"/>
          </p:cNvSpPr>
          <p:nvPr>
            <p:ph idx="1"/>
          </p:nvPr>
        </p:nvSpPr>
        <p:spPr/>
        <p:txBody>
          <a:bodyPr>
            <a:normAutofit lnSpcReduction="10000"/>
          </a:bodyPr>
          <a:lstStyle/>
          <a:p>
            <a:r>
              <a:rPr lang="cs-CZ" dirty="0" smtClean="0"/>
              <a:t>Přesčas </a:t>
            </a:r>
          </a:p>
          <a:p>
            <a:pPr lvl="1"/>
            <a:r>
              <a:rPr lang="cs-CZ" dirty="0" smtClean="0"/>
              <a:t>mzda plus 25 procent</a:t>
            </a:r>
          </a:p>
          <a:p>
            <a:pPr lvl="1"/>
            <a:r>
              <a:rPr lang="cs-CZ" dirty="0" smtClean="0"/>
              <a:t>Alternativně náhradní volno</a:t>
            </a:r>
          </a:p>
          <a:p>
            <a:pPr lvl="1"/>
            <a:r>
              <a:rPr lang="cs-CZ" dirty="0" smtClean="0"/>
              <a:t>Lze mzdu sjednat s přihlédnutím k práci </a:t>
            </a:r>
            <a:r>
              <a:rPr lang="cs-CZ" dirty="0" err="1" smtClean="0"/>
              <a:t>přesč</a:t>
            </a:r>
            <a:r>
              <a:rPr lang="cs-CZ" dirty="0" smtClean="0"/>
              <a:t>.</a:t>
            </a:r>
          </a:p>
          <a:p>
            <a:r>
              <a:rPr lang="cs-CZ" dirty="0" smtClean="0"/>
              <a:t>Svátek</a:t>
            </a:r>
          </a:p>
          <a:p>
            <a:pPr lvl="1"/>
            <a:r>
              <a:rPr lang="cs-CZ" dirty="0" smtClean="0"/>
              <a:t>Náhradní volno nebo obvyklá mzda navíc</a:t>
            </a:r>
          </a:p>
          <a:p>
            <a:r>
              <a:rPr lang="cs-CZ" dirty="0" smtClean="0"/>
              <a:t>Noční práce</a:t>
            </a:r>
          </a:p>
          <a:p>
            <a:pPr lvl="1"/>
            <a:r>
              <a:rPr lang="cs-CZ" dirty="0"/>
              <a:t>příplatek nejméně ve výši 10 % průměrného výdělku</a:t>
            </a:r>
            <a:endParaRPr lang="cs-CZ" dirty="0" smtClean="0"/>
          </a:p>
          <a:p>
            <a:endParaRPr lang="cs-CZ" dirty="0"/>
          </a:p>
        </p:txBody>
      </p:sp>
    </p:spTree>
    <p:extLst>
      <p:ext uri="{BB962C8B-B14F-4D97-AF65-F5344CB8AC3E}">
        <p14:creationId xmlns:p14="http://schemas.microsoft.com/office/powerpoint/2010/main" val="69584361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Příplatky</a:t>
            </a:r>
            <a:endParaRPr lang="cs-CZ" dirty="0"/>
          </a:p>
        </p:txBody>
      </p:sp>
      <p:sp>
        <p:nvSpPr>
          <p:cNvPr id="3" name="Zástupný symbol pro obsah 2"/>
          <p:cNvSpPr>
            <a:spLocks noGrp="1"/>
          </p:cNvSpPr>
          <p:nvPr>
            <p:ph idx="1"/>
          </p:nvPr>
        </p:nvSpPr>
        <p:spPr/>
        <p:txBody>
          <a:bodyPr/>
          <a:lstStyle/>
          <a:p>
            <a:r>
              <a:rPr lang="pt-BR" b="1" dirty="0" smtClean="0"/>
              <a:t>prác</a:t>
            </a:r>
            <a:r>
              <a:rPr lang="cs-CZ" b="1" dirty="0" smtClean="0"/>
              <a:t>e</a:t>
            </a:r>
            <a:r>
              <a:rPr lang="pt-BR" b="1" dirty="0" smtClean="0"/>
              <a:t> </a:t>
            </a:r>
            <a:r>
              <a:rPr lang="pt-BR" b="1" dirty="0"/>
              <a:t>ve ztíženém pracovním prostředí</a:t>
            </a:r>
          </a:p>
          <a:p>
            <a:pPr lvl="1"/>
            <a:r>
              <a:rPr lang="cs-CZ" dirty="0" smtClean="0"/>
              <a:t>Příplatek nejméně 10 procent min. mzdy</a:t>
            </a:r>
          </a:p>
          <a:p>
            <a:r>
              <a:rPr lang="pl-PL" b="1" dirty="0" smtClean="0"/>
              <a:t>práce </a:t>
            </a:r>
            <a:r>
              <a:rPr lang="pl-PL" b="1" dirty="0"/>
              <a:t>v sobotu a v neděli</a:t>
            </a:r>
          </a:p>
          <a:p>
            <a:pPr lvl="1"/>
            <a:r>
              <a:rPr lang="cs-CZ" dirty="0"/>
              <a:t>dosažená mzda a příplatek nejméně ve výši 10 % průměrného výdělku</a:t>
            </a:r>
          </a:p>
        </p:txBody>
      </p:sp>
    </p:spTree>
    <p:extLst>
      <p:ext uri="{BB962C8B-B14F-4D97-AF65-F5344CB8AC3E}">
        <p14:creationId xmlns:p14="http://schemas.microsoft.com/office/powerpoint/2010/main" val="176434865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err="1" smtClean="0"/>
              <a:t>DOvolená</a:t>
            </a:r>
            <a:endParaRPr lang="cs-CZ" dirty="0"/>
          </a:p>
        </p:txBody>
      </p:sp>
      <p:sp>
        <p:nvSpPr>
          <p:cNvPr id="3" name="Zástupný symbol pro obsah 2"/>
          <p:cNvSpPr>
            <a:spLocks noGrp="1"/>
          </p:cNvSpPr>
          <p:nvPr>
            <p:ph idx="1"/>
          </p:nvPr>
        </p:nvSpPr>
        <p:spPr/>
        <p:txBody>
          <a:bodyPr/>
          <a:lstStyle/>
          <a:p>
            <a:r>
              <a:rPr lang="cs-CZ" dirty="0" smtClean="0"/>
              <a:t>Určuje zaměstnavatel</a:t>
            </a:r>
          </a:p>
          <a:p>
            <a:r>
              <a:rPr lang="cs-CZ" dirty="0" smtClean="0"/>
              <a:t>Podle předem stanoveného rozvrhu</a:t>
            </a:r>
          </a:p>
          <a:p>
            <a:r>
              <a:rPr lang="cs-CZ" dirty="0" smtClean="0"/>
              <a:t>14 dnů předem</a:t>
            </a:r>
          </a:p>
          <a:p>
            <a:r>
              <a:rPr lang="cs-CZ" dirty="0" smtClean="0"/>
              <a:t>za </a:t>
            </a:r>
            <a:r>
              <a:rPr lang="cs-CZ" dirty="0"/>
              <a:t>dobu čerpání dovolené </a:t>
            </a:r>
            <a:r>
              <a:rPr lang="cs-CZ" dirty="0" smtClean="0"/>
              <a:t>přísluší náhrada </a:t>
            </a:r>
            <a:r>
              <a:rPr lang="cs-CZ" dirty="0"/>
              <a:t>mzdy nebo platu ve výši průměrného </a:t>
            </a:r>
            <a:r>
              <a:rPr lang="cs-CZ" dirty="0" smtClean="0"/>
              <a:t>výdělku</a:t>
            </a:r>
          </a:p>
          <a:p>
            <a:endParaRPr lang="cs-CZ" dirty="0"/>
          </a:p>
        </p:txBody>
      </p:sp>
    </p:spTree>
    <p:extLst>
      <p:ext uri="{BB962C8B-B14F-4D97-AF65-F5344CB8AC3E}">
        <p14:creationId xmlns:p14="http://schemas.microsoft.com/office/powerpoint/2010/main" val="163779769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text 1"/>
          <p:cNvSpPr>
            <a:spLocks noGrp="1"/>
          </p:cNvSpPr>
          <p:nvPr>
            <p:ph type="body" idx="1"/>
          </p:nvPr>
        </p:nvSpPr>
        <p:spPr/>
        <p:txBody>
          <a:bodyPr/>
          <a:lstStyle/>
          <a:p>
            <a:endParaRPr lang="cs-CZ"/>
          </a:p>
        </p:txBody>
      </p:sp>
      <p:sp>
        <p:nvSpPr>
          <p:cNvPr id="3" name="Nadpis 2"/>
          <p:cNvSpPr>
            <a:spLocks noGrp="1"/>
          </p:cNvSpPr>
          <p:nvPr>
            <p:ph type="title"/>
          </p:nvPr>
        </p:nvSpPr>
        <p:spPr/>
        <p:txBody>
          <a:bodyPr/>
          <a:lstStyle/>
          <a:p>
            <a:r>
              <a:rPr lang="cs-CZ" dirty="0" smtClean="0"/>
              <a:t>Překážky v práci</a:t>
            </a:r>
            <a:endParaRPr lang="cs-CZ" dirty="0"/>
          </a:p>
        </p:txBody>
      </p:sp>
    </p:spTree>
    <p:extLst>
      <p:ext uri="{BB962C8B-B14F-4D97-AF65-F5344CB8AC3E}">
        <p14:creationId xmlns:p14="http://schemas.microsoft.com/office/powerpoint/2010/main" val="294388034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title"/>
          </p:nvPr>
        </p:nvSpPr>
        <p:spPr/>
        <p:txBody>
          <a:bodyPr/>
          <a:lstStyle/>
          <a:p>
            <a:r>
              <a:rPr lang="cs-CZ" dirty="0" err="1" smtClean="0"/>
              <a:t>PřeKážky</a:t>
            </a:r>
            <a:endParaRPr lang="cs-CZ" dirty="0"/>
          </a:p>
        </p:txBody>
      </p:sp>
      <p:sp>
        <p:nvSpPr>
          <p:cNvPr id="7" name="Zástupný symbol pro text 6"/>
          <p:cNvSpPr>
            <a:spLocks noGrp="1"/>
          </p:cNvSpPr>
          <p:nvPr>
            <p:ph type="body" idx="1"/>
          </p:nvPr>
        </p:nvSpPr>
        <p:spPr/>
        <p:txBody>
          <a:bodyPr/>
          <a:lstStyle/>
          <a:p>
            <a:r>
              <a:rPr lang="cs-CZ" dirty="0" smtClean="0"/>
              <a:t>Na straně zaměstnance</a:t>
            </a:r>
            <a:endParaRPr lang="cs-CZ" dirty="0"/>
          </a:p>
        </p:txBody>
      </p:sp>
      <p:sp>
        <p:nvSpPr>
          <p:cNvPr id="9" name="Zástupný symbol pro text 8"/>
          <p:cNvSpPr>
            <a:spLocks noGrp="1"/>
          </p:cNvSpPr>
          <p:nvPr>
            <p:ph type="body" sz="half" idx="3"/>
          </p:nvPr>
        </p:nvSpPr>
        <p:spPr/>
        <p:txBody>
          <a:bodyPr/>
          <a:lstStyle/>
          <a:p>
            <a:r>
              <a:rPr lang="cs-CZ" dirty="0" smtClean="0"/>
              <a:t>Na straně zaměstnavatele</a:t>
            </a:r>
            <a:endParaRPr lang="cs-CZ" dirty="0"/>
          </a:p>
        </p:txBody>
      </p:sp>
      <p:sp>
        <p:nvSpPr>
          <p:cNvPr id="8" name="Zástupný symbol pro obsah 7"/>
          <p:cNvSpPr>
            <a:spLocks noGrp="1"/>
          </p:cNvSpPr>
          <p:nvPr>
            <p:ph sz="quarter" idx="2"/>
          </p:nvPr>
        </p:nvSpPr>
        <p:spPr/>
        <p:txBody>
          <a:bodyPr/>
          <a:lstStyle/>
          <a:p>
            <a:r>
              <a:rPr lang="cs-CZ" dirty="0" smtClean="0"/>
              <a:t>Pracovní neschopnost</a:t>
            </a:r>
          </a:p>
          <a:p>
            <a:r>
              <a:rPr lang="cs-CZ" dirty="0" smtClean="0"/>
              <a:t>Mateřská, rodičovská</a:t>
            </a:r>
          </a:p>
          <a:p>
            <a:r>
              <a:rPr lang="cs-CZ" dirty="0" smtClean="0"/>
              <a:t>Ošetřování člena domácnosti</a:t>
            </a:r>
          </a:p>
          <a:p>
            <a:r>
              <a:rPr lang="cs-CZ" dirty="0" smtClean="0"/>
              <a:t>Jiné důležité překážky v práci</a:t>
            </a:r>
          </a:p>
          <a:p>
            <a:r>
              <a:rPr lang="cs-CZ" dirty="0" smtClean="0"/>
              <a:t>Výkon veřejné funkce</a:t>
            </a:r>
          </a:p>
          <a:p>
            <a:r>
              <a:rPr lang="cs-CZ" dirty="0" smtClean="0"/>
              <a:t>Výkon občanské povinnosti</a:t>
            </a:r>
          </a:p>
          <a:p>
            <a:r>
              <a:rPr lang="cs-CZ" dirty="0" smtClean="0"/>
              <a:t>Branná povinnost</a:t>
            </a:r>
            <a:endParaRPr lang="cs-CZ" dirty="0"/>
          </a:p>
        </p:txBody>
      </p:sp>
      <p:sp>
        <p:nvSpPr>
          <p:cNvPr id="10" name="Zástupný symbol pro obsah 9"/>
          <p:cNvSpPr>
            <a:spLocks noGrp="1"/>
          </p:cNvSpPr>
          <p:nvPr>
            <p:ph sz="quarter" idx="4"/>
          </p:nvPr>
        </p:nvSpPr>
        <p:spPr/>
        <p:txBody>
          <a:bodyPr/>
          <a:lstStyle/>
          <a:p>
            <a:r>
              <a:rPr lang="cs-CZ" dirty="0" smtClean="0"/>
              <a:t>Prostoj (náhrada 80 procent)</a:t>
            </a:r>
          </a:p>
          <a:p>
            <a:r>
              <a:rPr lang="cs-CZ" dirty="0" err="1" smtClean="0"/>
              <a:t>Povětrnostné</a:t>
            </a:r>
            <a:r>
              <a:rPr lang="cs-CZ" dirty="0" smtClean="0"/>
              <a:t> vlivy (náhrada 60 procent)</a:t>
            </a:r>
            <a:endParaRPr lang="cs-CZ" dirty="0"/>
          </a:p>
        </p:txBody>
      </p:sp>
    </p:spTree>
    <p:extLst>
      <p:ext uri="{BB962C8B-B14F-4D97-AF65-F5344CB8AC3E}">
        <p14:creationId xmlns:p14="http://schemas.microsoft.com/office/powerpoint/2010/main" val="315192807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Nadpis 6"/>
          <p:cNvSpPr>
            <a:spLocks noGrp="1"/>
          </p:cNvSpPr>
          <p:nvPr>
            <p:ph type="title"/>
          </p:nvPr>
        </p:nvSpPr>
        <p:spPr/>
        <p:txBody>
          <a:bodyPr/>
          <a:lstStyle/>
          <a:p>
            <a:r>
              <a:rPr lang="cs-CZ" dirty="0" smtClean="0"/>
              <a:t>Jiné důležité překážky v práci</a:t>
            </a:r>
            <a:endParaRPr lang="cs-CZ" dirty="0"/>
          </a:p>
        </p:txBody>
      </p:sp>
      <p:sp>
        <p:nvSpPr>
          <p:cNvPr id="8" name="Zástupný symbol pro obsah 7"/>
          <p:cNvSpPr>
            <a:spLocks noGrp="1"/>
          </p:cNvSpPr>
          <p:nvPr>
            <p:ph idx="1"/>
          </p:nvPr>
        </p:nvSpPr>
        <p:spPr/>
        <p:txBody>
          <a:bodyPr>
            <a:normAutofit fontScale="85000" lnSpcReduction="20000"/>
          </a:bodyPr>
          <a:lstStyle/>
          <a:p>
            <a:r>
              <a:rPr lang="cs-CZ" b="1" dirty="0"/>
              <a:t>Vyšetření nebo </a:t>
            </a:r>
            <a:r>
              <a:rPr lang="cs-CZ" b="1" dirty="0" smtClean="0"/>
              <a:t>ošetření</a:t>
            </a:r>
          </a:p>
          <a:p>
            <a:r>
              <a:rPr lang="cs-CZ" b="1" dirty="0" err="1"/>
              <a:t>Pracovnělékařská</a:t>
            </a:r>
            <a:r>
              <a:rPr lang="cs-CZ" b="1" dirty="0"/>
              <a:t> prohlídka, vyšetření nebo očkování související s výkonem </a:t>
            </a:r>
            <a:r>
              <a:rPr lang="cs-CZ" b="1" dirty="0" smtClean="0"/>
              <a:t>práce</a:t>
            </a:r>
          </a:p>
          <a:p>
            <a:r>
              <a:rPr lang="cs-CZ" b="1" dirty="0"/>
              <a:t>Přerušení dopravního provozu nebo zpoždění hromadných dopravních </a:t>
            </a:r>
            <a:r>
              <a:rPr lang="cs-CZ" b="1" dirty="0" smtClean="0"/>
              <a:t>prostředků</a:t>
            </a:r>
          </a:p>
          <a:p>
            <a:r>
              <a:rPr lang="cs-CZ" b="1" dirty="0" smtClean="0"/>
              <a:t>Svatba</a:t>
            </a:r>
          </a:p>
          <a:p>
            <a:r>
              <a:rPr lang="cs-CZ" b="1" dirty="0" smtClean="0"/>
              <a:t>Narození dítěte</a:t>
            </a:r>
          </a:p>
          <a:p>
            <a:r>
              <a:rPr lang="cs-CZ" b="1" dirty="0" smtClean="0"/>
              <a:t>Úmrtí (manžel, dítě), pohřeb kolegy</a:t>
            </a:r>
          </a:p>
          <a:p>
            <a:r>
              <a:rPr lang="cs-CZ" b="1" dirty="0" smtClean="0"/>
              <a:t>Doprovod do zdrav. zařízení</a:t>
            </a:r>
          </a:p>
          <a:p>
            <a:r>
              <a:rPr lang="cs-CZ" b="1" dirty="0" smtClean="0"/>
              <a:t>Přestěhování</a:t>
            </a:r>
          </a:p>
          <a:p>
            <a:r>
              <a:rPr lang="cs-CZ" b="1" dirty="0" smtClean="0"/>
              <a:t>Vyhledání nového zaměstnání</a:t>
            </a:r>
            <a:endParaRPr lang="cs-CZ" dirty="0"/>
          </a:p>
        </p:txBody>
      </p:sp>
    </p:spTree>
    <p:extLst>
      <p:ext uri="{BB962C8B-B14F-4D97-AF65-F5344CB8AC3E}">
        <p14:creationId xmlns:p14="http://schemas.microsoft.com/office/powerpoint/2010/main" val="263378385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endParaRPr lang="cs-CZ"/>
          </a:p>
        </p:txBody>
      </p:sp>
      <p:sp>
        <p:nvSpPr>
          <p:cNvPr id="3" name="Zástupný symbol pro obsah 2"/>
          <p:cNvSpPr>
            <a:spLocks noGrp="1"/>
          </p:cNvSpPr>
          <p:nvPr>
            <p:ph idx="1"/>
          </p:nvPr>
        </p:nvSpPr>
        <p:spPr/>
        <p:txBody>
          <a:bodyPr>
            <a:normAutofit fontScale="70000" lnSpcReduction="20000"/>
          </a:bodyPr>
          <a:lstStyle/>
          <a:p>
            <a:r>
              <a:rPr lang="cs-CZ" dirty="0"/>
              <a:t>1. Vyšetření nebo ošetření</a:t>
            </a:r>
          </a:p>
          <a:p>
            <a:r>
              <a:rPr lang="cs-CZ" dirty="0"/>
              <a:t> </a:t>
            </a:r>
            <a:r>
              <a:rPr lang="cs-CZ" dirty="0" smtClean="0"/>
              <a:t>a</a:t>
            </a:r>
            <a:r>
              <a:rPr lang="cs-CZ" dirty="0"/>
              <a:t>) Pracovní volno s náhradou mzdy nebo platu se poskytne na nezbytně nutnou dobu, bylo-li vyšetření nebo ošetření provedeno ve zdravotnickém zařízení, které je ve smluvním vztahu ke zdravotní pojišťovně, kterou si zaměstnanec zvolil, a které je nejblíže bydlišti nebo pracovišti zaměstnance a je schopné potřebnou zdravotní péči poskytnout (dále jen "nejbližší zdravotnické zařízení"), pokud vyšetření nebo ošetření nebylo možné provést mimo pracovní dobu.</a:t>
            </a:r>
          </a:p>
          <a:p>
            <a:endParaRPr lang="cs-CZ" dirty="0"/>
          </a:p>
          <a:p>
            <a:r>
              <a:rPr lang="cs-CZ" dirty="0"/>
              <a:t>b) Bylo-li vyšetření nebo ošetření provedeno v jiném než nejbližším zdravotnickém zařízení, poskytne se pracovní volno na nezbytně nutnou dobu; náhrada mzdy nebo platu však přísluší nejvýše za dobu podle písmene a).</a:t>
            </a:r>
          </a:p>
        </p:txBody>
      </p:sp>
    </p:spTree>
    <p:extLst>
      <p:ext uri="{BB962C8B-B14F-4D97-AF65-F5344CB8AC3E}">
        <p14:creationId xmlns:p14="http://schemas.microsoft.com/office/powerpoint/2010/main" val="33288778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Vnitřní normy</a:t>
            </a:r>
            <a:endParaRPr lang="cs-CZ" dirty="0"/>
          </a:p>
        </p:txBody>
      </p:sp>
      <p:sp>
        <p:nvSpPr>
          <p:cNvPr id="3" name="Zástupný symbol pro obsah 2"/>
          <p:cNvSpPr>
            <a:spLocks noGrp="1"/>
          </p:cNvSpPr>
          <p:nvPr>
            <p:ph idx="1"/>
          </p:nvPr>
        </p:nvSpPr>
        <p:spPr/>
        <p:txBody>
          <a:bodyPr/>
          <a:lstStyle/>
          <a:p>
            <a:r>
              <a:rPr lang="cs-CZ" dirty="0" smtClean="0"/>
              <a:t>Normy předpokládané zákonem u veřejných zaměstnavatelů</a:t>
            </a:r>
          </a:p>
          <a:p>
            <a:r>
              <a:rPr lang="cs-CZ" dirty="0" smtClean="0"/>
              <a:t>Soukromý zaměstnavatel</a:t>
            </a:r>
          </a:p>
          <a:p>
            <a:pPr lvl="1"/>
            <a:r>
              <a:rPr lang="cs-CZ" dirty="0" smtClean="0"/>
              <a:t>Sjednaný ve smlouvě</a:t>
            </a:r>
          </a:p>
          <a:p>
            <a:pPr lvl="1"/>
            <a:r>
              <a:rPr lang="cs-CZ" dirty="0" smtClean="0"/>
              <a:t>Nebo forma písemného pokynu</a:t>
            </a:r>
          </a:p>
          <a:p>
            <a:pPr lvl="1"/>
            <a:endParaRPr lang="cs-CZ" dirty="0"/>
          </a:p>
        </p:txBody>
      </p:sp>
    </p:spTree>
    <p:extLst>
      <p:ext uri="{BB962C8B-B14F-4D97-AF65-F5344CB8AC3E}">
        <p14:creationId xmlns:p14="http://schemas.microsoft.com/office/powerpoint/2010/main" val="267306812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err="1" smtClean="0"/>
              <a:t>Pracovnělékařská</a:t>
            </a:r>
            <a:r>
              <a:rPr lang="cs-CZ" dirty="0" smtClean="0"/>
              <a:t> </a:t>
            </a:r>
            <a:r>
              <a:rPr lang="cs-CZ" dirty="0"/>
              <a:t>prohlídka, vyšetření nebo očkování související s výkonem práce</a:t>
            </a:r>
            <a:br>
              <a:rPr lang="cs-CZ" dirty="0"/>
            </a:br>
            <a:endParaRPr lang="cs-CZ" dirty="0"/>
          </a:p>
        </p:txBody>
      </p:sp>
      <p:sp>
        <p:nvSpPr>
          <p:cNvPr id="3" name="Zástupný symbol pro obsah 2"/>
          <p:cNvSpPr>
            <a:spLocks noGrp="1"/>
          </p:cNvSpPr>
          <p:nvPr>
            <p:ph idx="1"/>
          </p:nvPr>
        </p:nvSpPr>
        <p:spPr/>
        <p:txBody>
          <a:bodyPr>
            <a:normAutofit/>
          </a:bodyPr>
          <a:lstStyle/>
          <a:p>
            <a:r>
              <a:rPr lang="cs-CZ" dirty="0"/>
              <a:t>	Pracovní volno na nezbytně nutnou dobu se poskytne zaměstnanci, který se podrobil </a:t>
            </a:r>
            <a:r>
              <a:rPr lang="cs-CZ" dirty="0" err="1"/>
              <a:t>pracovnělékařské</a:t>
            </a:r>
            <a:r>
              <a:rPr lang="cs-CZ" dirty="0"/>
              <a:t> prohlídce, vyšetření nebo očkování souvisejícím s výkonem práce v rozsahu stanoveném zvláštními právními předpisy nebo rozhodnutím příslušného orgánu ochrany veřejného zdraví.</a:t>
            </a:r>
          </a:p>
        </p:txBody>
      </p:sp>
    </p:spTree>
    <p:extLst>
      <p:ext uri="{BB962C8B-B14F-4D97-AF65-F5344CB8AC3E}">
        <p14:creationId xmlns:p14="http://schemas.microsoft.com/office/powerpoint/2010/main" val="405048761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a:t>3. Přerušení dopravního provozu nebo zpoždění hromadných dopravních prostředků</a:t>
            </a:r>
            <a:br>
              <a:rPr lang="cs-CZ" dirty="0"/>
            </a:br>
            <a:endParaRPr lang="cs-CZ" dirty="0"/>
          </a:p>
        </p:txBody>
      </p:sp>
      <p:sp>
        <p:nvSpPr>
          <p:cNvPr id="3" name="Zástupný symbol pro obsah 2"/>
          <p:cNvSpPr>
            <a:spLocks noGrp="1"/>
          </p:cNvSpPr>
          <p:nvPr>
            <p:ph idx="1"/>
          </p:nvPr>
        </p:nvSpPr>
        <p:spPr/>
        <p:txBody>
          <a:bodyPr>
            <a:normAutofit/>
          </a:bodyPr>
          <a:lstStyle/>
          <a:p>
            <a:r>
              <a:rPr lang="cs-CZ" dirty="0"/>
              <a:t>	Pracovní volno bez náhrady mzdy nebo platu se poskytne na nezbytně nutnou dobu pro nepředvídané přerušení dopravního provozu nebo zpoždění hromadných dopravních prostředků, nemohl-li zaměstnanec dosáhnout včas místa pracoviště jiným přiměřeným způsobem.</a:t>
            </a:r>
          </a:p>
        </p:txBody>
      </p:sp>
    </p:spTree>
    <p:extLst>
      <p:ext uri="{BB962C8B-B14F-4D97-AF65-F5344CB8AC3E}">
        <p14:creationId xmlns:p14="http://schemas.microsoft.com/office/powerpoint/2010/main" val="27245567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a:t>Znemožnění cesty do zaměstnání</a:t>
            </a:r>
            <a:br>
              <a:rPr lang="cs-CZ" dirty="0"/>
            </a:br>
            <a:endParaRPr lang="cs-CZ" dirty="0"/>
          </a:p>
        </p:txBody>
      </p:sp>
      <p:sp>
        <p:nvSpPr>
          <p:cNvPr id="3" name="Zástupný symbol pro obsah 2"/>
          <p:cNvSpPr>
            <a:spLocks noGrp="1"/>
          </p:cNvSpPr>
          <p:nvPr>
            <p:ph idx="1"/>
          </p:nvPr>
        </p:nvSpPr>
        <p:spPr/>
        <p:txBody>
          <a:bodyPr/>
          <a:lstStyle/>
          <a:p>
            <a:r>
              <a:rPr lang="cs-CZ" dirty="0"/>
              <a:t>	Pracovní volno s náhradou mzdy nebo platu na nezbytně nutnou dobu, nejvýše na 1 den se poskytne zaměstnanci těžce zdravotně postiženému pro znemožnění cesty do zaměstnání z povětrnostních důvodů nehromadným dopravním prostředkem, který tento zaměstnanec používá.</a:t>
            </a:r>
          </a:p>
        </p:txBody>
      </p:sp>
    </p:spTree>
    <p:extLst>
      <p:ext uri="{BB962C8B-B14F-4D97-AF65-F5344CB8AC3E}">
        <p14:creationId xmlns:p14="http://schemas.microsoft.com/office/powerpoint/2010/main" val="26237204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a:t>Svatba</a:t>
            </a:r>
            <a:br>
              <a:rPr lang="cs-CZ" dirty="0"/>
            </a:br>
            <a:endParaRPr lang="cs-CZ" dirty="0"/>
          </a:p>
        </p:txBody>
      </p:sp>
      <p:sp>
        <p:nvSpPr>
          <p:cNvPr id="3" name="Zástupný symbol pro obsah 2"/>
          <p:cNvSpPr>
            <a:spLocks noGrp="1"/>
          </p:cNvSpPr>
          <p:nvPr>
            <p:ph idx="1"/>
          </p:nvPr>
        </p:nvSpPr>
        <p:spPr/>
        <p:txBody>
          <a:bodyPr>
            <a:normAutofit/>
          </a:bodyPr>
          <a:lstStyle/>
          <a:p>
            <a:r>
              <a:rPr lang="cs-CZ" dirty="0"/>
              <a:t>	Pracovní volno se poskytne na 2 dny na vlastní svatbu, z toho 1 den k účasti na svatebním obřadu; náhrada mzdy nebo platu přísluší však pouze za 1 den. Pracovní volno s náhradou mzdy nebo platu se poskytne rodiči na 1 den k účasti na svatbě dítěte a ve stejném rozsahu se poskytne pracovní volno bez náhrady mzdy nebo platu dítěti při svatbě rodiče.</a:t>
            </a:r>
          </a:p>
        </p:txBody>
      </p:sp>
    </p:spTree>
    <p:extLst>
      <p:ext uri="{BB962C8B-B14F-4D97-AF65-F5344CB8AC3E}">
        <p14:creationId xmlns:p14="http://schemas.microsoft.com/office/powerpoint/2010/main" val="292231737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a:t>6. Narození dítěte</a:t>
            </a:r>
            <a:br>
              <a:rPr lang="cs-CZ" dirty="0"/>
            </a:br>
            <a:endParaRPr lang="cs-CZ" dirty="0"/>
          </a:p>
        </p:txBody>
      </p:sp>
      <p:sp>
        <p:nvSpPr>
          <p:cNvPr id="3" name="Zástupný symbol pro obsah 2"/>
          <p:cNvSpPr>
            <a:spLocks noGrp="1"/>
          </p:cNvSpPr>
          <p:nvPr>
            <p:ph idx="1"/>
          </p:nvPr>
        </p:nvSpPr>
        <p:spPr/>
        <p:txBody>
          <a:bodyPr>
            <a:normAutofit/>
          </a:bodyPr>
          <a:lstStyle/>
          <a:p>
            <a:r>
              <a:rPr lang="cs-CZ" dirty="0"/>
              <a:t>	Pracovní volno se poskytne na nezbytně nutnou dobu</a:t>
            </a:r>
          </a:p>
          <a:p>
            <a:r>
              <a:rPr lang="cs-CZ" dirty="0"/>
              <a:t> </a:t>
            </a:r>
            <a:r>
              <a:rPr lang="cs-CZ" dirty="0" smtClean="0"/>
              <a:t>a</a:t>
            </a:r>
            <a:r>
              <a:rPr lang="cs-CZ" dirty="0"/>
              <a:t>) s náhradou mzdy nebo platu k převozu manželky (družky) do zdravotnického zařízení a zpět</a:t>
            </a:r>
            <a:r>
              <a:rPr lang="cs-CZ" dirty="0" smtClean="0"/>
              <a:t>,</a:t>
            </a:r>
            <a:endParaRPr lang="cs-CZ" dirty="0"/>
          </a:p>
          <a:p>
            <a:r>
              <a:rPr lang="cs-CZ" dirty="0"/>
              <a:t>b) bez náhrady mzdy nebo platu k účasti při porodu manželky (družky).</a:t>
            </a:r>
          </a:p>
        </p:txBody>
      </p:sp>
    </p:spTree>
    <p:extLst>
      <p:ext uri="{BB962C8B-B14F-4D97-AF65-F5344CB8AC3E}">
        <p14:creationId xmlns:p14="http://schemas.microsoft.com/office/powerpoint/2010/main" val="29599545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a:t>7. Úmrtí</a:t>
            </a:r>
            <a:br>
              <a:rPr lang="cs-CZ" dirty="0"/>
            </a:br>
            <a:endParaRPr lang="cs-CZ" dirty="0"/>
          </a:p>
        </p:txBody>
      </p:sp>
      <p:sp>
        <p:nvSpPr>
          <p:cNvPr id="3" name="Zástupný symbol pro obsah 2"/>
          <p:cNvSpPr>
            <a:spLocks noGrp="1"/>
          </p:cNvSpPr>
          <p:nvPr>
            <p:ph idx="1"/>
          </p:nvPr>
        </p:nvSpPr>
        <p:spPr/>
        <p:txBody>
          <a:bodyPr>
            <a:normAutofit fontScale="70000" lnSpcReduction="20000"/>
          </a:bodyPr>
          <a:lstStyle/>
          <a:p>
            <a:r>
              <a:rPr lang="cs-CZ" dirty="0"/>
              <a:t>	Pracovní volno s náhradou mzdy nebo platu se poskytne </a:t>
            </a:r>
            <a:r>
              <a:rPr lang="cs-CZ" dirty="0" smtClean="0"/>
              <a:t>na</a:t>
            </a:r>
            <a:endParaRPr lang="cs-CZ" dirty="0"/>
          </a:p>
          <a:p>
            <a:r>
              <a:rPr lang="cs-CZ" dirty="0"/>
              <a:t>a) 2 dny při úmrtí manžela, druha nebo dítěte a na další den k účasti na pohřbu těchto osob</a:t>
            </a:r>
            <a:r>
              <a:rPr lang="cs-CZ" dirty="0" smtClean="0"/>
              <a:t>,</a:t>
            </a:r>
            <a:endParaRPr lang="cs-CZ" dirty="0"/>
          </a:p>
          <a:p>
            <a:r>
              <a:rPr lang="cs-CZ" dirty="0"/>
              <a:t>b) 1 den k účasti na pohřbu rodiče a sourozence zaměstnance, rodiče a sourozence jeho manžela, jakož i manžela dítěte nebo manžela sourozence zaměstnance a na další den, jestliže zaměstnanec obstarává pohřeb těchto osob</a:t>
            </a:r>
            <a:r>
              <a:rPr lang="cs-CZ" dirty="0" smtClean="0"/>
              <a:t>,</a:t>
            </a:r>
            <a:endParaRPr lang="cs-CZ" dirty="0"/>
          </a:p>
          <a:p>
            <a:r>
              <a:rPr lang="cs-CZ" dirty="0"/>
              <a:t>c) nezbytně nutnou dobu, nejvýše na 1 den, k účasti na pohřbu prarodiče nebo vnuka zaměstnance nebo prarodiče jeho manžela nebo jiné osoby, která sice nepatří k uvedeným fyzickým osobám, ale žila se zaměstnancem v době úmrtí v domácnosti, a na další den, jestliže zaměstnanec obstarává pohřeb těchto osob.</a:t>
            </a:r>
          </a:p>
        </p:txBody>
      </p:sp>
    </p:spTree>
    <p:extLst>
      <p:ext uri="{BB962C8B-B14F-4D97-AF65-F5344CB8AC3E}">
        <p14:creationId xmlns:p14="http://schemas.microsoft.com/office/powerpoint/2010/main" val="7820331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dirty="0"/>
              <a:t>8. Doprovod</a:t>
            </a:r>
          </a:p>
        </p:txBody>
      </p:sp>
      <p:sp>
        <p:nvSpPr>
          <p:cNvPr id="3" name="Zástupný symbol pro obsah 2"/>
          <p:cNvSpPr>
            <a:spLocks noGrp="1"/>
          </p:cNvSpPr>
          <p:nvPr>
            <p:ph idx="1"/>
          </p:nvPr>
        </p:nvSpPr>
        <p:spPr/>
        <p:txBody>
          <a:bodyPr>
            <a:normAutofit fontScale="77500" lnSpcReduction="20000"/>
          </a:bodyPr>
          <a:lstStyle/>
          <a:p>
            <a:r>
              <a:rPr lang="cs-CZ" dirty="0"/>
              <a:t>a) Pracovní volno k doprovodu rodinného příslušníka do zdravotnického zařízení k vyšetření nebo ošetření při náhlém onemocnění nebo úrazu a k předem stanovenému vyšetření, ošetření nebo léčení se poskytne jen jednomu z rodinných příslušníků na nezbytně nutnou dobu, nejvýše však na 1 den, byl-li doprovod nezbytný a uvedené úkony nebylo možno provést mimo pracovní dobu</a:t>
            </a:r>
          </a:p>
          <a:p>
            <a:pPr lvl="1"/>
            <a:r>
              <a:rPr lang="cs-CZ" dirty="0"/>
              <a:t>1. s náhradou mzdy nebo platu, jde-li o doprovod manžela, druha nebo dítěte, jakož i rodiče a prarodiče zaměstnance nebo jeho manžela; má-li zaměstnanec nárok na ošetřovné z nemocenského pojištění, nepřísluší mu náhrada mzdy nebo platu,</a:t>
            </a:r>
          </a:p>
          <a:p>
            <a:pPr lvl="1"/>
            <a:r>
              <a:rPr lang="cs-CZ" dirty="0"/>
              <a:t>2. bez náhrady mzdy nebo platu, jde-li o ostatní rodinné příslušníky.</a:t>
            </a:r>
          </a:p>
        </p:txBody>
      </p:sp>
    </p:spTree>
    <p:extLst>
      <p:ext uri="{BB962C8B-B14F-4D97-AF65-F5344CB8AC3E}">
        <p14:creationId xmlns:p14="http://schemas.microsoft.com/office/powerpoint/2010/main" val="118284172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9. Pohřeb spoluzaměstnance</a:t>
            </a:r>
          </a:p>
        </p:txBody>
      </p:sp>
      <p:sp>
        <p:nvSpPr>
          <p:cNvPr id="3" name="Zástupný symbol pro obsah 2"/>
          <p:cNvSpPr>
            <a:spLocks noGrp="1"/>
          </p:cNvSpPr>
          <p:nvPr>
            <p:ph idx="1"/>
          </p:nvPr>
        </p:nvSpPr>
        <p:spPr/>
        <p:txBody>
          <a:bodyPr/>
          <a:lstStyle/>
          <a:p>
            <a:r>
              <a:rPr lang="cs-CZ" dirty="0" smtClean="0"/>
              <a:t>Pracovní </a:t>
            </a:r>
            <a:r>
              <a:rPr lang="cs-CZ" dirty="0"/>
              <a:t>volno s náhradou mzdy nebo platu se poskytne na nezbytně nutnou dobu zaměstnancům, kteří se zúčastní pohřbu spoluzaměstnance; tyto zaměstnance určí zaměstnavatel nebo zaměstnavatel v dohodě s odborovou organizací.</a:t>
            </a:r>
          </a:p>
        </p:txBody>
      </p:sp>
    </p:spTree>
    <p:extLst>
      <p:ext uri="{BB962C8B-B14F-4D97-AF65-F5344CB8AC3E}">
        <p14:creationId xmlns:p14="http://schemas.microsoft.com/office/powerpoint/2010/main" val="77576541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10. Přestěhování</a:t>
            </a:r>
          </a:p>
        </p:txBody>
      </p:sp>
      <p:sp>
        <p:nvSpPr>
          <p:cNvPr id="3" name="Zástupný symbol pro obsah 2"/>
          <p:cNvSpPr>
            <a:spLocks noGrp="1"/>
          </p:cNvSpPr>
          <p:nvPr>
            <p:ph idx="1"/>
          </p:nvPr>
        </p:nvSpPr>
        <p:spPr/>
        <p:txBody>
          <a:bodyPr/>
          <a:lstStyle/>
          <a:p>
            <a:r>
              <a:rPr lang="cs-CZ" dirty="0"/>
              <a:t>Pracovní volno bez náhrady mzdy nebo platu se poskytne na nezbytně nutnou dobu, nejvýše na 2 dny při přestěhování zaměstnance, který má vlastní bytové zařízení; jde-li o přestěhování v zájmu zaměstnavatele, poskytne se pracovní volno s náhradou mzdy nebo platu.</a:t>
            </a:r>
          </a:p>
        </p:txBody>
      </p:sp>
    </p:spTree>
    <p:extLst>
      <p:ext uri="{BB962C8B-B14F-4D97-AF65-F5344CB8AC3E}">
        <p14:creationId xmlns:p14="http://schemas.microsoft.com/office/powerpoint/2010/main" val="90913904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11. Vyhledání nového zaměstnání</a:t>
            </a:r>
          </a:p>
        </p:txBody>
      </p:sp>
      <p:sp>
        <p:nvSpPr>
          <p:cNvPr id="3" name="Zástupný symbol pro obsah 2"/>
          <p:cNvSpPr>
            <a:spLocks noGrp="1"/>
          </p:cNvSpPr>
          <p:nvPr>
            <p:ph idx="1"/>
          </p:nvPr>
        </p:nvSpPr>
        <p:spPr/>
        <p:txBody>
          <a:bodyPr>
            <a:normAutofit fontScale="92500" lnSpcReduction="20000"/>
          </a:bodyPr>
          <a:lstStyle/>
          <a:p>
            <a:r>
              <a:rPr lang="cs-CZ" dirty="0" err="1"/>
              <a:t>racovní</a:t>
            </a:r>
            <a:r>
              <a:rPr lang="cs-CZ" dirty="0"/>
              <a:t> volno bez náhrady mzdy nebo platu před skončením pracovního poměru se poskytne na nezbytně nutnou dobu, nejvýše na 1 půlden v týdnu, po dobu odpovídající výpovědní době v délce dvou měsíců. Ve stejném rozsahu se poskytne pracovní volno s náhradou mzdy nebo platu před skončením pracovního poměru výpovědí danou zaměstnavatelem z důvodů uvedených v § 52 písm. a) až e) zákoníku práce, nebo dohodou z týchž důvodů. Pracovní volno je možné se souhlasem zaměstnavatele slučovat.</a:t>
            </a:r>
          </a:p>
        </p:txBody>
      </p:sp>
    </p:spTree>
    <p:extLst>
      <p:ext uri="{BB962C8B-B14F-4D97-AF65-F5344CB8AC3E}">
        <p14:creationId xmlns:p14="http://schemas.microsoft.com/office/powerpoint/2010/main" val="36439536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Vnitřní předpis</a:t>
            </a:r>
            <a:endParaRPr lang="cs-CZ" dirty="0"/>
          </a:p>
        </p:txBody>
      </p:sp>
      <p:sp>
        <p:nvSpPr>
          <p:cNvPr id="3" name="Zástupný symbol pro obsah 2"/>
          <p:cNvSpPr>
            <a:spLocks noGrp="1"/>
          </p:cNvSpPr>
          <p:nvPr>
            <p:ph idx="1"/>
          </p:nvPr>
        </p:nvSpPr>
        <p:spPr/>
        <p:txBody>
          <a:bodyPr>
            <a:normAutofit fontScale="70000" lnSpcReduction="20000"/>
          </a:bodyPr>
          <a:lstStyle/>
          <a:p>
            <a:r>
              <a:rPr lang="cs-CZ" dirty="0" smtClean="0"/>
              <a:t>Zakazuje </a:t>
            </a:r>
            <a:r>
              <a:rPr lang="cs-CZ" dirty="0"/>
              <a:t>se, aby vnitřní předpis ukládal zaměstnanci povinnosti nebo zkracoval jeho práva stanovená tímto zákonem. </a:t>
            </a:r>
          </a:p>
          <a:p>
            <a:r>
              <a:rPr lang="cs-CZ" dirty="0" smtClean="0"/>
              <a:t>Musí </a:t>
            </a:r>
            <a:r>
              <a:rPr lang="cs-CZ" dirty="0"/>
              <a:t>být vydán písemně, nesmí být v rozporu s právními předpisy ani být vydán se zpětnou účinností, jinak je zcela nebo v dotčené části neplatný. </a:t>
            </a:r>
            <a:r>
              <a:rPr lang="cs-CZ" dirty="0" smtClean="0"/>
              <a:t>Zpravidla </a:t>
            </a:r>
            <a:r>
              <a:rPr lang="cs-CZ" dirty="0"/>
              <a:t>na dobu určitou, nejméně však na dobu 1 roku; </a:t>
            </a:r>
            <a:endParaRPr lang="cs-CZ" dirty="0" smtClean="0"/>
          </a:p>
          <a:p>
            <a:r>
              <a:rPr lang="cs-CZ" dirty="0" smtClean="0"/>
              <a:t>Vnitřní </a:t>
            </a:r>
            <a:r>
              <a:rPr lang="cs-CZ" dirty="0"/>
              <a:t>předpis je závazný pro zaměstnavatele a pro všechny jeho zaměstnance. </a:t>
            </a:r>
            <a:endParaRPr lang="cs-CZ" dirty="0" smtClean="0"/>
          </a:p>
          <a:p>
            <a:r>
              <a:rPr lang="cs-CZ" dirty="0" smtClean="0"/>
              <a:t>Povinen </a:t>
            </a:r>
            <a:r>
              <a:rPr lang="cs-CZ" dirty="0"/>
              <a:t>zaměstnance seznámit s vydáním, změnou nebo zrušením vnitřního předpisu nejpozději do 15 dnů. Vnitřní předpis musí být všem zaměstnancům zaměstnavatele přístupný. Zaměstnavatel je povinen uschovat vnitřní předpis po dobu 10 let ode dne ukončení doby jeho platnosti</a:t>
            </a:r>
            <a:r>
              <a:rPr lang="cs-CZ" dirty="0" smtClean="0"/>
              <a:t>.</a:t>
            </a:r>
            <a:endParaRPr lang="cs-CZ" dirty="0"/>
          </a:p>
        </p:txBody>
      </p:sp>
    </p:spTree>
    <p:extLst>
      <p:ext uri="{BB962C8B-B14F-4D97-AF65-F5344CB8AC3E}">
        <p14:creationId xmlns:p14="http://schemas.microsoft.com/office/powerpoint/2010/main" val="361853529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ástupný symbol pro text 4"/>
          <p:cNvSpPr>
            <a:spLocks noGrp="1"/>
          </p:cNvSpPr>
          <p:nvPr>
            <p:ph type="body" idx="1"/>
          </p:nvPr>
        </p:nvSpPr>
        <p:spPr/>
        <p:txBody>
          <a:bodyPr/>
          <a:lstStyle/>
          <a:p>
            <a:endParaRPr lang="cs-CZ"/>
          </a:p>
        </p:txBody>
      </p:sp>
      <p:sp>
        <p:nvSpPr>
          <p:cNvPr id="4" name="Nadpis 3"/>
          <p:cNvSpPr>
            <a:spLocks noGrp="1"/>
          </p:cNvSpPr>
          <p:nvPr>
            <p:ph type="title"/>
          </p:nvPr>
        </p:nvSpPr>
        <p:spPr/>
        <p:txBody>
          <a:bodyPr>
            <a:normAutofit fontScale="90000"/>
          </a:bodyPr>
          <a:lstStyle/>
          <a:p>
            <a:r>
              <a:rPr lang="cs-CZ" dirty="0" err="1" smtClean="0"/>
              <a:t>VzdĚlávání</a:t>
            </a:r>
            <a:r>
              <a:rPr lang="cs-CZ" dirty="0" smtClean="0"/>
              <a:t> pracovníků ve zdravotnictví</a:t>
            </a:r>
            <a:endParaRPr lang="cs-CZ" dirty="0"/>
          </a:p>
        </p:txBody>
      </p:sp>
    </p:spTree>
    <p:extLst>
      <p:ext uri="{BB962C8B-B14F-4D97-AF65-F5344CB8AC3E}">
        <p14:creationId xmlns:p14="http://schemas.microsoft.com/office/powerpoint/2010/main" val="63751412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title"/>
          </p:nvPr>
        </p:nvSpPr>
        <p:spPr/>
        <p:txBody>
          <a:bodyPr/>
          <a:lstStyle/>
          <a:p>
            <a:r>
              <a:rPr lang="cs-CZ" dirty="0" smtClean="0"/>
              <a:t>Základní právní předpisy</a:t>
            </a:r>
            <a:endParaRPr lang="cs-CZ" dirty="0"/>
          </a:p>
        </p:txBody>
      </p:sp>
      <p:sp>
        <p:nvSpPr>
          <p:cNvPr id="5" name="Zástupný symbol pro obsah 4"/>
          <p:cNvSpPr>
            <a:spLocks noGrp="1"/>
          </p:cNvSpPr>
          <p:nvPr>
            <p:ph idx="1"/>
          </p:nvPr>
        </p:nvSpPr>
        <p:spPr/>
        <p:txBody>
          <a:bodyPr/>
          <a:lstStyle/>
          <a:p>
            <a:r>
              <a:rPr lang="cs-CZ" dirty="0" smtClean="0"/>
              <a:t>95/2004 – Lékaři, Zubaři, Farmaceuti</a:t>
            </a:r>
          </a:p>
          <a:p>
            <a:r>
              <a:rPr lang="cs-CZ" dirty="0" smtClean="0"/>
              <a:t>96/2004 – Nelékařští ZP</a:t>
            </a:r>
            <a:endParaRPr lang="cs-CZ" dirty="0"/>
          </a:p>
        </p:txBody>
      </p:sp>
    </p:spTree>
    <p:extLst>
      <p:ext uri="{BB962C8B-B14F-4D97-AF65-F5344CB8AC3E}">
        <p14:creationId xmlns:p14="http://schemas.microsoft.com/office/powerpoint/2010/main" val="55423509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Zdravotnické povolání</a:t>
            </a:r>
            <a:endParaRPr lang="cs-CZ" dirty="0"/>
          </a:p>
        </p:txBody>
      </p:sp>
      <p:sp>
        <p:nvSpPr>
          <p:cNvPr id="3" name="Zástupný symbol pro obsah 2"/>
          <p:cNvSpPr>
            <a:spLocks noGrp="1"/>
          </p:cNvSpPr>
          <p:nvPr>
            <p:ph idx="1"/>
          </p:nvPr>
        </p:nvSpPr>
        <p:spPr/>
        <p:txBody>
          <a:bodyPr/>
          <a:lstStyle/>
          <a:p>
            <a:r>
              <a:rPr lang="cs-CZ" dirty="0"/>
              <a:t> zdravotnickým povoláním souhrn činností při poskytování zdravotní péče podle tohoto zákona, zejména ošetřovatelské péče, péče v porodní asistenci, preventivní péče, diagnostické péče, léčebné péče, léčebně rehabilitační péče, neodkladné péče, anesteziologicko-resuscitační péče, posudkové péče a dispenzární péče,</a:t>
            </a:r>
          </a:p>
        </p:txBody>
      </p:sp>
    </p:spTree>
    <p:extLst>
      <p:ext uri="{BB962C8B-B14F-4D97-AF65-F5344CB8AC3E}">
        <p14:creationId xmlns:p14="http://schemas.microsoft.com/office/powerpoint/2010/main" val="32780289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Vzdělávací program</a:t>
            </a:r>
            <a:endParaRPr lang="cs-CZ" dirty="0"/>
          </a:p>
        </p:txBody>
      </p:sp>
      <p:sp>
        <p:nvSpPr>
          <p:cNvPr id="3" name="Zástupný symbol pro obsah 2"/>
          <p:cNvSpPr>
            <a:spLocks noGrp="1"/>
          </p:cNvSpPr>
          <p:nvPr>
            <p:ph idx="1"/>
          </p:nvPr>
        </p:nvSpPr>
        <p:spPr/>
        <p:txBody>
          <a:bodyPr/>
          <a:lstStyle/>
          <a:p>
            <a:r>
              <a:rPr lang="cs-CZ" dirty="0"/>
              <a:t>obor specializačního </a:t>
            </a:r>
            <a:r>
              <a:rPr lang="cs-CZ" dirty="0" smtClean="0"/>
              <a:t>vzdělávání</a:t>
            </a:r>
          </a:p>
          <a:p>
            <a:r>
              <a:rPr lang="cs-CZ" dirty="0"/>
              <a:t>akreditovaný kvalifikační kurz </a:t>
            </a:r>
            <a:endParaRPr lang="cs-CZ" dirty="0" smtClean="0"/>
          </a:p>
          <a:p>
            <a:r>
              <a:rPr lang="cs-CZ" dirty="0"/>
              <a:t>certifikovaný kurz</a:t>
            </a:r>
          </a:p>
        </p:txBody>
      </p:sp>
    </p:spTree>
    <p:extLst>
      <p:ext uri="{BB962C8B-B14F-4D97-AF65-F5344CB8AC3E}">
        <p14:creationId xmlns:p14="http://schemas.microsoft.com/office/powerpoint/2010/main" val="133764047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Specializovaná způsobilost</a:t>
            </a:r>
            <a:endParaRPr lang="cs-CZ" dirty="0"/>
          </a:p>
        </p:txBody>
      </p:sp>
      <p:sp>
        <p:nvSpPr>
          <p:cNvPr id="3" name="Zástupný symbol pro obsah 2"/>
          <p:cNvSpPr>
            <a:spLocks noGrp="1"/>
          </p:cNvSpPr>
          <p:nvPr>
            <p:ph idx="1"/>
          </p:nvPr>
        </p:nvSpPr>
        <p:spPr/>
        <p:txBody>
          <a:bodyPr/>
          <a:lstStyle/>
          <a:p>
            <a:r>
              <a:rPr lang="cs-CZ" dirty="0"/>
              <a:t>Vzdělávací program specializačního vzdělávání </a:t>
            </a:r>
            <a:r>
              <a:rPr lang="cs-CZ" dirty="0" err="1" smtClean="0"/>
              <a:t>rese</a:t>
            </a:r>
            <a:r>
              <a:rPr lang="cs-CZ" dirty="0" smtClean="0"/>
              <a:t> </a:t>
            </a:r>
            <a:r>
              <a:rPr lang="cs-CZ" dirty="0"/>
              <a:t>skládá z modulů</a:t>
            </a:r>
            <a:r>
              <a:rPr lang="cs-CZ" dirty="0" smtClean="0"/>
              <a:t>.</a:t>
            </a:r>
          </a:p>
          <a:p>
            <a:r>
              <a:rPr lang="cs-CZ" dirty="0" smtClean="0"/>
              <a:t>Rezidenční místo</a:t>
            </a:r>
          </a:p>
          <a:p>
            <a:r>
              <a:rPr lang="cs-CZ" dirty="0" smtClean="0"/>
              <a:t>Vzdělávací </a:t>
            </a:r>
            <a:r>
              <a:rPr lang="cs-CZ" dirty="0"/>
              <a:t>program </a:t>
            </a:r>
            <a:endParaRPr lang="cs-CZ" dirty="0" smtClean="0"/>
          </a:p>
          <a:p>
            <a:r>
              <a:rPr lang="cs-CZ" dirty="0" smtClean="0"/>
              <a:t>Atestační zkouška</a:t>
            </a:r>
          </a:p>
          <a:p>
            <a:endParaRPr lang="cs-CZ" dirty="0"/>
          </a:p>
          <a:p>
            <a:r>
              <a:rPr lang="cs-CZ" dirty="0" smtClean="0"/>
              <a:t>Výkon bez odborného dohledu</a:t>
            </a:r>
          </a:p>
          <a:p>
            <a:endParaRPr lang="cs-CZ" dirty="0"/>
          </a:p>
        </p:txBody>
      </p:sp>
    </p:spTree>
    <p:extLst>
      <p:ext uri="{BB962C8B-B14F-4D97-AF65-F5344CB8AC3E}">
        <p14:creationId xmlns:p14="http://schemas.microsoft.com/office/powerpoint/2010/main" val="151226962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smtClean="0"/>
              <a:t>Specializační (nadstavbové) vzdělávání</a:t>
            </a:r>
            <a:endParaRPr lang="cs-CZ" dirty="0"/>
          </a:p>
        </p:txBody>
      </p:sp>
      <p:sp>
        <p:nvSpPr>
          <p:cNvPr id="3" name="Zástupný symbol pro obsah 2"/>
          <p:cNvSpPr>
            <a:spLocks noGrp="1"/>
          </p:cNvSpPr>
          <p:nvPr>
            <p:ph idx="1"/>
          </p:nvPr>
        </p:nvSpPr>
        <p:spPr/>
        <p:txBody>
          <a:bodyPr/>
          <a:lstStyle/>
          <a:p>
            <a:r>
              <a:rPr lang="cs-CZ" dirty="0" smtClean="0"/>
              <a:t>Na základě akreditace</a:t>
            </a:r>
          </a:p>
          <a:p>
            <a:pPr lvl="1"/>
            <a:r>
              <a:rPr lang="cs-CZ" dirty="0"/>
              <a:t>akreditovaný kvalifikační kurz</a:t>
            </a:r>
          </a:p>
          <a:p>
            <a:pPr lvl="2"/>
            <a:r>
              <a:rPr lang="cs-CZ" dirty="0"/>
              <a:t>odborná způsobilost k výkonu příslušného zdravotnického </a:t>
            </a:r>
            <a:r>
              <a:rPr lang="cs-CZ" dirty="0" smtClean="0"/>
              <a:t>povolání</a:t>
            </a:r>
          </a:p>
          <a:p>
            <a:pPr lvl="2"/>
            <a:r>
              <a:rPr lang="cs-CZ" dirty="0" smtClean="0"/>
              <a:t>Doplnění vzdělání (rekvalifikace)</a:t>
            </a:r>
          </a:p>
          <a:p>
            <a:pPr lvl="1"/>
            <a:r>
              <a:rPr lang="cs-CZ" dirty="0" smtClean="0"/>
              <a:t>obor </a:t>
            </a:r>
            <a:r>
              <a:rPr lang="cs-CZ" dirty="0"/>
              <a:t>specializačního </a:t>
            </a:r>
            <a:r>
              <a:rPr lang="cs-CZ" dirty="0" smtClean="0"/>
              <a:t>vzdělávání</a:t>
            </a:r>
          </a:p>
          <a:p>
            <a:pPr marL="914400" lvl="2" indent="0">
              <a:buNone/>
            </a:pPr>
            <a:endParaRPr lang="cs-CZ" dirty="0" smtClean="0"/>
          </a:p>
          <a:p>
            <a:pPr lvl="1"/>
            <a:r>
              <a:rPr lang="cs-CZ" dirty="0" smtClean="0"/>
              <a:t>certifikovaný </a:t>
            </a:r>
            <a:r>
              <a:rPr lang="cs-CZ" dirty="0"/>
              <a:t>kurz</a:t>
            </a:r>
          </a:p>
        </p:txBody>
      </p:sp>
    </p:spTree>
    <p:extLst>
      <p:ext uri="{BB962C8B-B14F-4D97-AF65-F5344CB8AC3E}">
        <p14:creationId xmlns:p14="http://schemas.microsoft.com/office/powerpoint/2010/main" val="379876764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endParaRPr lang="cs-CZ"/>
          </a:p>
        </p:txBody>
      </p:sp>
      <p:pic>
        <p:nvPicPr>
          <p:cNvPr id="4" name="Zástupný symbol pro obsah 3" descr="Výřez obrazovky"/>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39552" y="357230"/>
            <a:ext cx="7581163" cy="6384138"/>
          </a:xfrm>
        </p:spPr>
      </p:pic>
    </p:spTree>
    <p:extLst>
      <p:ext uri="{BB962C8B-B14F-4D97-AF65-F5344CB8AC3E}">
        <p14:creationId xmlns:p14="http://schemas.microsoft.com/office/powerpoint/2010/main" val="49753236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dirty="0" smtClean="0"/>
              <a:t>Specializační vzdělávání</a:t>
            </a:r>
            <a:endParaRPr lang="cs-CZ" dirty="0"/>
          </a:p>
        </p:txBody>
      </p:sp>
      <p:sp>
        <p:nvSpPr>
          <p:cNvPr id="3" name="Zástupný symbol pro obsah 2"/>
          <p:cNvSpPr>
            <a:spLocks noGrp="1"/>
          </p:cNvSpPr>
          <p:nvPr>
            <p:ph idx="1"/>
          </p:nvPr>
        </p:nvSpPr>
        <p:spPr/>
        <p:txBody>
          <a:bodyPr>
            <a:normAutofit fontScale="92500" lnSpcReduction="10000"/>
          </a:bodyPr>
          <a:lstStyle/>
          <a:p>
            <a:r>
              <a:rPr lang="cs-CZ" dirty="0" smtClean="0"/>
              <a:t>Skládá se z modulů</a:t>
            </a:r>
          </a:p>
          <a:p>
            <a:r>
              <a:rPr lang="cs-CZ" dirty="0"/>
              <a:t> Akreditované zařízení přidělí každému účastníkovi specializačního vzdělávání školitele, který je zaměstnancem akreditovaného zařízení. </a:t>
            </a:r>
            <a:endParaRPr lang="cs-CZ" dirty="0" smtClean="0"/>
          </a:p>
          <a:p>
            <a:r>
              <a:rPr lang="cs-CZ" dirty="0" smtClean="0"/>
              <a:t>Školitelem </a:t>
            </a:r>
            <a:r>
              <a:rPr lang="cs-CZ" dirty="0"/>
              <a:t>může být pouze zdravotnický pracovník se specializovanou způsobilostí v příslušném oboru, který je zapsán v Registru zdravotnických pracovníků </a:t>
            </a:r>
            <a:r>
              <a:rPr lang="cs-CZ" dirty="0" smtClean="0"/>
              <a:t>(§ </a:t>
            </a:r>
            <a:r>
              <a:rPr lang="cs-CZ" dirty="0"/>
              <a:t>72). </a:t>
            </a:r>
            <a:endParaRPr lang="cs-CZ" dirty="0" smtClean="0"/>
          </a:p>
          <a:p>
            <a:r>
              <a:rPr lang="cs-CZ" dirty="0"/>
              <a:t>Specializační vzdělávání se ukončuje atestační zkouškou </a:t>
            </a:r>
          </a:p>
        </p:txBody>
      </p:sp>
    </p:spTree>
    <p:extLst>
      <p:ext uri="{BB962C8B-B14F-4D97-AF65-F5344CB8AC3E}">
        <p14:creationId xmlns:p14="http://schemas.microsoft.com/office/powerpoint/2010/main" val="125291019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a:t>Osvědčení k výkonu zdravotnického povolání bez odborného dohledu a podmínky jeho vydání</a:t>
            </a:r>
          </a:p>
        </p:txBody>
      </p:sp>
      <p:sp>
        <p:nvSpPr>
          <p:cNvPr id="3" name="Zástupný symbol pro obsah 2"/>
          <p:cNvSpPr>
            <a:spLocks noGrp="1"/>
          </p:cNvSpPr>
          <p:nvPr>
            <p:ph idx="1"/>
          </p:nvPr>
        </p:nvSpPr>
        <p:spPr/>
        <p:txBody>
          <a:bodyPr>
            <a:normAutofit/>
          </a:bodyPr>
          <a:lstStyle/>
          <a:p>
            <a:r>
              <a:rPr lang="cs-CZ" dirty="0"/>
              <a:t>Osvědčením k výkonu zdravotnického povolání bez odborného dohledu (dále jen "osvědčení") se získává oprávnění </a:t>
            </a:r>
            <a:endParaRPr lang="cs-CZ" dirty="0" smtClean="0"/>
          </a:p>
          <a:p>
            <a:r>
              <a:rPr lang="cs-CZ" dirty="0" smtClean="0"/>
              <a:t>a</a:t>
            </a:r>
            <a:r>
              <a:rPr lang="cs-CZ" dirty="0"/>
              <a:t>) k výkonu povolání bez odborného </a:t>
            </a:r>
            <a:r>
              <a:rPr lang="cs-CZ" dirty="0" smtClean="0"/>
              <a:t>dohledu, </a:t>
            </a:r>
          </a:p>
          <a:p>
            <a:r>
              <a:rPr lang="cs-CZ" dirty="0" smtClean="0"/>
              <a:t>b</a:t>
            </a:r>
            <a:r>
              <a:rPr lang="cs-CZ" dirty="0"/>
              <a:t>) k vedení praktického vyučování ve studijních oborech a v akreditovaných kvalifikačních kurzech, ve specializačním vzdělávání a v certifikovaných kurzech.</a:t>
            </a:r>
          </a:p>
        </p:txBody>
      </p:sp>
    </p:spTree>
    <p:extLst>
      <p:ext uri="{BB962C8B-B14F-4D97-AF65-F5344CB8AC3E}">
        <p14:creationId xmlns:p14="http://schemas.microsoft.com/office/powerpoint/2010/main" val="49396449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Výkon bez </a:t>
            </a:r>
            <a:r>
              <a:rPr lang="cs-CZ" dirty="0" err="1"/>
              <a:t>odbornéhoho</a:t>
            </a:r>
            <a:r>
              <a:rPr lang="cs-CZ" dirty="0"/>
              <a:t> dohledu</a:t>
            </a:r>
          </a:p>
        </p:txBody>
      </p:sp>
      <p:sp>
        <p:nvSpPr>
          <p:cNvPr id="3" name="Zástupný symbol pro obsah 2"/>
          <p:cNvSpPr>
            <a:spLocks noGrp="1"/>
          </p:cNvSpPr>
          <p:nvPr>
            <p:ph idx="1"/>
          </p:nvPr>
        </p:nvSpPr>
        <p:spPr/>
        <p:txBody>
          <a:bodyPr>
            <a:normAutofit fontScale="92500" lnSpcReduction="20000"/>
          </a:bodyPr>
          <a:lstStyle/>
          <a:p>
            <a:r>
              <a:rPr lang="cs-CZ" dirty="0"/>
              <a:t>3) Za výkon povolání bez přímého vedení nebo odborného dohledu </a:t>
            </a:r>
            <a:r>
              <a:rPr lang="cs-CZ" dirty="0" smtClean="0"/>
              <a:t>se </a:t>
            </a:r>
            <a:r>
              <a:rPr lang="cs-CZ" dirty="0"/>
              <a:t>považuje výkon činností, ke kterým je zdravotnický pracovník způsobilý a ke kterým získal osvědčení k výkonu zdravotnického povolání bez odborného dohledu (hlava VI); </a:t>
            </a:r>
            <a:endParaRPr lang="cs-CZ" dirty="0" smtClean="0"/>
          </a:p>
          <a:p>
            <a:r>
              <a:rPr lang="cs-CZ" dirty="0" smtClean="0"/>
              <a:t>činnosti</a:t>
            </a:r>
            <a:r>
              <a:rPr lang="cs-CZ" dirty="0"/>
              <a:t>, které zdravotnický pracovník může vykonávat </a:t>
            </a:r>
            <a:endParaRPr lang="cs-CZ" dirty="0" smtClean="0"/>
          </a:p>
          <a:p>
            <a:pPr lvl="1"/>
            <a:r>
              <a:rPr lang="cs-CZ" dirty="0" smtClean="0"/>
              <a:t>bez </a:t>
            </a:r>
            <a:r>
              <a:rPr lang="cs-CZ" dirty="0"/>
              <a:t>indikace, </a:t>
            </a:r>
            <a:endParaRPr lang="cs-CZ" dirty="0" smtClean="0"/>
          </a:p>
          <a:p>
            <a:pPr lvl="1"/>
            <a:r>
              <a:rPr lang="cs-CZ" dirty="0" smtClean="0"/>
              <a:t>které </a:t>
            </a:r>
            <a:r>
              <a:rPr lang="cs-CZ" dirty="0"/>
              <a:t>vykonává na základě indikace </a:t>
            </a:r>
            <a:endParaRPr lang="cs-CZ" dirty="0" smtClean="0"/>
          </a:p>
          <a:p>
            <a:pPr lvl="1"/>
            <a:r>
              <a:rPr lang="cs-CZ" dirty="0" smtClean="0"/>
              <a:t>a </a:t>
            </a:r>
            <a:r>
              <a:rPr lang="cs-CZ" dirty="0"/>
              <a:t>které pod přímým vedením lékaře, zubního lékaře nebo farmaceuta. </a:t>
            </a:r>
          </a:p>
        </p:txBody>
      </p:sp>
    </p:spTree>
    <p:extLst>
      <p:ext uri="{BB962C8B-B14F-4D97-AF65-F5344CB8AC3E}">
        <p14:creationId xmlns:p14="http://schemas.microsoft.com/office/powerpoint/2010/main" val="29217797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Pracovní řád</a:t>
            </a:r>
            <a:endParaRPr lang="cs-CZ" dirty="0"/>
          </a:p>
        </p:txBody>
      </p:sp>
      <p:sp>
        <p:nvSpPr>
          <p:cNvPr id="3" name="Zástupný symbol pro obsah 2"/>
          <p:cNvSpPr>
            <a:spLocks noGrp="1"/>
          </p:cNvSpPr>
          <p:nvPr>
            <p:ph idx="1"/>
          </p:nvPr>
        </p:nvSpPr>
        <p:spPr/>
        <p:txBody>
          <a:bodyPr/>
          <a:lstStyle/>
          <a:p>
            <a:r>
              <a:rPr lang="cs-CZ" dirty="0" smtClean="0"/>
              <a:t>zvláštním </a:t>
            </a:r>
            <a:r>
              <a:rPr lang="cs-CZ" dirty="0"/>
              <a:t>druhem vnitřního předpisu; </a:t>
            </a:r>
            <a:endParaRPr lang="cs-CZ" dirty="0" smtClean="0"/>
          </a:p>
          <a:p>
            <a:r>
              <a:rPr lang="cs-CZ" dirty="0" smtClean="0"/>
              <a:t>rozvádí povinnosti </a:t>
            </a:r>
            <a:r>
              <a:rPr lang="cs-CZ" dirty="0"/>
              <a:t>zaměstnavatele a zaměstnance vyplývající z pracovněprávních vztahů.</a:t>
            </a:r>
          </a:p>
        </p:txBody>
      </p:sp>
    </p:spTree>
    <p:extLst>
      <p:ext uri="{BB962C8B-B14F-4D97-AF65-F5344CB8AC3E}">
        <p14:creationId xmlns:p14="http://schemas.microsoft.com/office/powerpoint/2010/main" val="167228330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a:t>Odborná způsobilost k výkonu povolání všeobecné sestry</a:t>
            </a:r>
            <a:br>
              <a:rPr lang="cs-CZ" dirty="0"/>
            </a:br>
            <a:endParaRPr lang="cs-CZ" dirty="0"/>
          </a:p>
        </p:txBody>
      </p:sp>
      <p:sp>
        <p:nvSpPr>
          <p:cNvPr id="3" name="Zástupný symbol pro obsah 2"/>
          <p:cNvSpPr>
            <a:spLocks noGrp="1"/>
          </p:cNvSpPr>
          <p:nvPr>
            <p:ph idx="1"/>
          </p:nvPr>
        </p:nvSpPr>
        <p:spPr/>
        <p:txBody>
          <a:bodyPr>
            <a:normAutofit lnSpcReduction="10000"/>
          </a:bodyPr>
          <a:lstStyle/>
          <a:p>
            <a:pPr marL="0" indent="0">
              <a:buNone/>
            </a:pPr>
            <a:r>
              <a:rPr lang="cs-CZ" dirty="0" smtClean="0"/>
              <a:t>Odborná </a:t>
            </a:r>
            <a:r>
              <a:rPr lang="cs-CZ" dirty="0"/>
              <a:t>způsobilost k výkonu povolání všeobecné sestry se získává absolvováním</a:t>
            </a:r>
          </a:p>
          <a:p>
            <a:pPr marL="0" indent="0">
              <a:buNone/>
            </a:pPr>
            <a:r>
              <a:rPr lang="cs-CZ" dirty="0"/>
              <a:t> </a:t>
            </a:r>
          </a:p>
          <a:p>
            <a:pPr marL="0" indent="0">
              <a:buNone/>
            </a:pPr>
            <a:r>
              <a:rPr lang="cs-CZ" dirty="0"/>
              <a:t>a) nejméně tříletého akreditovaného zdravotnického bakalářského studijního oboru pro přípravu všeobecných sester,</a:t>
            </a:r>
          </a:p>
          <a:p>
            <a:pPr marL="0" indent="0">
              <a:buNone/>
            </a:pPr>
            <a:r>
              <a:rPr lang="cs-CZ" dirty="0" smtClean="0"/>
              <a:t>b</a:t>
            </a:r>
            <a:r>
              <a:rPr lang="cs-CZ" dirty="0"/>
              <a:t>) nejméně tříletého studia v oboru diplomovaná všeobecná sestra na vyšších zdravotnických školách</a:t>
            </a:r>
            <a:r>
              <a:rPr lang="cs-CZ" dirty="0" smtClean="0"/>
              <a:t>, </a:t>
            </a:r>
          </a:p>
          <a:p>
            <a:pPr marL="0" indent="0">
              <a:buNone/>
            </a:pPr>
            <a:endParaRPr lang="cs-CZ" dirty="0"/>
          </a:p>
        </p:txBody>
      </p:sp>
    </p:spTree>
    <p:extLst>
      <p:ext uri="{BB962C8B-B14F-4D97-AF65-F5344CB8AC3E}">
        <p14:creationId xmlns:p14="http://schemas.microsoft.com/office/powerpoint/2010/main" val="387422904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Všeobecná sestra – přechodná </a:t>
            </a:r>
            <a:r>
              <a:rPr lang="cs-CZ" dirty="0" err="1" smtClean="0"/>
              <a:t>ust</a:t>
            </a:r>
            <a:r>
              <a:rPr lang="cs-CZ" dirty="0" smtClean="0"/>
              <a:t>.</a:t>
            </a:r>
            <a:endParaRPr lang="cs-CZ" dirty="0"/>
          </a:p>
        </p:txBody>
      </p:sp>
      <p:sp>
        <p:nvSpPr>
          <p:cNvPr id="3" name="Zástupný symbol pro obsah 2"/>
          <p:cNvSpPr>
            <a:spLocks noGrp="1"/>
          </p:cNvSpPr>
          <p:nvPr>
            <p:ph idx="1"/>
          </p:nvPr>
        </p:nvSpPr>
        <p:spPr/>
        <p:txBody>
          <a:bodyPr>
            <a:normAutofit fontScale="62500" lnSpcReduction="20000"/>
          </a:bodyPr>
          <a:lstStyle/>
          <a:p>
            <a:pPr marL="0" indent="0">
              <a:buNone/>
            </a:pPr>
            <a:r>
              <a:rPr lang="cs-CZ" dirty="0"/>
              <a:t>c) vysokoškolského studia ve studijních programech a studijních oborech psychologie - péče o nemocné, pedagogika - ošetřovatelství, pedagogika - péče o nemocné, péče o nemocné nebo učitelství odborných předmětů pro střední zdravotnické školy, pokud bylo studium prvního ročníku zahájeno nejpozději v akademickém roce 2003/2004,</a:t>
            </a:r>
          </a:p>
          <a:p>
            <a:pPr marL="0" indent="0">
              <a:buNone/>
            </a:pPr>
            <a:r>
              <a:rPr lang="cs-CZ" dirty="0"/>
              <a:t>d) tříletého studia v oboru diplomovaná dětská sestra nebo diplomovaná sestra pro psychiatrii na vyšších zdravotnických školách, pokud bylo studium prvního ročníku zahájeno nejpozději ve školním roce 2003/2004,</a:t>
            </a:r>
          </a:p>
          <a:p>
            <a:pPr marL="0" indent="0">
              <a:buNone/>
            </a:pPr>
            <a:r>
              <a:rPr lang="cs-CZ" dirty="0"/>
              <a:t>e) studijního oboru všeobecná sestra na střední zdravotnické škole, pokud bylo studium prvního ročníku zahájeno nejpozději ve školním roce 2003/2004, </a:t>
            </a:r>
          </a:p>
          <a:p>
            <a:pPr marL="0" indent="0">
              <a:buNone/>
            </a:pPr>
            <a:r>
              <a:rPr lang="cs-CZ" dirty="0"/>
              <a:t>f) studijního oboru zdravotní sestra, dětská sestra, sestra pro psychiatrii, sestra pro intenzivní péči, ženská sestra nebo porodní asistentka na střední zdravotnické škole, pokud bylo studium prvního ročníku zahájeno nejpozději ve školním roce 1996/1997, nebo </a:t>
            </a:r>
          </a:p>
          <a:p>
            <a:pPr marL="0" indent="0">
              <a:buNone/>
            </a:pPr>
            <a:r>
              <a:rPr lang="cs-CZ" dirty="0"/>
              <a:t>g) tříletého studia v oboru diplomovaná porodní asistentka na vyšších zdravotnických školách, pokud bylo studium prvního ročníku zahájeno nejpozději ve školním roce 2003/2004.</a:t>
            </a:r>
          </a:p>
          <a:p>
            <a:endParaRPr lang="cs-CZ" dirty="0"/>
          </a:p>
        </p:txBody>
      </p:sp>
    </p:spTree>
    <p:extLst>
      <p:ext uri="{BB962C8B-B14F-4D97-AF65-F5344CB8AC3E}">
        <p14:creationId xmlns:p14="http://schemas.microsoft.com/office/powerpoint/2010/main" val="287945127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Všeobecná S. Další ustanovení</a:t>
            </a:r>
            <a:endParaRPr lang="cs-CZ" dirty="0"/>
          </a:p>
        </p:txBody>
      </p:sp>
      <p:sp>
        <p:nvSpPr>
          <p:cNvPr id="3" name="Zástupný symbol pro obsah 2"/>
          <p:cNvSpPr>
            <a:spLocks noGrp="1"/>
          </p:cNvSpPr>
          <p:nvPr>
            <p:ph idx="1"/>
          </p:nvPr>
        </p:nvSpPr>
        <p:spPr/>
        <p:txBody>
          <a:bodyPr>
            <a:normAutofit fontScale="85000" lnSpcReduction="10000"/>
          </a:bodyPr>
          <a:lstStyle/>
          <a:p>
            <a:pPr marL="0" indent="0">
              <a:buNone/>
            </a:pPr>
            <a:r>
              <a:rPr lang="cs-CZ" dirty="0"/>
              <a:t>2) Všeobecná sestra, která získala odbornou způsobilost podle odstavce 1 písm. e) až g), může vykonávat své povolání bez odborného dohledu až po 3 letech výkonu povolání všeobecné sestry. Do té doby musí vykonávat své povolání pouze pod odborným dohledem. </a:t>
            </a:r>
            <a:endParaRPr lang="cs-CZ" dirty="0" smtClean="0"/>
          </a:p>
          <a:p>
            <a:pPr marL="0" indent="0">
              <a:buNone/>
            </a:pPr>
            <a:endParaRPr lang="cs-CZ" dirty="0"/>
          </a:p>
          <a:p>
            <a:pPr marL="0" indent="0">
              <a:buNone/>
            </a:pPr>
            <a:r>
              <a:rPr lang="cs-CZ" dirty="0" smtClean="0"/>
              <a:t>Povinnost </a:t>
            </a:r>
            <a:r>
              <a:rPr lang="cs-CZ" dirty="0"/>
              <a:t>podle věty prvé se nevztahuje na všeobecné sestry, které po získané odborné způsobilosti absolvovaly vysokoškolské studium ošetřovatelského zaměření nebo které získaly specializovanou způsobilost podle § 96 odst. 3. </a:t>
            </a:r>
          </a:p>
          <a:p>
            <a:pPr marL="0" indent="0">
              <a:buNone/>
            </a:pPr>
            <a:endParaRPr lang="cs-CZ" dirty="0" smtClean="0"/>
          </a:p>
          <a:p>
            <a:endParaRPr lang="cs-CZ" dirty="0"/>
          </a:p>
        </p:txBody>
      </p:sp>
    </p:spTree>
    <p:extLst>
      <p:ext uri="{BB962C8B-B14F-4D97-AF65-F5344CB8AC3E}">
        <p14:creationId xmlns:p14="http://schemas.microsoft.com/office/powerpoint/2010/main" val="106835079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endParaRPr lang="cs-CZ"/>
          </a:p>
        </p:txBody>
      </p:sp>
      <p:sp>
        <p:nvSpPr>
          <p:cNvPr id="3" name="Zástupný symbol pro obsah 2"/>
          <p:cNvSpPr>
            <a:spLocks noGrp="1"/>
          </p:cNvSpPr>
          <p:nvPr>
            <p:ph idx="1"/>
          </p:nvPr>
        </p:nvSpPr>
        <p:spPr/>
        <p:txBody>
          <a:bodyPr>
            <a:normAutofit fontScale="92500"/>
          </a:bodyPr>
          <a:lstStyle/>
          <a:p>
            <a:pPr marL="0" indent="0">
              <a:buNone/>
            </a:pPr>
            <a:r>
              <a:rPr lang="cs-CZ" dirty="0"/>
              <a:t>(3) Za výkon povolání všeobecné sestry se považuje poskytování ošetřovatelské péče. Dále se všeobecná sestra ve spolupráci s lékařem nebo zubním lékařem podílí na preventivní, léčebné, diagnostické, rehabilitační, neodkladné nebo dispenzární péči.</a:t>
            </a:r>
          </a:p>
          <a:p>
            <a:pPr marL="0" indent="0">
              <a:buNone/>
            </a:pPr>
            <a:endParaRPr lang="cs-CZ" dirty="0"/>
          </a:p>
          <a:p>
            <a:pPr marL="0" indent="0">
              <a:buNone/>
            </a:pPr>
            <a:r>
              <a:rPr lang="cs-CZ" dirty="0"/>
              <a:t>(4) Pokud způsobilost k výkonu všeobecné sestry získal muž, je oprávněn používat označení odbornosti všeobecný ošetřovatel.</a:t>
            </a:r>
          </a:p>
          <a:p>
            <a:endParaRPr lang="cs-CZ" dirty="0"/>
          </a:p>
        </p:txBody>
      </p:sp>
    </p:spTree>
    <p:extLst>
      <p:ext uri="{BB962C8B-B14F-4D97-AF65-F5344CB8AC3E}">
        <p14:creationId xmlns:p14="http://schemas.microsoft.com/office/powerpoint/2010/main" val="330746628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Celoživotní vzdělávání</a:t>
            </a:r>
            <a:endParaRPr lang="cs-CZ" dirty="0"/>
          </a:p>
        </p:txBody>
      </p:sp>
      <p:sp>
        <p:nvSpPr>
          <p:cNvPr id="3" name="Zástupný symbol pro obsah 2"/>
          <p:cNvSpPr>
            <a:spLocks noGrp="1"/>
          </p:cNvSpPr>
          <p:nvPr>
            <p:ph idx="1"/>
          </p:nvPr>
        </p:nvSpPr>
        <p:spPr/>
        <p:txBody>
          <a:bodyPr/>
          <a:lstStyle/>
          <a:p>
            <a:r>
              <a:rPr lang="cs-CZ" dirty="0"/>
              <a:t>průběžné obnovování, zvyšování, prohlubování a doplňování </a:t>
            </a:r>
            <a:r>
              <a:rPr lang="cs-CZ" dirty="0" smtClean="0"/>
              <a:t>vědomostí</a:t>
            </a:r>
          </a:p>
          <a:p>
            <a:r>
              <a:rPr lang="cs-CZ" dirty="0"/>
              <a:t>povinné pro všechny zdravotnické pracovníky a jiné odborné </a:t>
            </a:r>
            <a:r>
              <a:rPr lang="cs-CZ" dirty="0" smtClean="0"/>
              <a:t>pracovníky</a:t>
            </a:r>
          </a:p>
          <a:p>
            <a:endParaRPr lang="cs-CZ" dirty="0"/>
          </a:p>
        </p:txBody>
      </p:sp>
    </p:spTree>
    <p:extLst>
      <p:ext uri="{BB962C8B-B14F-4D97-AF65-F5344CB8AC3E}">
        <p14:creationId xmlns:p14="http://schemas.microsoft.com/office/powerpoint/2010/main" val="321051111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Formy</a:t>
            </a:r>
            <a:endParaRPr lang="cs-CZ" dirty="0"/>
          </a:p>
        </p:txBody>
      </p:sp>
      <p:sp>
        <p:nvSpPr>
          <p:cNvPr id="3" name="Zástupný symbol pro obsah 2"/>
          <p:cNvSpPr>
            <a:spLocks noGrp="1"/>
          </p:cNvSpPr>
          <p:nvPr>
            <p:ph idx="1"/>
          </p:nvPr>
        </p:nvSpPr>
        <p:spPr/>
        <p:txBody>
          <a:bodyPr>
            <a:normAutofit fontScale="85000" lnSpcReduction="10000"/>
          </a:bodyPr>
          <a:lstStyle/>
          <a:p>
            <a:r>
              <a:rPr lang="cs-CZ" dirty="0"/>
              <a:t>a) specializační vzdělávání,</a:t>
            </a:r>
          </a:p>
          <a:p>
            <a:r>
              <a:rPr lang="cs-CZ" dirty="0" smtClean="0"/>
              <a:t>b</a:t>
            </a:r>
            <a:r>
              <a:rPr lang="cs-CZ" dirty="0"/>
              <a:t>) certifikované kurzy,</a:t>
            </a:r>
          </a:p>
          <a:p>
            <a:r>
              <a:rPr lang="cs-CZ" dirty="0" smtClean="0"/>
              <a:t>c</a:t>
            </a:r>
            <a:r>
              <a:rPr lang="cs-CZ" dirty="0"/>
              <a:t>) inovační kurzy v akreditovaných </a:t>
            </a:r>
            <a:r>
              <a:rPr lang="cs-CZ" dirty="0" smtClean="0"/>
              <a:t>zařízeních</a:t>
            </a:r>
          </a:p>
          <a:p>
            <a:r>
              <a:rPr lang="cs-CZ" dirty="0" smtClean="0"/>
              <a:t>d</a:t>
            </a:r>
            <a:r>
              <a:rPr lang="cs-CZ" dirty="0"/>
              <a:t>) odborné </a:t>
            </a:r>
            <a:r>
              <a:rPr lang="cs-CZ" dirty="0" smtClean="0"/>
              <a:t>stáže,</a:t>
            </a:r>
            <a:endParaRPr lang="cs-CZ" dirty="0"/>
          </a:p>
          <a:p>
            <a:r>
              <a:rPr lang="cs-CZ" dirty="0" smtClean="0"/>
              <a:t>e</a:t>
            </a:r>
            <a:r>
              <a:rPr lang="cs-CZ" dirty="0"/>
              <a:t>) účast na školicích akcích, konferencích, kongresech a sympoziích</a:t>
            </a:r>
            <a:r>
              <a:rPr lang="cs-CZ" dirty="0" smtClean="0"/>
              <a:t>,),</a:t>
            </a:r>
            <a:endParaRPr lang="cs-CZ" dirty="0"/>
          </a:p>
          <a:p>
            <a:r>
              <a:rPr lang="cs-CZ" dirty="0" smtClean="0"/>
              <a:t>f</a:t>
            </a:r>
            <a:r>
              <a:rPr lang="cs-CZ" dirty="0"/>
              <a:t>) publikační, pedagogická a vědecko-výzkumná činnost, vypracování standardu nebo nového postupu,</a:t>
            </a:r>
          </a:p>
          <a:p>
            <a:r>
              <a:rPr lang="cs-CZ" dirty="0" smtClean="0"/>
              <a:t>g</a:t>
            </a:r>
            <a:r>
              <a:rPr lang="cs-CZ" dirty="0"/>
              <a:t>) e-</a:t>
            </a:r>
            <a:r>
              <a:rPr lang="cs-CZ" dirty="0" err="1"/>
              <a:t>learningový</a:t>
            </a:r>
            <a:r>
              <a:rPr lang="cs-CZ" dirty="0"/>
              <a:t> kurz, nebo</a:t>
            </a:r>
          </a:p>
          <a:p>
            <a:r>
              <a:rPr lang="cs-CZ" dirty="0" smtClean="0"/>
              <a:t>h</a:t>
            </a:r>
            <a:r>
              <a:rPr lang="cs-CZ" dirty="0"/>
              <a:t>) samostatné studium odborné literatury.</a:t>
            </a:r>
          </a:p>
        </p:txBody>
      </p:sp>
    </p:spTree>
    <p:extLst>
      <p:ext uri="{BB962C8B-B14F-4D97-AF65-F5344CB8AC3E}">
        <p14:creationId xmlns:p14="http://schemas.microsoft.com/office/powerpoint/2010/main" val="233067356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endParaRPr lang="cs-CZ"/>
          </a:p>
        </p:txBody>
      </p:sp>
      <p:sp>
        <p:nvSpPr>
          <p:cNvPr id="3" name="Zástupný symbol pro obsah 2"/>
          <p:cNvSpPr>
            <a:spLocks noGrp="1"/>
          </p:cNvSpPr>
          <p:nvPr>
            <p:ph idx="1"/>
          </p:nvPr>
        </p:nvSpPr>
        <p:spPr/>
        <p:txBody>
          <a:bodyPr>
            <a:normAutofit fontScale="92500" lnSpcReduction="20000"/>
          </a:bodyPr>
          <a:lstStyle/>
          <a:p>
            <a:pPr marL="0" indent="0">
              <a:buNone/>
            </a:pPr>
            <a:r>
              <a:rPr lang="cs-CZ" dirty="0"/>
              <a:t>(7) Plnění povinnosti celoživotního vzdělávání se prokazuje na základě kreditního systému. Prováděcí právní předpis stanoví počet kreditů forem celoživotního vzdělávání podle odstavce 1 písm. c) až f) a podle odstavce 3</a:t>
            </a:r>
            <a:r>
              <a:rPr lang="cs-CZ" dirty="0" smtClean="0"/>
              <a:t>.</a:t>
            </a:r>
          </a:p>
          <a:p>
            <a:pPr marL="0" indent="0">
              <a:buNone/>
            </a:pPr>
            <a:r>
              <a:rPr lang="cs-CZ" dirty="0" smtClean="0"/>
              <a:t>- Vyhláška 423/2004</a:t>
            </a:r>
          </a:p>
          <a:p>
            <a:pPr marL="0" indent="0">
              <a:buNone/>
            </a:pPr>
            <a:r>
              <a:rPr lang="cs-CZ" dirty="0" smtClean="0"/>
              <a:t>(</a:t>
            </a:r>
            <a:r>
              <a:rPr lang="cs-CZ" dirty="0"/>
              <a:t>8) Získání stanoveného počtu kreditů je </a:t>
            </a:r>
            <a:r>
              <a:rPr lang="cs-CZ" dirty="0" smtClean="0"/>
              <a:t>podmínkou </a:t>
            </a:r>
            <a:endParaRPr lang="cs-CZ" dirty="0"/>
          </a:p>
          <a:p>
            <a:r>
              <a:rPr lang="cs-CZ" dirty="0"/>
              <a:t>a) pro vydání osvědčení k výkonu zdravotnického povolání bez odborného dohledu podle hlavy VI</a:t>
            </a:r>
            <a:r>
              <a:rPr lang="cs-CZ" dirty="0" smtClean="0"/>
              <a:t>,</a:t>
            </a:r>
            <a:endParaRPr lang="cs-CZ" dirty="0"/>
          </a:p>
          <a:p>
            <a:r>
              <a:rPr lang="cs-CZ" dirty="0"/>
              <a:t>b) pro přihlášení se k atestační zkoušce (§ 56 odst. 6 a § 60).</a:t>
            </a:r>
          </a:p>
        </p:txBody>
      </p:sp>
    </p:spTree>
    <p:extLst>
      <p:ext uri="{BB962C8B-B14F-4D97-AF65-F5344CB8AC3E}">
        <p14:creationId xmlns:p14="http://schemas.microsoft.com/office/powerpoint/2010/main" val="38257994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Přeshraniční spolupráce</a:t>
            </a:r>
            <a:endParaRPr lang="cs-CZ" dirty="0"/>
          </a:p>
        </p:txBody>
      </p:sp>
      <p:sp>
        <p:nvSpPr>
          <p:cNvPr id="3" name="Zástupný symbol pro obsah 2"/>
          <p:cNvSpPr>
            <a:spLocks noGrp="1"/>
          </p:cNvSpPr>
          <p:nvPr>
            <p:ph idx="1"/>
          </p:nvPr>
        </p:nvSpPr>
        <p:spPr/>
        <p:txBody>
          <a:bodyPr/>
          <a:lstStyle/>
          <a:p>
            <a:r>
              <a:rPr lang="cs-CZ" dirty="0" smtClean="0"/>
              <a:t>Možnost uznat celý program i jeho část v zahraničí</a:t>
            </a:r>
          </a:p>
          <a:p>
            <a:r>
              <a:rPr lang="cs-CZ" dirty="0" smtClean="0"/>
              <a:t>Zpravidla nutnost jazykové zkoušky</a:t>
            </a:r>
          </a:p>
          <a:p>
            <a:r>
              <a:rPr lang="cs-CZ" dirty="0" smtClean="0"/>
              <a:t>Usazené osoby (dočasně)</a:t>
            </a:r>
            <a:endParaRPr lang="cs-CZ" dirty="0"/>
          </a:p>
        </p:txBody>
      </p:sp>
    </p:spTree>
    <p:extLst>
      <p:ext uri="{BB962C8B-B14F-4D97-AF65-F5344CB8AC3E}">
        <p14:creationId xmlns:p14="http://schemas.microsoft.com/office/powerpoint/2010/main" val="250696158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ctrTitle"/>
          </p:nvPr>
        </p:nvSpPr>
        <p:spPr/>
        <p:txBody>
          <a:bodyPr/>
          <a:lstStyle/>
          <a:p>
            <a:r>
              <a:rPr lang="cs-CZ" dirty="0" smtClean="0"/>
              <a:t>Kvalifikační dohody</a:t>
            </a:r>
            <a:endParaRPr lang="cs-CZ" dirty="0"/>
          </a:p>
        </p:txBody>
      </p:sp>
      <p:sp>
        <p:nvSpPr>
          <p:cNvPr id="5" name="Podnadpis 4"/>
          <p:cNvSpPr>
            <a:spLocks noGrp="1"/>
          </p:cNvSpPr>
          <p:nvPr>
            <p:ph type="subTitle" idx="1"/>
          </p:nvPr>
        </p:nvSpPr>
        <p:spPr/>
        <p:txBody>
          <a:bodyPr/>
          <a:lstStyle/>
          <a:p>
            <a:endParaRPr lang="cs-CZ"/>
          </a:p>
        </p:txBody>
      </p:sp>
    </p:spTree>
    <p:extLst>
      <p:ext uri="{BB962C8B-B14F-4D97-AF65-F5344CB8AC3E}">
        <p14:creationId xmlns:p14="http://schemas.microsoft.com/office/powerpoint/2010/main" val="80244906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Kvalifikační dohoda</a:t>
            </a:r>
            <a:endParaRPr lang="cs-CZ" dirty="0"/>
          </a:p>
        </p:txBody>
      </p:sp>
      <p:sp>
        <p:nvSpPr>
          <p:cNvPr id="3" name="Zástupný symbol pro obsah 2"/>
          <p:cNvSpPr>
            <a:spLocks noGrp="1"/>
          </p:cNvSpPr>
          <p:nvPr>
            <p:ph idx="1"/>
          </p:nvPr>
        </p:nvSpPr>
        <p:spPr/>
        <p:txBody>
          <a:bodyPr>
            <a:normAutofit fontScale="85000" lnSpcReduction="20000"/>
          </a:bodyPr>
          <a:lstStyle/>
          <a:p>
            <a:r>
              <a:rPr lang="cs-CZ" b="1" dirty="0"/>
              <a:t>(1)</a:t>
            </a:r>
            <a:r>
              <a:rPr lang="cs-CZ" dirty="0"/>
              <a:t> Uzavře-li zaměstnavatel se zaměstnancem v souvislosti se zvyšováním kvalifikace kvalifikační dohodu, je její součástí zejména závazek zaměstnavatele umožnit zaměstnanci zvýšení kvalifikace a závazek zaměstnance setrvat u zaměstnavatele v zaměstnání po sjednanou dobu, nejdéle však po dobu 5 let, nebo uhradit zaměstnavateli náklady spojené se zvýšením kvalifikace, které zaměstnavatel na zvýšení kvalifikace zaměstnance vynaložil, a to i tehdy, když zaměstnanec skončí pracovní poměr před zvýšením kvalifikace. Závazek zaměstnance k setrvání v zaměstnání začíná od zvýšení kvalifikace.</a:t>
            </a:r>
          </a:p>
        </p:txBody>
      </p:sp>
    </p:spTree>
    <p:extLst>
      <p:ext uri="{BB962C8B-B14F-4D97-AF65-F5344CB8AC3E}">
        <p14:creationId xmlns:p14="http://schemas.microsoft.com/office/powerpoint/2010/main" val="6752065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Osobní spis</a:t>
            </a:r>
            <a:endParaRPr lang="cs-CZ" dirty="0"/>
          </a:p>
        </p:txBody>
      </p:sp>
      <p:sp>
        <p:nvSpPr>
          <p:cNvPr id="3" name="Zástupný symbol pro obsah 2"/>
          <p:cNvSpPr>
            <a:spLocks noGrp="1"/>
          </p:cNvSpPr>
          <p:nvPr>
            <p:ph idx="1"/>
          </p:nvPr>
        </p:nvSpPr>
        <p:spPr/>
        <p:txBody>
          <a:bodyPr/>
          <a:lstStyle/>
          <a:p>
            <a:r>
              <a:rPr lang="cs-CZ" dirty="0"/>
              <a:t>Zaměstnavatel je oprávněn vést osobní spis zaměstnance</a:t>
            </a:r>
            <a:r>
              <a:rPr lang="cs-CZ" dirty="0" smtClean="0"/>
              <a:t>.</a:t>
            </a:r>
          </a:p>
          <a:p>
            <a:r>
              <a:rPr lang="cs-CZ" dirty="0"/>
              <a:t> Zaměstnanec má právo nahlížet do svého osobního spisu, činit si z něho výpisky a pořizovat si stejnopisy dokladů v něm obsažených, a to na náklady zaměstnavatele.</a:t>
            </a:r>
          </a:p>
        </p:txBody>
      </p:sp>
    </p:spTree>
    <p:extLst>
      <p:ext uri="{BB962C8B-B14F-4D97-AF65-F5344CB8AC3E}">
        <p14:creationId xmlns:p14="http://schemas.microsoft.com/office/powerpoint/2010/main" val="2284887569"/>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Zvyšování kvalifikace</a:t>
            </a:r>
            <a:endParaRPr lang="cs-CZ" dirty="0"/>
          </a:p>
        </p:txBody>
      </p:sp>
      <p:sp>
        <p:nvSpPr>
          <p:cNvPr id="3" name="Zástupný symbol pro obsah 2"/>
          <p:cNvSpPr>
            <a:spLocks noGrp="1"/>
          </p:cNvSpPr>
          <p:nvPr>
            <p:ph idx="1"/>
          </p:nvPr>
        </p:nvSpPr>
        <p:spPr/>
        <p:txBody>
          <a:bodyPr>
            <a:normAutofit fontScale="70000" lnSpcReduction="20000"/>
          </a:bodyPr>
          <a:lstStyle/>
          <a:p>
            <a:pPr marL="0" indent="0">
              <a:buNone/>
            </a:pPr>
            <a:r>
              <a:rPr lang="cs-CZ" dirty="0" smtClean="0"/>
              <a:t>Nejsou-li dohodnuta nebo stanovena vyšší nebo další práva, přísluší zaměstnanci od zaměstnavatele při zvyšování kvalifikace pracovní volno s náhradou mzdy nebo platu ve výši průměrného výdělku</a:t>
            </a:r>
          </a:p>
          <a:p>
            <a:pPr marL="0" indent="0">
              <a:buNone/>
            </a:pPr>
            <a:r>
              <a:rPr lang="cs-CZ" b="1" dirty="0" smtClean="0"/>
              <a:t>a)</a:t>
            </a:r>
            <a:r>
              <a:rPr lang="cs-CZ" dirty="0" smtClean="0"/>
              <a:t> v nezbytně nutném rozsahu k účasti na vyučování, výuce nebo školení,</a:t>
            </a:r>
          </a:p>
          <a:p>
            <a:pPr marL="0" indent="0">
              <a:buNone/>
            </a:pPr>
            <a:r>
              <a:rPr lang="cs-CZ" b="1" dirty="0" smtClean="0"/>
              <a:t>b</a:t>
            </a:r>
            <a:r>
              <a:rPr lang="cs-CZ" b="1" dirty="0"/>
              <a:t>)</a:t>
            </a:r>
            <a:r>
              <a:rPr lang="cs-CZ" dirty="0"/>
              <a:t> 2 pracovní dny na přípravu a vykonání každé </a:t>
            </a:r>
            <a:r>
              <a:rPr lang="cs-CZ" dirty="0" smtClean="0"/>
              <a:t>zkoušky,</a:t>
            </a:r>
            <a:endParaRPr lang="cs-CZ" dirty="0"/>
          </a:p>
          <a:p>
            <a:pPr marL="0" indent="0">
              <a:buNone/>
            </a:pPr>
            <a:r>
              <a:rPr lang="cs-CZ" b="1" dirty="0"/>
              <a:t>c)</a:t>
            </a:r>
            <a:r>
              <a:rPr lang="cs-CZ" dirty="0"/>
              <a:t> 5 pracovních dnů na přípravu a vykonání závěrečné zkoušky, maturitní zkoušky nebo absolutoria,</a:t>
            </a:r>
          </a:p>
          <a:p>
            <a:pPr marL="0" indent="0">
              <a:buNone/>
            </a:pPr>
            <a:r>
              <a:rPr lang="cs-CZ" b="1" dirty="0"/>
              <a:t>d)</a:t>
            </a:r>
            <a:r>
              <a:rPr lang="cs-CZ" dirty="0"/>
              <a:t> 10 pracovních dnů na vypracování a obhajobu absolventské práce, bakalářské práce, diplomové práce</a:t>
            </a:r>
            <a:r>
              <a:rPr lang="cs-CZ" dirty="0" smtClean="0"/>
              <a:t>,,</a:t>
            </a:r>
            <a:endParaRPr lang="cs-CZ" dirty="0"/>
          </a:p>
          <a:p>
            <a:pPr marL="0" indent="0">
              <a:buNone/>
            </a:pPr>
            <a:r>
              <a:rPr lang="cs-CZ" b="1" dirty="0"/>
              <a:t>e)</a:t>
            </a:r>
            <a:r>
              <a:rPr lang="cs-CZ" dirty="0"/>
              <a:t> 40 pracovních dnů na přípravu a vykonání státní závěrečné zkoušky, státní rigorózní zkoušky v oblasti lékařství, veterinárního lékařství a hygieny a státní doktorské zkoušky.</a:t>
            </a:r>
          </a:p>
          <a:p>
            <a:endParaRPr lang="cs-CZ" dirty="0"/>
          </a:p>
        </p:txBody>
      </p:sp>
    </p:spTree>
    <p:extLst>
      <p:ext uri="{BB962C8B-B14F-4D97-AF65-F5344CB8AC3E}">
        <p14:creationId xmlns:p14="http://schemas.microsoft.com/office/powerpoint/2010/main" val="33105442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Zástupný symbol pro text 5"/>
          <p:cNvSpPr>
            <a:spLocks noGrp="1"/>
          </p:cNvSpPr>
          <p:nvPr>
            <p:ph type="body" idx="1"/>
          </p:nvPr>
        </p:nvSpPr>
        <p:spPr/>
        <p:txBody>
          <a:bodyPr/>
          <a:lstStyle/>
          <a:p>
            <a:endParaRPr lang="cs-CZ"/>
          </a:p>
        </p:txBody>
      </p:sp>
      <p:sp>
        <p:nvSpPr>
          <p:cNvPr id="4" name="Nadpis 3"/>
          <p:cNvSpPr>
            <a:spLocks noGrp="1"/>
          </p:cNvSpPr>
          <p:nvPr>
            <p:ph type="title"/>
          </p:nvPr>
        </p:nvSpPr>
        <p:spPr/>
        <p:txBody>
          <a:bodyPr/>
          <a:lstStyle/>
          <a:p>
            <a:r>
              <a:rPr lang="cs-CZ" dirty="0" err="1" smtClean="0"/>
              <a:t>Time</a:t>
            </a:r>
            <a:r>
              <a:rPr lang="cs-CZ" dirty="0" smtClean="0"/>
              <a:t> management</a:t>
            </a:r>
            <a:endParaRPr lang="cs-CZ" dirty="0"/>
          </a:p>
        </p:txBody>
      </p:sp>
    </p:spTree>
    <p:extLst>
      <p:ext uri="{BB962C8B-B14F-4D97-AF65-F5344CB8AC3E}">
        <p14:creationId xmlns:p14="http://schemas.microsoft.com/office/powerpoint/2010/main" val="14371620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Pojmy</a:t>
            </a:r>
            <a:endParaRPr lang="cs-CZ" dirty="0"/>
          </a:p>
        </p:txBody>
      </p:sp>
      <p:sp>
        <p:nvSpPr>
          <p:cNvPr id="3" name="Zástupný symbol pro obsah 2"/>
          <p:cNvSpPr>
            <a:spLocks noGrp="1"/>
          </p:cNvSpPr>
          <p:nvPr>
            <p:ph idx="1"/>
          </p:nvPr>
        </p:nvSpPr>
        <p:spPr/>
        <p:txBody>
          <a:bodyPr/>
          <a:lstStyle/>
          <a:p>
            <a:r>
              <a:rPr lang="cs-CZ" dirty="0" smtClean="0"/>
              <a:t>Pracovní doba</a:t>
            </a:r>
          </a:p>
          <a:p>
            <a:r>
              <a:rPr lang="cs-CZ" dirty="0" smtClean="0"/>
              <a:t>Doba odpočinku</a:t>
            </a:r>
          </a:p>
          <a:p>
            <a:r>
              <a:rPr lang="cs-CZ" dirty="0" smtClean="0"/>
              <a:t>Práce přesčas</a:t>
            </a:r>
          </a:p>
          <a:p>
            <a:r>
              <a:rPr lang="cs-CZ" dirty="0" smtClean="0"/>
              <a:t>Směna </a:t>
            </a:r>
          </a:p>
          <a:p>
            <a:r>
              <a:rPr lang="cs-CZ" dirty="0"/>
              <a:t> pracovní pohotovostí </a:t>
            </a:r>
            <a:r>
              <a:rPr lang="cs-CZ" dirty="0" smtClean="0"/>
              <a:t>doba</a:t>
            </a:r>
          </a:p>
          <a:p>
            <a:r>
              <a:rPr lang="cs-CZ" dirty="0"/>
              <a:t> noční </a:t>
            </a:r>
            <a:r>
              <a:rPr lang="cs-CZ" dirty="0" smtClean="0"/>
              <a:t>práce</a:t>
            </a:r>
            <a:endParaRPr lang="cs-CZ" dirty="0"/>
          </a:p>
        </p:txBody>
      </p:sp>
    </p:spTree>
    <p:extLst>
      <p:ext uri="{BB962C8B-B14F-4D97-AF65-F5344CB8AC3E}">
        <p14:creationId xmlns:p14="http://schemas.microsoft.com/office/powerpoint/2010/main" val="37997520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Pracovní doba</a:t>
            </a:r>
            <a:endParaRPr lang="cs-CZ" dirty="0"/>
          </a:p>
        </p:txBody>
      </p:sp>
      <p:sp>
        <p:nvSpPr>
          <p:cNvPr id="3" name="Zástupný symbol pro obsah 2"/>
          <p:cNvSpPr>
            <a:spLocks noGrp="1"/>
          </p:cNvSpPr>
          <p:nvPr>
            <p:ph idx="1"/>
          </p:nvPr>
        </p:nvSpPr>
        <p:spPr/>
        <p:txBody>
          <a:bodyPr/>
          <a:lstStyle/>
          <a:p>
            <a:r>
              <a:rPr lang="cs-CZ" dirty="0" smtClean="0"/>
              <a:t>Kolik hodin týdně</a:t>
            </a:r>
          </a:p>
          <a:p>
            <a:r>
              <a:rPr lang="cs-CZ" dirty="0" smtClean="0"/>
              <a:t>Běžně 40 hodin</a:t>
            </a:r>
          </a:p>
          <a:p>
            <a:r>
              <a:rPr lang="cs-CZ" dirty="0" smtClean="0"/>
              <a:t>třísměnným </a:t>
            </a:r>
            <a:r>
              <a:rPr lang="cs-CZ" dirty="0"/>
              <a:t>a nepřetržitým pracovním režimem 37,5 hodiny týdně,</a:t>
            </a:r>
          </a:p>
          <a:p>
            <a:r>
              <a:rPr lang="cs-CZ" dirty="0" smtClean="0"/>
              <a:t>s </a:t>
            </a:r>
            <a:r>
              <a:rPr lang="cs-CZ" dirty="0"/>
              <a:t>dvousměnným pracovním režimem 38,75 hodiny týdně</a:t>
            </a:r>
            <a:r>
              <a:rPr lang="cs-CZ" dirty="0" smtClean="0"/>
              <a:t>.</a:t>
            </a:r>
          </a:p>
          <a:p>
            <a:r>
              <a:rPr lang="cs-CZ" dirty="0" smtClean="0"/>
              <a:t>Kratší musí být sjednána</a:t>
            </a:r>
          </a:p>
          <a:p>
            <a:r>
              <a:rPr lang="cs-CZ" dirty="0" smtClean="0"/>
              <a:t>Pružné rozvržení</a:t>
            </a:r>
            <a:endParaRPr lang="cs-CZ" dirty="0"/>
          </a:p>
          <a:p>
            <a:endParaRPr lang="cs-CZ" dirty="0"/>
          </a:p>
        </p:txBody>
      </p:sp>
    </p:spTree>
    <p:extLst>
      <p:ext uri="{BB962C8B-B14F-4D97-AF65-F5344CB8AC3E}">
        <p14:creationId xmlns:p14="http://schemas.microsoft.com/office/powerpoint/2010/main" val="302976271"/>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esta">
  <a:themeElements>
    <a:clrScheme name="Aspek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Cesta">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esta">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231</TotalTime>
  <Words>2031</Words>
  <Application>Microsoft Office PowerPoint</Application>
  <PresentationFormat>Předvádění na obrazovce (4:3)</PresentationFormat>
  <Paragraphs>246</Paragraphs>
  <Slides>60</Slides>
  <Notes>0</Notes>
  <HiddenSlides>0</HiddenSlides>
  <MMClips>0</MMClips>
  <ScaleCrop>false</ScaleCrop>
  <HeadingPairs>
    <vt:vector size="6" baseType="variant">
      <vt:variant>
        <vt:lpstr>Použitá písma</vt:lpstr>
      </vt:variant>
      <vt:variant>
        <vt:i4>3</vt:i4>
      </vt:variant>
      <vt:variant>
        <vt:lpstr>Motiv</vt:lpstr>
      </vt:variant>
      <vt:variant>
        <vt:i4>1</vt:i4>
      </vt:variant>
      <vt:variant>
        <vt:lpstr>Nadpisy snímků</vt:lpstr>
      </vt:variant>
      <vt:variant>
        <vt:i4>60</vt:i4>
      </vt:variant>
    </vt:vector>
  </HeadingPairs>
  <TitlesOfParts>
    <vt:vector size="64" baseType="lpstr">
      <vt:lpstr>Franklin Gothic Book</vt:lpstr>
      <vt:lpstr>Franklin Gothic Medium</vt:lpstr>
      <vt:lpstr>Wingdings 2</vt:lpstr>
      <vt:lpstr>Cesta</vt:lpstr>
      <vt:lpstr>Řízení zaměstnanců</vt:lpstr>
      <vt:lpstr>Pokyny Zaměstnavatele</vt:lpstr>
      <vt:lpstr>Vnitřní normy</vt:lpstr>
      <vt:lpstr>Vnitřní předpis</vt:lpstr>
      <vt:lpstr>Pracovní řád</vt:lpstr>
      <vt:lpstr>Osobní spis</vt:lpstr>
      <vt:lpstr>Time management</vt:lpstr>
      <vt:lpstr>Pojmy</vt:lpstr>
      <vt:lpstr>Pracovní doba</vt:lpstr>
      <vt:lpstr>Přestávka a doba odpočinku</vt:lpstr>
      <vt:lpstr>Dny pracovního klidu</vt:lpstr>
      <vt:lpstr>Práce přesčas</vt:lpstr>
      <vt:lpstr>PřesČasy ve zdravotnictví</vt:lpstr>
      <vt:lpstr>Dohoda o další dohodnuté práci přesčas</vt:lpstr>
      <vt:lpstr>Noční práce</vt:lpstr>
      <vt:lpstr>Noční práce</vt:lpstr>
      <vt:lpstr>Pracovní cesta</vt:lpstr>
      <vt:lpstr>Prezentace aplikace PowerPoint</vt:lpstr>
      <vt:lpstr>Náhrady</vt:lpstr>
      <vt:lpstr>Alternativní formy pracovní doby</vt:lpstr>
      <vt:lpstr>Pružné rozvržení pracovní doby</vt:lpstr>
      <vt:lpstr>Konto pracovní doby</vt:lpstr>
      <vt:lpstr>Příplatky</vt:lpstr>
      <vt:lpstr>Příplatky</vt:lpstr>
      <vt:lpstr>DOvolená</vt:lpstr>
      <vt:lpstr>Překážky v práci</vt:lpstr>
      <vt:lpstr>PřeKážky</vt:lpstr>
      <vt:lpstr>Jiné důležité překážky v práci</vt:lpstr>
      <vt:lpstr>Prezentace aplikace PowerPoint</vt:lpstr>
      <vt:lpstr>Pracovnělékařská prohlídka, vyšetření nebo očkování související s výkonem práce </vt:lpstr>
      <vt:lpstr>3. Přerušení dopravního provozu nebo zpoždění hromadných dopravních prostředků </vt:lpstr>
      <vt:lpstr>Znemožnění cesty do zaměstnání </vt:lpstr>
      <vt:lpstr>Svatba </vt:lpstr>
      <vt:lpstr>6. Narození dítěte </vt:lpstr>
      <vt:lpstr>7. Úmrtí </vt:lpstr>
      <vt:lpstr>8. Doprovod</vt:lpstr>
      <vt:lpstr>9. Pohřeb spoluzaměstnance</vt:lpstr>
      <vt:lpstr>10. Přestěhování</vt:lpstr>
      <vt:lpstr>11. Vyhledání nového zaměstnání</vt:lpstr>
      <vt:lpstr>VzdĚlávání pracovníků ve zdravotnictví</vt:lpstr>
      <vt:lpstr>Základní právní předpisy</vt:lpstr>
      <vt:lpstr>Zdravotnické povolání</vt:lpstr>
      <vt:lpstr>Vzdělávací program</vt:lpstr>
      <vt:lpstr>Specializovaná způsobilost</vt:lpstr>
      <vt:lpstr>Specializační (nadstavbové) vzdělávání</vt:lpstr>
      <vt:lpstr>Prezentace aplikace PowerPoint</vt:lpstr>
      <vt:lpstr>Specializační vzdělávání</vt:lpstr>
      <vt:lpstr>Osvědčení k výkonu zdravotnického povolání bez odborného dohledu a podmínky jeho vydání</vt:lpstr>
      <vt:lpstr>Výkon bez odbornéhoho dohledu</vt:lpstr>
      <vt:lpstr>Odborná způsobilost k výkonu povolání všeobecné sestry </vt:lpstr>
      <vt:lpstr>Všeobecná sestra – přechodná ust.</vt:lpstr>
      <vt:lpstr>Všeobecná S. Další ustanovení</vt:lpstr>
      <vt:lpstr>Prezentace aplikace PowerPoint</vt:lpstr>
      <vt:lpstr>Celoživotní vzdělávání</vt:lpstr>
      <vt:lpstr>Formy</vt:lpstr>
      <vt:lpstr>Prezentace aplikace PowerPoint</vt:lpstr>
      <vt:lpstr>Přeshraniční spolupráce</vt:lpstr>
      <vt:lpstr>Kvalifikační dohody</vt:lpstr>
      <vt:lpstr>Kvalifikační dohoda</vt:lpstr>
      <vt:lpstr>Zvyšování kvalifikace</vt:lpstr>
    </vt:vector>
  </TitlesOfParts>
  <Company>PrF MU</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Personální politika a profesní vzdělávání</dc:title>
  <dc:creator>76882</dc:creator>
  <cp:lastModifiedBy>Michal Koščík</cp:lastModifiedBy>
  <cp:revision>24</cp:revision>
  <dcterms:created xsi:type="dcterms:W3CDTF">2014-09-08T21:07:55Z</dcterms:created>
  <dcterms:modified xsi:type="dcterms:W3CDTF">2015-11-03T17:56:36Z</dcterms:modified>
</cp:coreProperties>
</file>