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29" autoAdjust="0"/>
  </p:normalViewPr>
  <p:slideViewPr>
    <p:cSldViewPr>
      <p:cViewPr>
        <p:scale>
          <a:sx n="73" d="100"/>
          <a:sy n="73" d="100"/>
        </p:scale>
        <p:origin x="-1076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9801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599" cy="1927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685800" y="3505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80"/>
              </a:spcBef>
              <a:buClr>
                <a:schemeClr val="accent1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400"/>
              </a:spcBef>
              <a:buClr>
                <a:schemeClr val="accent1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360"/>
              </a:spcBef>
              <a:buClr>
                <a:schemeClr val="accent1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320"/>
              </a:spcBef>
              <a:buClr>
                <a:schemeClr val="accent1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22" name="Shape 22"/>
          <p:cNvCxnSpPr/>
          <p:nvPr/>
        </p:nvCxnSpPr>
        <p:spPr>
          <a:xfrm>
            <a:off x="685800" y="3398519"/>
            <a:ext cx="7848599" cy="15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2133599" y="-76200"/>
            <a:ext cx="48767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 rot="5400000">
            <a:off x="4724399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 rot="5400000">
            <a:off x="533400" y="533400"/>
            <a:ext cx="58674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393191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4"/>
          </p:nvPr>
        </p:nvSpPr>
        <p:spPr>
          <a:xfrm>
            <a:off x="4754880" y="2438400"/>
            <a:ext cx="393191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38" name="Shape 38"/>
          <p:cNvCxnSpPr/>
          <p:nvPr/>
        </p:nvCxnSpPr>
        <p:spPr>
          <a:xfrm rot="5400000">
            <a:off x="2217817" y="4045823"/>
            <a:ext cx="4709160" cy="793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bg>
      <p:bgPr>
        <a:solidFill>
          <a:schemeClr val="dk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2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2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lt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45" name="Shape 45"/>
          <p:cNvCxnSpPr/>
          <p:nvPr/>
        </p:nvCxnSpPr>
        <p:spPr>
          <a:xfrm>
            <a:off x="731520" y="4599432"/>
            <a:ext cx="7848599" cy="1587"/>
          </a:xfrm>
          <a:prstGeom prst="straightConnector1">
            <a:avLst/>
          </a:prstGeom>
          <a:noFill/>
          <a:ln w="1905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73351"/>
            <a:ext cx="4038599" cy="47183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48200" y="1673351"/>
            <a:ext cx="4038599" cy="47183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792079"/>
            <a:ext cx="2139695" cy="12618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2971800" y="792079"/>
            <a:ext cx="5714999" cy="5577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57200" y="2130551"/>
            <a:ext cx="2139695" cy="4243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69" name="Shape 69"/>
          <p:cNvCxnSpPr/>
          <p:nvPr/>
        </p:nvCxnSpPr>
        <p:spPr>
          <a:xfrm rot="5400000">
            <a:off x="-13115" y="3580205"/>
            <a:ext cx="5577839" cy="15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792479"/>
            <a:ext cx="2142679" cy="12649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pic" idx="2"/>
          </p:nvPr>
        </p:nvSpPr>
        <p:spPr>
          <a:xfrm>
            <a:off x="2858609" y="838200"/>
            <a:ext cx="5904389" cy="5500456"/>
          </a:xfrm>
          <a:prstGeom prst="rect">
            <a:avLst/>
          </a:prstGeom>
          <a:solidFill>
            <a:schemeClr val="lt2"/>
          </a:solidFill>
          <a:ln w="76200" cap="flat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2139695" cy="42428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marR="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marR="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marR="0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marR="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marR="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marR="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marR="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marR="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0"/>
            <a:ext cx="9144000" cy="365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eu-la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zpecnostpotravin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gov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ctrTitle"/>
          </p:nvPr>
        </p:nvSpPr>
        <p:spPr>
          <a:xfrm>
            <a:off x="755575" y="404663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5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HYGIENA VÝŽIVY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subTitle" idx="1"/>
          </p:nvPr>
        </p:nvSpPr>
        <p:spPr>
          <a:xfrm>
            <a:off x="971600" y="2492900"/>
            <a:ext cx="6400799" cy="2846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 b="0" i="0" u="none" strike="noStrike" cap="none" baseline="0">
                <a:solidFill>
                  <a:srgbClr val="55556F"/>
                </a:solidFill>
                <a:latin typeface="Arial"/>
                <a:ea typeface="Arial"/>
                <a:cs typeface="Arial"/>
                <a:sym typeface="Arial"/>
              </a:rPr>
              <a:t>Mgr. </a:t>
            </a:r>
            <a:r>
              <a:rPr lang="cs-CZ" sz="2400" b="1" i="0" u="none" strike="noStrike" cap="none" baseline="0">
                <a:solidFill>
                  <a:srgbClr val="55556F"/>
                </a:solidFill>
                <a:latin typeface="Arial"/>
                <a:ea typeface="Arial"/>
                <a:cs typeface="Arial"/>
                <a:sym typeface="Arial"/>
              </a:rPr>
              <a:t>Aleš Peřina</a:t>
            </a:r>
            <a:r>
              <a:rPr lang="cs-CZ" sz="2400" b="0" i="0" u="none" strike="noStrike" cap="none" baseline="0">
                <a:solidFill>
                  <a:srgbClr val="55556F"/>
                </a:solidFill>
                <a:latin typeface="Arial"/>
                <a:ea typeface="Arial"/>
                <a:cs typeface="Arial"/>
                <a:sym typeface="Arial"/>
              </a:rPr>
              <a:t>, Ph. D.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>
                <a:solidFill>
                  <a:srgbClr val="55556F"/>
                </a:solidFill>
              </a:rPr>
              <a:t>UČO 18452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Font typeface="Arial"/>
              <a:buNone/>
            </a:pPr>
            <a:endParaRPr sz="2400">
              <a:solidFill>
                <a:srgbClr val="55556F"/>
              </a:solidFill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>
                <a:solidFill>
                  <a:srgbClr val="55556F"/>
                </a:solidFill>
              </a:rPr>
              <a:t>Ústav ochrany a podpory zdraví LF MU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>
                <a:solidFill>
                  <a:srgbClr val="55556F"/>
                </a:solidFill>
              </a:rPr>
              <a:t>Kamenice 5, 625 00 Brno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>
                <a:solidFill>
                  <a:srgbClr val="55556F"/>
                </a:solidFill>
              </a:rPr>
              <a:t>e-mailová adresa: aperina@med.muni.cz</a:t>
            </a:r>
          </a:p>
        </p:txBody>
      </p:sp>
    </p:spTree>
  </p:cSld>
  <p:clrMapOvr>
    <a:masterClrMapping/>
  </p:clrMapOvr>
  <p:transition spd="slow"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Nebezpečí vs. riziko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0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Nebezpečí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2"/>
          </p:nvPr>
        </p:nvSpPr>
        <p:spPr>
          <a:xfrm>
            <a:off x="457200" y="2276872"/>
            <a:ext cx="3931919" cy="41128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2976"/>
              <a:buFont typeface="Arial"/>
              <a:buChar char="•"/>
            </a:pPr>
            <a:r>
              <a:rPr lang="cs-CZ" sz="20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Nebezpečí (Hazard)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7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Biologický, chemický nebo fyzikální činitel, který může porušit bezpečnost (zdravotní nezávadnost potraviny/pokrmu)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7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Vlastnost látce „vrozená“; kvalitativní ukazatel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sz="15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Escherichia coli O157:H7 je podmíněně patogenní bakterie, která způsobuje hemolyticko-uremický syndrom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sz="15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Olovo je těžký kov s kumulativně-toxickými účinky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sz="15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Úlomky skla v potravině jsou nebezpečím z hlediska poranění dutiny ústní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0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Riziko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4"/>
          </p:nvPr>
        </p:nvSpPr>
        <p:spPr>
          <a:xfrm>
            <a:off x="4754880" y="2204864"/>
            <a:ext cx="3931919" cy="418482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1018" r="-773"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</p:spTree>
  </p:cSld>
  <p:clrMapOvr>
    <a:masterClrMapping/>
  </p:clrMapOvr>
  <p:transition spd="slow"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Právo EU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Primární právo: Integrující dokumenty ES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Zakládající smlouvy, vnitřní členské dohody …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Sekundární právo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Nařízení: bezprostředně platné pro všechny členy EU, aplikační přednost </a:t>
            </a:r>
            <a:r>
              <a:rPr lang="cs-CZ" sz="2000" b="0" i="1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(adaptace)</a:t>
            </a:r>
            <a:endParaRPr lang="cs-CZ" sz="2000" b="0" i="1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Směrnice: zavazuje stát k harmonizaci národního práva </a:t>
            </a:r>
            <a:r>
              <a:rPr lang="cs-CZ" sz="2000" b="0" i="1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(transpozice)</a:t>
            </a:r>
            <a:endParaRPr lang="cs-CZ" sz="2000" b="0" i="1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Rozhodnutí: závazné pro určitý stát, instituci nebo jednotlivce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Stanoviska a doporučení: bez právní závaznosti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Portál Evropského práva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sng" strike="noStrike" cap="none" baseline="0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http://europa.eu/eu-law</a:t>
            </a:r>
          </a:p>
          <a:p>
            <a:pPr marL="457200" marR="0" lvl="1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0" name="Shape 1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87824" y="692695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Právo EU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51125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2976"/>
              <a:buFont typeface="Arial"/>
              <a:buChar char="•"/>
            </a:pPr>
            <a:r>
              <a:rPr lang="cs-CZ" sz="20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Nařízení Evropského parlamentu a Rady (ES) č.  178/2002 ze dne 28. ledna 2002, kterým se stanoví obecné zásady a požadavky potravinového práva, zřizuje se Evropský úřad pro bezpečnost potravin a stanoví postupy týkající se bezpečnosti potravin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Podstatné pro stravovací služby je: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Pojem „bezpečnost potravin“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Analýza rizika, zásada předběžné opatrnosti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Zásada sledovatelnosti („krok vzad, krok vpřed“): každý je povinen identifikovat svého dodavatele a svého odběratele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Odpovědnost za produkt, ochrana spotřebitele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Informování veřejnosti o rizicích, spolupráce s dozorovými orgány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10"/>
              </a:spcBef>
              <a:buClr>
                <a:schemeClr val="accent1"/>
              </a:buClr>
              <a:buSzPct val="82976"/>
              <a:buFont typeface="Arial"/>
              <a:buChar char="•"/>
            </a:pPr>
            <a:r>
              <a:rPr lang="cs-CZ" sz="20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Nařízení Evropského parlamentu a Rady (ES) č. 852/2004 ze dne 29. dubna 2004 o hygieně potravin, v platném znění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10"/>
              </a:spcBef>
              <a:buClr>
                <a:schemeClr val="accent1"/>
              </a:buClr>
              <a:buSzPct val="82976"/>
              <a:buFont typeface="Arial"/>
              <a:buChar char="•"/>
            </a:pPr>
            <a:r>
              <a:rPr lang="cs-CZ" sz="20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Nařízení Evropského parlamentu a Rady (ES) č. 2073/2005 ze dne 15. listopadu 2005 o mikrobiologických kritériích pro potraviny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Kritéria bezpečnosti potravin: </a:t>
            </a:r>
            <a:r>
              <a:rPr lang="cs-CZ" sz="16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Listeria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6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monocytogenes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Salmonella, </a:t>
            </a:r>
            <a:r>
              <a:rPr lang="cs-CZ" sz="16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Cronobacter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sp. (Enterobacter sakazakii, </a:t>
            </a:r>
            <a:r>
              <a:rPr lang="cs-CZ" sz="16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rizistafylokokokový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enterotoxin, histamin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Kritéria hygieny výrobního procesu: 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aerobní mikroorganismy, </a:t>
            </a:r>
            <a:r>
              <a:rPr lang="cs-CZ" sz="16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Enterobacteriaceae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koaguláza pozitivní stafylokoky, E. coli</a:t>
            </a:r>
          </a:p>
        </p:txBody>
      </p:sp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72200" y="608556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Zdroje informací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Expertízní činnost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Evidence based medicine (EBM)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Evidence based public health (EBPH)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centrum bezpečnosti potravin (MZ ČR)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Informace, aktuality, legislativa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http://www.bezpecnostpotravin.cz</a:t>
            </a: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Bibliografické i full-textové databáze, Google scholar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Foodborne disease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Foodborne outbreaks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Hospital food catering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Cross infection and food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Cross infection and enteral feeding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Cross infection and nutrition therapy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další…</a:t>
            </a:r>
          </a:p>
        </p:txBody>
      </p:sp>
    </p:spTree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Bezpečnost potravin (oficiální definice)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57125" marR="0" lvl="0" indent="-268225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Potravina (pokrm) je bezpečná, není-li škodlivá pro zdraví z pohledu účinků</a:t>
            </a:r>
          </a:p>
          <a:p>
            <a:pPr marL="1140497" marR="0" lvl="2" indent="-187996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Krátkodobých</a:t>
            </a:r>
          </a:p>
          <a:p>
            <a:pPr marL="1140497" marR="0" lvl="2" indent="-187996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Dlouhodobých</a:t>
            </a:r>
          </a:p>
          <a:p>
            <a:pPr marL="1140497" marR="0" lvl="2" indent="-187996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zdraví dalších generací</a:t>
            </a:r>
          </a:p>
          <a:p>
            <a:pPr marL="1140497" marR="0" lvl="2" indent="-187996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Kumulativně toxických</a:t>
            </a:r>
          </a:p>
          <a:p>
            <a:pPr marL="357125" marR="0" lvl="0" indent="-268225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... a to s ohledem na zvláštní citlivost určité skupiny strávníků</a:t>
            </a:r>
          </a:p>
          <a:p>
            <a:pPr marL="357125" marR="0" lvl="0" indent="-268225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nebo není-li nevhodná k lidské spotřebě např. z důvodu rozkladu, hniloby nebo  cizích příměsí</a:t>
            </a:r>
          </a:p>
        </p:txBody>
      </p:sp>
    </p:spTree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Základní pojmy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51362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78434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Potravina (EU):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jakákoliv látka nebo výrobek, zpracované, částečně zpracované nebo nezpracované, které jsou určené ke konzumaci člověkem nebo u nichž lze důvodně přepokládat, že je člověk bude konzumovat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mezi potraviny </a:t>
            </a:r>
            <a:r>
              <a:rPr lang="cs-CZ" b="0" i="0" u="sng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patří také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nápoje, žvýkačky a jakékoliv látky včetně vody, které jsou úmyslně přidávány do potraviny během  její výroby, přípravy nebo zpracování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mezi potraviny </a:t>
            </a:r>
            <a:r>
              <a:rPr lang="cs-CZ" b="0" i="0" u="sng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nepatří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krmiva, živá zvířata, pokud nejsou připravena pro uvedení na trh k lidské spotřebě (některé plody moře uváděné na trh v živém stavu), rostliny před sklizní, </a:t>
            </a:r>
            <a:r>
              <a:rPr lang="cs-CZ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léčivé přípravky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kosmetické prostředky, tabák a tabákové výrobky, omamné a psychotropní látky, rezidua a kontaminující látky</a:t>
            </a:r>
          </a:p>
          <a:p>
            <a:pPr marL="182880" marR="0" lvl="0" indent="-178434" algn="l" rtl="0">
              <a:lnSpc>
                <a:spcPct val="80000"/>
              </a:lnSpc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1" u="none" strike="noStrike" cap="none" baseline="0">
                <a:solidFill>
                  <a:srgbClr val="56531D"/>
                </a:solidFill>
                <a:latin typeface="Arial"/>
                <a:ea typeface="Arial"/>
                <a:cs typeface="Arial"/>
                <a:sym typeface="Arial"/>
              </a:rPr>
              <a:t>Doplněk stravy × léčivý přípravek</a:t>
            </a:r>
          </a:p>
          <a:p>
            <a:pPr marL="182880" marR="0" lvl="0" indent="-178434" algn="l" rtl="0">
              <a:lnSpc>
                <a:spcPct val="80000"/>
              </a:lnSpc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Pokrm (CZ)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potravina (včetně nápoje), kuchyňsky upravená studenou nebo teplou cestou nebo ošetřená tak, aby mohla být přímo nebo po ohřevu podána ke konzumaci v rámci stravovací služby</a:t>
            </a:r>
          </a:p>
          <a:p>
            <a:pPr marL="182880" marR="0" lvl="0" indent="-178434" algn="l" rtl="0">
              <a:lnSpc>
                <a:spcPct val="80000"/>
              </a:lnSpc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rgbClr val="56531D"/>
                </a:solidFill>
                <a:latin typeface="Arial"/>
                <a:ea typeface="Arial"/>
                <a:cs typeface="Arial"/>
                <a:sym typeface="Arial"/>
              </a:rPr>
              <a:t>Pokrm = ready to eat food (RTE)</a:t>
            </a:r>
          </a:p>
          <a:p>
            <a:pPr marL="457200" marR="0" lvl="1" indent="-2049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rgbClr val="56531D"/>
                </a:solidFill>
                <a:latin typeface="Arial"/>
                <a:ea typeface="Arial"/>
                <a:cs typeface="Arial"/>
                <a:sym typeface="Arial"/>
              </a:rPr>
              <a:t>Pokrm v širším kontextu spadá pod definici potraviny</a:t>
            </a:r>
          </a:p>
          <a:p>
            <a:pPr marL="0" marR="0" lvl="0" indent="0" algn="l" rtl="0">
              <a:lnSpc>
                <a:spcPct val="80000"/>
              </a:lnSpc>
              <a:spcBef>
                <a:spcPts val="444"/>
              </a:spcBef>
              <a:buClr>
                <a:schemeClr val="accent1"/>
              </a:buClr>
              <a:buFont typeface="Arial"/>
              <a:buNone/>
            </a:pPr>
            <a:endParaRPr sz="1800" b="0" i="1" u="none" strike="noStrike" cap="none" baseline="0">
              <a:solidFill>
                <a:srgbClr val="5653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906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Font typeface="Arial"/>
              <a:buNone/>
            </a:pPr>
            <a:endParaRPr sz="185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Základní pojmy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57200" y="1484783"/>
            <a:ext cx="8229600" cy="49922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Stravovací služba (CZ)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Stravovací službou je výroba, příprava nebo rozvoz pokrmů za účelem jejich podávání v rámci provozované hostinské živnosti,</a:t>
            </a:r>
            <a:r>
              <a:rPr lang="cs-CZ" sz="20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 školní jídelně,</a:t>
            </a:r>
            <a:r>
              <a:rPr lang="cs-CZ" sz="20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menze, při stravování osob vykonávajících vojenskou činnou službu, fyzických osob ve vazbě a výkonu trestu, </a:t>
            </a:r>
            <a:r>
              <a:rPr lang="cs-CZ" sz="2000" b="0" i="0" u="sng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rámci zdravotních a sociálních služeb včetně lázeňské péče</a:t>
            </a: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při stravování zaměstnanců, podávání občerstvení a při podávání pokrmů jako součásti ubytovacích služeb a služeb cestovního ruchu.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Maloobchod (EU)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manipulace s potravinami nebo jejich zpracování a skladování v místě prodeje nebo dodávky konečnému spotřebiteli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zahrnuje distribuční terminály, provozy veřejného stravování, závodní jídelny, podnikové restaurační služby, restaurace a další podobné stravovací provozy, obchody, distribuční centra supermarketů a velkoobchodní prodejny</a:t>
            </a:r>
          </a:p>
          <a:p>
            <a:pPr marL="457200" marR="0" lvl="1" indent="-8255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Font typeface="Arial"/>
              <a:buNone/>
            </a:pPr>
            <a:endParaRPr sz="2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8255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Font typeface="Arial"/>
              <a:buNone/>
            </a:pPr>
            <a:endParaRPr sz="2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8255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Font typeface="Arial"/>
              <a:buNone/>
            </a:pPr>
            <a:endParaRPr sz="2000" b="0" i="0" u="none" strike="noStrike" cap="none" baseline="0">
              <a:solidFill>
                <a:srgbClr val="56531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Historie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99591" y="1628800"/>
            <a:ext cx="6048671" cy="4236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Orient: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předepsané míry a váhy, zkoušky na čistotu vína a piva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Středověk: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pravidla pro zachování bezpečnosti vajec, masných výrobků, sýrů, piva, vína a chleba, cechovní výroba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Novověk: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stravování armád, začátek průmyslové výroby se vzrůstající spotřebou (pasterace, 1862)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rgbClr val="A43925"/>
                </a:solidFill>
                <a:latin typeface="Arial"/>
                <a:ea typeface="Arial"/>
                <a:cs typeface="Arial"/>
                <a:sym typeface="Arial"/>
              </a:rPr>
              <a:t>Codex alimentarius austriaticus (</a:t>
            </a:r>
            <a:r>
              <a:rPr lang="cs-CZ" sz="2000" b="0" i="1" u="none" strike="noStrike" cap="none" baseline="0">
                <a:solidFill>
                  <a:srgbClr val="A43925"/>
                </a:solidFill>
                <a:latin typeface="Arial"/>
                <a:ea typeface="Arial"/>
                <a:cs typeface="Arial"/>
                <a:sym typeface="Arial"/>
              </a:rPr>
              <a:t>1897 – 1911)</a:t>
            </a: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6256" y="692695"/>
            <a:ext cx="1682467" cy="1296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10696" y="2348880"/>
            <a:ext cx="1235416" cy="1280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84578" y="4797151"/>
            <a:ext cx="1266436" cy="1359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Shape 12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54257" y="3643562"/>
            <a:ext cx="1030321" cy="869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32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Začátek moderní historie v hygieně výživy u nás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Zákon č. </a:t>
            </a: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4/1952 Sb.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hygienické a protiepidemické péči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Ústavou zaručené právo  na ochranu zdraví a ochranu prostředí, v němž člověk žije, vč. zdravotně nezávadných poživatin s potřebnou biologickou hodnotou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Zřízeny orgány hygienického a protiepidemického dozoru, které vydávaly normy, standardy a prováděly dozor nad nimi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Zákon č. </a:t>
            </a: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20/1966 Sb.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péči o zdraví lidu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Část I.: Vytváření a ochrana zdravých podmínek a zdravého způsobu života. Orgány hygienického dozoru vydávají z</a:t>
            </a:r>
            <a:r>
              <a:rPr lang="cs-CZ" sz="20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ávazné posudky a stanoviska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Části II.: Účast občanů a poslání společenských organizací. 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Část III.: systém zdravotnictví</a:t>
            </a:r>
          </a:p>
          <a:p>
            <a:pPr marL="182880" marR="0" lvl="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Shape 1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75529" y="5301207"/>
            <a:ext cx="1388832" cy="1170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Současnost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Zákon č</a:t>
            </a: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110/1997 Sb.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potravinách a tabákových výrobcích, v platném znění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Výrobci, dovozci, prodejci potravin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Kompetence</a:t>
            </a: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OOVZ: stravovací služby, vyšetřování příčin poškození zdraví</a:t>
            </a: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SVS ČR: produkty živočišného původu (výroba, skladování, přeprava, dovoz, vývoz)</a:t>
            </a: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SZPI: produkty jiného než živočišného původu, strategické zásoby</a:t>
            </a: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UKZUZ: klasifikace těl jatečných zvířat (např. % svaloviny)</a:t>
            </a:r>
          </a:p>
        </p:txBody>
      </p:sp>
      <p:sp>
        <p:nvSpPr>
          <p:cNvPr id="145" name="Shape 145"/>
          <p:cNvSpPr/>
          <p:nvPr/>
        </p:nvSpPr>
        <p:spPr>
          <a:xfrm>
            <a:off x="63500" y="-153988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29293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3887" y="800137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534764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Současnost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95536" y="1700808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Zákon č. </a:t>
            </a: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258/2000 Sb.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ochraně veřejného zdraví, v platném znění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Veřejným zdravím je zdravotní stav obyvatelstva a jeho skupin. Tento zdravotní stav je určován souhrnem přírodních, životních a pracovních podmínek a způsobem života.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Ohrožením veřejného zdraví je stav, při kterém jsou obyvatelstvo nebo jeho skupiny vystaveny nebezpečí, z něhož míra zátěže rizikovými faktory přírodních, životních nebo pracovních podmínek </a:t>
            </a:r>
            <a:r>
              <a:rPr lang="cs-CZ" sz="2000" b="1" i="0" u="none" strike="noStrike" cap="none" baseline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překračuje obecně přijatelnou úroveň </a:t>
            </a: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představuje </a:t>
            </a:r>
            <a:r>
              <a:rPr lang="cs-CZ" sz="2000" b="1" i="0" u="none" strike="noStrike" cap="none" baseline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významné riziko</a:t>
            </a: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poškození zdraví.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Díl IV.: činnosti epidemiologicky závažné, stravovací služby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Portál veřejné správy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http://portal.gov.cz</a:t>
            </a:r>
          </a:p>
          <a:p>
            <a:pPr marL="457200" marR="0" lvl="1" indent="-8255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Font typeface="Arial"/>
              <a:buNone/>
            </a:pPr>
            <a:endParaRPr sz="2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" name="Shape 15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63887" y="800137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1092</Words>
  <Application>Microsoft Office PowerPoint</Application>
  <PresentationFormat>Předvádění na obrazovce (4:3)</PresentationFormat>
  <Paragraphs>114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Přehlednost</vt:lpstr>
      <vt:lpstr>HYGIENA VÝŽIVY</vt:lpstr>
      <vt:lpstr>Zdroje informací</vt:lpstr>
      <vt:lpstr>Bezpečnost potravin (oficiální definice)</vt:lpstr>
      <vt:lpstr>Základní pojmy</vt:lpstr>
      <vt:lpstr>Základní pojmy</vt:lpstr>
      <vt:lpstr>Historie</vt:lpstr>
      <vt:lpstr>Začátek moderní historie v hygieně výživy u nás</vt:lpstr>
      <vt:lpstr>Současnost</vt:lpstr>
      <vt:lpstr>Současnost</vt:lpstr>
      <vt:lpstr>Nebezpečí vs. riziko</vt:lpstr>
      <vt:lpstr>Právo EU</vt:lpstr>
      <vt:lpstr>Právo EU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HYGIENA VÝŽIVY</dc:title>
  <dc:creator>Aleš Peřina</dc:creator>
  <cp:lastModifiedBy>Aleš Peřina</cp:lastModifiedBy>
  <cp:revision>4</cp:revision>
  <dcterms:modified xsi:type="dcterms:W3CDTF">2015-09-11T11:05:27Z</dcterms:modified>
</cp:coreProperties>
</file>