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9" autoAdjust="0"/>
  </p:normalViewPr>
  <p:slideViewPr>
    <p:cSldViewPr>
      <p:cViewPr>
        <p:scale>
          <a:sx n="73" d="100"/>
          <a:sy n="73" d="100"/>
        </p:scale>
        <p:origin x="-107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9801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b="0" i="0" u="none" strike="noStrike" cap="none" baseline="0" dirty="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cs-CZ" dirty="0">
              <a:solidFill>
                <a:schemeClr val="dk1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cs-CZ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22" name="Shape 22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38" name="Shape 3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bg>
      <p:bgPr>
        <a:solidFill>
          <a:schemeClr val="dk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45" name="Shape 45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  <p:cxnSp>
        <p:nvCxnSpPr>
          <p:cNvPr id="69" name="Shape 69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l" rtl="0">
              <a:spcBef>
                <a:spcPts val="0"/>
              </a:spcBef>
              <a:buNone/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eu-la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zpecnostpotravin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gov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755575" y="404663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HYGIENA VÝŽIVY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971600" y="2492900"/>
            <a:ext cx="6400799" cy="2846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Mgr. </a:t>
            </a:r>
            <a:r>
              <a:rPr lang="cs-CZ" sz="2400" b="1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Aleš Peřina</a:t>
            </a:r>
            <a:r>
              <a:rPr lang="cs-CZ" sz="24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, Ph. D.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UČO 18452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>
              <a:solidFill>
                <a:srgbClr val="55556F"/>
              </a:solidFill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Ústav ochrany a podpory zdraví LF MU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Kamenice 5, 625 00 Brno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400">
                <a:solidFill>
                  <a:srgbClr val="55556F"/>
                </a:solidFill>
              </a:rPr>
              <a:t>e-mailová adresa: aperina@med.muni.cz</a:t>
            </a:r>
          </a:p>
        </p:txBody>
      </p:sp>
    </p:spTree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 vs. riziko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Nebezpečí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57200" y="2276872"/>
            <a:ext cx="3931919" cy="41128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Nebezpečí (Hazard)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7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Biologický, chemický nebo fyzikální činitel, který může porušit bezpečnost (zdravotní nezávadnost potraviny/pokrmu)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7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Vlastnost látce „vrozená“; kvalitativní ukazatel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Escherichia coli O157:H7 je podmíněně patogenní bakterie, která způsobuje hemolyticko-uremický syndrom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Olovo je těžký kov s kumulativně-toxickými účinky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sz="15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Úlomky skla v potravině jsou nebezpečím z hlediska poranění dutiny ústní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cs-CZ" sz="20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Riziko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4"/>
          </p:nvPr>
        </p:nvSpPr>
        <p:spPr>
          <a:xfrm>
            <a:off x="4754880" y="2204864"/>
            <a:ext cx="3931919" cy="418482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-1018" r="-773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latin typeface="Arial"/>
                <a:ea typeface="Arial"/>
                <a:cs typeface="Arial"/>
                <a:sym typeface="Arial"/>
              </a:rPr>
              <a:t> </a:t>
            </a:r>
          </a:p>
        </p:txBody>
      </p:sp>
    </p:spTree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Právo EU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Primární právo: Integrující dokumenty ES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Zakládající smlouvy, vnitřní členské dohody …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Sekundární právo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Nařízení: bezprostředně platné pro všechny členy EU, aplikační přednost </a:t>
            </a:r>
            <a:r>
              <a:rPr lang="cs-CZ" sz="20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(adaptace)</a:t>
            </a:r>
            <a:endParaRPr lang="cs-CZ" sz="20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Směrnice: zavazuje stát k harmonizaci národního práva </a:t>
            </a:r>
            <a:r>
              <a:rPr lang="cs-CZ" sz="2000" b="0" i="1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(transpozice)</a:t>
            </a:r>
            <a:endParaRPr lang="cs-CZ" sz="2000" b="0" i="1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Rozhodnutí: závazné pro určitý stát, instituci nebo jednotlivce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Stanoviska a doporučení: bez právní závaznosti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Evropského práva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sng" strike="noStrike" cap="none" baseline="0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http://europa.eu/eu-law</a:t>
            </a:r>
          </a:p>
          <a:p>
            <a:pPr marL="457200" marR="0" lvl="1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7824" y="692695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Právo EU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51125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 178/2002 ze dne 28. ledna 2002, kterým se stanoví obecné zásady a požadavky potravinového práva, zřizuje se Evropský úřad pro bezpečnost potravin a stanoví postupy týkající se bezpečnosti potravin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Podstatné pro stravovací služby je: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Pojem „bezpečnost potravin“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Analýza rizika, zásada předběžné opatrnosti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Zásada sledovatelnosti („krok vzad, krok vpřed“): každý je povinen identifikovat svého dodavatele a svého odběratele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Odpovědnost za produkt, ochrana spotřebitele</a:t>
            </a:r>
          </a:p>
          <a:p>
            <a:pPr marL="731520" marR="0" lvl="2" indent="-185419" algn="l" rtl="0">
              <a:lnSpc>
                <a:spcPct val="90000"/>
              </a:lnSpc>
              <a:spcBef>
                <a:spcPts val="310"/>
              </a:spcBef>
              <a:buClr>
                <a:schemeClr val="accent1"/>
              </a:buClr>
              <a:buSzPct val="87187"/>
              <a:buFont typeface="Arial"/>
              <a:buChar char="•"/>
            </a:pPr>
            <a:r>
              <a:rPr lang="cs-CZ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Informování veřejnosti o rizicích, spolupráce s dozorovými orgány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852/2004 ze dne 29. dubna 2004 o hygieně potravin, v platném znění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10"/>
              </a:spcBef>
              <a:buClr>
                <a:schemeClr val="accent1"/>
              </a:buClr>
              <a:buSzPct val="82976"/>
              <a:buFont typeface="Arial"/>
              <a:buChar char="•"/>
            </a:pPr>
            <a:r>
              <a:rPr lang="cs-CZ" sz="2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Nařízení Evropského parlamentu a Rady (ES) č. 2073/2005 ze dne 15. listopadu 2005 o mikrobiologických kritériích pro potraviny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Kritéria bezpečnosti potravin: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Listeria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monocytogenes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Salmonella,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Cronobacter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sp. (Enterobacter sakazakii,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rizistafylokokokový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enterotoxin, histamin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16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Kritéria hygieny výrobního procesu: 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aerobní mikroorganismy, </a:t>
            </a:r>
            <a:r>
              <a:rPr lang="cs-CZ" sz="1600" b="0" i="1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Enterobacteriaceae</a:t>
            </a:r>
            <a:r>
              <a:rPr lang="cs-CZ" sz="1600" b="0" i="1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koaguláza pozitivní stafylokoky, E. coli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72200" y="608556"/>
            <a:ext cx="752127" cy="60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Zdroje informací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Expertízní činnost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based medicine (EBM)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Evidence based public health (EBPH)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Informační centrum bezpečnosti potravin (MZ ČR)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Informace, aktuality, legislativa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http://www.bezpecnostpotravin.cz</a:t>
            </a: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Bibliografické i full-textové databáze, Google scholar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Foodborne disease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Foodborne outbreaks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 food catering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food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enteral feeding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Cross infection and nutrition therapy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370"/>
              </a:spcBef>
              <a:buClr>
                <a:schemeClr val="accent1"/>
              </a:buClr>
              <a:buSzPct val="82763"/>
              <a:buFont typeface="Arial"/>
              <a:buChar char="•"/>
            </a:pPr>
            <a:r>
              <a:rPr lang="cs-CZ" sz="185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další…</a:t>
            </a:r>
          </a:p>
        </p:txBody>
      </p:sp>
    </p:spTree>
  </p:cSld>
  <p:clrMapOvr>
    <a:masterClrMapping/>
  </p:clrMapOvr>
  <p:transition spd="slow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Bezpečnost potravin (oficiální definice)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57125" marR="0" lvl="0" indent="-268225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(pokrm) je bezpečná, není-li škodlivá pro zdraví z pohledu účinků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Krátkodobých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Dlouhodobých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 zdraví dalších generací</a:t>
            </a:r>
          </a:p>
          <a:p>
            <a:pPr marL="1140497" marR="0" lvl="2" indent="-187996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Kumulativně toxických</a:t>
            </a:r>
          </a:p>
          <a:p>
            <a:pPr marL="357125" marR="0" lvl="0" indent="-268225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 a to s ohledem na zvláštní citlivost určité skupiny strávníků</a:t>
            </a:r>
          </a:p>
          <a:p>
            <a:pPr marL="357125" marR="0" lvl="0" indent="-268225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nebo není-li nevhodná k lidské spotřebě např. z důvodu rozkladu, hniloby nebo  cizích příměsí</a:t>
            </a:r>
          </a:p>
        </p:txBody>
      </p:sp>
    </p:spTree>
  </p:cSld>
  <p:clrMapOvr>
    <a:masterClrMapping/>
  </p:clrMapOvr>
  <p:transition spd="slow"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Základní pojmy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340767"/>
            <a:ext cx="8229600" cy="5136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78434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(EU):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jakákoliv látka nebo výrobek, zpracované, částečně zpracované nebo nezpracované, které jsou určené ke konzumaci člověkem nebo u nichž lze důvodně přepokládat, že je člověk bude konzumovat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mezi potraviny </a:t>
            </a:r>
            <a:r>
              <a:rPr lang="cs-CZ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patří také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nápoje, žvýkačky a jakékoliv látky včetně vody, které jsou úmyslně přidávány do potraviny během  její výroby, přípravy nebo zpracování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mezi potraviny </a:t>
            </a:r>
            <a:r>
              <a:rPr lang="cs-CZ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nepatří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krmiva, živá zvířata, pokud nejsou připravena pro uvedení na trh k lidské spotřebě (některé plody moře uváděné na trh v živém stavu), rostliny před sklizní, </a:t>
            </a:r>
            <a:r>
              <a:rPr lang="cs-CZ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léčivé přípravky</a:t>
            </a: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kosmetické prostředky, tabák a tabákové výrobky, omamné a psychotropní látky, rezidua a kontaminující látky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1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Doplněk stravy × léčivý přípravek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Pokrm (CZ)</a:t>
            </a:r>
          </a:p>
          <a:p>
            <a:pPr marL="457200" marR="0" lvl="1" indent="-1795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potravina (včetně nápoje), kuchyňsky upravená studenou nebo teplou cestou nebo ošetřená tak, aby mohla být přímo nebo po ohřevu podána ke konzumaci v rámci stravovací služby</a:t>
            </a:r>
          </a:p>
          <a:p>
            <a:pPr marL="182880" marR="0" lvl="0" indent="-178434" algn="l" rtl="0">
              <a:lnSpc>
                <a:spcPct val="8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Pokrm = ready to eat food (RTE)</a:t>
            </a:r>
          </a:p>
          <a:p>
            <a:pPr marL="457200" marR="0" lvl="1" indent="-2049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rgbClr val="56531D"/>
                </a:solidFill>
                <a:latin typeface="Arial"/>
                <a:ea typeface="Arial"/>
                <a:cs typeface="Arial"/>
                <a:sym typeface="Arial"/>
              </a:rPr>
              <a:t>Pokrm v širším kontextu spadá pod definici potraviny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buClr>
                <a:schemeClr val="accent1"/>
              </a:buClr>
              <a:buFont typeface="Arial"/>
              <a:buNone/>
            </a:pPr>
            <a:endParaRPr sz="1800" b="0" i="1" u="none" strike="noStrike" cap="none" baseline="0">
              <a:solidFill>
                <a:srgbClr val="5653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90646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Font typeface="Arial"/>
              <a:buNone/>
            </a:pPr>
            <a:endParaRPr sz="185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Základní pojmy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484783"/>
            <a:ext cx="8229600" cy="4992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Stravovací služba (CZ)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Stravovací službou je výroba, příprava nebo rozvoz pokrmů za účelem jejich podávání v rámci provozované hostinské živnosti,</a:t>
            </a:r>
            <a:r>
              <a:rPr lang="cs-CZ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 školní jídelně,</a:t>
            </a:r>
            <a:r>
              <a:rPr lang="cs-CZ" sz="2000" b="0" i="0" u="none" strike="noStrike" cap="none" baseline="30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menze, při stravování osob vykonávajících vojenskou činnou službu, fyzických osob ve vazbě a výkonu trestu, </a:t>
            </a:r>
            <a:r>
              <a:rPr lang="cs-CZ" sz="2000" b="0" i="0" u="sng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 rámci zdravotních a sociálních služeb včetně lázeňské péče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při stravování zaměstnanců, podávání občerstvení a při podávání pokrmů jako součásti ubytovacích služeb a služeb cestovního ruchu.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Maloobchod (EU)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manipulace s potravinami nebo jejich zpracování a skladování v místě prodeje nebo dodávky konečnému spotřebiteli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zahrnuje distribuční terminály, provozy veřejného stravování, závodní jídelny, podnikové restaurační služby, restaurace a další podobné stravovací provozy, obchody, distribuční centra supermarketů a velkoobchodní prodejny</a:t>
            </a: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rgbClr val="56531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Historie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99591" y="1628800"/>
            <a:ext cx="6048671" cy="423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předepsané míry a váhy, zkoušky na čistotu vína a piva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Středověk: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pravidla pro zachování bezpečnosti vajec, masných výrobků, sýrů, piva, vína a chleba, cechovní výroba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Novověk: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stravování armád, začátek průmyslové výroby se vzrůstající spotřebou (pasterace, 1862)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rgbClr val="A43925"/>
                </a:solidFill>
                <a:latin typeface="Arial"/>
                <a:ea typeface="Arial"/>
                <a:cs typeface="Arial"/>
                <a:sym typeface="Arial"/>
              </a:rPr>
              <a:t>Codex alimentarius austriaticus (</a:t>
            </a:r>
            <a:r>
              <a:rPr lang="cs-CZ" sz="2000" b="0" i="1" u="none" strike="noStrike" cap="none" baseline="0">
                <a:solidFill>
                  <a:srgbClr val="A43925"/>
                </a:solidFill>
                <a:latin typeface="Arial"/>
                <a:ea typeface="Arial"/>
                <a:cs typeface="Arial"/>
                <a:sym typeface="Arial"/>
              </a:rPr>
              <a:t>1897 – 1911)</a:t>
            </a:r>
          </a:p>
        </p:txBody>
      </p:sp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6256" y="692695"/>
            <a:ext cx="1682467" cy="1296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10696" y="2348880"/>
            <a:ext cx="1235416" cy="128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84578" y="4797151"/>
            <a:ext cx="1266436" cy="135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54257" y="3643562"/>
            <a:ext cx="1030321" cy="8693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32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Začátek moderní historie v hygieně výživy u nás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4/1952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hygienické a protiepidemické péči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Ústavou zaručené právo  na ochranu zdraví a ochranu prostředí, v němž člověk žije, vč. zdravotně nezávadných poživatin s potřebnou biologickou hodnotou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Zřízeny orgány hygienického a protiepidemického dozoru, které vydávaly normy, standardy a prováděly dozor nad nimi</a:t>
            </a:r>
          </a:p>
          <a:p>
            <a:pPr marL="182880" marR="0" lvl="0" indent="-182880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20/1966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péči o zdraví lidu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 I.: Vytváření a ochrana zdravých podmínek a zdravého způsobu života. Orgány hygienického dozoru vydávají z</a:t>
            </a:r>
            <a:r>
              <a:rPr lang="cs-CZ" sz="20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ávazné posudky a stanoviska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Části II.: Účast občanů a poslání společenských organizací. 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Část III.: systém zdravotnictví</a:t>
            </a:r>
          </a:p>
          <a:p>
            <a: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5529" y="5301207"/>
            <a:ext cx="1388832" cy="1170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Současnost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110/1997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potravinách a tabákových výrobcích, v platném znění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Výrobci, dovozci, prodejci potravin</a:t>
            </a:r>
          </a:p>
          <a:p>
            <a:pPr marL="457200" marR="0" lvl="1" indent="-19050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Kompetence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OOVZ: stravovací služby, vyšetřování příčin poškození zdraví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SVS ČR: produkty živočišného původu (výroba, skladování, přeprava, dovoz, vývoz)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SZPI: produkty jiného než živočišného původu, strategické zásoby</a:t>
            </a:r>
          </a:p>
          <a:p>
            <a:pPr marL="731520" marR="0" lvl="2" indent="-185419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cs-CZ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UKZUZ: klasifikace těl jatečných zvířat (např. % svaloviny)</a:t>
            </a:r>
          </a:p>
        </p:txBody>
      </p:sp>
      <p:sp>
        <p:nvSpPr>
          <p:cNvPr id="145" name="Shape 145"/>
          <p:cNvSpPr/>
          <p:nvPr/>
        </p:nvSpPr>
        <p:spPr>
          <a:xfrm>
            <a:off x="63500" y="-153988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3887" y="800137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534764" y="54867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cs-CZ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Současnost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95536" y="1700808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Zákon č. </a:t>
            </a:r>
            <a:r>
              <a:rPr lang="cs-CZ" sz="24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258/2000 Sb. </a:t>
            </a: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ochraně veřejného zdraví, v platném znění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Veřejným zdravím je zdravotní stav obyvatelstva a jeho skupin. Tento zdravotní stav je určován souhrnem přírodních, životních a pracovních podmínek a způsobem života.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Ohrožením veřejného zdraví je stav, při kterém jsou obyvatelstvo nebo jeho skupiny vystaveny nebezpečí, z něhož míra zátěže rizikovými faktory přírodních, životních nebo pracovních podmínek </a:t>
            </a:r>
            <a:r>
              <a:rPr lang="cs-CZ" sz="2000" b="1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překračuje obecně přijatelnou úroveň 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představuje </a:t>
            </a:r>
            <a:r>
              <a:rPr lang="cs-CZ" sz="2000" b="1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významné riziko</a:t>
            </a: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poškození zdraví.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Díl IV.: činnosti epidemiologicky závažné, stravovací služby</a:t>
            </a:r>
          </a:p>
          <a:p>
            <a:pPr marL="182880" marR="0" lvl="0" indent="-18288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Portál veřejné správy</a:t>
            </a:r>
          </a:p>
          <a:p>
            <a:pPr marL="457200" marR="0" lvl="1" indent="-19050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cs-CZ" sz="2000" b="0" i="0" u="sng" strike="noStrike" cap="none" baseline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http://portal.gov.cz</a:t>
            </a:r>
          </a:p>
          <a:p>
            <a:pPr marL="457200" marR="0" lvl="1" indent="-82550" algn="l" rtl="0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Font typeface="Arial"/>
              <a:buNone/>
            </a:pPr>
            <a:endParaRPr sz="2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563887" y="800137"/>
            <a:ext cx="871410" cy="7197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1092</Words>
  <Application>Microsoft Office PowerPoint</Application>
  <PresentationFormat>Předvádění na obrazovce (4:3)</PresentationFormat>
  <Paragraphs>114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Přehlednost</vt:lpstr>
      <vt:lpstr>HYGIENA VÝŽIVY</vt:lpstr>
      <vt:lpstr>Zdroje informací</vt:lpstr>
      <vt:lpstr>Bezpečnost potravin (oficiální definice)</vt:lpstr>
      <vt:lpstr>Základní pojmy</vt:lpstr>
      <vt:lpstr>Základní pojmy</vt:lpstr>
      <vt:lpstr>Historie</vt:lpstr>
      <vt:lpstr>Začátek moderní historie v hygieně výživy u nás</vt:lpstr>
      <vt:lpstr>Současnost</vt:lpstr>
      <vt:lpstr>Současnost</vt:lpstr>
      <vt:lpstr>Nebezpečí vs. riziko</vt:lpstr>
      <vt:lpstr>Právo EU</vt:lpstr>
      <vt:lpstr>Právo 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HYGIENA VÝŽIVY</dc:title>
  <dc:creator>Aleš Peřina</dc:creator>
  <cp:lastModifiedBy>Aleš Peřina</cp:lastModifiedBy>
  <cp:revision>4</cp:revision>
  <dcterms:modified xsi:type="dcterms:W3CDTF">2015-09-11T11:05:27Z</dcterms:modified>
</cp:coreProperties>
</file>