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5"/>
  </p:notesMasterIdLst>
  <p:sldIdLst>
    <p:sldId id="256" r:id="rId2"/>
    <p:sldId id="262" r:id="rId3"/>
    <p:sldId id="257" r:id="rId4"/>
    <p:sldId id="258" r:id="rId5"/>
    <p:sldId id="267" r:id="rId6"/>
    <p:sldId id="268" r:id="rId7"/>
    <p:sldId id="269" r:id="rId8"/>
    <p:sldId id="260" r:id="rId9"/>
    <p:sldId id="266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90" autoAdjust="0"/>
  </p:normalViewPr>
  <p:slideViewPr>
    <p:cSldViewPr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23C88-78B6-411D-AD78-005268A729FF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5A012-B3AA-4791-A56F-2BAD909F94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827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35A012-B3AA-4791-A56F-2BAD909F942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535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A7B5F-F198-4B31-B93B-9AE470AC1C9D}" type="datetimeFigureOut">
              <a:rPr lang="cs-CZ" smtClean="0"/>
              <a:pPr/>
              <a:t>19.3.2014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6DEC1-C9D9-40C6-8305-4A93C7EE49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 idx="4294967295"/>
          </p:nvPr>
        </p:nvSpPr>
        <p:spPr>
          <a:xfrm>
            <a:off x="755576" y="7288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5400" b="1" dirty="0">
                <a:latin typeface="Arial" pitchFamily="34" charset="0"/>
                <a:cs typeface="Arial" pitchFamily="34" charset="0"/>
              </a:rPr>
              <a:t>Volnočasové aktivity </a:t>
            </a:r>
            <a:br>
              <a:rPr lang="cs-CZ" sz="5400" b="1" dirty="0">
                <a:latin typeface="Arial" pitchFamily="34" charset="0"/>
                <a:cs typeface="Arial" pitchFamily="34" charset="0"/>
              </a:rPr>
            </a:br>
            <a:r>
              <a:rPr lang="cs-CZ" sz="5400" b="1" dirty="0">
                <a:latin typeface="Arial" pitchFamily="34" charset="0"/>
                <a:cs typeface="Arial" pitchFamily="34" charset="0"/>
              </a:rPr>
              <a:t>dospělých </a:t>
            </a:r>
          </a:p>
        </p:txBody>
      </p:sp>
      <p:pic>
        <p:nvPicPr>
          <p:cNvPr id="13315" name="Picture 2" descr="http://www.cestovaniproseniory.cz/Public/design/images/vzdelavam-se-a-rozvijim-sv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4568825"/>
            <a:ext cx="3429000" cy="228917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http://www.laznetrebon.cz/uploads/images/trebon-a-okoli/cykloturisti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500438"/>
            <a:ext cx="3492500" cy="2719387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 descr="http://www.peklak.cz/wp-content/gallery/lanovy-park/p719023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571744"/>
            <a:ext cx="2943225" cy="220662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Omezení a překážky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2232025"/>
          </a:xfrm>
        </p:spPr>
        <p:txBody>
          <a:bodyPr/>
          <a:lstStyle/>
          <a:p>
            <a:r>
              <a:rPr lang="cs-CZ" i="1" dirty="0"/>
              <a:t>Vlivy vnější (nemůžeme moc ovlivnit)</a:t>
            </a:r>
          </a:p>
          <a:p>
            <a:pPr lvl="1"/>
            <a:r>
              <a:rPr lang="cs-CZ" dirty="0"/>
              <a:t>profesní, ekonomické, kulturní a zdravotní</a:t>
            </a:r>
            <a:endParaRPr lang="cs-CZ" i="1" dirty="0"/>
          </a:p>
          <a:p>
            <a:r>
              <a:rPr lang="cs-CZ" i="1" dirty="0"/>
              <a:t>Vlivy vnitřní (lze odbourat)</a:t>
            </a:r>
          </a:p>
          <a:p>
            <a:pPr lvl="1"/>
            <a:r>
              <a:rPr lang="cs-CZ" dirty="0"/>
              <a:t>nuda, neinformovanost, neochota…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 rot="-2498663">
            <a:off x="-9525" y="449263"/>
            <a:ext cx="18716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i="1"/>
              <a:t>„nemám žádný volný čas“</a:t>
            </a:r>
            <a:endParaRPr lang="cs-CZ" sz="20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 rot="-2715391">
            <a:off x="7140575" y="4452938"/>
            <a:ext cx="164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i="1"/>
              <a:t>„nudím se“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116013" y="594995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i="1"/>
              <a:t>„nevím jak svůj volný čas trávit“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 rot="2150194">
            <a:off x="7164388" y="476250"/>
            <a:ext cx="20240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i="1"/>
              <a:t>„nemám ho s kým trávit“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 rot="941696">
            <a:off x="4932363" y="5516563"/>
            <a:ext cx="304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i="1"/>
              <a:t>„nemám dostatek financí“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 rot="-827921">
            <a:off x="204788" y="4687888"/>
            <a:ext cx="7246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000" i="1"/>
              <a:t>„nemám možnosti a příležitosti trávit čas vysněným způsobem“</a:t>
            </a:r>
          </a:p>
        </p:txBody>
      </p:sp>
      <p:pic>
        <p:nvPicPr>
          <p:cNvPr id="5122" name="Picture 2" descr="https://encrypted-tbn1.gstatic.com/images?q=tbn:ANd9GcQk83rcU-zHQ0nIgmhQg9GPyf4Vwwyk6AnN9idrxOELn5Mgw2ow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33889">
            <a:off x="428596" y="3857628"/>
            <a:ext cx="1700208" cy="1285524"/>
          </a:xfrm>
          <a:prstGeom prst="rect">
            <a:avLst/>
          </a:prstGeom>
          <a:noFill/>
        </p:spPr>
      </p:pic>
      <p:pic>
        <p:nvPicPr>
          <p:cNvPr id="5124" name="Picture 4" descr="https://encrypted-tbn1.gstatic.com/images?q=tbn:ANd9GcQk83rcU-zHQ0nIgmhQg9GPyf4Vwwyk6AnN9idrxOELn5Mgw2owg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29025">
            <a:off x="7372045" y="2141716"/>
            <a:ext cx="1670959" cy="12634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aktivit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967287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400" b="1" dirty="0"/>
              <a:t>manuální</a:t>
            </a:r>
            <a:r>
              <a:rPr lang="cs-CZ" sz="2400" dirty="0"/>
              <a:t> – zahrádkaření, kutilství, ruční práce</a:t>
            </a:r>
          </a:p>
          <a:p>
            <a:pPr algn="just">
              <a:lnSpc>
                <a:spcPct val="90000"/>
              </a:lnSpc>
            </a:pPr>
            <a:r>
              <a:rPr lang="cs-CZ" sz="2400" b="1" dirty="0"/>
              <a:t>sportovní</a:t>
            </a:r>
            <a:r>
              <a:rPr lang="cs-CZ" sz="2400" dirty="0"/>
              <a:t> – procházky, turistika, další sporty…</a:t>
            </a:r>
          </a:p>
          <a:p>
            <a:pPr algn="just">
              <a:lnSpc>
                <a:spcPct val="90000"/>
              </a:lnSpc>
            </a:pPr>
            <a:r>
              <a:rPr lang="cs-CZ" sz="2400" b="1" dirty="0"/>
              <a:t>kulturně umělecké</a:t>
            </a:r>
            <a:r>
              <a:rPr lang="cs-CZ" sz="2400" dirty="0"/>
              <a:t> </a:t>
            </a:r>
          </a:p>
          <a:p>
            <a:pPr lvl="1" algn="just">
              <a:lnSpc>
                <a:spcPct val="90000"/>
              </a:lnSpc>
            </a:pPr>
            <a:r>
              <a:rPr lang="cs-CZ" sz="2000" b="1" dirty="0"/>
              <a:t>receptivní</a:t>
            </a:r>
            <a:r>
              <a:rPr lang="cs-CZ" sz="2000" dirty="0"/>
              <a:t> – četba, divadla, kina, poslech rádia</a:t>
            </a:r>
          </a:p>
          <a:p>
            <a:pPr lvl="1" algn="just">
              <a:lnSpc>
                <a:spcPct val="90000"/>
              </a:lnSpc>
            </a:pPr>
            <a:r>
              <a:rPr lang="cs-CZ" sz="2000" b="1" dirty="0"/>
              <a:t>interpretační</a:t>
            </a:r>
            <a:r>
              <a:rPr lang="cs-CZ" sz="2000" dirty="0"/>
              <a:t> – hudba, zpěv, herecká činnost, fotografování</a:t>
            </a:r>
          </a:p>
          <a:p>
            <a:pPr algn="just">
              <a:lnSpc>
                <a:spcPct val="90000"/>
              </a:lnSpc>
            </a:pPr>
            <a:r>
              <a:rPr lang="cs-CZ" sz="2400" b="1" dirty="0"/>
              <a:t>vzdělávací</a:t>
            </a:r>
            <a:r>
              <a:rPr lang="cs-CZ" sz="2400" dirty="0"/>
              <a:t> – dobrovolné vzdělávání, sledování masmédií, luštění křížovek</a:t>
            </a:r>
          </a:p>
          <a:p>
            <a:pPr algn="just">
              <a:lnSpc>
                <a:spcPct val="90000"/>
              </a:lnSpc>
            </a:pPr>
            <a:r>
              <a:rPr lang="cs-CZ" sz="2400" b="1" dirty="0"/>
              <a:t>veřejné</a:t>
            </a:r>
            <a:r>
              <a:rPr lang="cs-CZ" sz="2400" dirty="0"/>
              <a:t> – vykonávání veřejných funkcí, schůze, společenské a politické organizace</a:t>
            </a:r>
          </a:p>
          <a:p>
            <a:pPr algn="just">
              <a:lnSpc>
                <a:spcPct val="90000"/>
              </a:lnSpc>
            </a:pPr>
            <a:r>
              <a:rPr lang="cs-CZ" sz="2400" b="1" dirty="0"/>
              <a:t>společenské</a:t>
            </a:r>
            <a:r>
              <a:rPr lang="cs-CZ" sz="2400" dirty="0"/>
              <a:t> (neformální) – návštěvy známých, rodiny, kaváren…</a:t>
            </a:r>
          </a:p>
          <a:p>
            <a:pPr algn="just">
              <a:lnSpc>
                <a:spcPct val="90000"/>
              </a:lnSpc>
            </a:pPr>
            <a:r>
              <a:rPr lang="cs-CZ" sz="2400" b="1" dirty="0"/>
              <a:t>hry, sběratelství</a:t>
            </a:r>
            <a:r>
              <a:rPr lang="cs-CZ" sz="2400" dirty="0"/>
              <a:t> – sportovní diváctví, společenské hry</a:t>
            </a:r>
          </a:p>
          <a:p>
            <a:pPr algn="just">
              <a:lnSpc>
                <a:spcPct val="90000"/>
              </a:lnSpc>
            </a:pPr>
            <a:r>
              <a:rPr lang="cs-CZ" sz="2400" b="1" dirty="0"/>
              <a:t>pasivní odpočinek</a:t>
            </a:r>
            <a:r>
              <a:rPr lang="cs-CZ" sz="2400" dirty="0"/>
              <a:t> – sedění, polehávání, pití kávy…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Volnočasové aktivity v Brně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Lipka</a:t>
            </a:r>
          </a:p>
          <a:p>
            <a:r>
              <a:rPr lang="cs-CZ" dirty="0" smtClean="0"/>
              <a:t>Instruktoři Brno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a literatura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TYLCHERTOVÁ, Z. </a:t>
            </a:r>
            <a:r>
              <a:rPr lang="cs-CZ" sz="2000" i="1" dirty="0"/>
              <a:t>Volný čas žen střední generace</a:t>
            </a:r>
            <a:r>
              <a:rPr lang="cs-CZ" sz="2000" dirty="0"/>
              <a:t>. Brno, 2012. Dostupné na: http://is.muni.cz/th/368988/ff_m/Diplomova_prace_ZT.pdf. Diplomová práce. Masarykova univerzita, Filozofická fakulta. </a:t>
            </a:r>
            <a:endParaRPr lang="cs-CZ" sz="2000" dirty="0" smtClean="0"/>
          </a:p>
          <a:p>
            <a:r>
              <a:rPr lang="cs-CZ" sz="2000" dirty="0" smtClean="0"/>
              <a:t>PALÁN, Zdeněk. </a:t>
            </a:r>
            <a:r>
              <a:rPr lang="cs-CZ" sz="2000" i="1" dirty="0" smtClean="0"/>
              <a:t>Základy andragogiky</a:t>
            </a:r>
            <a:r>
              <a:rPr lang="cs-CZ" sz="2000" dirty="0" smtClean="0"/>
              <a:t>. Praha: Vysoká škola J.A. Komenského, 2002.</a:t>
            </a:r>
          </a:p>
          <a:p>
            <a:r>
              <a:rPr lang="cs-CZ" sz="2000" dirty="0" smtClean="0"/>
              <a:t>PÁVKOVÁ, Jiřina. </a:t>
            </a:r>
            <a:r>
              <a:rPr lang="cs-CZ" sz="2000" i="1" dirty="0" smtClean="0"/>
              <a:t>Pedagogika volného času: [teorie, praxe a perspektivy mimoškolní výchovy a zařízení volného času]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 4. Praha: Portál, 2008, 221 s. ISBN 9788073674236.</a:t>
            </a:r>
          </a:p>
          <a:p>
            <a:r>
              <a:rPr lang="cs-CZ" sz="2000" dirty="0" smtClean="0"/>
              <a:t>KNOTOVÁ, Dana. Neformální vzdělávání dospělých ve volném čase. [online]. [cit. 2013-03-18]. Dostupné z: http://www.</a:t>
            </a:r>
            <a:r>
              <a:rPr lang="cs-CZ" sz="2000" dirty="0" err="1" smtClean="0"/>
              <a:t>phil.muni.cz</a:t>
            </a:r>
            <a:r>
              <a:rPr lang="cs-CZ" sz="2000" dirty="0" smtClean="0"/>
              <a:t>/</a:t>
            </a:r>
            <a:r>
              <a:rPr lang="cs-CZ" sz="2000" dirty="0" err="1" smtClean="0"/>
              <a:t>wupv</a:t>
            </a:r>
            <a:r>
              <a:rPr lang="cs-CZ" sz="2000" dirty="0" smtClean="0"/>
              <a:t>/</a:t>
            </a:r>
            <a:r>
              <a:rPr lang="cs-CZ" sz="2000" dirty="0" err="1" smtClean="0"/>
              <a:t>home</a:t>
            </a:r>
            <a:r>
              <a:rPr lang="cs-CZ" sz="2000" dirty="0" smtClean="0"/>
              <a:t>/</a:t>
            </a:r>
            <a:r>
              <a:rPr lang="cs-CZ" sz="2000" dirty="0" err="1" smtClean="0"/>
              <a:t>Documents</a:t>
            </a:r>
            <a:r>
              <a:rPr lang="cs-CZ" sz="2000" dirty="0" smtClean="0"/>
              <a:t>/</a:t>
            </a:r>
            <a:r>
              <a:rPr lang="cs-CZ" sz="2000" dirty="0" err="1" smtClean="0"/>
              <a:t>sbornik</a:t>
            </a:r>
            <a:r>
              <a:rPr lang="cs-CZ" sz="2000" dirty="0" smtClean="0"/>
              <a:t>-u11-</a:t>
            </a:r>
            <a:r>
              <a:rPr lang="cs-CZ" sz="2000" dirty="0" err="1" smtClean="0"/>
              <a:t>mpsv</a:t>
            </a:r>
            <a:r>
              <a:rPr lang="cs-CZ" sz="2000" smtClean="0"/>
              <a:t>-projekt/06Knotova%20U11.pdf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Zájmové </a:t>
            </a:r>
            <a:r>
              <a:rPr lang="cs-CZ" b="1" dirty="0" smtClean="0"/>
              <a:t>vzdělávání</a:t>
            </a:r>
            <a:br>
              <a:rPr lang="cs-CZ" b="1" dirty="0" smtClean="0"/>
            </a:br>
            <a:r>
              <a:rPr lang="cs-CZ" sz="2800" b="1" dirty="0" smtClean="0"/>
              <a:t>(</a:t>
            </a:r>
            <a:r>
              <a:rPr lang="cs-CZ" sz="2800" b="1" dirty="0" err="1" smtClean="0"/>
              <a:t>sociokulturní</a:t>
            </a:r>
            <a:r>
              <a:rPr lang="cs-CZ" sz="2800" b="1" dirty="0" smtClean="0"/>
              <a:t> vzdělávání)</a:t>
            </a:r>
            <a:endParaRPr lang="cs-CZ" sz="2800" b="1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500174"/>
            <a:ext cx="8229600" cy="5072098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endParaRPr lang="cs-CZ" sz="2200" dirty="0" smtClean="0"/>
          </a:p>
          <a:p>
            <a:pPr algn="just">
              <a:lnSpc>
                <a:spcPct val="80000"/>
              </a:lnSpc>
            </a:pPr>
            <a:r>
              <a:rPr lang="cs-CZ" sz="2200" dirty="0" smtClean="0"/>
              <a:t>je řazeno do tzv. </a:t>
            </a:r>
            <a:r>
              <a:rPr lang="cs-CZ" sz="2200" b="1" i="1" dirty="0" smtClean="0"/>
              <a:t>Dalšího vzdělávání dospělých </a:t>
            </a:r>
          </a:p>
          <a:p>
            <a:pPr algn="just">
              <a:lnSpc>
                <a:spcPct val="80000"/>
              </a:lnSpc>
              <a:buNone/>
            </a:pPr>
            <a:endParaRPr lang="cs-CZ" sz="2200" dirty="0"/>
          </a:p>
          <a:p>
            <a:pPr algn="just">
              <a:lnSpc>
                <a:spcPct val="80000"/>
              </a:lnSpc>
            </a:pPr>
            <a:r>
              <a:rPr lang="cs-CZ" sz="2200" dirty="0"/>
              <a:t>…tvoří širší předpoklady pro kultivaci osobnosti na základě jejích zájmů, uspokojuje vzdělávací potřeby v souladu s osobním zaměřením. Dotváří osobnost a její hodnotovou orientaci a umožňuje seberealizaci ve volném </a:t>
            </a:r>
            <a:r>
              <a:rPr lang="cs-CZ" sz="2200" dirty="0" smtClean="0"/>
              <a:t>čase</a:t>
            </a:r>
            <a:r>
              <a:rPr lang="en-US" sz="2200" dirty="0" smtClean="0"/>
              <a:t> </a:t>
            </a:r>
            <a:r>
              <a:rPr lang="cs-CZ" sz="2200" dirty="0" smtClean="0"/>
              <a:t>(Palán)</a:t>
            </a:r>
            <a:endParaRPr lang="en-US" sz="2200" dirty="0" smtClean="0"/>
          </a:p>
          <a:p>
            <a:pPr lvl="1" algn="just">
              <a:lnSpc>
                <a:spcPct val="80000"/>
              </a:lnSpc>
              <a:buNone/>
            </a:pPr>
            <a:endParaRPr lang="cs-CZ" sz="2200" dirty="0" smtClean="0"/>
          </a:p>
          <a:p>
            <a:pPr marL="342900" lvl="1" indent="-342900" algn="just">
              <a:lnSpc>
                <a:spcPct val="80000"/>
              </a:lnSpc>
              <a:buFontTx/>
              <a:buChar char="•"/>
            </a:pPr>
            <a:r>
              <a:rPr lang="cs-CZ" sz="2200" dirty="0" smtClean="0"/>
              <a:t>svobodně volené činnosti k naplnění volného času</a:t>
            </a:r>
          </a:p>
          <a:p>
            <a:pPr lvl="1" algn="just">
              <a:lnSpc>
                <a:spcPct val="80000"/>
              </a:lnSpc>
            </a:pPr>
            <a:r>
              <a:rPr lang="cs-CZ" sz="2200" dirty="0" smtClean="0"/>
              <a:t>umělecké discipliny, odborné zájmové vzdělávání, zájmová sdružení, vzdělávání seniorů,…</a:t>
            </a:r>
            <a:endParaRPr lang="en-US" sz="2200" dirty="0" smtClean="0"/>
          </a:p>
          <a:p>
            <a:pPr lvl="1" algn="just">
              <a:lnSpc>
                <a:spcPct val="80000"/>
              </a:lnSpc>
            </a:pPr>
            <a:endParaRPr lang="cs-CZ" sz="2200" dirty="0" smtClean="0"/>
          </a:p>
          <a:p>
            <a:pPr algn="just">
              <a:lnSpc>
                <a:spcPct val="80000"/>
              </a:lnSpc>
            </a:pPr>
            <a:r>
              <a:rPr lang="cs-CZ" sz="2200" dirty="0" smtClean="0"/>
              <a:t>funkce: </a:t>
            </a:r>
            <a:r>
              <a:rPr lang="cs-CZ" sz="2200" b="1" dirty="0" smtClean="0"/>
              <a:t>kultivace osobnosti</a:t>
            </a:r>
          </a:p>
          <a:p>
            <a:pPr lvl="1" algn="just">
              <a:lnSpc>
                <a:spcPct val="80000"/>
              </a:lnSpc>
            </a:pPr>
            <a:r>
              <a:rPr lang="cs-CZ" sz="2000" b="1" dirty="0" smtClean="0"/>
              <a:t>zkvalitnění lidských zdrojů (u podniků) =</a:t>
            </a:r>
            <a:r>
              <a:rPr lang="en-US" sz="2000" b="1" dirty="0" smtClean="0"/>
              <a:t>&gt;</a:t>
            </a:r>
            <a:r>
              <a:rPr lang="cs-CZ" sz="2000" b="1" dirty="0" smtClean="0"/>
              <a:t> zvyšování vzdělanosti dospělé populace</a:t>
            </a:r>
            <a:endParaRPr lang="en-US" sz="2000" b="1" dirty="0" smtClean="0"/>
          </a:p>
          <a:p>
            <a:pPr algn="just">
              <a:lnSpc>
                <a:spcPct val="80000"/>
              </a:lnSpc>
              <a:buNone/>
            </a:pPr>
            <a:endParaRPr lang="cs-CZ" sz="2200" dirty="0" smtClean="0"/>
          </a:p>
        </p:txBody>
      </p:sp>
      <p:pic>
        <p:nvPicPr>
          <p:cNvPr id="1027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37198" flipH="1">
            <a:off x="6697262" y="192522"/>
            <a:ext cx="1500198" cy="24616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b="1" dirty="0"/>
              <a:t>Volný čas</a:t>
            </a:r>
          </a:p>
        </p:txBody>
      </p:sp>
      <p:sp>
        <p:nvSpPr>
          <p:cNvPr id="14338" name="TextovéPole 2"/>
          <p:cNvSpPr txBox="1">
            <a:spLocks noChangeArrowheads="1"/>
          </p:cNvSpPr>
          <p:nvPr/>
        </p:nvSpPr>
        <p:spPr bwMode="auto">
          <a:xfrm>
            <a:off x="357188" y="1571625"/>
            <a:ext cx="8429654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cs-CZ" sz="2200" dirty="0">
                <a:latin typeface="+mn-lt"/>
              </a:rPr>
              <a:t>= doba, kdy si </a:t>
            </a:r>
            <a:r>
              <a:rPr lang="cs-CZ" sz="2400" b="1" dirty="0">
                <a:latin typeface="+mn-lt"/>
              </a:rPr>
              <a:t>své činnosti můžeme svobodně vybrat</a:t>
            </a:r>
            <a:r>
              <a:rPr lang="cs-CZ" sz="2200" dirty="0">
                <a:latin typeface="+mn-lt"/>
              </a:rPr>
              <a:t>, děláme je </a:t>
            </a:r>
            <a:r>
              <a:rPr lang="cs-CZ" sz="2400" b="1" dirty="0">
                <a:latin typeface="+mn-lt"/>
              </a:rPr>
              <a:t>dobrovolně</a:t>
            </a:r>
            <a:r>
              <a:rPr lang="cs-CZ" sz="2200" dirty="0">
                <a:latin typeface="+mn-lt"/>
              </a:rPr>
              <a:t> a rádi, přinášejí nám pocit uspokojení a uvolnění</a:t>
            </a:r>
          </a:p>
          <a:p>
            <a:pPr algn="just"/>
            <a:endParaRPr lang="cs-CZ" sz="2200" dirty="0">
              <a:latin typeface="+mn-lt"/>
            </a:endParaRPr>
          </a:p>
          <a:p>
            <a:pPr algn="just"/>
            <a:r>
              <a:rPr lang="cs-CZ" sz="2200" dirty="0" smtClean="0">
                <a:latin typeface="+mn-lt"/>
              </a:rPr>
              <a:t>pod </a:t>
            </a:r>
            <a:r>
              <a:rPr lang="cs-CZ" sz="2200" dirty="0">
                <a:latin typeface="+mn-lt"/>
              </a:rPr>
              <a:t>pojmem volný čas:</a:t>
            </a:r>
          </a:p>
          <a:p>
            <a:pPr algn="just">
              <a:buFont typeface="Arial" charset="0"/>
              <a:buChar char="•"/>
            </a:pPr>
            <a:endParaRPr lang="cs-CZ" sz="2200" dirty="0">
              <a:latin typeface="+mn-lt"/>
            </a:endParaRPr>
          </a:p>
          <a:p>
            <a:pPr lvl="1" algn="just">
              <a:buFont typeface="Arial" charset="0"/>
              <a:buNone/>
            </a:pPr>
            <a:r>
              <a:rPr lang="cs-CZ" sz="2200" dirty="0">
                <a:latin typeface="+mn-lt"/>
              </a:rPr>
              <a:t>odpočinek, rekreace, zábava, zájmová činnost, zájmové vzdělávání, dobrovolná společensky prospěšná činnost</a:t>
            </a:r>
          </a:p>
          <a:p>
            <a:pPr lvl="1" algn="just"/>
            <a:endParaRPr lang="cs-CZ" sz="2200" dirty="0">
              <a:latin typeface="+mn-lt"/>
            </a:endParaRPr>
          </a:p>
          <a:p>
            <a:pPr lvl="1" algn="just"/>
            <a:endParaRPr lang="cs-CZ" sz="2200" dirty="0">
              <a:latin typeface="+mn-lt"/>
            </a:endParaRPr>
          </a:p>
          <a:p>
            <a:pPr algn="just"/>
            <a:r>
              <a:rPr lang="cs-CZ" sz="2200" b="1" dirty="0" smtClean="0">
                <a:latin typeface="+mn-lt"/>
              </a:rPr>
              <a:t>nejsou</a:t>
            </a:r>
            <a:r>
              <a:rPr lang="cs-CZ" sz="2200" dirty="0" smtClean="0">
                <a:latin typeface="+mn-lt"/>
              </a:rPr>
              <a:t> </a:t>
            </a:r>
            <a:r>
              <a:rPr lang="cs-CZ" sz="2200" dirty="0">
                <a:latin typeface="+mn-lt"/>
              </a:rPr>
              <a:t>to činnosti zabezpečující </a:t>
            </a:r>
            <a:r>
              <a:rPr lang="cs-CZ" sz="2200" dirty="0" smtClean="0">
                <a:latin typeface="+mn-lt"/>
              </a:rPr>
              <a:t>biologickou</a:t>
            </a:r>
          </a:p>
          <a:p>
            <a:pPr algn="just"/>
            <a:r>
              <a:rPr lang="cs-CZ" sz="2200" dirty="0" smtClean="0">
                <a:latin typeface="+mn-lt"/>
              </a:rPr>
              <a:t>	existenci </a:t>
            </a:r>
            <a:r>
              <a:rPr lang="cs-CZ" sz="2200" dirty="0">
                <a:latin typeface="+mn-lt"/>
              </a:rPr>
              <a:t>člověka </a:t>
            </a:r>
            <a:endParaRPr lang="cs-CZ" sz="2200" dirty="0" smtClean="0">
              <a:latin typeface="+mn-lt"/>
            </a:endParaRPr>
          </a:p>
          <a:p>
            <a:pPr algn="just"/>
            <a:r>
              <a:rPr lang="cs-CZ" sz="2200" dirty="0" smtClean="0">
                <a:latin typeface="+mn-lt"/>
              </a:rPr>
              <a:t>(</a:t>
            </a:r>
            <a:r>
              <a:rPr lang="cs-CZ" sz="2200" dirty="0">
                <a:latin typeface="+mn-lt"/>
              </a:rPr>
              <a:t>jídlo, spánek, hygiena, zdravotní péče)</a:t>
            </a:r>
          </a:p>
        </p:txBody>
      </p:sp>
      <p:pic>
        <p:nvPicPr>
          <p:cNvPr id="12290" name="Picture 2" descr="http://www.sos-suchdol.cz/_www/data/dokument/obrazek/volny_c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4380" y="4143380"/>
            <a:ext cx="3489620" cy="2214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ovéPole 1"/>
          <p:cNvSpPr txBox="1">
            <a:spLocks noChangeArrowheads="1"/>
          </p:cNvSpPr>
          <p:nvPr/>
        </p:nvSpPr>
        <p:spPr bwMode="auto">
          <a:xfrm>
            <a:off x="571472" y="357188"/>
            <a:ext cx="814393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latin typeface="Arial" pitchFamily="34" charset="0"/>
                <a:cs typeface="Arial" pitchFamily="34" charset="0"/>
              </a:rPr>
              <a:t>Různé</a:t>
            </a:r>
            <a:r>
              <a:rPr lang="cs-CZ" sz="1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4400" b="1" dirty="0">
                <a:latin typeface="Arial" pitchFamily="34" charset="0"/>
                <a:cs typeface="Arial" pitchFamily="34" charset="0"/>
              </a:rPr>
              <a:t>pohledy na volný čas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TextovéPole 2"/>
          <p:cNvSpPr txBox="1">
            <a:spLocks noChangeArrowheads="1"/>
          </p:cNvSpPr>
          <p:nvPr/>
        </p:nvSpPr>
        <p:spPr bwMode="auto">
          <a:xfrm>
            <a:off x="395288" y="1052513"/>
            <a:ext cx="792956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/>
            <a:r>
              <a:rPr lang="cs-CZ" sz="1800" b="1" dirty="0">
                <a:latin typeface="+mn-lt"/>
              </a:rPr>
              <a:t>EKONOMICKÝ</a:t>
            </a:r>
          </a:p>
          <a:p>
            <a:pPr marL="342900" indent="-342900" algn="just">
              <a:buFontTx/>
              <a:buChar char="•"/>
            </a:pPr>
            <a:r>
              <a:rPr lang="cs-CZ" sz="1800" b="1" dirty="0">
                <a:latin typeface="+mn-lt"/>
              </a:rPr>
              <a:t>investice společnosti do </a:t>
            </a:r>
            <a:r>
              <a:rPr lang="cs-CZ" sz="1800" dirty="0">
                <a:latin typeface="+mn-lt"/>
              </a:rPr>
              <a:t>zařízení pro volný čas </a:t>
            </a:r>
          </a:p>
          <a:p>
            <a:pPr marL="342900" indent="-342900" algn="just">
              <a:buFontTx/>
              <a:buChar char="•"/>
            </a:pPr>
            <a:r>
              <a:rPr lang="cs-CZ" sz="1800" dirty="0">
                <a:latin typeface="+mn-lt"/>
              </a:rPr>
              <a:t>investice </a:t>
            </a:r>
            <a:r>
              <a:rPr lang="cs-CZ" sz="1800" b="1" dirty="0">
                <a:latin typeface="+mn-lt"/>
              </a:rPr>
              <a:t>jednotlivce</a:t>
            </a:r>
            <a:r>
              <a:rPr lang="cs-CZ" sz="1800" dirty="0">
                <a:latin typeface="+mn-lt"/>
              </a:rPr>
              <a:t> do svého volného času (obraz úrovně společnosti</a:t>
            </a:r>
            <a:r>
              <a:rPr lang="cs-CZ" sz="1800" dirty="0" smtClean="0">
                <a:latin typeface="+mn-lt"/>
              </a:rPr>
              <a:t>)</a:t>
            </a:r>
          </a:p>
          <a:p>
            <a:pPr marL="342900" indent="-342900" algn="just"/>
            <a:r>
              <a:rPr lang="cs-CZ" sz="1800" dirty="0" smtClean="0">
                <a:latin typeface="+mn-lt"/>
              </a:rPr>
              <a:t>odpočinutý </a:t>
            </a:r>
            <a:r>
              <a:rPr lang="cs-CZ" sz="1800" dirty="0">
                <a:latin typeface="+mn-lt"/>
              </a:rPr>
              <a:t>člověk = lepší pracovní výkon a lepší mezilidské vztahy na </a:t>
            </a:r>
            <a:r>
              <a:rPr lang="cs-CZ" sz="1800" dirty="0" smtClean="0">
                <a:latin typeface="+mn-lt"/>
              </a:rPr>
              <a:t>pracovišti</a:t>
            </a:r>
          </a:p>
          <a:p>
            <a:pPr marL="342900" indent="-342900" algn="just"/>
            <a:endParaRPr lang="cs-CZ" sz="1800" dirty="0">
              <a:latin typeface="+mn-lt"/>
            </a:endParaRPr>
          </a:p>
          <a:p>
            <a:pPr marL="342900" indent="-342900" algn="just"/>
            <a:r>
              <a:rPr lang="cs-CZ" sz="1800" b="1" dirty="0">
                <a:latin typeface="+mn-lt"/>
              </a:rPr>
              <a:t>SOCIOLOGICKÝ A SOCIÁLNĚ-PSYCHOLOGICKÝ</a:t>
            </a:r>
          </a:p>
          <a:p>
            <a:pPr marL="342900" indent="-342900" algn="just">
              <a:buFontTx/>
              <a:buChar char="•"/>
            </a:pPr>
            <a:r>
              <a:rPr lang="cs-CZ" sz="1800" dirty="0">
                <a:latin typeface="+mn-lt"/>
              </a:rPr>
              <a:t>utváření </a:t>
            </a:r>
            <a:r>
              <a:rPr lang="cs-CZ" sz="1800" b="1" dirty="0">
                <a:latin typeface="+mn-lt"/>
              </a:rPr>
              <a:t>mezilidských vztahů</a:t>
            </a:r>
            <a:r>
              <a:rPr lang="cs-CZ" sz="1800" dirty="0">
                <a:latin typeface="+mn-lt"/>
              </a:rPr>
              <a:t>, socializace </a:t>
            </a:r>
            <a:r>
              <a:rPr lang="cs-CZ" sz="1800" dirty="0" smtClean="0">
                <a:latin typeface="+mn-lt"/>
              </a:rPr>
              <a:t>jedince</a:t>
            </a:r>
          </a:p>
          <a:p>
            <a:pPr marL="342900" indent="-342900" algn="just">
              <a:buFontTx/>
              <a:buChar char="•"/>
            </a:pPr>
            <a:endParaRPr lang="cs-CZ" sz="1800" dirty="0">
              <a:latin typeface="+mn-lt"/>
            </a:endParaRPr>
          </a:p>
          <a:p>
            <a:pPr marL="342900" indent="-342900" algn="just"/>
            <a:r>
              <a:rPr lang="cs-CZ" sz="1800" b="1" dirty="0" smtClean="0">
                <a:latin typeface="+mn-lt"/>
              </a:rPr>
              <a:t>POLITICKÝ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1800" dirty="0" smtClean="0">
                <a:latin typeface="+mn-lt"/>
              </a:rPr>
              <a:t>jak </a:t>
            </a:r>
            <a:r>
              <a:rPr lang="cs-CZ" sz="1800" dirty="0">
                <a:latin typeface="+mn-lt"/>
              </a:rPr>
              <a:t>a do jaké míry  </a:t>
            </a:r>
            <a:r>
              <a:rPr lang="cs-CZ" sz="1800" b="1" dirty="0">
                <a:latin typeface="+mn-lt"/>
              </a:rPr>
              <a:t>stát  zasahuje </a:t>
            </a:r>
            <a:r>
              <a:rPr lang="cs-CZ" sz="1800" dirty="0">
                <a:latin typeface="+mn-lt"/>
              </a:rPr>
              <a:t>do volného času obyvatelstva </a:t>
            </a:r>
          </a:p>
          <a:p>
            <a:pPr marL="800100" lvl="1" indent="-342900" algn="just">
              <a:buFontTx/>
              <a:buChar char="•"/>
            </a:pPr>
            <a:endParaRPr lang="cs-CZ" sz="1800" dirty="0">
              <a:latin typeface="+mn-lt"/>
            </a:endParaRPr>
          </a:p>
          <a:p>
            <a:pPr marL="342900" indent="-342900" algn="just"/>
            <a:r>
              <a:rPr lang="cs-CZ" sz="1800" b="1" dirty="0">
                <a:latin typeface="+mn-lt"/>
              </a:rPr>
              <a:t>ZDRAVOTNĚ – HYGIENICKÝ</a:t>
            </a:r>
            <a:r>
              <a:rPr lang="cs-CZ" sz="1800" dirty="0">
                <a:latin typeface="+mn-lt"/>
              </a:rPr>
              <a:t> </a:t>
            </a:r>
            <a:endParaRPr lang="cs-CZ" sz="1800" dirty="0" smtClean="0">
              <a:latin typeface="+mn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1800" dirty="0" smtClean="0">
                <a:latin typeface="+mn-lt"/>
              </a:rPr>
              <a:t>podpora </a:t>
            </a:r>
            <a:r>
              <a:rPr lang="cs-CZ" sz="1800" b="1" dirty="0" smtClean="0">
                <a:latin typeface="+mn-lt"/>
              </a:rPr>
              <a:t>zdravého tělesného </a:t>
            </a:r>
            <a:r>
              <a:rPr lang="cs-CZ" sz="1800" b="1" dirty="0">
                <a:latin typeface="+mn-lt"/>
              </a:rPr>
              <a:t>a duševní </a:t>
            </a:r>
            <a:r>
              <a:rPr lang="cs-CZ" sz="1800" b="1" dirty="0" smtClean="0">
                <a:latin typeface="+mn-lt"/>
              </a:rPr>
              <a:t>ho stavu </a:t>
            </a:r>
            <a:r>
              <a:rPr lang="cs-CZ" sz="1800" dirty="0" smtClean="0">
                <a:latin typeface="+mn-lt"/>
              </a:rPr>
              <a:t>člověka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1800" dirty="0" smtClean="0">
                <a:latin typeface="+mn-lt"/>
              </a:rPr>
              <a:t>uspořádání </a:t>
            </a:r>
            <a:r>
              <a:rPr lang="cs-CZ" sz="1800" b="1" dirty="0">
                <a:latin typeface="+mn-lt"/>
              </a:rPr>
              <a:t>režimu dne</a:t>
            </a:r>
            <a:r>
              <a:rPr lang="cs-CZ" sz="1800" dirty="0">
                <a:latin typeface="+mn-lt"/>
              </a:rPr>
              <a:t>, respektování křivky výkonnosti člověka, hygiena prostředí i sociálních vztahů, hygiena duševního života</a:t>
            </a:r>
          </a:p>
          <a:p>
            <a:pPr marL="800100" lvl="1" indent="-342900" algn="just">
              <a:buFontTx/>
              <a:buChar char="•"/>
            </a:pPr>
            <a:endParaRPr lang="cs-CZ" sz="1800" dirty="0">
              <a:latin typeface="+mn-lt"/>
            </a:endParaRPr>
          </a:p>
          <a:p>
            <a:pPr marL="342900" indent="-342900" algn="just"/>
            <a:r>
              <a:rPr lang="cs-CZ" sz="1800" b="1" dirty="0">
                <a:latin typeface="+mn-lt"/>
              </a:rPr>
              <a:t>PEDAGOGICKÝ A </a:t>
            </a:r>
            <a:r>
              <a:rPr lang="cs-CZ" sz="1800" b="1" dirty="0" smtClean="0">
                <a:latin typeface="+mn-lt"/>
              </a:rPr>
              <a:t>PSYCHOLOGICKÝ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1800" dirty="0" smtClean="0">
                <a:latin typeface="+mn-lt"/>
              </a:rPr>
              <a:t>věkové </a:t>
            </a:r>
            <a:r>
              <a:rPr lang="cs-CZ" sz="1800" dirty="0">
                <a:latin typeface="+mn-lt"/>
              </a:rPr>
              <a:t>i individuální </a:t>
            </a:r>
            <a:r>
              <a:rPr lang="cs-CZ" sz="1800" b="1" dirty="0">
                <a:latin typeface="+mn-lt"/>
              </a:rPr>
              <a:t>zvláštnosti</a:t>
            </a:r>
            <a:r>
              <a:rPr lang="cs-CZ" sz="1800" dirty="0">
                <a:latin typeface="+mn-lt"/>
              </a:rPr>
              <a:t>  a jejich respektování ve volném </a:t>
            </a:r>
            <a:r>
              <a:rPr lang="cs-CZ" sz="1800" dirty="0" smtClean="0">
                <a:latin typeface="+mn-lt"/>
              </a:rPr>
              <a:t>čase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1800" dirty="0" smtClean="0">
                <a:latin typeface="+mn-lt"/>
              </a:rPr>
              <a:t>jak </a:t>
            </a:r>
            <a:r>
              <a:rPr lang="cs-CZ" sz="1800" dirty="0">
                <a:latin typeface="+mn-lt"/>
              </a:rPr>
              <a:t>přispívají k </a:t>
            </a:r>
            <a:r>
              <a:rPr lang="cs-CZ" sz="1800" b="1" dirty="0">
                <a:latin typeface="+mn-lt"/>
              </a:rPr>
              <a:t>uspokojování</a:t>
            </a:r>
            <a:r>
              <a:rPr lang="cs-CZ" sz="1800" dirty="0">
                <a:latin typeface="+mn-lt"/>
              </a:rPr>
              <a:t> biologických a psychických </a:t>
            </a:r>
            <a:r>
              <a:rPr lang="cs-CZ" sz="1800" b="1" dirty="0">
                <a:latin typeface="+mn-lt"/>
              </a:rPr>
              <a:t>potřeb</a:t>
            </a:r>
            <a:r>
              <a:rPr lang="cs-CZ" sz="1800" dirty="0">
                <a:latin typeface="+mn-lt"/>
              </a:rPr>
              <a:t> </a:t>
            </a:r>
          </a:p>
          <a:p>
            <a:pPr marL="800100" lvl="1" indent="-342900" algn="just">
              <a:buFont typeface="Arial" charset="0"/>
              <a:buChar char="•"/>
            </a:pPr>
            <a:endParaRPr lang="cs-CZ" sz="1800" dirty="0">
              <a:latin typeface="+mn-lt"/>
            </a:endParaRPr>
          </a:p>
        </p:txBody>
      </p:sp>
      <p:pic>
        <p:nvPicPr>
          <p:cNvPr id="11266" name="Picture 2" descr="http://www.trnd.com/cz/p/c/uploads/blog/2012/11/Carpe-Di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96643">
            <a:off x="6325935" y="2601983"/>
            <a:ext cx="2361603" cy="1322502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volného času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Denní volný čas</a:t>
            </a:r>
            <a:r>
              <a:rPr lang="cs-CZ" dirty="0"/>
              <a:t> </a:t>
            </a:r>
          </a:p>
          <a:p>
            <a:pPr lvl="1" algn="just"/>
            <a:r>
              <a:rPr lang="cs-CZ" dirty="0"/>
              <a:t>závisí na pracovní době</a:t>
            </a:r>
          </a:p>
          <a:p>
            <a:pPr algn="just"/>
            <a:r>
              <a:rPr lang="cs-CZ" b="1" dirty="0"/>
              <a:t>Víkend</a:t>
            </a:r>
            <a:r>
              <a:rPr lang="cs-CZ" dirty="0"/>
              <a:t> </a:t>
            </a:r>
          </a:p>
          <a:p>
            <a:pPr lvl="1" algn="just"/>
            <a:r>
              <a:rPr lang="cs-CZ" dirty="0"/>
              <a:t>odpočinkové i pracovní aktivity</a:t>
            </a:r>
          </a:p>
          <a:p>
            <a:pPr algn="just"/>
            <a:r>
              <a:rPr lang="cs-CZ" b="1" dirty="0"/>
              <a:t>Dovolená, delší časový úsek volna</a:t>
            </a:r>
          </a:p>
          <a:p>
            <a:pPr lvl="1" algn="just"/>
            <a:r>
              <a:rPr lang="cs-CZ" dirty="0"/>
              <a:t>odpočinek, vzdělávání a zábava</a:t>
            </a:r>
          </a:p>
          <a:p>
            <a:pPr lvl="1" algn="just"/>
            <a:r>
              <a:rPr lang="cs-CZ" dirty="0"/>
              <a:t>často změna prostředí a životního stylu	</a:t>
            </a:r>
          </a:p>
        </p:txBody>
      </p:sp>
      <p:pic>
        <p:nvPicPr>
          <p:cNvPr id="10241" name="Picture 1" descr="C:\Program Files\Microsoft Office\MEDIA\CAGCAT10\j030148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428736"/>
            <a:ext cx="3073544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01080" cy="1143000"/>
          </a:xfrm>
        </p:spPr>
        <p:txBody>
          <a:bodyPr/>
          <a:lstStyle/>
          <a:p>
            <a:r>
              <a:rPr lang="cs-CZ" b="1" dirty="0"/>
              <a:t>Význam volnočasových aktivit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dirty="0"/>
              <a:t>Vývoj a formování osobnosti</a:t>
            </a:r>
          </a:p>
          <a:p>
            <a:pPr algn="just">
              <a:lnSpc>
                <a:spcPct val="90000"/>
              </a:lnSpc>
            </a:pPr>
            <a:r>
              <a:rPr lang="cs-CZ" dirty="0"/>
              <a:t>Zvyšování kvality života jedince i společnosti</a:t>
            </a:r>
          </a:p>
          <a:p>
            <a:pPr algn="just">
              <a:lnSpc>
                <a:spcPct val="90000"/>
              </a:lnSpc>
            </a:pPr>
            <a:r>
              <a:rPr lang="cs-CZ" dirty="0"/>
              <a:t>Prevence sociálně-patologických jevů</a:t>
            </a:r>
          </a:p>
          <a:p>
            <a:pPr algn="just">
              <a:lnSpc>
                <a:spcPct val="90000"/>
              </a:lnSpc>
            </a:pPr>
            <a:r>
              <a:rPr lang="cs-CZ" dirty="0"/>
              <a:t>Zvyšování úrovně vzdělanosti</a:t>
            </a:r>
          </a:p>
          <a:p>
            <a:pPr algn="just">
              <a:lnSpc>
                <a:spcPct val="90000"/>
              </a:lnSpc>
            </a:pPr>
            <a:r>
              <a:rPr lang="cs-CZ" dirty="0"/>
              <a:t>Zlepšování fyzické </a:t>
            </a:r>
            <a:r>
              <a:rPr lang="cs-CZ" dirty="0" smtClean="0"/>
              <a:t>kondice</a:t>
            </a:r>
            <a:endParaRPr lang="cs-CZ" dirty="0"/>
          </a:p>
          <a:p>
            <a:pPr algn="just">
              <a:lnSpc>
                <a:spcPct val="90000"/>
              </a:lnSpc>
            </a:pPr>
            <a:r>
              <a:rPr lang="cs-CZ" dirty="0"/>
              <a:t>Mezilidské vztahy</a:t>
            </a:r>
          </a:p>
          <a:p>
            <a:pPr algn="just">
              <a:lnSpc>
                <a:spcPct val="90000"/>
              </a:lnSpc>
            </a:pPr>
            <a:r>
              <a:rPr lang="cs-CZ" dirty="0"/>
              <a:t>Odpočinek, kompenzace pracovních činností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Determinanty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cs-CZ" b="1" dirty="0" err="1"/>
              <a:t>socio</a:t>
            </a:r>
            <a:r>
              <a:rPr lang="cs-CZ" b="1" dirty="0"/>
              <a:t>-demografické </a:t>
            </a:r>
            <a:r>
              <a:rPr lang="cs-CZ" dirty="0"/>
              <a:t>(věk, pohlaví, zdravotní a rodinný stav, vzdělání…)</a:t>
            </a:r>
          </a:p>
          <a:p>
            <a:pPr algn="just">
              <a:lnSpc>
                <a:spcPct val="90000"/>
              </a:lnSpc>
            </a:pPr>
            <a:r>
              <a:rPr lang="cs-CZ" b="1" dirty="0"/>
              <a:t>bydliště</a:t>
            </a:r>
            <a:r>
              <a:rPr lang="cs-CZ" dirty="0"/>
              <a:t> (kulturní místa, knihovny, parky, hřiště)</a:t>
            </a:r>
          </a:p>
          <a:p>
            <a:pPr algn="just">
              <a:lnSpc>
                <a:spcPct val="90000"/>
              </a:lnSpc>
            </a:pPr>
            <a:r>
              <a:rPr lang="cs-CZ" b="1" dirty="0"/>
              <a:t>ekonomická situace</a:t>
            </a:r>
            <a:r>
              <a:rPr lang="cs-CZ" dirty="0"/>
              <a:t> </a:t>
            </a:r>
          </a:p>
          <a:p>
            <a:pPr algn="just">
              <a:lnSpc>
                <a:spcPct val="90000"/>
              </a:lnSpc>
            </a:pPr>
            <a:r>
              <a:rPr lang="cs-CZ" b="1" dirty="0"/>
              <a:t>objem volného času</a:t>
            </a:r>
            <a:r>
              <a:rPr lang="cs-CZ" dirty="0"/>
              <a:t> (délka pracovní doby, charakter práce),</a:t>
            </a:r>
          </a:p>
          <a:p>
            <a:pPr algn="just">
              <a:lnSpc>
                <a:spcPct val="90000"/>
              </a:lnSpc>
            </a:pPr>
            <a:r>
              <a:rPr lang="cs-CZ" b="1" dirty="0"/>
              <a:t>rozvoj a složení společnosti</a:t>
            </a:r>
            <a:r>
              <a:rPr lang="cs-CZ" dirty="0"/>
              <a:t> (zejm. věk)</a:t>
            </a:r>
          </a:p>
          <a:p>
            <a:pPr algn="just">
              <a:lnSpc>
                <a:spcPct val="90000"/>
              </a:lnSpc>
            </a:pPr>
            <a:r>
              <a:rPr lang="cs-CZ" b="1" dirty="0"/>
              <a:t>kulturní tradice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Obdélník 1"/>
          <p:cNvSpPr>
            <a:spLocks noChangeArrowheads="1"/>
          </p:cNvSpPr>
          <p:nvPr/>
        </p:nvSpPr>
        <p:spPr bwMode="auto">
          <a:xfrm>
            <a:off x="500063" y="571500"/>
            <a:ext cx="7858125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400" b="1" dirty="0">
                <a:latin typeface="Arial" pitchFamily="34" charset="0"/>
                <a:cs typeface="Arial" pitchFamily="34" charset="0"/>
              </a:rPr>
              <a:t>Volný čas a životní styl</a:t>
            </a:r>
          </a:p>
        </p:txBody>
      </p:sp>
      <p:sp>
        <p:nvSpPr>
          <p:cNvPr id="17410" name="Obdélník 2"/>
          <p:cNvSpPr>
            <a:spLocks noChangeArrowheads="1"/>
          </p:cNvSpPr>
          <p:nvPr/>
        </p:nvSpPr>
        <p:spPr bwMode="auto">
          <a:xfrm>
            <a:off x="285750" y="1571625"/>
            <a:ext cx="828675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cs-CZ" b="1" dirty="0" smtClean="0">
                <a:latin typeface="+mn-lt"/>
              </a:rPr>
              <a:t>ZPŮSOB VYUŽÍVÁNÍ VOLNÉHO ČASU = UKAZATEL ŽIVOTNÍHO STYLU</a:t>
            </a:r>
          </a:p>
          <a:p>
            <a:pPr>
              <a:buFont typeface="Arial" charset="0"/>
              <a:buNone/>
            </a:pPr>
            <a:endParaRPr lang="cs-CZ" dirty="0">
              <a:latin typeface="+mn-lt"/>
            </a:endParaRPr>
          </a:p>
          <a:p>
            <a:pPr>
              <a:buFont typeface="Arial" charset="0"/>
              <a:buNone/>
            </a:pPr>
            <a:r>
              <a:rPr lang="cs-CZ" dirty="0">
                <a:latin typeface="+mn-lt"/>
              </a:rPr>
              <a:t>životní styl zahrnuje i </a:t>
            </a:r>
            <a:r>
              <a:rPr lang="cs-CZ" b="1" dirty="0">
                <a:latin typeface="+mn-lt"/>
              </a:rPr>
              <a:t>hodnotovou  orientaci </a:t>
            </a:r>
            <a:r>
              <a:rPr lang="cs-CZ" dirty="0">
                <a:latin typeface="+mn-lt"/>
              </a:rPr>
              <a:t>jedince</a:t>
            </a:r>
          </a:p>
          <a:p>
            <a:pPr>
              <a:buFont typeface="Arial" charset="0"/>
              <a:buChar char="•"/>
            </a:pPr>
            <a:endParaRPr lang="cs-CZ" dirty="0">
              <a:latin typeface="+mn-lt"/>
            </a:endParaRPr>
          </a:p>
          <a:p>
            <a:pPr lvl="1"/>
            <a:r>
              <a:rPr lang="cs-CZ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&gt; </a:t>
            </a:r>
            <a:r>
              <a:rPr lang="cs-CZ" dirty="0" smtClean="0">
                <a:latin typeface="+mn-lt"/>
              </a:rPr>
              <a:t>odráží </a:t>
            </a:r>
            <a:r>
              <a:rPr lang="cs-CZ" dirty="0">
                <a:latin typeface="+mn-lt"/>
              </a:rPr>
              <a:t>se v </a:t>
            </a:r>
            <a:r>
              <a:rPr lang="cs-CZ" b="1" dirty="0">
                <a:latin typeface="+mn-lt"/>
              </a:rPr>
              <a:t>jeho chování</a:t>
            </a:r>
            <a:r>
              <a:rPr lang="cs-CZ" dirty="0">
                <a:latin typeface="+mn-lt"/>
              </a:rPr>
              <a:t>, ve </a:t>
            </a:r>
            <a:r>
              <a:rPr lang="cs-CZ" b="1" dirty="0">
                <a:latin typeface="+mn-lt"/>
              </a:rPr>
              <a:t>způsobu využívání </a:t>
            </a:r>
            <a:r>
              <a:rPr lang="cs-CZ" dirty="0">
                <a:latin typeface="+mn-lt"/>
              </a:rPr>
              <a:t>a ovlivňování materiálních i sociálních životních podmínek</a:t>
            </a:r>
          </a:p>
          <a:p>
            <a:pPr lvl="1">
              <a:buFont typeface="Arial" charset="0"/>
              <a:buNone/>
            </a:pPr>
            <a:endParaRPr lang="cs-CZ" dirty="0">
              <a:latin typeface="+mn-lt"/>
            </a:endParaRPr>
          </a:p>
          <a:p>
            <a:pPr>
              <a:buFont typeface="Arial" charset="0"/>
              <a:buNone/>
            </a:pPr>
            <a:r>
              <a:rPr lang="cs-CZ" dirty="0">
                <a:latin typeface="+mn-lt"/>
              </a:rPr>
              <a:t>Individuální systém hodnot</a:t>
            </a:r>
          </a:p>
          <a:p>
            <a:pPr>
              <a:buFont typeface="Arial" charset="0"/>
              <a:buNone/>
            </a:pPr>
            <a:endParaRPr lang="cs-CZ" dirty="0">
              <a:latin typeface="+mn-lt"/>
            </a:endParaRPr>
          </a:p>
          <a:p>
            <a:pPr lvl="1"/>
            <a:r>
              <a:rPr lang="cs-CZ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&gt;</a:t>
            </a:r>
            <a:r>
              <a:rPr lang="cs-CZ" dirty="0" smtClean="0">
                <a:latin typeface="+mn-lt"/>
              </a:rPr>
              <a:t>tvoří </a:t>
            </a:r>
            <a:r>
              <a:rPr lang="cs-CZ" dirty="0">
                <a:latin typeface="+mn-lt"/>
              </a:rPr>
              <a:t>se dle životních podmínek a </a:t>
            </a:r>
            <a:r>
              <a:rPr lang="cs-CZ" dirty="0" smtClean="0">
                <a:latin typeface="+mn-lt"/>
              </a:rPr>
              <a:t>aktivitou </a:t>
            </a:r>
            <a:r>
              <a:rPr lang="cs-CZ" dirty="0" err="1" smtClean="0">
                <a:latin typeface="+mn-lt"/>
              </a:rPr>
              <a:t>jedinc</a:t>
            </a:r>
            <a:r>
              <a:rPr lang="en-US" dirty="0" smtClean="0">
                <a:latin typeface="+mn-lt"/>
              </a:rPr>
              <a:t>e</a:t>
            </a:r>
            <a:endParaRPr lang="cs-CZ" dirty="0">
              <a:latin typeface="+mn-lt"/>
            </a:endParaRPr>
          </a:p>
          <a:p>
            <a:pPr lvl="1"/>
            <a:r>
              <a:rPr lang="cs-CZ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&gt;</a:t>
            </a:r>
            <a:r>
              <a:rPr lang="cs-CZ" b="1" dirty="0" smtClean="0">
                <a:latin typeface="+mn-lt"/>
              </a:rPr>
              <a:t>jakou </a:t>
            </a:r>
            <a:r>
              <a:rPr lang="cs-CZ" b="1" dirty="0">
                <a:latin typeface="+mn-lt"/>
              </a:rPr>
              <a:t>hodnotu člověk přisuzuje volnému času </a:t>
            </a:r>
          </a:p>
          <a:p>
            <a:pPr marL="1143000" lvl="2" indent="-228600">
              <a:buFont typeface="Arial" charset="0"/>
              <a:buNone/>
            </a:pPr>
            <a:r>
              <a:rPr lang="cs-CZ" dirty="0">
                <a:latin typeface="+mn-lt"/>
              </a:rPr>
              <a:t>(povinnost jako jediné poslání x  volný čas jako životní náplň)</a:t>
            </a:r>
          </a:p>
          <a:p>
            <a:pPr lvl="1">
              <a:buFont typeface="Arial" charset="0"/>
              <a:buChar char="•"/>
            </a:pPr>
            <a:endParaRPr lang="cs-CZ" dirty="0">
              <a:latin typeface="+mn-lt"/>
            </a:endParaRPr>
          </a:p>
          <a:p>
            <a:pPr>
              <a:buFont typeface="Arial" charset="0"/>
              <a:buNone/>
            </a:pPr>
            <a:r>
              <a:rPr lang="cs-CZ" dirty="0">
                <a:latin typeface="+mn-lt"/>
              </a:rPr>
              <a:t>OPTIMUM: </a:t>
            </a:r>
          </a:p>
          <a:p>
            <a:pPr lvl="1">
              <a:buFont typeface="Arial" charset="0"/>
              <a:buNone/>
            </a:pPr>
            <a:r>
              <a:rPr lang="cs-CZ" b="1" dirty="0">
                <a:latin typeface="+mn-lt"/>
              </a:rPr>
              <a:t>uvést do rovnováhy sféru povinností a sféru volného času</a:t>
            </a:r>
          </a:p>
          <a:p>
            <a:pPr lvl="1">
              <a:buFont typeface="Arial" charset="0"/>
              <a:buChar char="•"/>
            </a:pPr>
            <a:endParaRPr lang="cs-CZ" dirty="0">
              <a:latin typeface="+mn-lt"/>
            </a:endParaRPr>
          </a:p>
          <a:p>
            <a:pPr lvl="1">
              <a:buFont typeface="Arial" charset="0"/>
              <a:buChar char="•"/>
            </a:pPr>
            <a:endParaRPr lang="cs-CZ" dirty="0">
              <a:latin typeface="+mn-lt"/>
            </a:endParaRPr>
          </a:p>
        </p:txBody>
      </p:sp>
      <p:pic>
        <p:nvPicPr>
          <p:cNvPr id="7170" name="Picture 2" descr="http://www.bonavita.cz/user-files/stare/cvi____c_____ena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EF3F6"/>
              </a:clrFrom>
              <a:clrTo>
                <a:srgbClr val="EEF3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114555" y="1643050"/>
            <a:ext cx="2029445" cy="270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je vnímán volný čas…</a:t>
            </a:r>
            <a:endParaRPr lang="cs-CZ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Dle provedených šetření: </a:t>
            </a:r>
          </a:p>
          <a:p>
            <a:pPr lvl="1"/>
            <a:r>
              <a:rPr lang="en-US" dirty="0" smtClean="0"/>
              <a:t>p</a:t>
            </a:r>
            <a:r>
              <a:rPr lang="cs-CZ" dirty="0" err="1" smtClean="0"/>
              <a:t>ro</a:t>
            </a:r>
            <a:r>
              <a:rPr lang="cs-CZ" dirty="0" smtClean="0"/>
              <a:t> </a:t>
            </a:r>
            <a:r>
              <a:rPr lang="cs-CZ" dirty="0"/>
              <a:t>občany ČR volný čas významnou hodnotou</a:t>
            </a:r>
          </a:p>
          <a:p>
            <a:pPr lvl="1"/>
            <a:r>
              <a:rPr lang="cs-CZ" b="1" dirty="0"/>
              <a:t>70 %</a:t>
            </a:r>
            <a:r>
              <a:rPr lang="cs-CZ" dirty="0"/>
              <a:t> dospělých uvádí jako </a:t>
            </a:r>
            <a:r>
              <a:rPr lang="cs-CZ" b="1" dirty="0"/>
              <a:t>pozitivní a žádoucí</a:t>
            </a:r>
            <a:r>
              <a:rPr lang="cs-CZ" dirty="0"/>
              <a:t>, pokud má většina lidí hodně času pro sebe na své koníčky</a:t>
            </a:r>
          </a:p>
          <a:p>
            <a:pPr lvl="1"/>
            <a:r>
              <a:rPr lang="cs-CZ" dirty="0"/>
              <a:t>VŠ vzdělaní – řadili do volnočasových aktivit vzdělávací aktivity  </a:t>
            </a:r>
          </a:p>
        </p:txBody>
      </p:sp>
      <p:sp>
        <p:nvSpPr>
          <p:cNvPr id="6147" name="AutoShape 3" descr="data:image/jpeg;base64,/9j/4AAQSkZJRgABAQAAAQABAAD/2wCEAAkGBhAQERQSEBQVFRAVEhYRFxUUEhAXEhIWGhgYFRcSGBQYHCYeFxklHB4YHy8gIycpLC8tFR49NTEqNSYrLCkBCQoKBQUFDQUFDSkYEhgpKSkpKSkpKSkpKSkpKSkpKSkpKSkpKSkpKSkpKSkpKSkpKSkpKSkpKSkpKSkpKSkpKf/AABEIAM4AnwMBIgACEQEDEQH/xAAcAAEAAgMBAQEAAAAAAAAAAAAAAQcFBggEAgP/xABHEAABAwIBCAUHCQUIAwAAAAABAAIDBBEFBgcSITFBUWEIEyJxgRQjMlJikaFCU4KSorLB0dJUcpOUsSQzQ0Rzw9PwFRYY/8QAFAEBAAAAAAAAAAAAAAAAAAAAAP/EABQRAQAAAAAAAAAAAAAAAAAAAAD/2gAMAwEAAhEDEQA/ALxREQEuoJWh5eZ3aTDNKNnnqv5pp7LOcjx6PcLnkg3ioqGMaXPc1rALlziA0cyTqVfZR588Lpbtic6pkG6EDQvzkdq911QuVWX9diTr1MpLL3ETLthb3M3nmbla6SgtnFukVXvuKeGGEbi4PkePEkN+ytVrs7OMTelWSNHCMMYPsgFaeiDKT5TVsn95Uzv/AHp5T/Vy8jq+Q7XvPe935rzIg9ceJzNN2yyAjhI8W9xWTpMusSiPYrKgDh18hA8HErAogsDDc+OMQ20pmyjhLGw38W2K3LBekgNlXS29qB9/sP8AzVGog62yfzpYVXWEVQ1sh/w5fNvvw7Wo+BW2Arh8OW35J51cRw6zY5DJCDrhlJcy3Bp9JngfBB1jdStLyGzp0WKANaeqqra4XkXNtpYflt+PJbmCglERAUEoVWeeTOP/AOPh8mp3WrJm7RthjOov/eOwe/cgxOdrPB5OXUdA7z47Mszbea4sYfX4nd3qgpJCSSSSSbkm9yd+tJHEm5Os6zfaTv1r4QEREBERAREQEREBERAREQfrBUuY4OYS1wOkHNJBaRrBBGwq/wDNPni8qLaOvcBUejHLqAm9l27T56r9657X3G8g3BsRrBBsb9+5B3AEVZZm84xxCHyaoderhaO0Trmj2B/7w1A94O9WaEHhxrGIqSnlqJTaOJheedtjRzJsB3rj7KTHpa6pkqZjd8ji625o+SwcgLAdyuvpFZSdXBDRNOuV3XSAeo3U0eLr/VVAkoIREQEREBFNlmMm8kazEZNCkic873bGM5uedQQYchLK88A6OLbB1dUm/qQAWHLrHj+jVtsGYnBWixikdzdPLfv7JA+CDl5TZdNVuYLB3izGzRHiyZx8bPDgtHyj6O9RGC6hmbMB/hyARv8ABw7J+CCnEXqxHDJaeR0U7HRytNi14IcPBeVAREQEREGUyax6WhqYqmL043h1tzm7HMPIjV4rsPCMUjqYIp4jeOVjZG9xF7d42eC4pBXQ3R5yj62klpHHtwP02/6b93g4H6wQVrntxQz4vOPkwhkDeWi0Fw+s4rQlmMrqrra6qk9apmd4GR1lh0BERAUgKF9xgk6tZQblmyzePxaosbtpYyDK8c9kbfaPwA7l0/guB09HC2GmYI4mjUG7/aJ3nmVic3mS7cPoIYAAJNESSneZHAF1+7U36K2VBFlKIgJZEQajnBzeU+KwFrgG1LQeqmt2mn1XHew7x7lyrimGSU0r4Zm6MsbyxzTuI2+HPmu1yueukVgQiq4Klot18ZY+298ZHaPPRcB9FBUSIiAiIgKxcxOL9RirWk2ZLDJGedm9YPuqull8lqoxVUbxtGl8WOH4oPDXuvJIeL3H7RXmWw4vkhWtnlaKWoLRK9oIp5iCA52sHR1ryjJHEDspKn+Wn/SgxCLONyHxM7KKp/l5v0r7/wDQcU/Yqn+BL+SDALPZCYf5RiNJEdjqmO/cHBx+AK+2ZvMWOyhqv4En5Lcs1OQeIwYrTS1FJNHEwvcXPjLWjsOA1nmQg6PaFKgKUBERAREQCqd6SDR5JSnf17rd3Vm/4K4SqI6SOLNL6SmB1tbJM4cNIhjf6OQUqVCIgIiICzmRtG6asijZ6TtO3hG8/gsGrIzCYX12Kh5F2wwyPPe4dWPvFB01opZSiBZLIiCLJoqUQQApREBERARF8SyhoLnEBoBJJNgAN6D8MQxGOCJ80rgyKNpe5x+S0ayuQcsso34hWTVTxbTd2W+owCzG+AA+K3vPFnRFc7ySjd/ZGOu+Qf5h42W9gbuPdZVVdBCIiAiIgkBdD9HnJ3qaOWrcO1UP0W8erZcX8XE+4KjslsnZcQqoqaL0pHAE2NmN+U88gNa7BwrDY6aGOCIWjjY1jRyAt79/ig9aIiAiIgIiICIiAl0Wo5fZx6TCY/OHTqHC8cLT2nc3H5LefuQZrKDKCnoYnT1MjY4wNp2k+q1u1zuQXOmcXO9UYkTDDeGjvbQB7cw4yHh7I1d61jKzLKrxKbral5PqMGqOMeq1v47SsEgIiICIiAv2pqd73BrAXPcQ1oAu4k6gAOK/Sgw2WeRsULXPkcbBrQST/wB4rovNZmlZh7RUVQa+sI1Da2AcG8XcXIPdmmzcjC6frJQDWTAF5+bbuhafiTx7lv4QBSgIiICIiAiIgIi/GpqWxtc95DWNBc4nYGgXJ9yDU85OcCPCqbS1OqJLtij4nfIR6g+JXLeL4tNVSvmneXyvdpOc7aTwA3AbANyyuXWVj8SrJahxOgToxtPyIwey23HeeZK166AoREBEX0xtza1ydVkEALZsjM39XikmjC0tiB7Urh5tvIes7kPGy3rN5mMkn0Z8RBjiNnNhGqR/DT9RvLar4w/DYaeNscLGsjaLBrQAAEGu5EZuaTC2WibpTEduVwGm7l7LeQW1gKUQEREBERAREQEREBV7nyxo02FSNabPne2nHcbuf9kEeKsJUn0k62zKKLcXyyH6IY0fecgohERAREQfTW610FmhzTNp2sra1t6hw0oo3AEQg7Hkb3n4KuczOTTa7E2aYvFADUOHEtIDGn6RB8F1IAgAKURAREQEREBERAREQEREBUL0lHeeoxwimP2mfkr6WmZfZtafF3RGWSSN0QcBoBhuHW26Xcg5PRdC/wDzfQ/tNR7of0qR0b6DfUVPh1P6UHPKLotnRzw3fNVH6UI/219Ho6YZ87VfXh/40GH6NdCNGsmtr0oogfBziPuq7lreROQ9PhMT4qZ0ha9/WHrC0m+iG6rAatS2RAREQEREBERAREQEREBERARFF0EqLrV8qs5OHYb2aiUdb81GNOXxaPR8Sq9rOkpED5mjc5vF8zWk+AaUF1XUqlqHpJwk+fpHtbxjla4jnYgXVjZLZf0GJD+yygvAuY3dmUfQO3wug2NFAcpQEREBERAREQEREBERAREQFWWeXOM/Dom09MbVUzS7S3wx3tpj2idQ7irNXLOe6ZzsZqA75IiaOQ6tp/E+9Bo01Q55LnkucTcuJJc48STtK+LqEQTdftSV0kL2yROLJGnSa5pIc08Qdy/BEHU2aTOAcVpiJreVQkNktqDwfRlA52cDzHNb6ucOjtI4YlIBfRNK/S4anttddHoCIiAiIgIiICIiAiIgIiICpHP7kK97m4jA0uAZ1c4A1gN9GW28bj3BXcviSMOBBAIIsQRcEcCN6DiCyhdGZX5gqSpLpKN/k0huSyxdCTyG1ngqcykze1NC8skfE6xtdjpPxaEGr2QNK3TJXNZVYgRoSQsaTtcZCR9EN1+9XRkXmToqBwllJqKgawXtAiYeLY+PM3QeTMbkM+ip31M7dGeoADWnbHENYB4OJN7cA1WiospQEREBERARE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149" name="AutoShape 5" descr="data:image/jpeg;base64,/9j/4AAQSkZJRgABAQAAAQABAAD/2wCEAAkGBhAQERQSEBQVFRAVEhYRFxUUEhAXEhIWGhgYFRcSGBQYHCYeFxklHB4YHy8gIycpLC8tFR49NTEqNSYrLCkBCQoKBQUFDQUFDSkYEhgpKSkpKSkpKSkpKSkpKSkpKSkpKSkpKSkpKSkpKSkpKSkpKSkpKSkpKSkpKSkpKSkpKf/AABEIAM4AnwMBIgACEQEDEQH/xAAcAAEAAgMBAQEAAAAAAAAAAAAAAQcFBggEAgP/xABHEAABAwIBCAUHCQUIAwAAAAABAAIDBBEFBgcSITFBUWEIEyJxgRQjMlJikaFCU4KSorLB0dJUcpOUsSQzQ0Rzw9PwFRYY/8QAFAEBAAAAAAAAAAAAAAAAAAAAAP/EABQRAQAAAAAAAAAAAAAAAAAAAAD/2gAMAwEAAhEDEQA/ALxREQEuoJWh5eZ3aTDNKNnnqv5pp7LOcjx6PcLnkg3ioqGMaXPc1rALlziA0cyTqVfZR588Lpbtic6pkG6EDQvzkdq911QuVWX9diTr1MpLL3ETLthb3M3nmbla6SgtnFukVXvuKeGGEbi4PkePEkN+ytVrs7OMTelWSNHCMMYPsgFaeiDKT5TVsn95Uzv/AHp5T/Vy8jq+Q7XvPe935rzIg9ceJzNN2yyAjhI8W9xWTpMusSiPYrKgDh18hA8HErAogsDDc+OMQ20pmyjhLGw38W2K3LBekgNlXS29qB9/sP8AzVGog62yfzpYVXWEVQ1sh/w5fNvvw7Wo+BW2Arh8OW35J51cRw6zY5DJCDrhlJcy3Bp9JngfBB1jdStLyGzp0WKANaeqqra4XkXNtpYflt+PJbmCglERAUEoVWeeTOP/AOPh8mp3WrJm7RthjOov/eOwe/cgxOdrPB5OXUdA7z47Mszbea4sYfX4nd3qgpJCSSSSSbkm9yd+tJHEm5Os6zfaTv1r4QEREBERAREQEREBERAREQfrBUuY4OYS1wOkHNJBaRrBBGwq/wDNPni8qLaOvcBUejHLqAm9l27T56r9657X3G8g3BsRrBBsb9+5B3AEVZZm84xxCHyaoderhaO0Trmj2B/7w1A94O9WaEHhxrGIqSnlqJTaOJheedtjRzJsB3rj7KTHpa6pkqZjd8ji625o+SwcgLAdyuvpFZSdXBDRNOuV3XSAeo3U0eLr/VVAkoIREQEREBFNlmMm8kazEZNCkic873bGM5uedQQYchLK88A6OLbB1dUm/qQAWHLrHj+jVtsGYnBWixikdzdPLfv7JA+CDl5TZdNVuYLB3izGzRHiyZx8bPDgtHyj6O9RGC6hmbMB/hyARv8ABw7J+CCnEXqxHDJaeR0U7HRytNi14IcPBeVAREQEREGUyax6WhqYqmL043h1tzm7HMPIjV4rsPCMUjqYIp4jeOVjZG9xF7d42eC4pBXQ3R5yj62klpHHtwP02/6b93g4H6wQVrntxQz4vOPkwhkDeWi0Fw+s4rQlmMrqrra6qk9apmd4GR1lh0BERAUgKF9xgk6tZQblmyzePxaosbtpYyDK8c9kbfaPwA7l0/guB09HC2GmYI4mjUG7/aJ3nmVic3mS7cPoIYAAJNESSneZHAF1+7U36K2VBFlKIgJZEQajnBzeU+KwFrgG1LQeqmt2mn1XHew7x7lyrimGSU0r4Zm6MsbyxzTuI2+HPmu1yueukVgQiq4Klot18ZY+298ZHaPPRcB9FBUSIiAiIgKxcxOL9RirWk2ZLDJGedm9YPuqull8lqoxVUbxtGl8WOH4oPDXuvJIeL3H7RXmWw4vkhWtnlaKWoLRK9oIp5iCA52sHR1ryjJHEDspKn+Wn/SgxCLONyHxM7KKp/l5v0r7/wDQcU/Yqn+BL+SDALPZCYf5RiNJEdjqmO/cHBx+AK+2ZvMWOyhqv4En5Lcs1OQeIwYrTS1FJNHEwvcXPjLWjsOA1nmQg6PaFKgKUBERAREQCqd6SDR5JSnf17rd3Vm/4K4SqI6SOLNL6SmB1tbJM4cNIhjf6OQUqVCIgIiICzmRtG6asijZ6TtO3hG8/gsGrIzCYX12Kh5F2wwyPPe4dWPvFB01opZSiBZLIiCLJoqUQQApREBERARF8SyhoLnEBoBJJNgAN6D8MQxGOCJ80rgyKNpe5x+S0ayuQcsso34hWTVTxbTd2W+owCzG+AA+K3vPFnRFc7ySjd/ZGOu+Qf5h42W9gbuPdZVVdBCIiAiIgkBdD9HnJ3qaOWrcO1UP0W8erZcX8XE+4KjslsnZcQqoqaL0pHAE2NmN+U88gNa7BwrDY6aGOCIWjjY1jRyAt79/ig9aIiAiIgIiICIiAl0Wo5fZx6TCY/OHTqHC8cLT2nc3H5LefuQZrKDKCnoYnT1MjY4wNp2k+q1u1zuQXOmcXO9UYkTDDeGjvbQB7cw4yHh7I1d61jKzLKrxKbral5PqMGqOMeq1v47SsEgIiICIiAv2pqd73BrAXPcQ1oAu4k6gAOK/Sgw2WeRsULXPkcbBrQST/wB4rovNZmlZh7RUVQa+sI1Da2AcG8XcXIPdmmzcjC6frJQDWTAF5+bbuhafiTx7lv4QBSgIiICIiAiIgIi/GpqWxtc95DWNBc4nYGgXJ9yDU85OcCPCqbS1OqJLtij4nfIR6g+JXLeL4tNVSvmneXyvdpOc7aTwA3AbANyyuXWVj8SrJahxOgToxtPyIwey23HeeZK166AoREBEX0xtza1ydVkEALZsjM39XikmjC0tiB7Urh5tvIes7kPGy3rN5mMkn0Z8RBjiNnNhGqR/DT9RvLar4w/DYaeNscLGsjaLBrQAAEGu5EZuaTC2WibpTEduVwGm7l7LeQW1gKUQEREBERAREQEREBV7nyxo02FSNabPne2nHcbuf9kEeKsJUn0k62zKKLcXyyH6IY0fecgohERAREQfTW610FmhzTNp2sra1t6hw0oo3AEQg7Hkb3n4KuczOTTa7E2aYvFADUOHEtIDGn6RB8F1IAgAKURAREQEREBERAREQEREBUL0lHeeoxwimP2mfkr6WmZfZtafF3RGWSSN0QcBoBhuHW26Xcg5PRdC/wDzfQ/tNR7of0qR0b6DfUVPh1P6UHPKLotnRzw3fNVH6UI/219Ho6YZ87VfXh/40GH6NdCNGsmtr0oogfBziPuq7lreROQ9PhMT4qZ0ha9/WHrC0m+iG6rAatS2RAREQEREBERAREQEREBERARFF0EqLrV8qs5OHYb2aiUdb81GNOXxaPR8Sq9rOkpED5mjc5vF8zWk+AaUF1XUqlqHpJwk+fpHtbxjla4jnYgXVjZLZf0GJD+yygvAuY3dmUfQO3wug2NFAcpQEREBERAREQEREBERAREQFWWeXOM/Dom09MbVUzS7S3wx3tpj2idQ7irNXLOe6ZzsZqA75IiaOQ6tp/E+9Bo01Q55LnkucTcuJJc48STtK+LqEQTdftSV0kL2yROLJGnSa5pIc08Qdy/BEHU2aTOAcVpiJreVQkNktqDwfRlA52cDzHNb6ucOjtI4YlIBfRNK/S4anttddHoCIiAiIgIiICIiAiIgIiICpHP7kK97m4jA0uAZ1c4A1gN9GW28bj3BXcviSMOBBAIIsQRcEcCN6DiCyhdGZX5gqSpLpKN/k0huSyxdCTyG1ngqcykze1NC8skfE6xtdjpPxaEGr2QNK3TJXNZVYgRoSQsaTtcZCR9EN1+9XRkXmToqBwllJqKgawXtAiYeLY+PM3QeTMbkM+ip31M7dGeoADWnbHENYB4OJN7cA1WiospQEREBERARE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51" name="Picture 7" descr="http://nd03.jxs.cz/568/711/c4679351b6_55612626_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31210">
            <a:off x="7207459" y="4613042"/>
            <a:ext cx="1537022" cy="19927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</TotalTime>
  <Words>691</Words>
  <Application>Microsoft Office PowerPoint</Application>
  <PresentationFormat>Předvádění na obrazovce (4:3)</PresentationFormat>
  <Paragraphs>116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Volnočasové aktivity  dospělých </vt:lpstr>
      <vt:lpstr>Zájmové vzdělávání (sociokulturní vzdělávání)</vt:lpstr>
      <vt:lpstr>Volný čas</vt:lpstr>
      <vt:lpstr>Prezentace aplikace PowerPoint</vt:lpstr>
      <vt:lpstr>Druhy volného času</vt:lpstr>
      <vt:lpstr>Význam volnočasových aktivit</vt:lpstr>
      <vt:lpstr>Determinanty</vt:lpstr>
      <vt:lpstr>Prezentace aplikace PowerPoint</vt:lpstr>
      <vt:lpstr>Jak je vnímán volný čas…</vt:lpstr>
      <vt:lpstr>Omezení a překážky</vt:lpstr>
      <vt:lpstr>Druhy aktivit</vt:lpstr>
      <vt:lpstr>Volnočasové aktivity v Brně</vt:lpstr>
      <vt:lpstr>Zdroje a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Volnočasové aktivity  dospělých a seniorů </dc:title>
  <dc:creator>Valued Acer Customer</dc:creator>
  <cp:lastModifiedBy>Petr Horehleď</cp:lastModifiedBy>
  <cp:revision>26</cp:revision>
  <dcterms:created xsi:type="dcterms:W3CDTF">2013-03-16T17:18:16Z</dcterms:created>
  <dcterms:modified xsi:type="dcterms:W3CDTF">2014-03-19T14:47:12Z</dcterms:modified>
</cp:coreProperties>
</file>