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4" r:id="rId4"/>
    <p:sldId id="285" r:id="rId5"/>
    <p:sldId id="286" r:id="rId6"/>
    <p:sldId id="287" r:id="rId7"/>
    <p:sldId id="288" r:id="rId8"/>
    <p:sldId id="289" r:id="rId9"/>
    <p:sldId id="290" r:id="rId10"/>
    <p:sldId id="258" r:id="rId11"/>
    <p:sldId id="263" r:id="rId12"/>
    <p:sldId id="264" r:id="rId13"/>
    <p:sldId id="267" r:id="rId14"/>
    <p:sldId id="268" r:id="rId15"/>
    <p:sldId id="271" r:id="rId16"/>
    <p:sldId id="273" r:id="rId17"/>
    <p:sldId id="274" r:id="rId18"/>
    <p:sldId id="291" r:id="rId19"/>
    <p:sldId id="292" r:id="rId20"/>
    <p:sldId id="293" r:id="rId21"/>
    <p:sldId id="294" r:id="rId22"/>
    <p:sldId id="28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96" d="100"/>
          <a:sy n="96" d="100"/>
        </p:scale>
        <p:origin x="-96"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563209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858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12247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07125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566F757-4B89-4FF1-86BC-D74453D4D99C}" type="datetimeFigureOut">
              <a:rPr lang="cs-CZ" smtClean="0"/>
              <a:t>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71649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566F757-4B89-4FF1-86BC-D74453D4D99C}" type="datetimeFigureOut">
              <a:rPr lang="cs-CZ" smtClean="0"/>
              <a:t>9.9.2015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94895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566F757-4B89-4FF1-86BC-D74453D4D99C}" type="datetimeFigureOut">
              <a:rPr lang="cs-CZ" smtClean="0"/>
              <a:t>9.9.2015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32946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566F757-4B89-4FF1-86BC-D74453D4D99C}" type="datetimeFigureOut">
              <a:rPr lang="cs-CZ" smtClean="0"/>
              <a:t>9.9.2015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534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566F757-4B89-4FF1-86BC-D74453D4D99C}" type="datetimeFigureOut">
              <a:rPr lang="cs-CZ" smtClean="0"/>
              <a:t>9.9.2015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92027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66F757-4B89-4FF1-86BC-D74453D4D99C}" type="datetimeFigureOut">
              <a:rPr lang="cs-CZ" smtClean="0"/>
              <a:t>9.9.2015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520083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66F757-4B89-4FF1-86BC-D74453D4D99C}" type="datetimeFigureOut">
              <a:rPr lang="cs-CZ" smtClean="0"/>
              <a:t>9.9.2015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7583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6F757-4B89-4FF1-86BC-D74453D4D99C}" type="datetimeFigureOut">
              <a:rPr lang="cs-CZ" smtClean="0"/>
              <a:t>9.9.2015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7749F-DADA-40A0-83F1-F618C83D8DEC}" type="slidenum">
              <a:rPr lang="cs-CZ" smtClean="0"/>
              <a:t>‹#›</a:t>
            </a:fld>
            <a:endParaRPr lang="cs-CZ"/>
          </a:p>
        </p:txBody>
      </p:sp>
    </p:spTree>
    <p:extLst>
      <p:ext uri="{BB962C8B-B14F-4D97-AF65-F5344CB8AC3E}">
        <p14:creationId xmlns:p14="http://schemas.microsoft.com/office/powerpoint/2010/main" val="336331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What is Communication?</a:t>
            </a:r>
            <a:endParaRPr lang="cs-CZ" dirty="0"/>
          </a:p>
        </p:txBody>
      </p:sp>
      <p:sp>
        <p:nvSpPr>
          <p:cNvPr id="3" name="Podnadpis 2"/>
          <p:cNvSpPr>
            <a:spLocks noGrp="1"/>
          </p:cNvSpPr>
          <p:nvPr>
            <p:ph type="subTitle" idx="1"/>
          </p:nvPr>
        </p:nvSpPr>
        <p:spPr/>
        <p:txBody>
          <a:bodyPr/>
          <a:lstStyle/>
          <a:p>
            <a:r>
              <a:rPr lang="en-GB" dirty="0" smtClean="0"/>
              <a:t>Eva Trnova</a:t>
            </a:r>
          </a:p>
          <a:p>
            <a:r>
              <a:rPr lang="en-GB" dirty="0" smtClean="0"/>
              <a:t>Faculty of Education, MU</a:t>
            </a:r>
          </a:p>
          <a:p>
            <a:r>
              <a:rPr lang="en-GB" dirty="0" smtClean="0"/>
              <a:t>2015</a:t>
            </a:r>
            <a:endParaRPr lang="en-GB" dirty="0"/>
          </a:p>
        </p:txBody>
      </p:sp>
    </p:spTree>
    <p:extLst>
      <p:ext uri="{BB962C8B-B14F-4D97-AF65-F5344CB8AC3E}">
        <p14:creationId xmlns:p14="http://schemas.microsoft.com/office/powerpoint/2010/main" val="390740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a:t>The different categories of communication</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buNone/>
            </a:pPr>
            <a:r>
              <a:rPr lang="en-GB" b="1" dirty="0"/>
              <a:t>Spoken or </a:t>
            </a:r>
            <a:r>
              <a:rPr lang="cs-CZ" b="1" dirty="0" err="1" smtClean="0"/>
              <a:t>verbal</a:t>
            </a:r>
            <a:r>
              <a:rPr lang="cs-CZ" b="1" dirty="0" smtClean="0"/>
              <a:t> </a:t>
            </a:r>
            <a:r>
              <a:rPr lang="cs-CZ" b="1" dirty="0" err="1" smtClean="0"/>
              <a:t>communication</a:t>
            </a:r>
            <a:r>
              <a:rPr lang="en-GB" dirty="0" smtClean="0"/>
              <a:t>: </a:t>
            </a:r>
            <a:r>
              <a:rPr lang="en-GB" dirty="0"/>
              <a:t>face-to-face, telephone, radio or television and other media</a:t>
            </a:r>
            <a:r>
              <a:rPr lang="en-GB" dirty="0" smtClean="0"/>
              <a:t>.</a:t>
            </a:r>
            <a:endParaRPr lang="cs-CZ" dirty="0" smtClean="0"/>
          </a:p>
          <a:p>
            <a:pPr marL="0" indent="0">
              <a:buNone/>
            </a:pPr>
            <a:r>
              <a:rPr lang="cs-CZ" b="1" dirty="0" smtClean="0"/>
              <a:t>Non- </a:t>
            </a:r>
            <a:r>
              <a:rPr lang="cs-CZ" b="1" dirty="0" err="1" smtClean="0"/>
              <a:t>verbal</a:t>
            </a:r>
            <a:r>
              <a:rPr lang="cs-CZ" b="1" dirty="0" smtClean="0"/>
              <a:t> </a:t>
            </a:r>
            <a:r>
              <a:rPr lang="cs-CZ" b="1" dirty="0" err="1" smtClean="0"/>
              <a:t>communication</a:t>
            </a:r>
            <a:r>
              <a:rPr lang="cs-CZ" b="1" dirty="0" smtClean="0"/>
              <a:t>:</a:t>
            </a:r>
            <a:r>
              <a:rPr lang="en-GB" dirty="0" smtClean="0"/>
              <a:t> </a:t>
            </a:r>
            <a:r>
              <a:rPr lang="en-GB" dirty="0"/>
              <a:t>body language, gestures, how we dress or act - even our scent</a:t>
            </a:r>
            <a:r>
              <a:rPr lang="en-GB" dirty="0" smtClean="0"/>
              <a:t>.</a:t>
            </a:r>
            <a:endParaRPr lang="cs-CZ" dirty="0" smtClean="0"/>
          </a:p>
          <a:p>
            <a:pPr marL="0" indent="0">
              <a:buNone/>
            </a:pPr>
            <a:r>
              <a:rPr lang="cs-CZ" b="1" dirty="0" err="1" smtClean="0"/>
              <a:t>Written</a:t>
            </a:r>
            <a:r>
              <a:rPr lang="cs-CZ" b="1" dirty="0" smtClean="0"/>
              <a:t> </a:t>
            </a:r>
            <a:r>
              <a:rPr lang="cs-CZ" b="1" dirty="0" err="1" smtClean="0"/>
              <a:t>communication</a:t>
            </a:r>
            <a:r>
              <a:rPr lang="en-GB" dirty="0" smtClean="0"/>
              <a:t>: </a:t>
            </a:r>
            <a:r>
              <a:rPr lang="en-GB" dirty="0"/>
              <a:t>letters, e-mails, books, magazines, the Internet or via other media</a:t>
            </a:r>
            <a:r>
              <a:rPr lang="en-GB" dirty="0" smtClean="0"/>
              <a:t>.</a:t>
            </a:r>
            <a:endParaRPr lang="cs-CZ" dirty="0" smtClean="0"/>
          </a:p>
          <a:p>
            <a:pPr marL="0" indent="0">
              <a:buNone/>
            </a:pPr>
            <a:r>
              <a:rPr lang="en-GB" b="1" dirty="0" smtClean="0"/>
              <a:t>Visualizations</a:t>
            </a:r>
            <a:r>
              <a:rPr lang="en-GB" dirty="0"/>
              <a:t>: </a:t>
            </a:r>
            <a:r>
              <a:rPr lang="cs-CZ" dirty="0" err="1" smtClean="0"/>
              <a:t>graphs</a:t>
            </a:r>
            <a:r>
              <a:rPr lang="cs-CZ" dirty="0" smtClean="0"/>
              <a:t> and </a:t>
            </a:r>
            <a:r>
              <a:rPr lang="cs-CZ" dirty="0" err="1" smtClean="0"/>
              <a:t>charts</a:t>
            </a:r>
            <a:r>
              <a:rPr lang="cs-CZ" dirty="0" smtClean="0"/>
              <a:t>, </a:t>
            </a:r>
            <a:r>
              <a:rPr lang="en-GB" dirty="0" smtClean="0"/>
              <a:t>maps</a:t>
            </a:r>
            <a:r>
              <a:rPr lang="en-GB" dirty="0"/>
              <a:t>, logos and other visualizations can communicate messages.</a:t>
            </a:r>
            <a:br>
              <a:rPr lang="en-GB" dirty="0"/>
            </a:br>
            <a:r>
              <a:rPr lang="en-GB" dirty="0"/>
              <a:t/>
            </a:r>
            <a:br>
              <a:rPr lang="en-GB" dirty="0"/>
            </a:br>
            <a:r>
              <a:rPr lang="en-GB" dirty="0"/>
              <a:t/>
            </a:r>
            <a:br>
              <a:rPr lang="en-GB" dirty="0"/>
            </a:br>
            <a:endParaRPr lang="cs-CZ" dirty="0"/>
          </a:p>
        </p:txBody>
      </p:sp>
    </p:spTree>
    <p:extLst>
      <p:ext uri="{BB962C8B-B14F-4D97-AF65-F5344CB8AC3E}">
        <p14:creationId xmlns:p14="http://schemas.microsoft.com/office/powerpoint/2010/main" val="707449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smtClean="0"/>
              <a:t>The</a:t>
            </a:r>
            <a:r>
              <a:rPr lang="cs-CZ" b="1" dirty="0" smtClean="0"/>
              <a:t> </a:t>
            </a:r>
            <a:r>
              <a:rPr lang="cs-CZ" b="1" dirty="0" err="1"/>
              <a:t>g</a:t>
            </a:r>
            <a:r>
              <a:rPr lang="cs-CZ" b="1" dirty="0" err="1" smtClean="0"/>
              <a:t>oal</a:t>
            </a:r>
            <a:r>
              <a:rPr lang="cs-CZ" b="1" dirty="0" smtClean="0"/>
              <a:t> </a:t>
            </a:r>
            <a:r>
              <a:rPr lang="cs-CZ" b="1" dirty="0" err="1" smtClean="0"/>
              <a:t>of</a:t>
            </a:r>
            <a:r>
              <a:rPr lang="cs-CZ" b="1" dirty="0" smtClean="0"/>
              <a:t> </a:t>
            </a:r>
            <a:r>
              <a:rPr lang="cs-CZ" b="1" dirty="0" err="1" smtClean="0"/>
              <a:t>all</a:t>
            </a:r>
            <a:r>
              <a:rPr lang="cs-CZ" b="1" dirty="0" smtClean="0"/>
              <a:t> </a:t>
            </a:r>
            <a:r>
              <a:rPr lang="en-GB" b="1" dirty="0"/>
              <a:t>categories </a:t>
            </a:r>
            <a:r>
              <a:rPr lang="cs-CZ" b="1" dirty="0" err="1" smtClean="0"/>
              <a:t>of</a:t>
            </a:r>
            <a:r>
              <a:rPr lang="cs-CZ" b="1" dirty="0" smtClean="0"/>
              <a:t> </a:t>
            </a:r>
            <a:r>
              <a:rPr lang="cs-CZ" b="1" dirty="0" err="1" smtClean="0"/>
              <a:t>communication</a:t>
            </a:r>
            <a:endParaRPr lang="cs-CZ" b="1" dirty="0"/>
          </a:p>
        </p:txBody>
      </p:sp>
      <p:sp>
        <p:nvSpPr>
          <p:cNvPr id="3" name="Zástupný symbol pro obsah 2"/>
          <p:cNvSpPr>
            <a:spLocks noGrp="1"/>
          </p:cNvSpPr>
          <p:nvPr>
            <p:ph idx="1"/>
          </p:nvPr>
        </p:nvSpPr>
        <p:spPr/>
        <p:txBody>
          <a:bodyPr>
            <a:normAutofit/>
          </a:bodyPr>
          <a:lstStyle/>
          <a:p>
            <a:pPr marL="0" indent="0">
              <a:buNone/>
            </a:pPr>
            <a:endParaRPr lang="en-GB" dirty="0"/>
          </a:p>
          <a:p>
            <a:pPr marL="0" indent="0">
              <a:buNone/>
            </a:pPr>
            <a:r>
              <a:rPr lang="en-GB" sz="4400" dirty="0"/>
              <a:t>The desired outcome or goal of any communication process is </a:t>
            </a:r>
            <a:r>
              <a:rPr lang="en-GB" sz="4400" dirty="0" smtClean="0"/>
              <a:t>understanding</a:t>
            </a:r>
            <a:r>
              <a:rPr lang="cs-CZ" sz="4400" dirty="0" smtClean="0"/>
              <a:t>!!!</a:t>
            </a:r>
            <a:r>
              <a:rPr lang="en-GB" sz="4400" dirty="0"/>
              <a:t/>
            </a:r>
            <a:br>
              <a:rPr lang="en-GB" sz="4400" dirty="0"/>
            </a:br>
            <a:r>
              <a:rPr lang="en-GB" sz="4400" dirty="0"/>
              <a:t/>
            </a:r>
            <a:br>
              <a:rPr lang="en-GB" sz="4400" dirty="0"/>
            </a:br>
            <a:endParaRPr lang="cs-CZ" sz="4400" dirty="0"/>
          </a:p>
        </p:txBody>
      </p:sp>
    </p:spTree>
    <p:extLst>
      <p:ext uri="{BB962C8B-B14F-4D97-AF65-F5344CB8AC3E}">
        <p14:creationId xmlns:p14="http://schemas.microsoft.com/office/powerpoint/2010/main" val="190870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98362"/>
          </a:xfrm>
        </p:spPr>
        <p:txBody>
          <a:bodyPr>
            <a:normAutofit/>
          </a:bodyPr>
          <a:lstStyle/>
          <a:p>
            <a:r>
              <a:rPr lang="cs-CZ" b="1" dirty="0" err="1" smtClean="0"/>
              <a:t>Interpersonal</a:t>
            </a:r>
            <a:r>
              <a:rPr lang="cs-CZ" b="1" dirty="0" smtClean="0"/>
              <a:t> </a:t>
            </a:r>
            <a:r>
              <a:rPr lang="cs-CZ" b="1" dirty="0" err="1" smtClean="0"/>
              <a:t>communication</a:t>
            </a:r>
            <a:endParaRPr lang="cs-CZ" b="1" dirty="0"/>
          </a:p>
        </p:txBody>
      </p:sp>
      <p:sp>
        <p:nvSpPr>
          <p:cNvPr id="3" name="Zástupný symbol pro obsah 2"/>
          <p:cNvSpPr>
            <a:spLocks noGrp="1"/>
          </p:cNvSpPr>
          <p:nvPr>
            <p:ph idx="1"/>
          </p:nvPr>
        </p:nvSpPr>
        <p:spPr>
          <a:xfrm>
            <a:off x="586409" y="1123122"/>
            <a:ext cx="10767391" cy="5053842"/>
          </a:xfrm>
        </p:spPr>
        <p:txBody>
          <a:bodyPr>
            <a:normAutofit fontScale="25000" lnSpcReduction="20000"/>
          </a:bodyPr>
          <a:lstStyle/>
          <a:p>
            <a:r>
              <a:rPr lang="en-GB" sz="9600" dirty="0"/>
              <a:t>The process of </a:t>
            </a:r>
            <a:r>
              <a:rPr lang="cs-CZ" sz="9600" b="1" dirty="0" err="1" smtClean="0"/>
              <a:t>interpersonal</a:t>
            </a:r>
            <a:r>
              <a:rPr lang="cs-CZ" sz="9600" b="1" dirty="0" smtClean="0"/>
              <a:t> </a:t>
            </a:r>
            <a:r>
              <a:rPr lang="cs-CZ" sz="9600" b="1" dirty="0" err="1"/>
              <a:t>communication</a:t>
            </a:r>
            <a:r>
              <a:rPr lang="en-GB" sz="9600" dirty="0"/>
              <a:t> cannot be regarded as a phenomena which simply 'happens', but should be seen as a process which involves participants negotiating their role in this process, whether consciously or unconsciously. </a:t>
            </a:r>
          </a:p>
          <a:p>
            <a:r>
              <a:rPr lang="en-GB" sz="9600" b="1" dirty="0"/>
              <a:t>Senders and receivers </a:t>
            </a:r>
            <a:r>
              <a:rPr lang="en-GB" sz="9600" dirty="0"/>
              <a:t>are of course vital in communication. </a:t>
            </a:r>
            <a:endParaRPr lang="cs-CZ" sz="9600" dirty="0" smtClean="0"/>
          </a:p>
          <a:p>
            <a:r>
              <a:rPr lang="en-GB" sz="9600" dirty="0" smtClean="0"/>
              <a:t>In </a:t>
            </a:r>
            <a:r>
              <a:rPr lang="en-GB" sz="9600" b="1" dirty="0"/>
              <a:t>face-to-face communication </a:t>
            </a:r>
            <a:r>
              <a:rPr lang="en-GB" sz="9600" dirty="0"/>
              <a:t>the roles of the sender and receiver are not distinct as both parties communicate with each other, even if in very subtle ways such as through eye-contact (or lack of) and general body language. </a:t>
            </a:r>
            <a:endParaRPr lang="cs-CZ" sz="9600" dirty="0" smtClean="0"/>
          </a:p>
          <a:p>
            <a:r>
              <a:rPr lang="en-GB" sz="9600" dirty="0" smtClean="0"/>
              <a:t>There </a:t>
            </a:r>
            <a:r>
              <a:rPr lang="en-GB" sz="9600" dirty="0"/>
              <a:t>are many other subtle ways that we communicate (perhaps even unintentionally) with others, for example the tone of our voice can give clues to our mood or emotional state, whilst hand signals or gestures can add to a spoken message.</a:t>
            </a:r>
          </a:p>
          <a:p>
            <a:r>
              <a:rPr lang="en-GB" sz="9600" dirty="0"/>
              <a:t>In </a:t>
            </a:r>
            <a:r>
              <a:rPr lang="en-GB" sz="9600" b="1" dirty="0"/>
              <a:t>written communication </a:t>
            </a:r>
            <a:r>
              <a:rPr lang="en-GB" sz="9600" dirty="0"/>
              <a:t>the sender and receiver are more distinct. Until recent times, relatively few writers and publishers were very powerful when it came to communicating the written word. </a:t>
            </a:r>
            <a:endParaRPr lang="cs-CZ" sz="9600" dirty="0" smtClean="0"/>
          </a:p>
          <a:p>
            <a:r>
              <a:rPr lang="en-GB" sz="9600" dirty="0" smtClean="0"/>
              <a:t>Today </a:t>
            </a:r>
            <a:r>
              <a:rPr lang="en-GB" sz="9600" dirty="0"/>
              <a:t>we can all write and publish our ideas on the Internet, which has led to an explosion of information and communication possibilities.</a:t>
            </a:r>
          </a:p>
          <a:p>
            <a:r>
              <a:rPr lang="en-GB" sz="9600" dirty="0"/>
              <a:t/>
            </a:r>
            <a:br>
              <a:rPr lang="en-GB" sz="9600" dirty="0"/>
            </a:br>
            <a:r>
              <a:rPr lang="en-GB" sz="9600" dirty="0"/>
              <a:t/>
            </a:r>
            <a:br>
              <a:rPr lang="en-GB" sz="9600" dirty="0"/>
            </a:br>
            <a:endParaRPr lang="en-GB" sz="9600" dirty="0"/>
          </a:p>
          <a:p>
            <a:pPr marL="0" indent="0">
              <a:buNone/>
            </a:pPr>
            <a:endParaRPr lang="cs-CZ" dirty="0"/>
          </a:p>
        </p:txBody>
      </p:sp>
      <p:pic>
        <p:nvPicPr>
          <p:cNvPr id="4" name="Obrázek 3"/>
          <p:cNvPicPr>
            <a:picLocks noChangeAspect="1"/>
          </p:cNvPicPr>
          <p:nvPr/>
        </p:nvPicPr>
        <p:blipFill>
          <a:blip r:embed="rId2"/>
          <a:stretch>
            <a:fillRect/>
          </a:stretch>
        </p:blipFill>
        <p:spPr>
          <a:xfrm>
            <a:off x="10534202" y="288235"/>
            <a:ext cx="1144342" cy="1130610"/>
          </a:xfrm>
          <a:prstGeom prst="rect">
            <a:avLst/>
          </a:prstGeom>
        </p:spPr>
      </p:pic>
    </p:spTree>
    <p:extLst>
      <p:ext uri="{BB962C8B-B14F-4D97-AF65-F5344CB8AC3E}">
        <p14:creationId xmlns:p14="http://schemas.microsoft.com/office/powerpoint/2010/main" val="1280907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a:t>Principles of Interpersonal Communication</a:t>
            </a:r>
            <a:endParaRPr lang="en-GB" dirty="0"/>
          </a:p>
        </p:txBody>
      </p:sp>
      <p:sp>
        <p:nvSpPr>
          <p:cNvPr id="3" name="Zástupný symbol pro obsah 2"/>
          <p:cNvSpPr>
            <a:spLocks noGrp="1"/>
          </p:cNvSpPr>
          <p:nvPr>
            <p:ph idx="1"/>
          </p:nvPr>
        </p:nvSpPr>
        <p:spPr/>
        <p:txBody>
          <a:bodyPr>
            <a:normAutofit/>
          </a:bodyPr>
          <a:lstStyle/>
          <a:p>
            <a:r>
              <a:rPr lang="en-GB" dirty="0"/>
              <a:t>Common to all interpersonal communications are some basic principles.</a:t>
            </a:r>
          </a:p>
          <a:p>
            <a:r>
              <a:rPr lang="en-GB" dirty="0"/>
              <a:t>These principles govern the effectiveness of our communications; they may be simple to understand but can take a lifetime to master.</a:t>
            </a:r>
          </a:p>
          <a:p>
            <a:pPr marL="0" indent="0">
              <a:buNone/>
            </a:pPr>
            <a:r>
              <a:rPr lang="en-GB" dirty="0"/>
              <a:t/>
            </a:r>
            <a:br>
              <a:rPr lang="en-GB" dirty="0"/>
            </a:br>
            <a:r>
              <a:rPr lang="en-GB" dirty="0"/>
              <a:t/>
            </a:r>
            <a:br>
              <a:rPr lang="en-GB" dirty="0"/>
            </a:br>
            <a:endParaRPr lang="cs-CZ" dirty="0"/>
          </a:p>
        </p:txBody>
      </p:sp>
    </p:spTree>
    <p:extLst>
      <p:ext uri="{BB962C8B-B14F-4D97-AF65-F5344CB8AC3E}">
        <p14:creationId xmlns:p14="http://schemas.microsoft.com/office/powerpoint/2010/main" val="558120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Interpersonal Communication is not Optional</a:t>
            </a:r>
            <a:endParaRPr lang="cs-CZ" dirty="0"/>
          </a:p>
        </p:txBody>
      </p:sp>
      <p:sp>
        <p:nvSpPr>
          <p:cNvPr id="3" name="Zástupný symbol pro obsah 2"/>
          <p:cNvSpPr>
            <a:spLocks noGrp="1"/>
          </p:cNvSpPr>
          <p:nvPr>
            <p:ph idx="1"/>
          </p:nvPr>
        </p:nvSpPr>
        <p:spPr/>
        <p:txBody>
          <a:bodyPr>
            <a:normAutofit fontScale="85000" lnSpcReduction="20000"/>
          </a:bodyPr>
          <a:lstStyle/>
          <a:p>
            <a:r>
              <a:rPr lang="en-GB" dirty="0"/>
              <a:t>We may, at times, try not to communicate; but not communicating is not an option.  </a:t>
            </a:r>
            <a:endParaRPr lang="cs-CZ" dirty="0" smtClean="0"/>
          </a:p>
          <a:p>
            <a:r>
              <a:rPr lang="en-GB" dirty="0" smtClean="0"/>
              <a:t>In </a:t>
            </a:r>
            <a:r>
              <a:rPr lang="en-GB" dirty="0"/>
              <a:t>fact the harder we try not to communicate, the more we do!  By not communicating we are communicating something: perhaps that we are shy, perhaps that we are angry or sulking, perhaps that we are too busy.  Ignoring somebody is communicating with them, we may not tell them we are ignoring them but through non-verbal communication we hope to make that apparent.  </a:t>
            </a:r>
          </a:p>
          <a:p>
            <a:r>
              <a:rPr lang="en-GB" b="1" dirty="0"/>
              <a:t>We communicate far more and far more honestly with non-verbal communication than we do with words. </a:t>
            </a:r>
            <a:r>
              <a:rPr lang="en-GB" dirty="0"/>
              <a:t> Our body posture and position, eye-contact (or lack of it), the smallest and most subtle of mannerisms are all ways of communicating with others.   Furthermore we are constantly being communicated to, we pick up signals from others and interpret them in certain ways and whether or not we understand is based on how skilled we are at interpreting interpersonal communication. </a:t>
            </a:r>
            <a:endParaRPr lang="cs-CZ" dirty="0"/>
          </a:p>
        </p:txBody>
      </p:sp>
    </p:spTree>
    <p:extLst>
      <p:ext uri="{BB962C8B-B14F-4D97-AF65-F5344CB8AC3E}">
        <p14:creationId xmlns:p14="http://schemas.microsoft.com/office/powerpoint/2010/main" val="2509978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8383" y="325368"/>
            <a:ext cx="10515600" cy="1325563"/>
          </a:xfrm>
        </p:spPr>
        <p:txBody>
          <a:bodyPr/>
          <a:lstStyle/>
          <a:p>
            <a:r>
              <a:rPr lang="en-GB" b="1" dirty="0"/>
              <a:t>Once it’s Out, it’s Out.</a:t>
            </a:r>
            <a:br>
              <a:rPr lang="en-GB" b="1" dirty="0"/>
            </a:br>
            <a:endParaRPr lang="cs-CZ" dirty="0"/>
          </a:p>
        </p:txBody>
      </p:sp>
      <p:sp>
        <p:nvSpPr>
          <p:cNvPr id="3" name="Zástupný symbol pro obsah 2"/>
          <p:cNvSpPr>
            <a:spLocks noGrp="1"/>
          </p:cNvSpPr>
          <p:nvPr>
            <p:ph idx="1"/>
          </p:nvPr>
        </p:nvSpPr>
        <p:spPr>
          <a:xfrm>
            <a:off x="838200" y="1441174"/>
            <a:ext cx="10515600" cy="4735789"/>
          </a:xfrm>
        </p:spPr>
        <p:txBody>
          <a:bodyPr>
            <a:normAutofit fontScale="62500" lnSpcReduction="20000"/>
          </a:bodyPr>
          <a:lstStyle/>
          <a:p>
            <a:r>
              <a:rPr lang="en-GB" dirty="0" smtClean="0"/>
              <a:t>The </a:t>
            </a:r>
            <a:r>
              <a:rPr lang="en-GB" dirty="0"/>
              <a:t>process of Interpersonal Communication is irreversible, you can wish you hadn’t said something and you can apologise for something you said and later regret - but you can’t take it back.  </a:t>
            </a:r>
          </a:p>
          <a:p>
            <a:r>
              <a:rPr lang="en-GB" dirty="0"/>
              <a:t>We often behave and therefore communicate to others based on previous communication encounters.  These encounters may or may not be appropriate points of reference.  We stereotype people, often subconsciously, maybe by gender, social standing, religion, race, age and other factors – stereotypes are generalisations, often exaggerated.  </a:t>
            </a:r>
          </a:p>
          <a:p>
            <a:r>
              <a:rPr lang="en-GB" dirty="0"/>
              <a:t>Because of these stereotypes, when we communicate with people we can carry with us certain preconceptions of what they are thinking or how they are likely to behave, we may have ideas about the outcome of the conversation.  </a:t>
            </a:r>
          </a:p>
          <a:p>
            <a:r>
              <a:rPr lang="en-GB" dirty="0"/>
              <a:t>These preconceptions affect how we speak to others, the words we use and the tone of voice.  We naturally communicate in a way that we think is most appropriate for the person we are talking to.  Unfortunately our preconceptions of others are often incorrect.  This can mean that our communication is inappropriate and therefore more likely to be misunderstood.   As the goal to all communication has to be understanding it can be said that we have failed to communicate.  By communicating in this way, being influenced by preconceived ideas, we feedback further stereotypes to the person we are speaking to, thus exasperating the problem.  </a:t>
            </a:r>
          </a:p>
          <a:p>
            <a:r>
              <a:rPr lang="en-GB" dirty="0"/>
              <a:t>Start all interpersonal communication with an open mind; listen to what is being said rather than hearing what you expect to hear.  You are then less likely to be misunderstood or say things that you regret later. </a:t>
            </a:r>
          </a:p>
          <a:p>
            <a:r>
              <a:rPr lang="en-GB" dirty="0"/>
              <a:t/>
            </a:r>
            <a:br>
              <a:rPr lang="en-GB" dirty="0"/>
            </a:br>
            <a:endParaRPr lang="en-GB" dirty="0"/>
          </a:p>
        </p:txBody>
      </p:sp>
    </p:spTree>
    <p:extLst>
      <p:ext uri="{BB962C8B-B14F-4D97-AF65-F5344CB8AC3E}">
        <p14:creationId xmlns:p14="http://schemas.microsoft.com/office/powerpoint/2010/main" val="971568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8383" y="168965"/>
            <a:ext cx="10515600" cy="1044645"/>
          </a:xfrm>
        </p:spPr>
        <p:txBody>
          <a:bodyPr/>
          <a:lstStyle/>
          <a:p>
            <a:r>
              <a:rPr lang="en-GB" b="1" dirty="0"/>
              <a:t>Endless Complexity</a:t>
            </a:r>
            <a:endParaRPr lang="cs-CZ" dirty="0"/>
          </a:p>
        </p:txBody>
      </p:sp>
      <p:sp>
        <p:nvSpPr>
          <p:cNvPr id="3" name="Zástupný symbol pro obsah 2"/>
          <p:cNvSpPr>
            <a:spLocks noGrp="1"/>
          </p:cNvSpPr>
          <p:nvPr>
            <p:ph idx="1"/>
          </p:nvPr>
        </p:nvSpPr>
        <p:spPr>
          <a:xfrm>
            <a:off x="917713" y="1381539"/>
            <a:ext cx="10515600" cy="4815302"/>
          </a:xfrm>
        </p:spPr>
        <p:txBody>
          <a:bodyPr>
            <a:normAutofit fontScale="77500" lnSpcReduction="20000"/>
          </a:bodyPr>
          <a:lstStyle/>
          <a:p>
            <a:r>
              <a:rPr lang="en-GB" dirty="0"/>
              <a:t>No form of communication is simple, there are many reasons why communication is taking place, how it is taking place and how messages are being broadcast and received. </a:t>
            </a:r>
          </a:p>
          <a:p>
            <a:r>
              <a:rPr lang="en-GB" dirty="0"/>
              <a:t>Variables in communication, such as language, environment and distraction as well as the individuals involved in communicating all have an effect on how messages are sent, received and interpreted.  </a:t>
            </a:r>
          </a:p>
          <a:p>
            <a:r>
              <a:rPr lang="en-GB" dirty="0"/>
              <a:t>When we communicate verbally we swap words - words that have, maybe subtly, different meanings to different people in different contexts.  It could be argued that words are in fact just tokens we exchange with each other and that they have no inherent meaning at all </a:t>
            </a:r>
            <a:r>
              <a:rPr lang="en-GB" dirty="0" smtClean="0"/>
              <a:t>hearted </a:t>
            </a:r>
            <a:r>
              <a:rPr lang="en-GB" dirty="0"/>
              <a:t>discussion in this area.  We can communicate the same thing to different individuals but each person may have a different understanding or interpretation of the message.</a:t>
            </a:r>
          </a:p>
          <a:p>
            <a:r>
              <a:rPr lang="en-GB" dirty="0"/>
              <a:t>At any point in communication any misunderstanding, regardless of how small it may seem, will have an effect on the message that is being received.</a:t>
            </a:r>
          </a:p>
          <a:p>
            <a:r>
              <a:rPr lang="en-GB" dirty="0"/>
              <a:t/>
            </a:r>
            <a:br>
              <a:rPr lang="en-GB" dirty="0"/>
            </a:br>
            <a:r>
              <a:rPr lang="en-GB" dirty="0"/>
              <a:t/>
            </a:r>
            <a:br>
              <a:rPr lang="en-GB" dirty="0"/>
            </a:br>
            <a:endParaRPr lang="cs-CZ" dirty="0"/>
          </a:p>
        </p:txBody>
      </p:sp>
    </p:spTree>
    <p:extLst>
      <p:ext uri="{BB962C8B-B14F-4D97-AF65-F5344CB8AC3E}">
        <p14:creationId xmlns:p14="http://schemas.microsoft.com/office/powerpoint/2010/main" val="1993902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Context of Communication</a:t>
            </a:r>
            <a:endParaRPr lang="cs-CZ" dirty="0"/>
          </a:p>
        </p:txBody>
      </p:sp>
      <p:sp>
        <p:nvSpPr>
          <p:cNvPr id="3" name="Zástupný symbol pro obsah 2"/>
          <p:cNvSpPr>
            <a:spLocks noGrp="1"/>
          </p:cNvSpPr>
          <p:nvPr>
            <p:ph idx="1"/>
          </p:nvPr>
        </p:nvSpPr>
        <p:spPr/>
        <p:txBody>
          <a:bodyPr>
            <a:normAutofit/>
          </a:bodyPr>
          <a:lstStyle/>
          <a:p>
            <a:r>
              <a:rPr lang="en-GB" dirty="0"/>
              <a:t>All communication has a context; communication happens for a reason. </a:t>
            </a:r>
          </a:p>
          <a:p>
            <a:r>
              <a:rPr lang="en-GB" dirty="0"/>
              <a:t>Communication can fail because one or more of the participants overlook the context.  To help avoid misunderstandings, and therefore communicate more effectively, it is important that the context of the communication is understood by all.  </a:t>
            </a:r>
            <a:endParaRPr lang="cs-CZ" dirty="0" smtClean="0"/>
          </a:p>
          <a:p>
            <a:r>
              <a:rPr lang="cs-CZ" dirty="0" smtClean="0"/>
              <a:t>W</a:t>
            </a:r>
            <a:r>
              <a:rPr lang="en-GB" dirty="0" err="1" smtClean="0"/>
              <a:t>hy</a:t>
            </a:r>
            <a:r>
              <a:rPr lang="en-GB" dirty="0" smtClean="0"/>
              <a:t> </a:t>
            </a:r>
            <a:r>
              <a:rPr lang="en-GB" dirty="0"/>
              <a:t>is the communication happening?  </a:t>
            </a:r>
            <a:endParaRPr lang="cs-CZ" dirty="0" smtClean="0"/>
          </a:p>
          <a:p>
            <a:r>
              <a:rPr lang="en-GB" dirty="0" smtClean="0"/>
              <a:t>It </a:t>
            </a:r>
            <a:r>
              <a:rPr lang="en-GB" dirty="0"/>
              <a:t>is important that participants are on the same ‘wavelength’ so that they understand why the communication is occurring.  It may be useful to start a larger conversation by explaining why it is happening. </a:t>
            </a:r>
          </a:p>
        </p:txBody>
      </p:sp>
    </p:spTree>
    <p:extLst>
      <p:ext uri="{BB962C8B-B14F-4D97-AF65-F5344CB8AC3E}">
        <p14:creationId xmlns:p14="http://schemas.microsoft.com/office/powerpoint/2010/main" val="3518317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a:t>
            </a:r>
            <a:r>
              <a:rPr lang="en-GB" b="1" dirty="0" err="1" smtClean="0"/>
              <a:t>roblems</a:t>
            </a:r>
            <a:r>
              <a:rPr lang="en-GB" b="1" dirty="0" smtClean="0"/>
              <a:t> </a:t>
            </a:r>
            <a:r>
              <a:rPr lang="en-GB" b="1" dirty="0"/>
              <a:t>that affect the context of the communication</a:t>
            </a:r>
          </a:p>
        </p:txBody>
      </p:sp>
      <p:sp>
        <p:nvSpPr>
          <p:cNvPr id="3" name="Zástupný symbol pro obsah 2"/>
          <p:cNvSpPr>
            <a:spLocks noGrp="1"/>
          </p:cNvSpPr>
          <p:nvPr>
            <p:ph idx="1"/>
          </p:nvPr>
        </p:nvSpPr>
        <p:spPr/>
        <p:txBody>
          <a:bodyPr/>
          <a:lstStyle/>
          <a:p>
            <a:r>
              <a:rPr lang="en-GB" dirty="0"/>
              <a:t>Knowing why communication is occurring is an important first step - there are however problems that affect the context of the </a:t>
            </a:r>
            <a:r>
              <a:rPr lang="en-GB" dirty="0" smtClean="0"/>
              <a:t>communication:</a:t>
            </a:r>
            <a:endParaRPr lang="cs-CZ" dirty="0"/>
          </a:p>
          <a:p>
            <a:r>
              <a:rPr lang="en-GB" b="1" dirty="0" err="1" smtClean="0"/>
              <a:t>Timi</a:t>
            </a:r>
            <a:r>
              <a:rPr lang="cs-CZ" b="1" dirty="0" err="1" smtClean="0"/>
              <a:t>ng</a:t>
            </a:r>
            <a:endParaRPr lang="cs-CZ" b="1" dirty="0" smtClean="0"/>
          </a:p>
          <a:p>
            <a:r>
              <a:rPr lang="en-GB" b="1" dirty="0" smtClean="0"/>
              <a:t>Location</a:t>
            </a:r>
            <a:endParaRPr lang="cs-CZ" b="1" dirty="0" smtClean="0"/>
          </a:p>
          <a:p>
            <a:r>
              <a:rPr lang="en-GB" b="1" dirty="0"/>
              <a:t>Misconceptions</a:t>
            </a:r>
            <a:r>
              <a:rPr lang="en-GB" dirty="0"/>
              <a:t/>
            </a:r>
            <a:br>
              <a:rPr lang="en-GB" dirty="0"/>
            </a:br>
            <a:endParaRPr lang="en-GB" dirty="0"/>
          </a:p>
        </p:txBody>
      </p:sp>
    </p:spTree>
    <p:extLst>
      <p:ext uri="{BB962C8B-B14F-4D97-AF65-F5344CB8AC3E}">
        <p14:creationId xmlns:p14="http://schemas.microsoft.com/office/powerpoint/2010/main" val="2631458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Timing</a:t>
            </a:r>
            <a:endParaRPr lang="en-GB" b="1" dirty="0"/>
          </a:p>
        </p:txBody>
      </p:sp>
      <p:sp>
        <p:nvSpPr>
          <p:cNvPr id="3" name="Zástupný symbol pro obsah 2"/>
          <p:cNvSpPr>
            <a:spLocks noGrp="1"/>
          </p:cNvSpPr>
          <p:nvPr>
            <p:ph idx="1"/>
          </p:nvPr>
        </p:nvSpPr>
        <p:spPr/>
        <p:txBody>
          <a:bodyPr/>
          <a:lstStyle/>
          <a:p>
            <a:r>
              <a:rPr lang="en-GB" dirty="0"/>
              <a:t>Timing is fundamental to successful </a:t>
            </a:r>
            <a:r>
              <a:rPr lang="en-GB" dirty="0" smtClean="0"/>
              <a:t>communication </a:t>
            </a:r>
            <a:r>
              <a:rPr lang="en-GB" dirty="0"/>
              <a:t>as well as considering a suitable time to hold a conversation you should make sure that there is enough time to cover all that is needed, including time to clarify and negotiate.  </a:t>
            </a:r>
            <a:endParaRPr lang="cs-CZ" dirty="0" smtClean="0"/>
          </a:p>
          <a:p>
            <a:r>
              <a:rPr lang="en-GB" dirty="0" smtClean="0"/>
              <a:t>Talking </a:t>
            </a:r>
            <a:r>
              <a:rPr lang="en-GB" dirty="0"/>
              <a:t>to an employee about a strategic decision five minutes before they have to leave the office for the day, for example, would probably not be as successful as having the same conversation the following morning.</a:t>
            </a:r>
            <a:br>
              <a:rPr lang="en-GB" dirty="0"/>
            </a:br>
            <a:r>
              <a:rPr lang="en-GB" dirty="0"/>
              <a:t/>
            </a:r>
            <a:br>
              <a:rPr lang="en-GB" dirty="0"/>
            </a:br>
            <a:endParaRPr lang="en-GB" dirty="0"/>
          </a:p>
        </p:txBody>
      </p:sp>
    </p:spTree>
    <p:extLst>
      <p:ext uri="{BB962C8B-B14F-4D97-AF65-F5344CB8AC3E}">
        <p14:creationId xmlns:p14="http://schemas.microsoft.com/office/powerpoint/2010/main" val="3741599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57470" y="414821"/>
            <a:ext cx="10515600" cy="1325563"/>
          </a:xfrm>
        </p:spPr>
        <p:txBody>
          <a:bodyPr>
            <a:normAutofit/>
          </a:bodyPr>
          <a:lstStyle/>
          <a:p>
            <a:r>
              <a:rPr lang="en-GB" sz="4000" b="1" dirty="0"/>
              <a:t>What is Communication?</a:t>
            </a:r>
            <a:endParaRPr lang="cs-CZ" sz="4000" dirty="0"/>
          </a:p>
        </p:txBody>
      </p:sp>
      <p:sp>
        <p:nvSpPr>
          <p:cNvPr id="3" name="Zástupný symbol pro obsah 2"/>
          <p:cNvSpPr>
            <a:spLocks noGrp="1"/>
          </p:cNvSpPr>
          <p:nvPr>
            <p:ph idx="1"/>
          </p:nvPr>
        </p:nvSpPr>
        <p:spPr>
          <a:xfrm>
            <a:off x="838200" y="1560443"/>
            <a:ext cx="10515600" cy="4616520"/>
          </a:xfrm>
        </p:spPr>
        <p:txBody>
          <a:bodyPr>
            <a:normAutofit fontScale="70000" lnSpcReduction="20000"/>
          </a:bodyPr>
          <a:lstStyle/>
          <a:p>
            <a:endParaRPr lang="cs-CZ" sz="3000" dirty="0" smtClean="0"/>
          </a:p>
          <a:p>
            <a:r>
              <a:rPr lang="en-GB" sz="3600" dirty="0" smtClean="0"/>
              <a:t>Communication </a:t>
            </a:r>
            <a:r>
              <a:rPr lang="en-GB" sz="3600" dirty="0"/>
              <a:t>is simply the act of </a:t>
            </a:r>
            <a:r>
              <a:rPr lang="en-GB" sz="3600" b="1" dirty="0"/>
              <a:t>transferring information </a:t>
            </a:r>
            <a:r>
              <a:rPr lang="en-GB" sz="3600" dirty="0"/>
              <a:t>from one place to another</a:t>
            </a:r>
            <a:r>
              <a:rPr lang="en-GB" sz="3600" dirty="0" smtClean="0"/>
              <a:t>.</a:t>
            </a:r>
            <a:endParaRPr lang="cs-CZ" sz="3600" dirty="0" smtClean="0"/>
          </a:p>
          <a:p>
            <a:endParaRPr lang="cs-CZ" sz="3600" dirty="0"/>
          </a:p>
          <a:p>
            <a:endParaRPr lang="cs-CZ" sz="3600" dirty="0" smtClean="0"/>
          </a:p>
          <a:p>
            <a:r>
              <a:rPr lang="en-GB" sz="3600" dirty="0"/>
              <a:t>Although this is a simple definition, when we think about how we may communicate the subject becomes a lot more complex. </a:t>
            </a:r>
            <a:endParaRPr lang="cs-CZ" sz="3600" dirty="0" smtClean="0"/>
          </a:p>
          <a:p>
            <a:endParaRPr lang="cs-CZ" sz="3600" dirty="0"/>
          </a:p>
          <a:p>
            <a:r>
              <a:rPr lang="en-GB" sz="3600" dirty="0" smtClean="0"/>
              <a:t>There </a:t>
            </a:r>
            <a:r>
              <a:rPr lang="en-GB" sz="3600" dirty="0"/>
              <a:t>are </a:t>
            </a:r>
            <a:r>
              <a:rPr lang="en-GB" sz="3600" b="1" dirty="0"/>
              <a:t>various categories of communication </a:t>
            </a:r>
            <a:r>
              <a:rPr lang="en-GB" sz="3600" dirty="0"/>
              <a:t>and more than one may occur at any time.</a:t>
            </a:r>
            <a:br>
              <a:rPr lang="en-GB" sz="3600" dirty="0"/>
            </a:br>
            <a:r>
              <a:rPr lang="en-GB" sz="3600" dirty="0"/>
              <a:t/>
            </a:r>
            <a:br>
              <a:rPr lang="en-GB" sz="3600" dirty="0"/>
            </a:br>
            <a:r>
              <a:rPr lang="en-GB" sz="3600" dirty="0"/>
              <a:t/>
            </a:r>
            <a:br>
              <a:rPr lang="en-GB" sz="3600" dirty="0"/>
            </a:br>
            <a:r>
              <a:rPr lang="en-GB" dirty="0"/>
              <a:t/>
            </a:r>
            <a:br>
              <a:rPr lang="en-GB" dirty="0"/>
            </a:br>
            <a:endParaRPr lang="cs-CZ" dirty="0"/>
          </a:p>
        </p:txBody>
      </p:sp>
    </p:spTree>
    <p:extLst>
      <p:ext uri="{BB962C8B-B14F-4D97-AF65-F5344CB8AC3E}">
        <p14:creationId xmlns:p14="http://schemas.microsoft.com/office/powerpoint/2010/main" val="3777786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Location</a:t>
            </a:r>
            <a:br>
              <a:rPr lang="en-GB" b="1" dirty="0"/>
            </a:br>
            <a:endParaRPr lang="en-GB" dirty="0"/>
          </a:p>
        </p:txBody>
      </p:sp>
      <p:sp>
        <p:nvSpPr>
          <p:cNvPr id="3" name="Zástupný symbol pro obsah 2"/>
          <p:cNvSpPr>
            <a:spLocks noGrp="1"/>
          </p:cNvSpPr>
          <p:nvPr>
            <p:ph idx="1"/>
          </p:nvPr>
        </p:nvSpPr>
        <p:spPr/>
        <p:txBody>
          <a:bodyPr/>
          <a:lstStyle/>
          <a:p>
            <a:r>
              <a:rPr lang="en-GB" dirty="0" smtClean="0"/>
              <a:t>It </a:t>
            </a:r>
            <a:r>
              <a:rPr lang="en-GB" dirty="0"/>
              <a:t>should be fairly obvious that communication is going to be less effective if it is conducted in a noisy, uncomfortable or busy place. </a:t>
            </a:r>
            <a:endParaRPr lang="cs-CZ" dirty="0" smtClean="0"/>
          </a:p>
          <a:p>
            <a:r>
              <a:rPr lang="en-GB" dirty="0" smtClean="0"/>
              <a:t>Such </a:t>
            </a:r>
            <a:r>
              <a:rPr lang="en-GB" dirty="0"/>
              <a:t>places have many distractions and often a lack of privacy.</a:t>
            </a:r>
          </a:p>
          <a:p>
            <a:pPr marL="0" indent="0">
              <a:buNone/>
            </a:pP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2650305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Misconceptions</a:t>
            </a:r>
            <a:br>
              <a:rPr lang="en-GB" b="1" dirty="0"/>
            </a:br>
            <a:endParaRPr lang="en-GB" dirty="0"/>
          </a:p>
        </p:txBody>
      </p:sp>
      <p:sp>
        <p:nvSpPr>
          <p:cNvPr id="3" name="Zástupný symbol pro obsah 2"/>
          <p:cNvSpPr>
            <a:spLocks noGrp="1"/>
          </p:cNvSpPr>
          <p:nvPr>
            <p:ph idx="1"/>
          </p:nvPr>
        </p:nvSpPr>
        <p:spPr/>
        <p:txBody>
          <a:bodyPr>
            <a:normAutofit fontScale="92500" lnSpcReduction="20000"/>
          </a:bodyPr>
          <a:lstStyle/>
          <a:p>
            <a:r>
              <a:rPr lang="en-GB" b="1" dirty="0" smtClean="0"/>
              <a:t>The </a:t>
            </a:r>
            <a:r>
              <a:rPr lang="en-GB" b="1" dirty="0"/>
              <a:t>context of communication is also governed by our own feelings about it.</a:t>
            </a:r>
            <a:r>
              <a:rPr lang="en-GB" dirty="0"/>
              <a:t> </a:t>
            </a:r>
            <a:endParaRPr lang="cs-CZ" dirty="0" smtClean="0"/>
          </a:p>
          <a:p>
            <a:r>
              <a:rPr lang="en-GB" dirty="0" smtClean="0"/>
              <a:t>As </a:t>
            </a:r>
            <a:r>
              <a:rPr lang="en-GB" dirty="0"/>
              <a:t>already discussed, we stereotype people and therefore can develop inaccurate misconceptions and false assumptions. </a:t>
            </a:r>
            <a:endParaRPr lang="cs-CZ" smtClean="0"/>
          </a:p>
          <a:p>
            <a:r>
              <a:rPr lang="en-GB" smtClean="0"/>
              <a:t>When </a:t>
            </a:r>
            <a:r>
              <a:rPr lang="en-GB" dirty="0"/>
              <a:t>communicating we may assume that: all parties know what we are talking about; we know the other person’s views and opinions of the situation; we should not show any emotion; we are right, they are wrong.  </a:t>
            </a:r>
          </a:p>
          <a:p>
            <a:r>
              <a:rPr lang="en-GB" dirty="0"/>
              <a:t>There are many other examples of misconceptions highlighting the importance of careful </a:t>
            </a:r>
            <a:r>
              <a:rPr lang="cs-CZ" dirty="0" smtClean="0"/>
              <a:t> </a:t>
            </a:r>
            <a:r>
              <a:rPr lang="cs-CZ" dirty="0" err="1" smtClean="0"/>
              <a:t>reflection</a:t>
            </a:r>
            <a:r>
              <a:rPr lang="cs-CZ" dirty="0" smtClean="0"/>
              <a:t> and </a:t>
            </a:r>
            <a:r>
              <a:rPr lang="cs-CZ" dirty="0" err="1" smtClean="0"/>
              <a:t>clarification</a:t>
            </a:r>
            <a:r>
              <a:rPr lang="en-GB" dirty="0" smtClean="0"/>
              <a:t> </a:t>
            </a:r>
            <a:r>
              <a:rPr lang="en-GB" dirty="0"/>
              <a:t>in all communication.</a:t>
            </a:r>
          </a:p>
          <a:p>
            <a:pPr marL="0" indent="0">
              <a:buNone/>
            </a:pP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4166647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Thank you for your attention.</a:t>
            </a:r>
            <a:endParaRPr lang="en-GB" dirty="0"/>
          </a:p>
        </p:txBody>
      </p:sp>
    </p:spTree>
    <p:extLst>
      <p:ext uri="{BB962C8B-B14F-4D97-AF65-F5344CB8AC3E}">
        <p14:creationId xmlns:p14="http://schemas.microsoft.com/office/powerpoint/2010/main" val="182188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a:t>The Communication </a:t>
            </a:r>
            <a:r>
              <a:rPr lang="en-GB" b="1" dirty="0" smtClean="0"/>
              <a:t>Process</a:t>
            </a:r>
            <a:r>
              <a:rPr lang="cs-CZ" b="1" dirty="0" smtClean="0"/>
              <a:t> (1)</a:t>
            </a:r>
            <a:endParaRPr lang="cs-CZ" dirty="0"/>
          </a:p>
        </p:txBody>
      </p:sp>
      <p:sp>
        <p:nvSpPr>
          <p:cNvPr id="3" name="Zástupný symbol pro obsah 2"/>
          <p:cNvSpPr>
            <a:spLocks noGrp="1"/>
          </p:cNvSpPr>
          <p:nvPr>
            <p:ph idx="1"/>
          </p:nvPr>
        </p:nvSpPr>
        <p:spPr>
          <a:xfrm>
            <a:off x="838200" y="1550504"/>
            <a:ext cx="10515600" cy="4626459"/>
          </a:xfrm>
        </p:spPr>
        <p:txBody>
          <a:bodyPr>
            <a:normAutofit fontScale="92500" lnSpcReduction="10000"/>
          </a:bodyPr>
          <a:lstStyle/>
          <a:p>
            <a:r>
              <a:rPr lang="en-GB" sz="3000" dirty="0"/>
              <a:t>A message or communication is sent by the </a:t>
            </a:r>
            <a:r>
              <a:rPr lang="en-GB" sz="3000" b="1" dirty="0"/>
              <a:t>sender</a:t>
            </a:r>
            <a:r>
              <a:rPr lang="en-GB" sz="3000" dirty="0"/>
              <a:t> through a </a:t>
            </a:r>
            <a:r>
              <a:rPr lang="en-GB" sz="3000" b="1" dirty="0"/>
              <a:t>communication</a:t>
            </a:r>
            <a:r>
              <a:rPr lang="en-GB" sz="3000" dirty="0"/>
              <a:t> </a:t>
            </a:r>
            <a:r>
              <a:rPr lang="en-GB" sz="3000" b="1" dirty="0"/>
              <a:t>channel</a:t>
            </a:r>
            <a:r>
              <a:rPr lang="en-GB" sz="3000" dirty="0"/>
              <a:t> to a </a:t>
            </a:r>
            <a:r>
              <a:rPr lang="en-GB" sz="3000" b="1" dirty="0"/>
              <a:t>receiver</a:t>
            </a:r>
            <a:r>
              <a:rPr lang="en-GB" sz="3000" dirty="0"/>
              <a:t>, or to multiple receivers.  </a:t>
            </a:r>
            <a:endParaRPr lang="cs-CZ" sz="3000" dirty="0" smtClean="0"/>
          </a:p>
          <a:p>
            <a:r>
              <a:rPr lang="en-GB" sz="3000" dirty="0" smtClean="0"/>
              <a:t>The </a:t>
            </a:r>
            <a:r>
              <a:rPr lang="en-GB" sz="3000" dirty="0"/>
              <a:t>sender must </a:t>
            </a:r>
            <a:r>
              <a:rPr lang="en-GB" sz="3000" b="1" dirty="0"/>
              <a:t>encode</a:t>
            </a:r>
            <a:r>
              <a:rPr lang="en-GB" sz="3000" dirty="0"/>
              <a:t> the message (the information being conveyed) into a </a:t>
            </a:r>
            <a:r>
              <a:rPr lang="en-GB" sz="3000" b="1" dirty="0"/>
              <a:t>form that is appropriate</a:t>
            </a:r>
            <a:r>
              <a:rPr lang="en-GB" sz="3000" dirty="0"/>
              <a:t> to the communication channel, and the receiver(s) then </a:t>
            </a:r>
            <a:r>
              <a:rPr lang="en-GB" sz="3000" b="1" dirty="0"/>
              <a:t>decodes</a:t>
            </a:r>
            <a:r>
              <a:rPr lang="en-GB" sz="3000" dirty="0"/>
              <a:t> the message to understand its meaning and significance</a:t>
            </a:r>
            <a:r>
              <a:rPr lang="en-GB" sz="3000" dirty="0" smtClean="0"/>
              <a:t>.</a:t>
            </a:r>
            <a:endParaRPr lang="en-GB" sz="3000" dirty="0"/>
          </a:p>
          <a:p>
            <a:r>
              <a:rPr lang="en-GB" sz="3000" dirty="0"/>
              <a:t>Misunderstanding can occur at any stage of the communication process. </a:t>
            </a:r>
            <a:endParaRPr lang="cs-CZ" sz="3000" dirty="0" smtClean="0"/>
          </a:p>
          <a:p>
            <a:r>
              <a:rPr lang="en-GB" sz="3000" dirty="0" smtClean="0"/>
              <a:t>Effective </a:t>
            </a:r>
            <a:r>
              <a:rPr lang="en-GB" sz="3000" dirty="0"/>
              <a:t>communication involves minimising potential misunderstanding and overcoming any barriers to communication at each stage in the communication process. </a:t>
            </a:r>
          </a:p>
        </p:txBody>
      </p:sp>
      <p:pic>
        <p:nvPicPr>
          <p:cNvPr id="4" name="Obrázek 3"/>
          <p:cNvPicPr>
            <a:picLocks noChangeAspect="1"/>
          </p:cNvPicPr>
          <p:nvPr/>
        </p:nvPicPr>
        <p:blipFill>
          <a:blip r:embed="rId2"/>
          <a:stretch>
            <a:fillRect/>
          </a:stretch>
        </p:blipFill>
        <p:spPr>
          <a:xfrm>
            <a:off x="10195499" y="446555"/>
            <a:ext cx="1402202" cy="975445"/>
          </a:xfrm>
          <a:prstGeom prst="rect">
            <a:avLst/>
          </a:prstGeom>
        </p:spPr>
      </p:pic>
    </p:spTree>
    <p:extLst>
      <p:ext uri="{BB962C8B-B14F-4D97-AF65-F5344CB8AC3E}">
        <p14:creationId xmlns:p14="http://schemas.microsoft.com/office/powerpoint/2010/main" val="151131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a:t>The Communication Process</a:t>
            </a:r>
            <a:r>
              <a:rPr lang="cs-CZ" b="1" dirty="0"/>
              <a:t> </a:t>
            </a:r>
            <a:r>
              <a:rPr lang="cs-CZ" b="1" dirty="0" smtClean="0"/>
              <a:t>(2)</a:t>
            </a:r>
            <a:endParaRPr lang="cs-CZ" dirty="0"/>
          </a:p>
        </p:txBody>
      </p:sp>
      <p:sp>
        <p:nvSpPr>
          <p:cNvPr id="3" name="Zástupný symbol pro obsah 2"/>
          <p:cNvSpPr>
            <a:spLocks noGrp="1"/>
          </p:cNvSpPr>
          <p:nvPr>
            <p:ph idx="1"/>
          </p:nvPr>
        </p:nvSpPr>
        <p:spPr/>
        <p:txBody>
          <a:bodyPr>
            <a:normAutofit/>
          </a:bodyPr>
          <a:lstStyle/>
          <a:p>
            <a:pPr marL="0" indent="0">
              <a:buNone/>
            </a:pPr>
            <a:r>
              <a:rPr lang="en-GB" dirty="0"/>
              <a:t/>
            </a:r>
            <a:br>
              <a:rPr lang="en-GB" dirty="0"/>
            </a:br>
            <a:r>
              <a:rPr lang="en-GB" dirty="0"/>
              <a:t> </a:t>
            </a:r>
          </a:p>
          <a:p>
            <a:pPr marL="0" indent="0">
              <a:buNone/>
            </a:pPr>
            <a:endParaRPr lang="cs-CZ" dirty="0"/>
          </a:p>
        </p:txBody>
      </p:sp>
      <p:sp>
        <p:nvSpPr>
          <p:cNvPr id="4" name="Obdélník 3"/>
          <p:cNvSpPr/>
          <p:nvPr/>
        </p:nvSpPr>
        <p:spPr>
          <a:xfrm>
            <a:off x="695739" y="1470992"/>
            <a:ext cx="10992678" cy="5262979"/>
          </a:xfrm>
          <a:prstGeom prst="rect">
            <a:avLst/>
          </a:prstGeom>
        </p:spPr>
        <p:txBody>
          <a:bodyPr wrap="square">
            <a:spAutoFit/>
          </a:bodyPr>
          <a:lstStyle/>
          <a:p>
            <a:r>
              <a:rPr lang="en-GB" sz="2800" dirty="0"/>
              <a:t>An effective communicator understands their audience, chooses an appropriate communication channel, hones their message to this channel and encodes the message to </a:t>
            </a:r>
            <a:r>
              <a:rPr lang="en-GB" sz="2800" b="1" dirty="0"/>
              <a:t>reduce misunderstanding </a:t>
            </a:r>
            <a:r>
              <a:rPr lang="en-GB" sz="2800" dirty="0"/>
              <a:t>by the receiver(s). </a:t>
            </a:r>
            <a:endParaRPr lang="cs-CZ" sz="2800" dirty="0" smtClean="0"/>
          </a:p>
          <a:p>
            <a:r>
              <a:rPr lang="en-GB" sz="2800" dirty="0" smtClean="0"/>
              <a:t> </a:t>
            </a:r>
            <a:endParaRPr lang="cs-CZ" sz="2800" dirty="0" smtClean="0"/>
          </a:p>
          <a:p>
            <a:r>
              <a:rPr lang="en-GB" sz="2800" dirty="0" smtClean="0"/>
              <a:t>They </a:t>
            </a:r>
            <a:r>
              <a:rPr lang="en-GB" sz="2800" dirty="0"/>
              <a:t>will also seek out feedback from the receiver(s) as to how the message is understood and attempt to correct any misunderstanding or confusion as soon as possible. </a:t>
            </a:r>
            <a:endParaRPr lang="cs-CZ" sz="2800" dirty="0" smtClean="0"/>
          </a:p>
          <a:p>
            <a:endParaRPr lang="cs-CZ" sz="2800" dirty="0" smtClean="0"/>
          </a:p>
          <a:p>
            <a:r>
              <a:rPr lang="en-GB" sz="2800" dirty="0" smtClean="0"/>
              <a:t>Receivers </a:t>
            </a:r>
            <a:r>
              <a:rPr lang="en-GB" sz="2800" dirty="0"/>
              <a:t>can use </a:t>
            </a:r>
            <a:r>
              <a:rPr lang="cs-CZ" sz="2800" b="1" dirty="0" err="1" smtClean="0"/>
              <a:t>clarification</a:t>
            </a:r>
            <a:r>
              <a:rPr lang="cs-CZ" sz="2800" b="1" dirty="0" smtClean="0"/>
              <a:t> and </a:t>
            </a:r>
            <a:r>
              <a:rPr lang="cs-CZ" sz="2800" b="1" dirty="0" err="1" smtClean="0"/>
              <a:t>reflection</a:t>
            </a:r>
            <a:r>
              <a:rPr lang="en-GB" sz="2800" b="1" dirty="0" smtClean="0"/>
              <a:t> </a:t>
            </a:r>
            <a:r>
              <a:rPr lang="en-GB" sz="2800" dirty="0"/>
              <a:t>as effective ways to ensure that the message sent has been understood correctly.</a:t>
            </a:r>
          </a:p>
          <a:p>
            <a:r>
              <a:rPr lang="en-GB" sz="2800" dirty="0"/>
              <a:t/>
            </a:r>
            <a:br>
              <a:rPr lang="en-GB" sz="2800" dirty="0"/>
            </a:br>
            <a:endParaRPr lang="en-GB" sz="2800" dirty="0"/>
          </a:p>
        </p:txBody>
      </p:sp>
    </p:spTree>
    <p:extLst>
      <p:ext uri="{BB962C8B-B14F-4D97-AF65-F5344CB8AC3E}">
        <p14:creationId xmlns:p14="http://schemas.microsoft.com/office/powerpoint/2010/main" val="2589925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Communication Channels</a:t>
            </a:r>
            <a:endParaRPr lang="en-GB" dirty="0"/>
          </a:p>
        </p:txBody>
      </p:sp>
      <p:sp>
        <p:nvSpPr>
          <p:cNvPr id="3" name="Zástupný symbol pro obsah 2"/>
          <p:cNvSpPr>
            <a:spLocks noGrp="1"/>
          </p:cNvSpPr>
          <p:nvPr>
            <p:ph idx="1"/>
          </p:nvPr>
        </p:nvSpPr>
        <p:spPr/>
        <p:txBody>
          <a:bodyPr>
            <a:normAutofit fontScale="92500" lnSpcReduction="10000"/>
          </a:bodyPr>
          <a:lstStyle/>
          <a:p>
            <a:r>
              <a:rPr lang="en-GB" dirty="0"/>
              <a:t>Communication theory states that communication involves a </a:t>
            </a:r>
            <a:r>
              <a:rPr lang="en-GB" b="1" dirty="0"/>
              <a:t>sender </a:t>
            </a:r>
            <a:r>
              <a:rPr lang="en-GB" dirty="0"/>
              <a:t>and a </a:t>
            </a:r>
            <a:r>
              <a:rPr lang="en-GB" b="1" dirty="0"/>
              <a:t>receiver</a:t>
            </a:r>
            <a:r>
              <a:rPr lang="en-GB" dirty="0"/>
              <a:t> (or receivers) conveying information through a communication channel.</a:t>
            </a:r>
            <a:br>
              <a:rPr lang="en-GB" dirty="0"/>
            </a:br>
            <a:r>
              <a:rPr lang="en-GB" dirty="0"/>
              <a:t/>
            </a:r>
            <a:br>
              <a:rPr lang="en-GB" dirty="0"/>
            </a:br>
            <a:r>
              <a:rPr lang="en-GB" b="1" dirty="0"/>
              <a:t>Communication Channels</a:t>
            </a:r>
            <a:r>
              <a:rPr lang="en-GB" dirty="0"/>
              <a:t> is the term given to the way in which we communicate. </a:t>
            </a:r>
            <a:endParaRPr lang="cs-CZ" dirty="0" smtClean="0"/>
          </a:p>
          <a:p>
            <a:r>
              <a:rPr lang="en-GB" dirty="0" smtClean="0"/>
              <a:t>There </a:t>
            </a:r>
            <a:r>
              <a:rPr lang="en-GB" dirty="0"/>
              <a:t>are multiple communication channels available to us today, for example face-to-face conversations, telephone calls, text messages,  email, the Internet (including social media such as Facebook and Twitter), radio and TV, written letters, brochures and reports to name just a few.</a:t>
            </a:r>
            <a:br>
              <a:rPr lang="en-GB" dirty="0"/>
            </a:br>
            <a:r>
              <a:rPr lang="en-GB" dirty="0"/>
              <a:t/>
            </a:r>
            <a:br>
              <a:rPr lang="en-GB" dirty="0"/>
            </a:br>
            <a:endParaRPr lang="en-GB" dirty="0"/>
          </a:p>
        </p:txBody>
      </p:sp>
    </p:spTree>
    <p:extLst>
      <p:ext uri="{BB962C8B-B14F-4D97-AF65-F5344CB8AC3E}">
        <p14:creationId xmlns:p14="http://schemas.microsoft.com/office/powerpoint/2010/main" val="4075642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58078" y="394943"/>
            <a:ext cx="10515600" cy="1325563"/>
          </a:xfrm>
        </p:spPr>
        <p:txBody>
          <a:bodyPr/>
          <a:lstStyle/>
          <a:p>
            <a:r>
              <a:rPr lang="cs-CZ" b="1" dirty="0" smtClean="0"/>
              <a:t>A</a:t>
            </a:r>
            <a:r>
              <a:rPr lang="en-GB" b="1" dirty="0" err="1" smtClean="0"/>
              <a:t>ppropriate</a:t>
            </a:r>
            <a:r>
              <a:rPr lang="en-GB" b="1" dirty="0" smtClean="0"/>
              <a:t> </a:t>
            </a:r>
            <a:r>
              <a:rPr lang="en-GB" b="1" dirty="0"/>
              <a:t>communication channel</a:t>
            </a:r>
            <a:endParaRPr lang="en-GB" dirty="0"/>
          </a:p>
        </p:txBody>
      </p:sp>
      <p:sp>
        <p:nvSpPr>
          <p:cNvPr id="3" name="Zástupný symbol pro obsah 2"/>
          <p:cNvSpPr>
            <a:spLocks noGrp="1"/>
          </p:cNvSpPr>
          <p:nvPr>
            <p:ph idx="1"/>
          </p:nvPr>
        </p:nvSpPr>
        <p:spPr/>
        <p:txBody>
          <a:bodyPr>
            <a:normAutofit fontScale="92500" lnSpcReduction="20000"/>
          </a:bodyPr>
          <a:lstStyle/>
          <a:p>
            <a:r>
              <a:rPr lang="en-GB" b="1" dirty="0" smtClean="0"/>
              <a:t>Choosing an appropriate communication channel</a:t>
            </a:r>
            <a:r>
              <a:rPr lang="en-GB" dirty="0" smtClean="0"/>
              <a:t> is </a:t>
            </a:r>
            <a:r>
              <a:rPr lang="en-GB" dirty="0"/>
              <a:t>vital for effective communication as each communication channel has different strengths and weaknesses.  </a:t>
            </a:r>
            <a:endParaRPr lang="cs-CZ" dirty="0" smtClean="0"/>
          </a:p>
          <a:p>
            <a:r>
              <a:rPr lang="en-GB" dirty="0" smtClean="0"/>
              <a:t>For </a:t>
            </a:r>
            <a:r>
              <a:rPr lang="en-GB" dirty="0"/>
              <a:t>example, broadcasting news of an upcoming event via a written letter might convey the message clearly to one or two individuals but will not be a time or cost effective way to broadcast the message to a large number of people.  </a:t>
            </a:r>
            <a:endParaRPr lang="cs-CZ" dirty="0" smtClean="0"/>
          </a:p>
          <a:p>
            <a:r>
              <a:rPr lang="en-GB" dirty="0" smtClean="0"/>
              <a:t>On </a:t>
            </a:r>
            <a:r>
              <a:rPr lang="en-GB" dirty="0"/>
              <a:t>the other hand, conveying complex, technical information is better done via a printed document than via a spoken message since the receiver is able to assimilate the information at their own pace and revisit items that they do not fully understand. </a:t>
            </a:r>
            <a:endParaRPr lang="cs-CZ" dirty="0" smtClean="0"/>
          </a:p>
          <a:p>
            <a:r>
              <a:rPr lang="en-GB" dirty="0" smtClean="0"/>
              <a:t>Written </a:t>
            </a:r>
            <a:r>
              <a:rPr lang="en-GB" dirty="0"/>
              <a:t>communication is also useful as a way of recording what has been said, for example taking minutes in a meeting. </a:t>
            </a:r>
          </a:p>
        </p:txBody>
      </p:sp>
    </p:spTree>
    <p:extLst>
      <p:ext uri="{BB962C8B-B14F-4D97-AF65-F5344CB8AC3E}">
        <p14:creationId xmlns:p14="http://schemas.microsoft.com/office/powerpoint/2010/main" val="3468874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Encoding Messages</a:t>
            </a:r>
            <a:r>
              <a:rPr lang="en-GB" dirty="0"/>
              <a:t/>
            </a:r>
            <a:br>
              <a:rPr lang="en-GB" dirty="0"/>
            </a:br>
            <a:endParaRPr lang="en-GB" dirty="0"/>
          </a:p>
        </p:txBody>
      </p:sp>
      <p:sp>
        <p:nvSpPr>
          <p:cNvPr id="3" name="Zástupný symbol pro obsah 2"/>
          <p:cNvSpPr>
            <a:spLocks noGrp="1"/>
          </p:cNvSpPr>
          <p:nvPr>
            <p:ph idx="1"/>
          </p:nvPr>
        </p:nvSpPr>
        <p:spPr>
          <a:xfrm>
            <a:off x="838200" y="1182758"/>
            <a:ext cx="10515600" cy="4994206"/>
          </a:xfrm>
        </p:spPr>
        <p:txBody>
          <a:bodyPr>
            <a:normAutofit fontScale="77500" lnSpcReduction="20000"/>
          </a:bodyPr>
          <a:lstStyle/>
          <a:p>
            <a:endParaRPr lang="cs-CZ" dirty="0" smtClean="0"/>
          </a:p>
          <a:p>
            <a:r>
              <a:rPr lang="en-GB" dirty="0" smtClean="0"/>
              <a:t>All </a:t>
            </a:r>
            <a:r>
              <a:rPr lang="en-GB" dirty="0"/>
              <a:t>messages must be encoded into a form that can be conveyed by the communication channel chosen for the message.  </a:t>
            </a:r>
            <a:endParaRPr lang="cs-CZ" dirty="0" smtClean="0"/>
          </a:p>
          <a:p>
            <a:r>
              <a:rPr lang="en-GB" dirty="0" smtClean="0"/>
              <a:t>We </a:t>
            </a:r>
            <a:r>
              <a:rPr lang="en-GB" dirty="0"/>
              <a:t>all do this every day when transferring abstract thoughts into spoken words or a written form.  </a:t>
            </a:r>
            <a:endParaRPr lang="cs-CZ" dirty="0" smtClean="0"/>
          </a:p>
          <a:p>
            <a:r>
              <a:rPr lang="en-GB" dirty="0" smtClean="0"/>
              <a:t>However</a:t>
            </a:r>
            <a:r>
              <a:rPr lang="en-GB" dirty="0"/>
              <a:t>, other communication channels require different forms of encoding, e.g. text written for a report will not work well if broadcast via a radio programme, and the short, abbreviated text used in text messages would be inappropriate if sent via a letter. </a:t>
            </a:r>
            <a:endParaRPr lang="cs-CZ" dirty="0" smtClean="0"/>
          </a:p>
          <a:p>
            <a:r>
              <a:rPr lang="en-GB" dirty="0" smtClean="0"/>
              <a:t>Complex </a:t>
            </a:r>
            <a:r>
              <a:rPr lang="en-GB" dirty="0"/>
              <a:t>data may be best communicated using a graph or chart or other visualisation.</a:t>
            </a:r>
          </a:p>
          <a:p>
            <a:r>
              <a:rPr lang="en-GB" dirty="0"/>
              <a:t>Effective communicators encode their messages with their intended audience in mind as well as the communication channel. This involves an appropriate use of language, conveying the information simply and clearly, anticipating and eliminating likely causes of confusion and misunderstanding, and knowing the receivers’ experience in decoding other similar communications.  </a:t>
            </a:r>
            <a:endParaRPr lang="cs-CZ" dirty="0" smtClean="0"/>
          </a:p>
          <a:p>
            <a:r>
              <a:rPr lang="en-GB" dirty="0" smtClean="0"/>
              <a:t>Successful </a:t>
            </a:r>
            <a:r>
              <a:rPr lang="en-GB" dirty="0"/>
              <a:t>encoding of messages is a vital skill in effective communication</a:t>
            </a:r>
            <a:r>
              <a:rPr lang="en-GB" dirty="0" smtClean="0"/>
              <a:t>.</a:t>
            </a: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451277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smtClean="0"/>
              <a:t>Decoding </a:t>
            </a:r>
            <a:r>
              <a:rPr lang="en-GB" b="1" dirty="0"/>
              <a:t>Messages</a:t>
            </a:r>
            <a:endParaRPr lang="en-GB" dirty="0"/>
          </a:p>
        </p:txBody>
      </p:sp>
      <p:sp>
        <p:nvSpPr>
          <p:cNvPr id="3" name="Zástupný symbol pro obsah 2"/>
          <p:cNvSpPr>
            <a:spLocks noGrp="1"/>
          </p:cNvSpPr>
          <p:nvPr>
            <p:ph idx="1"/>
          </p:nvPr>
        </p:nvSpPr>
        <p:spPr/>
        <p:txBody>
          <a:bodyPr>
            <a:normAutofit fontScale="92500" lnSpcReduction="10000"/>
          </a:bodyPr>
          <a:lstStyle/>
          <a:p>
            <a:r>
              <a:rPr lang="en-GB" dirty="0"/>
              <a:t>Once received, the receivers need to decode the message, and successful decoding is also a </a:t>
            </a:r>
            <a:r>
              <a:rPr lang="en-GB" b="1" dirty="0"/>
              <a:t>vital skill</a:t>
            </a:r>
            <a:r>
              <a:rPr lang="en-GB" dirty="0"/>
              <a:t>.  </a:t>
            </a:r>
            <a:endParaRPr lang="cs-CZ" dirty="0" smtClean="0"/>
          </a:p>
          <a:p>
            <a:r>
              <a:rPr lang="en-GB" dirty="0" smtClean="0"/>
              <a:t>Individuals </a:t>
            </a:r>
            <a:r>
              <a:rPr lang="en-GB" dirty="0"/>
              <a:t>will decode and understand messages in different ways based upon any </a:t>
            </a:r>
            <a:r>
              <a:rPr lang="cs-CZ" b="1" dirty="0" err="1" smtClean="0"/>
              <a:t>barriers</a:t>
            </a:r>
            <a:r>
              <a:rPr lang="cs-CZ" b="1" dirty="0" smtClean="0"/>
              <a:t> to </a:t>
            </a:r>
            <a:r>
              <a:rPr lang="cs-CZ" b="1" dirty="0" err="1" smtClean="0"/>
              <a:t>communication</a:t>
            </a:r>
            <a:r>
              <a:rPr lang="cs-CZ" b="1" dirty="0" smtClean="0"/>
              <a:t> </a:t>
            </a:r>
            <a:r>
              <a:rPr lang="en-GB" dirty="0" smtClean="0"/>
              <a:t>which </a:t>
            </a:r>
            <a:r>
              <a:rPr lang="en-GB" dirty="0"/>
              <a:t>might be present, their experience and understanding of the context of the message, their psychological state, and the time and place of receipt as well as many other potential factors.  </a:t>
            </a:r>
            <a:endParaRPr lang="cs-CZ" dirty="0" smtClean="0"/>
          </a:p>
          <a:p>
            <a:r>
              <a:rPr lang="en-GB" b="1" dirty="0" smtClean="0"/>
              <a:t>Understanding</a:t>
            </a:r>
            <a:r>
              <a:rPr lang="en-GB" dirty="0" smtClean="0"/>
              <a:t> </a:t>
            </a:r>
            <a:r>
              <a:rPr lang="en-GB" dirty="0"/>
              <a:t>how the message will be decoded, and anticipating as many of the potential sources of misunderstanding as possible, is the art of a successful communicator.</a:t>
            </a:r>
            <a:br>
              <a:rPr lang="en-GB" dirty="0"/>
            </a:br>
            <a:r>
              <a:rPr lang="en-GB" dirty="0"/>
              <a:t/>
            </a:r>
            <a:br>
              <a:rPr lang="en-GB" dirty="0"/>
            </a:br>
            <a:endParaRPr lang="en-GB" b="1" dirty="0"/>
          </a:p>
        </p:txBody>
      </p:sp>
    </p:spTree>
    <p:extLst>
      <p:ext uri="{BB962C8B-B14F-4D97-AF65-F5344CB8AC3E}">
        <p14:creationId xmlns:p14="http://schemas.microsoft.com/office/powerpoint/2010/main" val="2014056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Feedback</a:t>
            </a:r>
            <a:br>
              <a:rPr lang="en-GB" b="1" dirty="0"/>
            </a:br>
            <a:endParaRPr lang="en-GB" dirty="0"/>
          </a:p>
        </p:txBody>
      </p:sp>
      <p:sp>
        <p:nvSpPr>
          <p:cNvPr id="3" name="Zástupný symbol pro obsah 2"/>
          <p:cNvSpPr>
            <a:spLocks noGrp="1"/>
          </p:cNvSpPr>
          <p:nvPr>
            <p:ph idx="1"/>
          </p:nvPr>
        </p:nvSpPr>
        <p:spPr>
          <a:xfrm>
            <a:off x="838200" y="1461052"/>
            <a:ext cx="10515600" cy="4715911"/>
          </a:xfrm>
        </p:spPr>
        <p:txBody>
          <a:bodyPr>
            <a:normAutofit fontScale="92500" lnSpcReduction="20000"/>
          </a:bodyPr>
          <a:lstStyle/>
          <a:p>
            <a:r>
              <a:rPr lang="en-GB" dirty="0" smtClean="0"/>
              <a:t>Receivers </a:t>
            </a:r>
            <a:r>
              <a:rPr lang="en-GB" dirty="0"/>
              <a:t>of messages are likely to provide feedback on how they have understood the messages through both verbal and non-verbal reactions.  </a:t>
            </a:r>
            <a:endParaRPr lang="cs-CZ" dirty="0" smtClean="0"/>
          </a:p>
          <a:p>
            <a:r>
              <a:rPr lang="en-GB" dirty="0" smtClean="0"/>
              <a:t>Effective </a:t>
            </a:r>
            <a:r>
              <a:rPr lang="en-GB" dirty="0"/>
              <a:t>communicators should pay close attention to this feedback as it the only way to assess whether the message has been understood as intended, and it allows any confusion to be corrected.  </a:t>
            </a:r>
            <a:endParaRPr lang="cs-CZ" dirty="0" smtClean="0"/>
          </a:p>
          <a:p>
            <a:r>
              <a:rPr lang="en-GB" dirty="0" smtClean="0"/>
              <a:t>Bear </a:t>
            </a:r>
            <a:r>
              <a:rPr lang="en-GB" dirty="0"/>
              <a:t>in mind that the extent and form of feedback will vary according to the communication channel used: </a:t>
            </a:r>
            <a:endParaRPr lang="cs-CZ" smtClean="0"/>
          </a:p>
          <a:p>
            <a:pPr marL="0" indent="0">
              <a:buNone/>
            </a:pPr>
            <a:r>
              <a:rPr lang="en-GB" smtClean="0"/>
              <a:t>for </a:t>
            </a:r>
            <a:r>
              <a:rPr lang="en-GB" dirty="0"/>
              <a:t>example feedback during a face-to-face or telephone conversation will be immediate and direct, whilst feedback to messages conveyed via TV or radio will be indirect and may be delayed, or even conveyed through other media such as the Internet.</a:t>
            </a:r>
          </a:p>
          <a:p>
            <a:pPr marL="0" indent="0">
              <a:buNone/>
            </a:pPr>
            <a:r>
              <a:rPr lang="en-GB" dirty="0"/>
              <a:t/>
            </a:r>
            <a:br>
              <a:rPr lang="en-GB" dirty="0"/>
            </a:br>
            <a:endParaRPr lang="en-GB" dirty="0"/>
          </a:p>
        </p:txBody>
      </p:sp>
    </p:spTree>
    <p:extLst>
      <p:ext uri="{BB962C8B-B14F-4D97-AF65-F5344CB8AC3E}">
        <p14:creationId xmlns:p14="http://schemas.microsoft.com/office/powerpoint/2010/main" val="243428861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675</Words>
  <Application>Microsoft Office PowerPoint</Application>
  <PresentationFormat>Vlastní</PresentationFormat>
  <Paragraphs>112</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Office</vt:lpstr>
      <vt:lpstr>What is Communication?</vt:lpstr>
      <vt:lpstr>What is Communication?</vt:lpstr>
      <vt:lpstr>The Communication Process (1)</vt:lpstr>
      <vt:lpstr>The Communication Process (2)</vt:lpstr>
      <vt:lpstr>Communication Channels</vt:lpstr>
      <vt:lpstr>Appropriate communication channel</vt:lpstr>
      <vt:lpstr>Encoding Messages </vt:lpstr>
      <vt:lpstr>Decoding Messages</vt:lpstr>
      <vt:lpstr>Feedback </vt:lpstr>
      <vt:lpstr>The different categories of communication</vt:lpstr>
      <vt:lpstr>The goal of all categories of communication</vt:lpstr>
      <vt:lpstr>Interpersonal communication</vt:lpstr>
      <vt:lpstr>Principles of Interpersonal Communication</vt:lpstr>
      <vt:lpstr>Interpersonal Communication is not Optional</vt:lpstr>
      <vt:lpstr>Once it’s Out, it’s Out. </vt:lpstr>
      <vt:lpstr>Endless Complexity</vt:lpstr>
      <vt:lpstr>The Context of Communication</vt:lpstr>
      <vt:lpstr>Problems that affect the context of the communication</vt:lpstr>
      <vt:lpstr>Timing</vt:lpstr>
      <vt:lpstr>Location </vt:lpstr>
      <vt:lpstr>Misconceptions </vt:lpstr>
      <vt:lpstr>Prezentace aplikace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Trnová</cp:lastModifiedBy>
  <cp:revision>38</cp:revision>
  <dcterms:created xsi:type="dcterms:W3CDTF">2015-09-08T20:37:10Z</dcterms:created>
  <dcterms:modified xsi:type="dcterms:W3CDTF">2015-09-09T00:08:36Z</dcterms:modified>
</cp:coreProperties>
</file>