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0" r:id="rId3"/>
    <p:sldId id="264" r:id="rId4"/>
    <p:sldId id="257" r:id="rId5"/>
    <p:sldId id="258" r:id="rId6"/>
    <p:sldId id="259" r:id="rId7"/>
    <p:sldId id="265" r:id="rId8"/>
    <p:sldId id="261" r:id="rId9"/>
    <p:sldId id="266" r:id="rId10"/>
    <p:sldId id="267" r:id="rId11"/>
    <p:sldId id="268" r:id="rId12"/>
    <p:sldId id="270" r:id="rId13"/>
    <p:sldId id="262" r:id="rId14"/>
    <p:sldId id="263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13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8F60C-0C31-5344-9F12-6337426F3C33}" type="datetimeFigureOut">
              <a:rPr lang="en-US" smtClean="0"/>
              <a:t>20.9.2013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FC3D-C11E-7142-8E47-D19563FBE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8F60C-0C31-5344-9F12-6337426F3C33}" type="datetimeFigureOut">
              <a:rPr lang="en-US" smtClean="0"/>
              <a:t>20.9.2013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FC3D-C11E-7142-8E47-D19563FBE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8F60C-0C31-5344-9F12-6337426F3C33}" type="datetimeFigureOut">
              <a:rPr lang="en-US" smtClean="0"/>
              <a:t>20.9.2013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FC3D-C11E-7142-8E47-D19563FBE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8F60C-0C31-5344-9F12-6337426F3C33}" type="datetimeFigureOut">
              <a:rPr lang="en-US" smtClean="0"/>
              <a:t>20.9.2013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FC3D-C11E-7142-8E47-D19563FBE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8F60C-0C31-5344-9F12-6337426F3C33}" type="datetimeFigureOut">
              <a:rPr lang="en-US" smtClean="0"/>
              <a:t>20.9.2013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FC3D-C11E-7142-8E47-D19563FBE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8F60C-0C31-5344-9F12-6337426F3C33}" type="datetimeFigureOut">
              <a:rPr lang="en-US" smtClean="0"/>
              <a:t>20.9.2013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FC3D-C11E-7142-8E47-D19563FBE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8F60C-0C31-5344-9F12-6337426F3C33}" type="datetimeFigureOut">
              <a:rPr lang="en-US" smtClean="0"/>
              <a:t>20.9.2013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FC3D-C11E-7142-8E47-D19563FBE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8F60C-0C31-5344-9F12-6337426F3C33}" type="datetimeFigureOut">
              <a:rPr lang="en-US" smtClean="0"/>
              <a:t>20.9.2013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FC3D-C11E-7142-8E47-D19563FBE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8F60C-0C31-5344-9F12-6337426F3C33}" type="datetimeFigureOut">
              <a:rPr lang="en-US" smtClean="0"/>
              <a:t>20.9.2013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FC3D-C11E-7142-8E47-D19563FBE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8F60C-0C31-5344-9F12-6337426F3C33}" type="datetimeFigureOut">
              <a:rPr lang="en-US" smtClean="0"/>
              <a:t>20.9.2013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FC3D-C11E-7142-8E47-D19563FBE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8F60C-0C31-5344-9F12-6337426F3C33}" type="datetimeFigureOut">
              <a:rPr lang="en-US" smtClean="0"/>
              <a:t>20.9.2013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FC3D-C11E-7142-8E47-D19563FBE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8F60C-0C31-5344-9F12-6337426F3C33}" type="datetimeFigureOut">
              <a:rPr lang="en-US" smtClean="0"/>
              <a:t>20.9.2013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8FC3D-C11E-7142-8E47-D19563FBE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Cambria"/>
                <a:cs typeface="Cambria"/>
              </a:rPr>
              <a:t>Basic medical terminology 2</a:t>
            </a:r>
            <a:endParaRPr lang="en-US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186991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267CF2"/>
                </a:solidFill>
                <a:latin typeface="Cambria"/>
                <a:cs typeface="Cambria"/>
              </a:rPr>
              <a:t>Prepositions and prepositional phrases</a:t>
            </a:r>
            <a:endParaRPr lang="en-US" sz="3600" dirty="0">
              <a:solidFill>
                <a:srgbClr val="267CF2"/>
              </a:solidFill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Cambria"/>
                <a:cs typeface="Cambria"/>
              </a:rPr>
              <a:t>Denote: </a:t>
            </a:r>
          </a:p>
          <a:p>
            <a:pPr lvl="1"/>
            <a:r>
              <a:rPr lang="en-US" dirty="0">
                <a:latin typeface="Cambria"/>
                <a:cs typeface="Cambria"/>
              </a:rPr>
              <a:t>Spatial relations			sub, infra, post</a:t>
            </a:r>
          </a:p>
          <a:p>
            <a:pPr lvl="1"/>
            <a:r>
              <a:rPr lang="en-US" dirty="0">
                <a:latin typeface="Cambria"/>
                <a:cs typeface="Cambria"/>
              </a:rPr>
              <a:t>Temporal relations		post, ante</a:t>
            </a:r>
          </a:p>
          <a:p>
            <a:pPr lvl="1"/>
            <a:r>
              <a:rPr lang="en-US" dirty="0">
                <a:latin typeface="Cambria"/>
                <a:cs typeface="Cambria"/>
              </a:rPr>
              <a:t>Causal relations			propter, e/ex</a:t>
            </a:r>
          </a:p>
          <a:p>
            <a:pPr marL="0" indent="0">
              <a:buNone/>
            </a:pPr>
            <a:endParaRPr lang="en-US" dirty="0" smtClean="0">
              <a:latin typeface="Cambria"/>
              <a:cs typeface="Cambria"/>
            </a:endParaRPr>
          </a:p>
          <a:p>
            <a:r>
              <a:rPr lang="en-US" dirty="0" smtClean="0">
                <a:latin typeface="Cambria"/>
                <a:cs typeface="Cambria"/>
              </a:rPr>
              <a:t>Can be connected with:</a:t>
            </a:r>
          </a:p>
          <a:p>
            <a:pPr lvl="1"/>
            <a:r>
              <a:rPr lang="en-US" dirty="0" smtClean="0">
                <a:latin typeface="Cambria"/>
                <a:cs typeface="Cambria"/>
              </a:rPr>
              <a:t>Accusative case</a:t>
            </a:r>
          </a:p>
          <a:p>
            <a:pPr lvl="1"/>
            <a:r>
              <a:rPr lang="en-US" dirty="0" smtClean="0">
                <a:latin typeface="Cambria"/>
                <a:cs typeface="Cambria"/>
              </a:rPr>
              <a:t>Ablative case</a:t>
            </a:r>
          </a:p>
          <a:p>
            <a:pPr lvl="1"/>
            <a:r>
              <a:rPr lang="en-US" dirty="0" smtClean="0">
                <a:latin typeface="Cambria"/>
                <a:cs typeface="Cambria"/>
              </a:rPr>
              <a:t>Both Accusative and Ablative case</a:t>
            </a:r>
          </a:p>
          <a:p>
            <a:pPr marL="457200" lvl="1" indent="0">
              <a:buNone/>
            </a:pPr>
            <a:endParaRPr lang="en-US" dirty="0" smtClean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556238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942" t="3736" r="7623" b="7574"/>
          <a:stretch/>
        </p:blipFill>
        <p:spPr>
          <a:xfrm>
            <a:off x="1180948" y="0"/>
            <a:ext cx="6713327" cy="685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130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koncovky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27"/>
          <a:stretch>
            <a:fillRect/>
          </a:stretch>
        </p:blipFill>
        <p:spPr bwMode="auto">
          <a:xfrm>
            <a:off x="0" y="1701800"/>
            <a:ext cx="9144000" cy="470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267CF2"/>
                </a:solidFill>
                <a:latin typeface="Cambria"/>
                <a:cs typeface="Cambria"/>
              </a:rPr>
              <a:t>Latin and Greek Declensions</a:t>
            </a:r>
            <a:endParaRPr lang="en-US" dirty="0">
              <a:solidFill>
                <a:srgbClr val="267CF2"/>
              </a:solidFill>
              <a:latin typeface="Cambria"/>
              <a:cs typeface="Cambria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20862" y="3906551"/>
            <a:ext cx="8210939" cy="412176"/>
          </a:xfrm>
          <a:prstGeom prst="rect">
            <a:avLst/>
          </a:prstGeom>
          <a:noFill/>
          <a:ln w="28575" cmpd="sng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20862" y="5495998"/>
            <a:ext cx="8210939" cy="412176"/>
          </a:xfrm>
          <a:prstGeom prst="rect">
            <a:avLst/>
          </a:prstGeom>
          <a:noFill/>
          <a:ln w="28575" cmpd="sng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7288" y="4315171"/>
            <a:ext cx="8210939" cy="412176"/>
          </a:xfrm>
          <a:prstGeom prst="rect">
            <a:avLst/>
          </a:prstGeom>
          <a:noFill/>
          <a:ln w="28575" cmpd="sng"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17288" y="5904618"/>
            <a:ext cx="8210939" cy="412176"/>
          </a:xfrm>
          <a:prstGeom prst="rect">
            <a:avLst/>
          </a:prstGeom>
          <a:noFill/>
          <a:ln w="28575" cmpd="sng"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913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75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267CF2"/>
                </a:solidFill>
                <a:latin typeface="Cambria"/>
                <a:cs typeface="Cambria"/>
              </a:rPr>
              <a:t>UBI ….. </a:t>
            </a:r>
            <a:r>
              <a:rPr lang="en-US" dirty="0" err="1" smtClean="0">
                <a:solidFill>
                  <a:srgbClr val="267CF2"/>
                </a:solidFill>
                <a:latin typeface="Cambria"/>
                <a:cs typeface="Cambria"/>
              </a:rPr>
              <a:t>est</a:t>
            </a:r>
            <a:r>
              <a:rPr lang="en-US" dirty="0" smtClean="0">
                <a:solidFill>
                  <a:srgbClr val="267CF2"/>
                </a:solidFill>
                <a:latin typeface="Cambria"/>
                <a:cs typeface="Cambria"/>
              </a:rPr>
              <a:t>? UBI…. </a:t>
            </a:r>
            <a:r>
              <a:rPr lang="en-US" dirty="0" err="1" smtClean="0">
                <a:solidFill>
                  <a:srgbClr val="267CF2"/>
                </a:solidFill>
                <a:latin typeface="Cambria"/>
                <a:cs typeface="Cambria"/>
              </a:rPr>
              <a:t>sunt</a:t>
            </a:r>
            <a:r>
              <a:rPr lang="en-US" dirty="0" smtClean="0">
                <a:solidFill>
                  <a:srgbClr val="267CF2"/>
                </a:solidFill>
                <a:latin typeface="Cambria"/>
                <a:cs typeface="Cambria"/>
              </a:rPr>
              <a:t>?</a:t>
            </a:r>
            <a:endParaRPr lang="en-US" dirty="0">
              <a:solidFill>
                <a:srgbClr val="267CF2"/>
              </a:solidFill>
              <a:latin typeface="Cambria"/>
              <a:cs typeface="Cambri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18364" y="1271661"/>
            <a:ext cx="4092086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err="1" smtClean="0">
                <a:latin typeface="Cambria"/>
                <a:cs typeface="Cambria"/>
              </a:rPr>
              <a:t>Ubi</a:t>
            </a:r>
            <a:r>
              <a:rPr lang="en-US" sz="2500" dirty="0" smtClean="0">
                <a:latin typeface="Cambria"/>
                <a:cs typeface="Cambria"/>
              </a:rPr>
              <a:t> </a:t>
            </a:r>
            <a:r>
              <a:rPr lang="en-US" sz="2500" dirty="0" smtClean="0">
                <a:latin typeface="Cambria"/>
                <a:cs typeface="Cambria"/>
              </a:rPr>
              <a:t>…</a:t>
            </a:r>
            <a:r>
              <a:rPr lang="en-US" sz="2500" b="1" dirty="0" smtClean="0">
                <a:solidFill>
                  <a:srgbClr val="FF6600"/>
                </a:solidFill>
                <a:latin typeface="Cambria"/>
                <a:cs typeface="Cambria"/>
              </a:rPr>
              <a:t>scapula</a:t>
            </a:r>
            <a:r>
              <a:rPr lang="en-US" sz="2500" dirty="0" smtClean="0">
                <a:solidFill>
                  <a:srgbClr val="000000"/>
                </a:solidFill>
                <a:latin typeface="Cambria"/>
                <a:cs typeface="Cambria"/>
              </a:rPr>
              <a:t>…</a:t>
            </a:r>
            <a:r>
              <a:rPr lang="en-US" sz="2500" b="1" dirty="0" err="1" smtClean="0">
                <a:solidFill>
                  <a:srgbClr val="FF6600"/>
                </a:solidFill>
                <a:latin typeface="Cambria"/>
                <a:cs typeface="Cambria"/>
              </a:rPr>
              <a:t>est</a:t>
            </a:r>
            <a:r>
              <a:rPr lang="en-US" sz="2500" b="1" dirty="0" smtClean="0">
                <a:solidFill>
                  <a:srgbClr val="FF6600"/>
                </a:solidFill>
                <a:latin typeface="Cambria"/>
                <a:cs typeface="Cambria"/>
              </a:rPr>
              <a:t>?</a:t>
            </a:r>
          </a:p>
          <a:p>
            <a:r>
              <a:rPr lang="en-US" sz="2500" dirty="0" err="1" smtClean="0">
                <a:latin typeface="Cambria"/>
                <a:cs typeface="Cambria"/>
              </a:rPr>
              <a:t>Ubi</a:t>
            </a:r>
            <a:r>
              <a:rPr lang="en-US" sz="2500" dirty="0" smtClean="0">
                <a:latin typeface="Cambria"/>
                <a:cs typeface="Cambria"/>
              </a:rPr>
              <a:t> </a:t>
            </a:r>
            <a:r>
              <a:rPr lang="en-US" sz="2500" dirty="0" smtClean="0">
                <a:solidFill>
                  <a:srgbClr val="000000"/>
                </a:solidFill>
                <a:latin typeface="Cambria"/>
                <a:cs typeface="Cambria"/>
              </a:rPr>
              <a:t>…</a:t>
            </a:r>
            <a:r>
              <a:rPr lang="en-US" sz="2500" b="1" dirty="0" err="1" smtClean="0">
                <a:solidFill>
                  <a:srgbClr val="008000"/>
                </a:solidFill>
                <a:latin typeface="Cambria"/>
                <a:cs typeface="Cambria"/>
              </a:rPr>
              <a:t>orbitae</a:t>
            </a:r>
            <a:r>
              <a:rPr lang="en-US" sz="2500" dirty="0" smtClean="0">
                <a:latin typeface="Cambria"/>
                <a:cs typeface="Cambria"/>
              </a:rPr>
              <a:t>…</a:t>
            </a:r>
            <a:r>
              <a:rPr lang="en-US" sz="2500" b="1" dirty="0" err="1" smtClean="0">
                <a:solidFill>
                  <a:srgbClr val="008000"/>
                </a:solidFill>
                <a:latin typeface="Cambria"/>
                <a:cs typeface="Cambria"/>
              </a:rPr>
              <a:t>sunt</a:t>
            </a:r>
            <a:r>
              <a:rPr lang="en-US" sz="2500" dirty="0" smtClean="0">
                <a:latin typeface="Cambria"/>
                <a:cs typeface="Cambria"/>
              </a:rPr>
              <a:t>?  </a:t>
            </a:r>
            <a:endParaRPr lang="en-US" sz="2500" dirty="0" smtClean="0">
              <a:latin typeface="Cambria"/>
              <a:cs typeface="Cambria"/>
            </a:endParaRPr>
          </a:p>
          <a:p>
            <a:endParaRPr lang="en-US" sz="2500" dirty="0" smtClean="0">
              <a:latin typeface="Cambria"/>
              <a:cs typeface="Cambria"/>
            </a:endParaRPr>
          </a:p>
          <a:p>
            <a:r>
              <a:rPr lang="en-US" sz="2500" dirty="0" smtClean="0">
                <a:latin typeface="Cambria"/>
                <a:cs typeface="Cambria"/>
              </a:rPr>
              <a:t>Scapula </a:t>
            </a:r>
            <a:r>
              <a:rPr lang="en-US" sz="2500" dirty="0" err="1" smtClean="0">
                <a:latin typeface="Cambria"/>
                <a:cs typeface="Cambria"/>
              </a:rPr>
              <a:t>prope</a:t>
            </a:r>
            <a:r>
              <a:rPr lang="en-US" sz="2500" dirty="0" smtClean="0">
                <a:latin typeface="Cambria"/>
                <a:cs typeface="Cambria"/>
              </a:rPr>
              <a:t> </a:t>
            </a:r>
            <a:r>
              <a:rPr lang="en-US" sz="2500" dirty="0" err="1" smtClean="0">
                <a:latin typeface="Cambria"/>
                <a:cs typeface="Cambria"/>
              </a:rPr>
              <a:t>claviculam</a:t>
            </a:r>
            <a:r>
              <a:rPr lang="en-US" sz="2500" dirty="0" smtClean="0">
                <a:latin typeface="Cambria"/>
                <a:cs typeface="Cambria"/>
              </a:rPr>
              <a:t> </a:t>
            </a:r>
            <a:r>
              <a:rPr lang="en-US" sz="2500" dirty="0" err="1" smtClean="0">
                <a:latin typeface="Cambria"/>
                <a:cs typeface="Cambria"/>
              </a:rPr>
              <a:t>est</a:t>
            </a:r>
            <a:r>
              <a:rPr lang="en-US" sz="2500" dirty="0">
                <a:latin typeface="Cambria"/>
                <a:cs typeface="Cambria"/>
              </a:rPr>
              <a:t>/</a:t>
            </a:r>
            <a:r>
              <a:rPr lang="en-US" sz="2500" dirty="0" smtClean="0">
                <a:latin typeface="Cambria"/>
                <a:cs typeface="Cambria"/>
              </a:rPr>
              <a:t> </a:t>
            </a:r>
            <a:r>
              <a:rPr lang="en-US" sz="2500" dirty="0" err="1" smtClean="0">
                <a:latin typeface="Cambria"/>
                <a:cs typeface="Cambria"/>
              </a:rPr>
              <a:t>Orbitae</a:t>
            </a:r>
            <a:r>
              <a:rPr lang="en-US" sz="2500" dirty="0" smtClean="0">
                <a:latin typeface="Cambria"/>
                <a:cs typeface="Cambria"/>
              </a:rPr>
              <a:t> in </a:t>
            </a:r>
            <a:r>
              <a:rPr lang="en-US" sz="2500" dirty="0" err="1" smtClean="0">
                <a:latin typeface="Cambria"/>
                <a:cs typeface="Cambria"/>
              </a:rPr>
              <a:t>cranio</a:t>
            </a:r>
            <a:r>
              <a:rPr lang="en-US" sz="2500" dirty="0" smtClean="0">
                <a:latin typeface="Cambria"/>
                <a:cs typeface="Cambria"/>
              </a:rPr>
              <a:t> </a:t>
            </a:r>
            <a:r>
              <a:rPr lang="en-US" sz="2500" dirty="0" err="1" smtClean="0">
                <a:latin typeface="Cambria"/>
                <a:cs typeface="Cambria"/>
              </a:rPr>
              <a:t>sunt</a:t>
            </a:r>
            <a:r>
              <a:rPr lang="en-US" sz="2500" dirty="0" smtClean="0">
                <a:latin typeface="Cambria"/>
                <a:cs typeface="Cambria"/>
              </a:rPr>
              <a:t>.</a:t>
            </a:r>
          </a:p>
          <a:p>
            <a:r>
              <a:rPr lang="en-US" sz="2500" dirty="0" smtClean="0">
                <a:latin typeface="Cambria"/>
                <a:cs typeface="Cambria"/>
              </a:rPr>
              <a:t>Scapula infra </a:t>
            </a:r>
            <a:r>
              <a:rPr lang="en-US" sz="2500" dirty="0" err="1" smtClean="0">
                <a:latin typeface="Cambria"/>
                <a:cs typeface="Cambria"/>
              </a:rPr>
              <a:t>claviculam</a:t>
            </a:r>
            <a:r>
              <a:rPr lang="en-US" sz="2500" dirty="0" smtClean="0">
                <a:latin typeface="Cambria"/>
                <a:cs typeface="Cambria"/>
              </a:rPr>
              <a:t> et supra </a:t>
            </a:r>
            <a:r>
              <a:rPr lang="en-US" sz="2500" dirty="0" err="1" smtClean="0">
                <a:latin typeface="Cambria"/>
                <a:cs typeface="Cambria"/>
              </a:rPr>
              <a:t>humerum</a:t>
            </a:r>
            <a:r>
              <a:rPr lang="en-US" sz="2500" dirty="0" smtClean="0">
                <a:latin typeface="Cambria"/>
                <a:cs typeface="Cambria"/>
              </a:rPr>
              <a:t> est.</a:t>
            </a:r>
          </a:p>
          <a:p>
            <a:r>
              <a:rPr lang="en-US" sz="2500" dirty="0" err="1" smtClean="0">
                <a:latin typeface="Cambria"/>
                <a:cs typeface="Cambria"/>
              </a:rPr>
              <a:t>Orbitae</a:t>
            </a:r>
            <a:r>
              <a:rPr lang="en-US" sz="2500" dirty="0" smtClean="0">
                <a:latin typeface="Cambria"/>
                <a:cs typeface="Cambria"/>
              </a:rPr>
              <a:t> infra </a:t>
            </a:r>
            <a:r>
              <a:rPr lang="en-US" sz="2500" dirty="0" err="1" smtClean="0">
                <a:latin typeface="Cambria"/>
                <a:cs typeface="Cambria"/>
              </a:rPr>
              <a:t>frontem</a:t>
            </a:r>
            <a:r>
              <a:rPr lang="en-US" sz="2500" dirty="0" smtClean="0">
                <a:latin typeface="Cambria"/>
                <a:cs typeface="Cambria"/>
              </a:rPr>
              <a:t> et supra </a:t>
            </a:r>
            <a:r>
              <a:rPr lang="en-US" sz="2500" dirty="0" err="1" smtClean="0">
                <a:latin typeface="Cambria"/>
                <a:cs typeface="Cambria"/>
              </a:rPr>
              <a:t>nasum</a:t>
            </a:r>
            <a:r>
              <a:rPr lang="en-US" sz="2500" dirty="0" smtClean="0">
                <a:latin typeface="Cambria"/>
                <a:cs typeface="Cambria"/>
              </a:rPr>
              <a:t> </a:t>
            </a:r>
            <a:r>
              <a:rPr lang="en-US" sz="2500" dirty="0" err="1" smtClean="0">
                <a:latin typeface="Cambria"/>
                <a:cs typeface="Cambria"/>
              </a:rPr>
              <a:t>sunt</a:t>
            </a:r>
            <a:r>
              <a:rPr lang="en-US" sz="2500" dirty="0" smtClean="0">
                <a:latin typeface="Cambria"/>
                <a:cs typeface="Cambria"/>
              </a:rPr>
              <a:t>.</a:t>
            </a:r>
            <a:endParaRPr lang="en-US" sz="2500" dirty="0">
              <a:latin typeface="Cambria"/>
              <a:cs typeface="Cambr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18364" y="4929984"/>
            <a:ext cx="4092086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267CF2"/>
                </a:solidFill>
                <a:latin typeface="Cambria"/>
                <a:cs typeface="Cambria"/>
              </a:rPr>
              <a:t>Infra    Supra</a:t>
            </a:r>
            <a:r>
              <a:rPr lang="en-US" sz="2500" b="1" dirty="0">
                <a:solidFill>
                  <a:srgbClr val="267CF2"/>
                </a:solidFill>
                <a:latin typeface="Cambria"/>
                <a:cs typeface="Cambria"/>
              </a:rPr>
              <a:t> </a:t>
            </a:r>
            <a:r>
              <a:rPr lang="en-US" sz="2500" b="1" dirty="0" smtClean="0">
                <a:solidFill>
                  <a:srgbClr val="267CF2"/>
                </a:solidFill>
                <a:latin typeface="Cambria"/>
                <a:cs typeface="Cambria"/>
              </a:rPr>
              <a:t>  </a:t>
            </a:r>
            <a:r>
              <a:rPr lang="en-US" sz="2500" b="1" dirty="0" err="1" smtClean="0">
                <a:solidFill>
                  <a:srgbClr val="267CF2"/>
                </a:solidFill>
                <a:latin typeface="Cambria"/>
                <a:cs typeface="Cambria"/>
              </a:rPr>
              <a:t>Prope</a:t>
            </a:r>
            <a:r>
              <a:rPr lang="en-US" sz="2500" b="1" dirty="0">
                <a:solidFill>
                  <a:srgbClr val="267CF2"/>
                </a:solidFill>
                <a:latin typeface="Cambria"/>
                <a:cs typeface="Cambria"/>
              </a:rPr>
              <a:t> </a:t>
            </a:r>
            <a:r>
              <a:rPr lang="en-US" sz="2500" b="1" dirty="0" smtClean="0">
                <a:solidFill>
                  <a:srgbClr val="267CF2"/>
                </a:solidFill>
                <a:latin typeface="Cambria"/>
                <a:cs typeface="Cambria"/>
              </a:rPr>
              <a:t>  Ad</a:t>
            </a:r>
            <a:r>
              <a:rPr lang="en-US" sz="2500" b="1" dirty="0">
                <a:solidFill>
                  <a:srgbClr val="267CF2"/>
                </a:solidFill>
                <a:latin typeface="Cambria"/>
                <a:cs typeface="Cambria"/>
              </a:rPr>
              <a:t> </a:t>
            </a:r>
            <a:r>
              <a:rPr lang="en-US" sz="2500" b="1" dirty="0" smtClean="0">
                <a:solidFill>
                  <a:srgbClr val="267CF2"/>
                </a:solidFill>
                <a:latin typeface="Cambria"/>
                <a:cs typeface="Cambria"/>
              </a:rPr>
              <a:t>  In</a:t>
            </a:r>
            <a:r>
              <a:rPr lang="en-US" sz="2500" b="1" dirty="0">
                <a:solidFill>
                  <a:srgbClr val="267CF2"/>
                </a:solidFill>
                <a:latin typeface="Cambria"/>
                <a:cs typeface="Cambria"/>
              </a:rPr>
              <a:t> </a:t>
            </a:r>
            <a:r>
              <a:rPr lang="en-US" sz="2500" b="1" dirty="0" smtClean="0">
                <a:solidFill>
                  <a:srgbClr val="267CF2"/>
                </a:solidFill>
                <a:latin typeface="Cambria"/>
                <a:cs typeface="Cambria"/>
              </a:rPr>
              <a:t> Sub  Ante  Post   Retro</a:t>
            </a:r>
          </a:p>
          <a:p>
            <a:endParaRPr lang="en-US" sz="2500" dirty="0">
              <a:solidFill>
                <a:srgbClr val="267CF2"/>
              </a:solidFill>
              <a:latin typeface="Cambria"/>
              <a:cs typeface="Cambria"/>
            </a:endParaRPr>
          </a:p>
        </p:txBody>
      </p:sp>
      <p:pic>
        <p:nvPicPr>
          <p:cNvPr id="8" name="Zástupný symbol obsahu 5" descr="Časti tela.jpg"/>
          <p:cNvPicPr>
            <a:picLocks noGrp="1" noChangeAspect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31" t="11021" r="73431" b="10985"/>
          <a:stretch>
            <a:fillRect/>
          </a:stretch>
        </p:blipFill>
        <p:spPr>
          <a:xfrm>
            <a:off x="13860" y="1129155"/>
            <a:ext cx="1614055" cy="5433286"/>
          </a:xfrm>
        </p:spPr>
      </p:pic>
      <p:pic>
        <p:nvPicPr>
          <p:cNvPr id="9" name="Obrázok 3" descr="Časti tel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15" t="12222" r="1923" b="7777"/>
          <a:stretch>
            <a:fillRect/>
          </a:stretch>
        </p:blipFill>
        <p:spPr bwMode="auto">
          <a:xfrm>
            <a:off x="1599614" y="1129155"/>
            <a:ext cx="3169417" cy="5433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5869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267CF2"/>
                </a:solidFill>
                <a:latin typeface="Cambria"/>
                <a:cs typeface="Cambria"/>
              </a:rPr>
              <a:t>Ist</a:t>
            </a:r>
            <a:r>
              <a:rPr lang="en-US" dirty="0" smtClean="0">
                <a:solidFill>
                  <a:srgbClr val="267CF2"/>
                </a:solidFill>
                <a:latin typeface="Cambria"/>
                <a:cs typeface="Cambria"/>
              </a:rPr>
              <a:t> Latin declension</a:t>
            </a:r>
            <a:endParaRPr lang="en-US" dirty="0">
              <a:solidFill>
                <a:srgbClr val="267CF2"/>
              </a:solidFill>
              <a:latin typeface="Cambria"/>
              <a:cs typeface="Cambria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the first declension we decline nouns that have: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845682"/>
              </p:ext>
            </p:extLst>
          </p:nvPr>
        </p:nvGraphicFramePr>
        <p:xfrm>
          <a:off x="2049948" y="2406217"/>
          <a:ext cx="5369978" cy="257711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684989"/>
                <a:gridCol w="2684989"/>
              </a:tblGrid>
              <a:tr h="56543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"/>
                          <a:cs typeface="Cambria"/>
                        </a:rPr>
                        <a:t>Genitive</a:t>
                      </a:r>
                      <a:r>
                        <a:rPr lang="en-US" sz="2400" baseline="0" dirty="0" smtClean="0">
                          <a:latin typeface="Cambria"/>
                          <a:cs typeface="Cambria"/>
                        </a:rPr>
                        <a:t> </a:t>
                      </a:r>
                      <a:r>
                        <a:rPr lang="en-US" sz="2400" baseline="0" dirty="0" err="1" smtClean="0">
                          <a:latin typeface="Cambria"/>
                          <a:cs typeface="Cambria"/>
                        </a:rPr>
                        <a:t>sg</a:t>
                      </a:r>
                      <a:r>
                        <a:rPr lang="en-US" sz="2400" baseline="0" dirty="0" smtClean="0">
                          <a:latin typeface="Cambria"/>
                          <a:cs typeface="Cambria"/>
                        </a:rPr>
                        <a:t>. ending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267CF2"/>
                          </a:solidFill>
                          <a:latin typeface="Cambria"/>
                          <a:cs typeface="Cambria"/>
                        </a:rPr>
                        <a:t>-AE</a:t>
                      </a:r>
                      <a:endParaRPr lang="en-US" sz="2400" b="1" dirty="0">
                        <a:solidFill>
                          <a:srgbClr val="267CF2"/>
                        </a:solidFill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56543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"/>
                          <a:cs typeface="Cambria"/>
                        </a:rPr>
                        <a:t>Nominative </a:t>
                      </a:r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sg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. ending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267CF2"/>
                          </a:solidFill>
                          <a:latin typeface="Cambria"/>
                          <a:cs typeface="Cambria"/>
                        </a:rPr>
                        <a:t>-A</a:t>
                      </a:r>
                      <a:endParaRPr lang="en-US" sz="2400" b="1" dirty="0">
                        <a:solidFill>
                          <a:srgbClr val="267CF2"/>
                        </a:solidFill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56543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"/>
                          <a:cs typeface="Cambria"/>
                        </a:rPr>
                        <a:t>Gender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mbria"/>
                          <a:cs typeface="Cambria"/>
                        </a:rPr>
                        <a:t>Mostly F</a:t>
                      </a:r>
                    </a:p>
                    <a:p>
                      <a:r>
                        <a:rPr lang="en-US" sz="2400" dirty="0" smtClean="0">
                          <a:latin typeface="Cambria"/>
                          <a:cs typeface="Cambria"/>
                        </a:rPr>
                        <a:t>Never N</a:t>
                      </a:r>
                    </a:p>
                    <a:p>
                      <a:r>
                        <a:rPr lang="en-US" sz="2400" dirty="0" smtClean="0">
                          <a:latin typeface="Cambria"/>
                          <a:cs typeface="Cambria"/>
                        </a:rPr>
                        <a:t>E</a:t>
                      </a:r>
                      <a:r>
                        <a:rPr lang="en-US" sz="2400" baseline="0" dirty="0" smtClean="0">
                          <a:latin typeface="Cambria"/>
                          <a:cs typeface="Cambria"/>
                        </a:rPr>
                        <a:t>xceptions M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23897" y="5168912"/>
            <a:ext cx="7720733" cy="1200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Cambria"/>
                <a:cs typeface="Cambria"/>
              </a:rPr>
              <a:t>Of Male gender can be: 		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Cambria"/>
                <a:cs typeface="Cambria"/>
              </a:rPr>
              <a:t>Names of specialists – </a:t>
            </a:r>
            <a:r>
              <a:rPr lang="en-US" sz="2400" dirty="0" err="1" smtClean="0">
                <a:solidFill>
                  <a:schemeClr val="bg1"/>
                </a:solidFill>
                <a:latin typeface="Cambria"/>
                <a:cs typeface="Cambria"/>
              </a:rPr>
              <a:t>Dentista</a:t>
            </a:r>
            <a:r>
              <a:rPr lang="en-US" sz="2400" dirty="0" smtClean="0">
                <a:solidFill>
                  <a:schemeClr val="bg1"/>
                </a:solidFill>
                <a:latin typeface="Cambria"/>
                <a:cs typeface="Cambria"/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  <a:latin typeface="Cambria"/>
                <a:cs typeface="Cambria"/>
              </a:rPr>
              <a:t>ae</a:t>
            </a:r>
            <a:r>
              <a:rPr lang="en-US" sz="2400" dirty="0" smtClean="0">
                <a:solidFill>
                  <a:schemeClr val="bg1"/>
                </a:solidFill>
                <a:latin typeface="Cambria"/>
                <a:cs typeface="Cambria"/>
              </a:rPr>
              <a:t>, m.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Cambria"/>
                <a:cs typeface="Cambria"/>
              </a:rPr>
              <a:t>Names of muscles – </a:t>
            </a:r>
            <a:r>
              <a:rPr lang="en-US" sz="2400" dirty="0" err="1" smtClean="0">
                <a:solidFill>
                  <a:schemeClr val="bg1"/>
                </a:solidFill>
                <a:latin typeface="Cambria"/>
                <a:cs typeface="Cambria"/>
              </a:rPr>
              <a:t>Agonista</a:t>
            </a:r>
            <a:r>
              <a:rPr lang="en-US" sz="2400" dirty="0" smtClean="0">
                <a:solidFill>
                  <a:schemeClr val="bg1"/>
                </a:solidFill>
                <a:latin typeface="Cambria"/>
                <a:cs typeface="Cambria"/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  <a:latin typeface="Cambria"/>
                <a:cs typeface="Cambria"/>
              </a:rPr>
              <a:t>ae</a:t>
            </a:r>
            <a:r>
              <a:rPr lang="en-US" sz="2400" dirty="0" smtClean="0">
                <a:solidFill>
                  <a:schemeClr val="bg1"/>
                </a:solidFill>
                <a:latin typeface="Cambria"/>
                <a:cs typeface="Cambria"/>
              </a:rPr>
              <a:t>, m.</a:t>
            </a:r>
          </a:p>
        </p:txBody>
      </p:sp>
    </p:spTree>
    <p:extLst>
      <p:ext uri="{BB962C8B-B14F-4D97-AF65-F5344CB8AC3E}">
        <p14:creationId xmlns:p14="http://schemas.microsoft.com/office/powerpoint/2010/main" val="2120767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koncovky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27"/>
          <a:stretch>
            <a:fillRect/>
          </a:stretch>
        </p:blipFill>
        <p:spPr bwMode="auto">
          <a:xfrm>
            <a:off x="0" y="1701800"/>
            <a:ext cx="9144000" cy="470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267CF2"/>
                </a:solidFill>
                <a:latin typeface="Cambria"/>
                <a:cs typeface="Cambria"/>
              </a:rPr>
              <a:t>Latin and Greek Declensions</a:t>
            </a:r>
            <a:endParaRPr lang="en-US" dirty="0">
              <a:solidFill>
                <a:srgbClr val="267CF2"/>
              </a:solidFill>
              <a:latin typeface="Cambria"/>
              <a:cs typeface="Cambri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35577" y="2138861"/>
            <a:ext cx="557052" cy="4166322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260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mbria"/>
                <a:cs typeface="Cambria"/>
              </a:rPr>
              <a:t>Pronunciation – read correctly and explain the rules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Cambria"/>
                <a:cs typeface="Cambria"/>
              </a:rPr>
              <a:t>Pars </a:t>
            </a:r>
            <a:r>
              <a:rPr lang="en-US" dirty="0" err="1" smtClean="0">
                <a:latin typeface="Cambria"/>
                <a:cs typeface="Cambria"/>
              </a:rPr>
              <a:t>respiratoria</a:t>
            </a:r>
            <a:r>
              <a:rPr lang="en-US" dirty="0" smtClean="0">
                <a:latin typeface="Cambria"/>
                <a:cs typeface="Cambria"/>
              </a:rPr>
              <a:t> tunicae mucosae </a:t>
            </a:r>
            <a:r>
              <a:rPr lang="en-US" dirty="0" err="1" smtClean="0">
                <a:latin typeface="Cambria"/>
                <a:cs typeface="Cambria"/>
              </a:rPr>
              <a:t>nasi</a:t>
            </a:r>
            <a:endParaRPr lang="en-US" dirty="0" smtClean="0">
              <a:latin typeface="Cambria"/>
              <a:cs typeface="Cambria"/>
            </a:endParaRPr>
          </a:p>
          <a:p>
            <a:r>
              <a:rPr lang="en-US" dirty="0" smtClean="0">
                <a:latin typeface="Cambria"/>
                <a:cs typeface="Cambria"/>
              </a:rPr>
              <a:t>Hiatus </a:t>
            </a:r>
            <a:r>
              <a:rPr lang="en-US" dirty="0" err="1" smtClean="0">
                <a:latin typeface="Cambria"/>
                <a:cs typeface="Cambria"/>
              </a:rPr>
              <a:t>oesophageus</a:t>
            </a:r>
            <a:endParaRPr lang="en-US" dirty="0" smtClean="0">
              <a:latin typeface="Cambria"/>
              <a:cs typeface="Cambria"/>
            </a:endParaRPr>
          </a:p>
          <a:p>
            <a:r>
              <a:rPr lang="en-US" dirty="0" err="1" smtClean="0">
                <a:latin typeface="Cambria"/>
                <a:cs typeface="Cambria"/>
              </a:rPr>
              <a:t>Musculus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latissimus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dorsi</a:t>
            </a:r>
            <a:endParaRPr lang="en-US" dirty="0" smtClean="0">
              <a:latin typeface="Cambria"/>
              <a:cs typeface="Cambria"/>
            </a:endParaRPr>
          </a:p>
          <a:p>
            <a:r>
              <a:rPr lang="en-US" dirty="0" smtClean="0">
                <a:latin typeface="Cambria"/>
                <a:cs typeface="Cambria"/>
              </a:rPr>
              <a:t>Vena </a:t>
            </a:r>
            <a:r>
              <a:rPr lang="en-US" dirty="0" err="1" smtClean="0">
                <a:latin typeface="Cambria"/>
                <a:cs typeface="Cambria"/>
              </a:rPr>
              <a:t>aquaeductus</a:t>
            </a:r>
            <a:r>
              <a:rPr lang="en-US" dirty="0" smtClean="0">
                <a:latin typeface="Cambria"/>
                <a:cs typeface="Cambria"/>
              </a:rPr>
              <a:t> cochleae</a:t>
            </a:r>
          </a:p>
          <a:p>
            <a:r>
              <a:rPr lang="en-US" dirty="0" smtClean="0">
                <a:latin typeface="Cambria"/>
                <a:cs typeface="Cambria"/>
              </a:rPr>
              <a:t>Bursa </a:t>
            </a:r>
            <a:r>
              <a:rPr lang="en-US" dirty="0" err="1" smtClean="0">
                <a:latin typeface="Cambria"/>
                <a:cs typeface="Cambria"/>
              </a:rPr>
              <a:t>subcutanea</a:t>
            </a:r>
            <a:endParaRPr lang="en-US" dirty="0" smtClean="0">
              <a:latin typeface="Cambria"/>
              <a:cs typeface="Cambria"/>
            </a:endParaRPr>
          </a:p>
          <a:p>
            <a:r>
              <a:rPr lang="en-US" dirty="0" smtClean="0">
                <a:latin typeface="Cambria"/>
                <a:cs typeface="Cambria"/>
              </a:rPr>
              <a:t>Tunica mucosa uteri - myometrium</a:t>
            </a:r>
          </a:p>
          <a:p>
            <a:r>
              <a:rPr lang="en-US" dirty="0" err="1" smtClean="0">
                <a:latin typeface="Cambria"/>
                <a:cs typeface="Cambria"/>
              </a:rPr>
              <a:t>Ostium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pharyngeum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tubae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auditivae</a:t>
            </a:r>
            <a:endParaRPr lang="en-US" dirty="0" smtClean="0">
              <a:latin typeface="Cambria"/>
              <a:cs typeface="Cambria"/>
            </a:endParaRPr>
          </a:p>
          <a:p>
            <a:pPr marL="0" indent="0">
              <a:buNone/>
            </a:pPr>
            <a:endParaRPr lang="en-US" dirty="0" smtClean="0">
              <a:latin typeface="Cambria"/>
              <a:cs typeface="Cambria"/>
            </a:endParaRPr>
          </a:p>
          <a:p>
            <a:r>
              <a:rPr lang="en-US" dirty="0" err="1" smtClean="0">
                <a:latin typeface="Cambria"/>
                <a:cs typeface="Cambria"/>
              </a:rPr>
              <a:t>Fractura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>
                <a:latin typeface="Cambria"/>
                <a:cs typeface="Cambria"/>
              </a:rPr>
              <a:t>vertebrae </a:t>
            </a:r>
            <a:r>
              <a:rPr lang="en-US" dirty="0" err="1">
                <a:latin typeface="Cambria"/>
                <a:cs typeface="Cambria"/>
              </a:rPr>
              <a:t>thoracicae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tertiae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clausa</a:t>
            </a:r>
            <a:endParaRPr lang="en-US" dirty="0" smtClean="0">
              <a:latin typeface="Cambria"/>
              <a:cs typeface="Cambria"/>
            </a:endParaRPr>
          </a:p>
          <a:p>
            <a:r>
              <a:rPr lang="en-US" dirty="0" err="1" smtClean="0">
                <a:latin typeface="Cambria"/>
                <a:cs typeface="Cambria"/>
              </a:rPr>
              <a:t>Hydrorhoea</a:t>
            </a:r>
            <a:r>
              <a:rPr lang="en-US" dirty="0" smtClean="0">
                <a:latin typeface="Cambria"/>
                <a:cs typeface="Cambria"/>
              </a:rPr>
              <a:t> uteri </a:t>
            </a:r>
            <a:r>
              <a:rPr lang="en-US" dirty="0" err="1" smtClean="0">
                <a:latin typeface="Cambria"/>
                <a:cs typeface="Cambria"/>
              </a:rPr>
              <a:t>gravidi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amnialis</a:t>
            </a:r>
            <a:endParaRPr lang="en-US" dirty="0" smtClean="0">
              <a:latin typeface="Cambria"/>
              <a:cs typeface="Cambria"/>
            </a:endParaRPr>
          </a:p>
          <a:p>
            <a:r>
              <a:rPr lang="en-US" dirty="0" smtClean="0">
                <a:latin typeface="Cambria"/>
                <a:cs typeface="Cambria"/>
              </a:rPr>
              <a:t>Status post </a:t>
            </a:r>
            <a:r>
              <a:rPr lang="en-US" dirty="0" err="1" smtClean="0">
                <a:latin typeface="Cambria"/>
                <a:cs typeface="Cambria"/>
              </a:rPr>
              <a:t>extractionem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dentium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permanentium</a:t>
            </a:r>
          </a:p>
          <a:p>
            <a:endParaRPr lang="en-US" dirty="0" smtClean="0">
              <a:latin typeface="Cambria"/>
              <a:cs typeface="Cambria"/>
            </a:endParaRPr>
          </a:p>
          <a:p>
            <a:pPr marL="0" indent="0">
              <a:buNone/>
            </a:pPr>
            <a:endParaRPr lang="en-US" dirty="0" smtClean="0">
              <a:latin typeface="Cambria"/>
              <a:cs typeface="Cambria"/>
            </a:endParaRPr>
          </a:p>
          <a:p>
            <a:endParaRPr lang="en-US" dirty="0">
              <a:latin typeface="Cambria"/>
              <a:cs typeface="Cambria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232" y="1607780"/>
            <a:ext cx="155975" cy="3604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221568" y="1607780"/>
            <a:ext cx="345372" cy="3604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028596" y="1607780"/>
            <a:ext cx="192972" cy="360422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94020" y="1607780"/>
            <a:ext cx="192972" cy="360422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65964" y="1968202"/>
            <a:ext cx="345372" cy="3604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849828" y="1968202"/>
            <a:ext cx="311532" cy="360422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161360" y="1972299"/>
            <a:ext cx="192972" cy="3604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211934" y="4654056"/>
            <a:ext cx="311532" cy="360422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123480" y="1976320"/>
            <a:ext cx="345372" cy="3604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433618" y="2350904"/>
            <a:ext cx="192972" cy="3604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667115" y="2350904"/>
            <a:ext cx="311532" cy="360422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148872" y="2356000"/>
            <a:ext cx="192972" cy="3604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139078" y="2749842"/>
            <a:ext cx="345372" cy="3604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785675" y="2749918"/>
            <a:ext cx="192972" cy="360422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398848" y="2749918"/>
            <a:ext cx="192972" cy="3604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133530" y="2749918"/>
            <a:ext cx="478856" cy="360422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371180" y="3135004"/>
            <a:ext cx="192972" cy="3604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209916" y="3135004"/>
            <a:ext cx="192972" cy="360422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994613" y="3152012"/>
            <a:ext cx="345372" cy="3604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523580" y="3532484"/>
            <a:ext cx="192972" cy="3604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295470" y="3532484"/>
            <a:ext cx="192972" cy="360422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603844" y="3532484"/>
            <a:ext cx="192972" cy="3604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133530" y="3532484"/>
            <a:ext cx="345372" cy="3604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088246" y="3915186"/>
            <a:ext cx="538344" cy="3604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932224" y="3926326"/>
            <a:ext cx="363245" cy="360422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080167" y="3939392"/>
            <a:ext cx="345372" cy="3604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4160221" y="3950129"/>
            <a:ext cx="363245" cy="360422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523466" y="3950129"/>
            <a:ext cx="345372" cy="3604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530775" y="3939392"/>
            <a:ext cx="363245" cy="360422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314850" y="4654056"/>
            <a:ext cx="192972" cy="3604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105607" y="4654056"/>
            <a:ext cx="363245" cy="360422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3468852" y="4654056"/>
            <a:ext cx="345372" cy="3604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2474561" y="1968202"/>
            <a:ext cx="311532" cy="360422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531241" y="4648389"/>
            <a:ext cx="345372" cy="3604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5358834" y="4654056"/>
            <a:ext cx="535185" cy="360422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5938584" y="4654056"/>
            <a:ext cx="192972" cy="3604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6517920" y="4654056"/>
            <a:ext cx="192972" cy="360422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1759538" y="5014478"/>
            <a:ext cx="256988" cy="3604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2061925" y="5030778"/>
            <a:ext cx="448799" cy="360422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3110015" y="5391200"/>
            <a:ext cx="192972" cy="3604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3339985" y="5391200"/>
            <a:ext cx="336555" cy="360422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817332" y="5402349"/>
            <a:ext cx="404235" cy="3604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934963" y="5413489"/>
            <a:ext cx="336555" cy="360422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720846" y="1606681"/>
            <a:ext cx="192972" cy="3604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3967248" y="1615974"/>
            <a:ext cx="244685" cy="360422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546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mbria"/>
                <a:cs typeface="Cambria"/>
              </a:rPr>
              <a:t>Questions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mbria"/>
                <a:cs typeface="Cambria"/>
              </a:rPr>
              <a:t>How do I decide to what declension the word belongs to?</a:t>
            </a:r>
          </a:p>
          <a:p>
            <a:r>
              <a:rPr lang="en-US" dirty="0" smtClean="0">
                <a:latin typeface="Cambria"/>
                <a:cs typeface="Cambria"/>
              </a:rPr>
              <a:t>What are the genitive endings of Latin declensions?</a:t>
            </a:r>
          </a:p>
          <a:p>
            <a:r>
              <a:rPr lang="en-US" dirty="0" smtClean="0">
                <a:latin typeface="Cambria"/>
                <a:cs typeface="Cambria"/>
              </a:rPr>
              <a:t>What is stem?</a:t>
            </a:r>
          </a:p>
          <a:p>
            <a:r>
              <a:rPr lang="en-US" dirty="0" smtClean="0">
                <a:latin typeface="Cambria"/>
                <a:cs typeface="Cambria"/>
              </a:rPr>
              <a:t>How do I get to it?</a:t>
            </a:r>
            <a:endParaRPr lang="en-US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4095206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267CF2"/>
                </a:solidFill>
                <a:latin typeface="Cambria"/>
                <a:cs typeface="Cambria"/>
              </a:rPr>
              <a:t>Endings, endings everywhere…</a:t>
            </a:r>
            <a:endParaRPr lang="en-US" dirty="0">
              <a:solidFill>
                <a:srgbClr val="267CF2"/>
              </a:solidFill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>
                <a:latin typeface="Cambria"/>
                <a:cs typeface="Cambria"/>
              </a:rPr>
              <a:t>In many languages, Latin and Greek among them, nouns </a:t>
            </a:r>
            <a:r>
              <a:rPr lang="en-GB" b="1" dirty="0">
                <a:latin typeface="Cambria"/>
                <a:cs typeface="Cambria"/>
              </a:rPr>
              <a:t>inflect</a:t>
            </a:r>
            <a:r>
              <a:rPr lang="en-GB" dirty="0">
                <a:latin typeface="Cambria"/>
                <a:cs typeface="Cambria"/>
              </a:rPr>
              <a:t> (change their form) for number and for case. </a:t>
            </a:r>
            <a:endParaRPr lang="en-GB" dirty="0" smtClean="0">
              <a:latin typeface="Cambria"/>
              <a:cs typeface="Cambria"/>
            </a:endParaRPr>
          </a:p>
          <a:p>
            <a:pPr lvl="1"/>
            <a:r>
              <a:rPr lang="en-GB" dirty="0" smtClean="0">
                <a:latin typeface="Cambria"/>
                <a:cs typeface="Cambria"/>
              </a:rPr>
              <a:t>Inflection </a:t>
            </a:r>
            <a:r>
              <a:rPr lang="en-GB" dirty="0">
                <a:latin typeface="Cambria"/>
                <a:cs typeface="Cambria"/>
              </a:rPr>
              <a:t>for </a:t>
            </a:r>
            <a:r>
              <a:rPr lang="en-GB" b="1" dirty="0">
                <a:latin typeface="Cambria"/>
                <a:cs typeface="Cambria"/>
              </a:rPr>
              <a:t>number</a:t>
            </a:r>
            <a:r>
              <a:rPr lang="en-GB" dirty="0">
                <a:latin typeface="Cambria"/>
                <a:cs typeface="Cambria"/>
              </a:rPr>
              <a:t> involves </a:t>
            </a:r>
            <a:r>
              <a:rPr lang="en-GB" i="1" dirty="0">
                <a:latin typeface="Cambria"/>
                <a:cs typeface="Cambria"/>
              </a:rPr>
              <a:t>singular </a:t>
            </a:r>
            <a:r>
              <a:rPr lang="en-GB" dirty="0">
                <a:latin typeface="Cambria"/>
                <a:cs typeface="Cambria"/>
              </a:rPr>
              <a:t>(</a:t>
            </a:r>
            <a:r>
              <a:rPr lang="en-GB" dirty="0" err="1">
                <a:latin typeface="Cambria"/>
                <a:cs typeface="Cambria"/>
              </a:rPr>
              <a:t>sg</a:t>
            </a:r>
            <a:r>
              <a:rPr lang="en-GB" dirty="0">
                <a:latin typeface="Cambria"/>
                <a:cs typeface="Cambria"/>
              </a:rPr>
              <a:t>.)</a:t>
            </a:r>
            <a:r>
              <a:rPr lang="en-GB" i="1" dirty="0">
                <a:latin typeface="Cambria"/>
                <a:cs typeface="Cambria"/>
              </a:rPr>
              <a:t> </a:t>
            </a:r>
            <a:r>
              <a:rPr lang="en-GB" dirty="0">
                <a:latin typeface="Cambria"/>
                <a:cs typeface="Cambria"/>
              </a:rPr>
              <a:t>: </a:t>
            </a:r>
            <a:r>
              <a:rPr lang="en-GB" i="1" dirty="0">
                <a:latin typeface="Cambria"/>
                <a:cs typeface="Cambria"/>
              </a:rPr>
              <a:t>plural</a:t>
            </a:r>
            <a:r>
              <a:rPr lang="en-GB" dirty="0">
                <a:latin typeface="Cambria"/>
                <a:cs typeface="Cambria"/>
              </a:rPr>
              <a:t> (pl.) forms (</a:t>
            </a:r>
            <a:r>
              <a:rPr lang="en-GB" dirty="0" err="1">
                <a:latin typeface="Cambria"/>
                <a:cs typeface="Cambria"/>
              </a:rPr>
              <a:t>eg</a:t>
            </a:r>
            <a:r>
              <a:rPr lang="en-GB" dirty="0">
                <a:latin typeface="Cambria"/>
                <a:cs typeface="Cambria"/>
              </a:rPr>
              <a:t>. </a:t>
            </a:r>
            <a:r>
              <a:rPr lang="en-GB" i="1" dirty="0">
                <a:latin typeface="Cambria"/>
                <a:cs typeface="Cambria"/>
              </a:rPr>
              <a:t>forearm</a:t>
            </a:r>
            <a:r>
              <a:rPr lang="en-GB" dirty="0">
                <a:latin typeface="Cambria"/>
                <a:cs typeface="Cambria"/>
              </a:rPr>
              <a:t> : </a:t>
            </a:r>
            <a:r>
              <a:rPr lang="en-GB" i="1" dirty="0">
                <a:latin typeface="Cambria"/>
                <a:cs typeface="Cambria"/>
              </a:rPr>
              <a:t>forearms,</a:t>
            </a:r>
            <a:r>
              <a:rPr lang="en-GB" dirty="0">
                <a:latin typeface="Cambria"/>
                <a:cs typeface="Cambria"/>
              </a:rPr>
              <a:t> </a:t>
            </a:r>
            <a:r>
              <a:rPr lang="en-GB" i="1" dirty="0" err="1">
                <a:latin typeface="Cambria"/>
                <a:cs typeface="Cambria"/>
              </a:rPr>
              <a:t>antebrachium</a:t>
            </a:r>
            <a:r>
              <a:rPr lang="en-GB" dirty="0">
                <a:latin typeface="Cambria"/>
                <a:cs typeface="Cambria"/>
              </a:rPr>
              <a:t> : </a:t>
            </a:r>
            <a:r>
              <a:rPr lang="en-GB" i="1" dirty="0" err="1">
                <a:latin typeface="Cambria"/>
                <a:cs typeface="Cambria"/>
              </a:rPr>
              <a:t>antebrachia</a:t>
            </a:r>
            <a:r>
              <a:rPr lang="en-GB" dirty="0">
                <a:latin typeface="Cambria"/>
                <a:cs typeface="Cambria"/>
              </a:rPr>
              <a:t>) and is present in English as well. </a:t>
            </a:r>
            <a:endParaRPr lang="en-GB" dirty="0" smtClean="0">
              <a:latin typeface="Cambria"/>
              <a:cs typeface="Cambria"/>
            </a:endParaRPr>
          </a:p>
          <a:p>
            <a:pPr lvl="1"/>
            <a:r>
              <a:rPr lang="en-GB" dirty="0" smtClean="0">
                <a:latin typeface="Cambria"/>
                <a:cs typeface="Cambria"/>
              </a:rPr>
              <a:t>Inflection </a:t>
            </a:r>
            <a:r>
              <a:rPr lang="en-GB" dirty="0">
                <a:latin typeface="Cambria"/>
                <a:cs typeface="Cambria"/>
              </a:rPr>
              <a:t>for </a:t>
            </a:r>
            <a:r>
              <a:rPr lang="en-GB" b="1" dirty="0">
                <a:latin typeface="Cambria"/>
                <a:cs typeface="Cambria"/>
              </a:rPr>
              <a:t>case</a:t>
            </a:r>
            <a:r>
              <a:rPr lang="en-GB" dirty="0">
                <a:latin typeface="Cambria"/>
                <a:cs typeface="Cambria"/>
              </a:rPr>
              <a:t> involves changing the form of the noun according to its syntactic function/meaning. Latin has extensive case system in which a special form is used for every specific meaning. In medical terminology we use four out of six Latin cases to express the following meanings:</a:t>
            </a:r>
          </a:p>
          <a:p>
            <a:endParaRPr lang="en-US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120638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8"/>
            <a:ext cx="8229600" cy="11430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mbria"/>
                <a:cs typeface="Cambria"/>
              </a:rPr>
              <a:t>Meaning of cases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5753100" y="973138"/>
            <a:ext cx="32258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GB" b="1" dirty="0" smtClean="0">
                <a:latin typeface="Cambria"/>
                <a:cs typeface="Cambria"/>
              </a:rPr>
              <a:t>ENGLISH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i="1" dirty="0">
                <a:latin typeface="Cambria"/>
                <a:cs typeface="Cambria"/>
              </a:rPr>
              <a:t>prepositions or word </a:t>
            </a:r>
            <a:r>
              <a:rPr lang="en-GB" i="1" dirty="0" smtClean="0">
                <a:latin typeface="Cambria"/>
                <a:cs typeface="Cambria"/>
              </a:rPr>
              <a:t>order</a:t>
            </a:r>
            <a:endParaRPr lang="en-GB" i="1" dirty="0">
              <a:latin typeface="Cambria"/>
              <a:cs typeface="Cambria"/>
            </a:endParaRPr>
          </a:p>
          <a:p>
            <a:pPr marL="0" indent="0">
              <a:spcBef>
                <a:spcPts val="0"/>
              </a:spcBef>
              <a:buNone/>
            </a:pPr>
            <a:endParaRPr lang="en-GB" dirty="0" smtClean="0">
              <a:latin typeface="Cambria"/>
              <a:cs typeface="Cambri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dirty="0" smtClean="0">
                <a:latin typeface="Cambria"/>
                <a:cs typeface="Cambria"/>
              </a:rPr>
              <a:t>subject </a:t>
            </a:r>
            <a:r>
              <a:rPr lang="en-GB" dirty="0">
                <a:latin typeface="Cambria"/>
                <a:cs typeface="Cambria"/>
              </a:rPr>
              <a:t>of the </a:t>
            </a:r>
            <a:r>
              <a:rPr lang="en-GB" dirty="0" smtClean="0">
                <a:latin typeface="Cambria"/>
                <a:cs typeface="Cambria"/>
              </a:rPr>
              <a:t>sentence</a:t>
            </a:r>
          </a:p>
          <a:p>
            <a:pPr marL="0" indent="0">
              <a:spcBef>
                <a:spcPts val="0"/>
              </a:spcBef>
              <a:buNone/>
            </a:pPr>
            <a:endParaRPr lang="en-GB" i="1" dirty="0">
              <a:latin typeface="Cambria"/>
              <a:cs typeface="Cambri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i="1" dirty="0">
                <a:latin typeface="Cambria"/>
                <a:cs typeface="Cambria"/>
              </a:rPr>
              <a:t>of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>
              <a:latin typeface="Cambria"/>
              <a:cs typeface="Cambria"/>
            </a:endParaRPr>
          </a:p>
          <a:p>
            <a:pPr marL="0" indent="0">
              <a:spcBef>
                <a:spcPts val="0"/>
              </a:spcBef>
              <a:buNone/>
            </a:pPr>
            <a:endParaRPr lang="en-US" dirty="0">
              <a:latin typeface="Cambria"/>
              <a:cs typeface="Cambri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dirty="0">
                <a:latin typeface="Cambria"/>
                <a:cs typeface="Cambria"/>
              </a:rPr>
              <a:t>object of the </a:t>
            </a:r>
            <a:r>
              <a:rPr lang="en-GB" dirty="0" smtClean="0">
                <a:latin typeface="Cambria"/>
                <a:cs typeface="Cambria"/>
              </a:rPr>
              <a:t>sentence</a:t>
            </a:r>
          </a:p>
          <a:p>
            <a:pPr marL="0" indent="0">
              <a:spcBef>
                <a:spcPts val="0"/>
              </a:spcBef>
              <a:buNone/>
            </a:pPr>
            <a:endParaRPr lang="en-GB" dirty="0">
              <a:latin typeface="Cambria"/>
              <a:cs typeface="Cambria"/>
            </a:endParaRPr>
          </a:p>
          <a:p>
            <a:pPr marL="0" indent="0">
              <a:spcBef>
                <a:spcPts val="0"/>
              </a:spcBef>
              <a:buNone/>
            </a:pPr>
            <a:endParaRPr lang="en-GB" i="1" dirty="0" smtClean="0">
              <a:latin typeface="Cambria"/>
              <a:cs typeface="Cambri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i="1" dirty="0" smtClean="0">
                <a:latin typeface="Cambria"/>
                <a:cs typeface="Cambria"/>
              </a:rPr>
              <a:t>by</a:t>
            </a:r>
            <a:r>
              <a:rPr lang="en-GB" i="1" dirty="0">
                <a:latin typeface="Cambria"/>
                <a:cs typeface="Cambria"/>
              </a:rPr>
              <a:t>, with, to, because of...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203200" y="973138"/>
            <a:ext cx="48514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GB" b="1" dirty="0" smtClean="0">
                <a:solidFill>
                  <a:srgbClr val="000000"/>
                </a:solidFill>
                <a:latin typeface="Cambria"/>
                <a:cs typeface="Cambria"/>
              </a:rPr>
              <a:t>LATIN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i="1" dirty="0">
                <a:solidFill>
                  <a:srgbClr val="000000"/>
                </a:solidFill>
                <a:latin typeface="Cambria"/>
                <a:cs typeface="Cambria"/>
              </a:rPr>
              <a:t>system of specific case endings + </a:t>
            </a:r>
            <a:r>
              <a:rPr lang="en-GB" i="1" dirty="0" smtClean="0">
                <a:solidFill>
                  <a:srgbClr val="000000"/>
                </a:solidFill>
                <a:latin typeface="Cambria"/>
                <a:cs typeface="Cambria"/>
              </a:rPr>
              <a:t>prepositions</a:t>
            </a:r>
          </a:p>
          <a:p>
            <a:pPr marL="0" indent="0">
              <a:spcBef>
                <a:spcPts val="0"/>
              </a:spcBef>
              <a:buNone/>
            </a:pPr>
            <a:endParaRPr lang="en-GB" i="1" dirty="0">
              <a:solidFill>
                <a:srgbClr val="000000"/>
              </a:solidFill>
              <a:latin typeface="Cambria"/>
              <a:cs typeface="Cambri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dirty="0" smtClean="0">
                <a:solidFill>
                  <a:srgbClr val="000000"/>
                </a:solidFill>
                <a:latin typeface="Cambria"/>
                <a:cs typeface="Cambria"/>
              </a:rPr>
              <a:t>1.    </a:t>
            </a:r>
            <a:r>
              <a:rPr lang="en-GB" b="1" dirty="0" smtClean="0">
                <a:solidFill>
                  <a:srgbClr val="B10010"/>
                </a:solidFill>
                <a:latin typeface="Cambria"/>
                <a:cs typeface="Cambria"/>
              </a:rPr>
              <a:t>NOMINATIVE</a:t>
            </a:r>
            <a:r>
              <a:rPr lang="en-GB" dirty="0" smtClean="0">
                <a:solidFill>
                  <a:srgbClr val="B10010"/>
                </a:solidFill>
                <a:latin typeface="Cambria"/>
                <a:cs typeface="Cambria"/>
              </a:rPr>
              <a:t> </a:t>
            </a:r>
            <a:r>
              <a:rPr lang="en-GB" dirty="0" smtClean="0">
                <a:solidFill>
                  <a:srgbClr val="000000"/>
                </a:solidFill>
                <a:latin typeface="Cambria"/>
                <a:cs typeface="Cambria"/>
              </a:rPr>
              <a:t>– </a:t>
            </a:r>
            <a:r>
              <a:rPr lang="en-GB" dirty="0">
                <a:solidFill>
                  <a:srgbClr val="000000"/>
                </a:solidFill>
                <a:latin typeface="Cambria"/>
                <a:cs typeface="Cambria"/>
              </a:rPr>
              <a:t>subject (ending</a:t>
            </a:r>
            <a:r>
              <a:rPr lang="en-GB" dirty="0" smtClean="0">
                <a:solidFill>
                  <a:srgbClr val="000000"/>
                </a:solidFill>
                <a:latin typeface="Cambria"/>
                <a:cs typeface="Cambria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en-GB" dirty="0">
              <a:solidFill>
                <a:srgbClr val="000000"/>
              </a:solidFill>
              <a:latin typeface="Cambria"/>
              <a:cs typeface="Cambri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dirty="0" smtClean="0">
                <a:solidFill>
                  <a:srgbClr val="000000"/>
                </a:solidFill>
                <a:latin typeface="Cambria"/>
                <a:cs typeface="Cambria"/>
              </a:rPr>
              <a:t>2.	</a:t>
            </a:r>
            <a:r>
              <a:rPr lang="en-GB" b="1" dirty="0" smtClean="0">
                <a:solidFill>
                  <a:srgbClr val="B10010"/>
                </a:solidFill>
                <a:latin typeface="Cambria"/>
                <a:cs typeface="Cambria"/>
              </a:rPr>
              <a:t>GENITIVE</a:t>
            </a:r>
            <a:r>
              <a:rPr lang="en-GB" dirty="0" smtClean="0">
                <a:solidFill>
                  <a:srgbClr val="B10010"/>
                </a:solidFill>
                <a:latin typeface="Cambria"/>
                <a:cs typeface="Cambria"/>
              </a:rPr>
              <a:t> </a:t>
            </a:r>
            <a:r>
              <a:rPr lang="en-GB" dirty="0" smtClean="0">
                <a:solidFill>
                  <a:srgbClr val="000000"/>
                </a:solidFill>
                <a:latin typeface="Cambria"/>
                <a:cs typeface="Cambria"/>
              </a:rPr>
              <a:t>– </a:t>
            </a:r>
            <a:r>
              <a:rPr lang="en-GB" dirty="0">
                <a:solidFill>
                  <a:srgbClr val="000000"/>
                </a:solidFill>
                <a:latin typeface="Cambria"/>
                <a:cs typeface="Cambria"/>
              </a:rPr>
              <a:t>dependency of </a:t>
            </a:r>
            <a:r>
              <a:rPr lang="en-GB" dirty="0" smtClean="0">
                <a:solidFill>
                  <a:srgbClr val="000000"/>
                </a:solidFill>
                <a:latin typeface="Cambria"/>
                <a:cs typeface="Cambria"/>
              </a:rPr>
              <a:t>two 	nouns</a:t>
            </a:r>
            <a:r>
              <a:rPr lang="en-GB" dirty="0">
                <a:solidFill>
                  <a:srgbClr val="000000"/>
                </a:solidFill>
                <a:latin typeface="Cambria"/>
                <a:cs typeface="Cambria"/>
              </a:rPr>
              <a:t>, possession (ending</a:t>
            </a:r>
            <a:r>
              <a:rPr lang="en-GB" dirty="0" smtClean="0">
                <a:solidFill>
                  <a:srgbClr val="000000"/>
                </a:solidFill>
                <a:latin typeface="Cambria"/>
                <a:cs typeface="Cambria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en-GB" dirty="0" smtClean="0">
              <a:solidFill>
                <a:srgbClr val="000000"/>
              </a:solidFill>
              <a:latin typeface="Cambria"/>
              <a:cs typeface="Cambri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dirty="0" smtClean="0">
                <a:solidFill>
                  <a:srgbClr val="000000"/>
                </a:solidFill>
                <a:latin typeface="Cambria"/>
                <a:cs typeface="Cambria"/>
              </a:rPr>
              <a:t>4.	</a:t>
            </a:r>
            <a:r>
              <a:rPr lang="en-GB" b="1" dirty="0" smtClean="0">
                <a:solidFill>
                  <a:srgbClr val="B10010"/>
                </a:solidFill>
                <a:latin typeface="Cambria"/>
                <a:cs typeface="Cambria"/>
              </a:rPr>
              <a:t>ACCUSATIVE</a:t>
            </a:r>
            <a:r>
              <a:rPr lang="en-GB" dirty="0" smtClean="0">
                <a:solidFill>
                  <a:srgbClr val="B10010"/>
                </a:solidFill>
                <a:latin typeface="Cambria"/>
                <a:cs typeface="Cambria"/>
              </a:rPr>
              <a:t> </a:t>
            </a:r>
            <a:r>
              <a:rPr lang="en-GB" dirty="0" smtClean="0">
                <a:solidFill>
                  <a:srgbClr val="000000"/>
                </a:solidFill>
                <a:latin typeface="Cambria"/>
                <a:cs typeface="Cambria"/>
              </a:rPr>
              <a:t>– </a:t>
            </a:r>
            <a:r>
              <a:rPr lang="en-GB" dirty="0">
                <a:solidFill>
                  <a:srgbClr val="000000"/>
                </a:solidFill>
                <a:latin typeface="Cambria"/>
                <a:cs typeface="Cambria"/>
              </a:rPr>
              <a:t>object</a:t>
            </a:r>
            <a:r>
              <a:rPr lang="en-GB" dirty="0" smtClean="0">
                <a:solidFill>
                  <a:srgbClr val="000000"/>
                </a:solidFill>
                <a:latin typeface="Cambria"/>
                <a:cs typeface="Cambria"/>
              </a:rPr>
              <a:t>,</a:t>
            </a:r>
            <a:r>
              <a:rPr lang="en-GB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GB" dirty="0" smtClean="0">
                <a:solidFill>
                  <a:srgbClr val="000000"/>
                </a:solidFill>
                <a:latin typeface="Cambria"/>
                <a:cs typeface="Cambria"/>
              </a:rPr>
              <a:t>movement 	(</a:t>
            </a:r>
            <a:r>
              <a:rPr lang="en-GB" dirty="0">
                <a:solidFill>
                  <a:srgbClr val="000000"/>
                </a:solidFill>
                <a:latin typeface="Cambria"/>
                <a:cs typeface="Cambria"/>
              </a:rPr>
              <a:t>preposition </a:t>
            </a:r>
            <a:r>
              <a:rPr lang="en-GB" dirty="0" smtClean="0">
                <a:solidFill>
                  <a:srgbClr val="000000"/>
                </a:solidFill>
                <a:latin typeface="Cambria"/>
                <a:cs typeface="Cambria"/>
              </a:rPr>
              <a:t>+ </a:t>
            </a:r>
            <a:r>
              <a:rPr lang="en-GB" dirty="0">
                <a:solidFill>
                  <a:srgbClr val="000000"/>
                </a:solidFill>
                <a:latin typeface="Cambria"/>
                <a:cs typeface="Cambria"/>
              </a:rPr>
              <a:t>ending</a:t>
            </a:r>
            <a:r>
              <a:rPr lang="en-GB" dirty="0" smtClean="0">
                <a:solidFill>
                  <a:srgbClr val="000000"/>
                </a:solidFill>
                <a:latin typeface="Cambria"/>
                <a:cs typeface="Cambria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en-GB" dirty="0" smtClean="0">
              <a:solidFill>
                <a:srgbClr val="000000"/>
              </a:solidFill>
              <a:latin typeface="Cambria"/>
              <a:cs typeface="Cambri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dirty="0">
                <a:solidFill>
                  <a:srgbClr val="000000"/>
                </a:solidFill>
                <a:latin typeface="Cambria"/>
                <a:cs typeface="Cambria"/>
              </a:rPr>
              <a:t>6</a:t>
            </a:r>
            <a:r>
              <a:rPr lang="en-GB" dirty="0" smtClean="0">
                <a:solidFill>
                  <a:srgbClr val="000000"/>
                </a:solidFill>
                <a:latin typeface="Cambria"/>
                <a:cs typeface="Cambria"/>
              </a:rPr>
              <a:t>.	</a:t>
            </a:r>
            <a:r>
              <a:rPr lang="en-GB" b="1" dirty="0" smtClean="0">
                <a:solidFill>
                  <a:srgbClr val="B10010"/>
                </a:solidFill>
                <a:latin typeface="Cambria"/>
                <a:cs typeface="Cambria"/>
              </a:rPr>
              <a:t>ABLATIVE</a:t>
            </a:r>
            <a:r>
              <a:rPr lang="en-GB" dirty="0" smtClean="0">
                <a:solidFill>
                  <a:srgbClr val="B10010"/>
                </a:solidFill>
                <a:latin typeface="Cambria"/>
                <a:cs typeface="Cambria"/>
              </a:rPr>
              <a:t> </a:t>
            </a:r>
            <a:r>
              <a:rPr lang="en-GB" dirty="0" smtClean="0">
                <a:solidFill>
                  <a:srgbClr val="000000"/>
                </a:solidFill>
                <a:latin typeface="Cambria"/>
                <a:cs typeface="Cambria"/>
              </a:rPr>
              <a:t>– </a:t>
            </a:r>
            <a:r>
              <a:rPr lang="en-GB" dirty="0">
                <a:solidFill>
                  <a:srgbClr val="000000"/>
                </a:solidFill>
                <a:latin typeface="Cambria"/>
                <a:cs typeface="Cambria"/>
              </a:rPr>
              <a:t>place, location, </a:t>
            </a:r>
            <a:r>
              <a:rPr lang="en-GB" dirty="0" smtClean="0">
                <a:solidFill>
                  <a:srgbClr val="000000"/>
                </a:solidFill>
                <a:latin typeface="Cambria"/>
                <a:cs typeface="Cambria"/>
              </a:rPr>
              <a:t>		instrument</a:t>
            </a:r>
            <a:r>
              <a:rPr lang="en-GB" dirty="0">
                <a:solidFill>
                  <a:srgbClr val="000000"/>
                </a:solidFill>
                <a:latin typeface="Cambria"/>
                <a:cs typeface="Cambria"/>
              </a:rPr>
              <a:t>, cause </a:t>
            </a:r>
            <a:r>
              <a:rPr lang="en-GB" dirty="0" smtClean="0">
                <a:solidFill>
                  <a:srgbClr val="000000"/>
                </a:solidFill>
                <a:latin typeface="Cambria"/>
                <a:cs typeface="Cambria"/>
              </a:rPr>
              <a:t>(</a:t>
            </a:r>
            <a:r>
              <a:rPr lang="en-GB" dirty="0">
                <a:solidFill>
                  <a:srgbClr val="000000"/>
                </a:solidFill>
                <a:latin typeface="Cambria"/>
                <a:cs typeface="Cambria"/>
              </a:rPr>
              <a:t>preposition </a:t>
            </a:r>
            <a:r>
              <a:rPr lang="en-GB" dirty="0" smtClean="0">
                <a:solidFill>
                  <a:srgbClr val="000000"/>
                </a:solidFill>
                <a:latin typeface="Cambria"/>
                <a:cs typeface="Cambria"/>
              </a:rPr>
              <a:t>+ 	ending</a:t>
            </a:r>
            <a:r>
              <a:rPr lang="en-GB" dirty="0">
                <a:solidFill>
                  <a:srgbClr val="000000"/>
                </a:solidFill>
                <a:latin typeface="Cambria"/>
                <a:cs typeface="Cambria"/>
              </a:rPr>
              <a:t>)</a:t>
            </a:r>
            <a:endParaRPr lang="en-US" dirty="0">
              <a:solidFill>
                <a:srgbClr val="000000"/>
              </a:solidFill>
              <a:latin typeface="Cambria"/>
              <a:cs typeface="Cambria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902200" y="2247900"/>
            <a:ext cx="749300" cy="0"/>
          </a:xfrm>
          <a:prstGeom prst="straightConnector1">
            <a:avLst/>
          </a:prstGeom>
          <a:ln>
            <a:solidFill>
              <a:srgbClr val="B1001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902200" y="2794000"/>
            <a:ext cx="749300" cy="0"/>
          </a:xfrm>
          <a:prstGeom prst="straightConnector1">
            <a:avLst/>
          </a:prstGeom>
          <a:ln>
            <a:solidFill>
              <a:srgbClr val="B1001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902200" y="3594100"/>
            <a:ext cx="749300" cy="0"/>
          </a:xfrm>
          <a:prstGeom prst="straightConnector1">
            <a:avLst/>
          </a:prstGeom>
          <a:ln>
            <a:solidFill>
              <a:srgbClr val="B1001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902200" y="4381500"/>
            <a:ext cx="749300" cy="0"/>
          </a:xfrm>
          <a:prstGeom prst="straightConnector1">
            <a:avLst/>
          </a:prstGeom>
          <a:ln>
            <a:solidFill>
              <a:srgbClr val="B1001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03200" y="5207000"/>
            <a:ext cx="87757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B10010"/>
                </a:solidFill>
                <a:latin typeface="Cambria"/>
                <a:cs typeface="Cambria"/>
              </a:rPr>
              <a:t>NOTE!	In medical terminology accusative and ablative cases are used </a:t>
            </a:r>
            <a:r>
              <a:rPr lang="en-GB" sz="2000" b="1" dirty="0" smtClean="0">
                <a:solidFill>
                  <a:srgbClr val="B10010"/>
                </a:solidFill>
                <a:latin typeface="Cambria"/>
                <a:cs typeface="Cambria"/>
              </a:rPr>
              <a:t>			only after </a:t>
            </a:r>
            <a:r>
              <a:rPr lang="en-GB" sz="2000" b="1" dirty="0">
                <a:solidFill>
                  <a:srgbClr val="B10010"/>
                </a:solidFill>
                <a:latin typeface="Cambria"/>
                <a:cs typeface="Cambria"/>
              </a:rPr>
              <a:t>the preposition.</a:t>
            </a:r>
          </a:p>
          <a:p>
            <a:r>
              <a:rPr lang="en-GB" sz="2000" b="1" dirty="0">
                <a:solidFill>
                  <a:srgbClr val="B10010"/>
                </a:solidFill>
                <a:latin typeface="Cambria"/>
                <a:cs typeface="Cambria"/>
              </a:rPr>
              <a:t>		In books, cases are labelled with numbers or abbreviations </a:t>
            </a:r>
            <a:r>
              <a:rPr lang="en-GB" sz="2000" b="1" dirty="0" smtClean="0">
                <a:solidFill>
                  <a:srgbClr val="B10010"/>
                </a:solidFill>
                <a:latin typeface="Cambria"/>
                <a:cs typeface="Cambria"/>
              </a:rPr>
              <a:t>nom</a:t>
            </a:r>
            <a:r>
              <a:rPr lang="en-GB" sz="2000" b="1" dirty="0">
                <a:solidFill>
                  <a:srgbClr val="B10010"/>
                </a:solidFill>
                <a:latin typeface="Cambria"/>
                <a:cs typeface="Cambria"/>
              </a:rPr>
              <a:t>., </a:t>
            </a:r>
            <a:r>
              <a:rPr lang="en-GB" sz="2000" b="1" dirty="0" smtClean="0">
                <a:solidFill>
                  <a:srgbClr val="B10010"/>
                </a:solidFill>
                <a:latin typeface="Cambria"/>
                <a:cs typeface="Cambria"/>
              </a:rPr>
              <a:t>		gen</a:t>
            </a:r>
            <a:r>
              <a:rPr lang="en-GB" sz="2000" b="1" dirty="0">
                <a:solidFill>
                  <a:srgbClr val="B10010"/>
                </a:solidFill>
                <a:latin typeface="Cambria"/>
                <a:cs typeface="Cambria"/>
              </a:rPr>
              <a:t>.</a:t>
            </a:r>
            <a:r>
              <a:rPr lang="en-GB" sz="2000" b="1" dirty="0" smtClean="0">
                <a:solidFill>
                  <a:srgbClr val="B10010"/>
                </a:solidFill>
                <a:latin typeface="Cambria"/>
                <a:cs typeface="Cambria"/>
              </a:rPr>
              <a:t>, acc</a:t>
            </a:r>
            <a:r>
              <a:rPr lang="en-GB" sz="2000" b="1" dirty="0">
                <a:solidFill>
                  <a:srgbClr val="B10010"/>
                </a:solidFill>
                <a:latin typeface="Cambria"/>
                <a:cs typeface="Cambria"/>
              </a:rPr>
              <a:t>., abl. for practical reasons.</a:t>
            </a:r>
          </a:p>
          <a:p>
            <a:endParaRPr lang="en-US" sz="2000" dirty="0">
              <a:solidFill>
                <a:srgbClr val="B10010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816981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267CF2"/>
                </a:solidFill>
                <a:latin typeface="Cambria"/>
                <a:cs typeface="Cambria"/>
              </a:rPr>
              <a:t>Use the chart with endings to change the following words into plural</a:t>
            </a:r>
            <a:endParaRPr lang="en-US" dirty="0">
              <a:solidFill>
                <a:srgbClr val="267CF2"/>
              </a:solidFill>
              <a:latin typeface="Cambria"/>
              <a:cs typeface="Cambria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907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o-RO" dirty="0"/>
              <a:t>coxa_ _ _ _ _ _ _ _ 	</a:t>
            </a:r>
            <a:r>
              <a:rPr lang="ro-RO" dirty="0" smtClean="0"/>
              <a:t>    cervix_ </a:t>
            </a:r>
            <a:r>
              <a:rPr lang="ro-RO" dirty="0"/>
              <a:t>_ _ _ _ _ _ _  </a:t>
            </a:r>
            <a:endParaRPr lang="ro-RO" dirty="0" smtClean="0"/>
          </a:p>
          <a:p>
            <a:pPr marL="0" indent="0">
              <a:buNone/>
            </a:pPr>
            <a:r>
              <a:rPr lang="en-GB" dirty="0" smtClean="0"/>
              <a:t> _ _ _ _ _ _ _ _ _ _ 		_</a:t>
            </a:r>
            <a:r>
              <a:rPr lang="en-GB" dirty="0"/>
              <a:t> </a:t>
            </a:r>
            <a:r>
              <a:rPr lang="en-GB" dirty="0" smtClean="0"/>
              <a:t>_ _ _ _ _ _ _ _ _ _</a:t>
            </a:r>
          </a:p>
          <a:p>
            <a:pPr marL="0" indent="0">
              <a:buNone/>
            </a:pPr>
            <a:r>
              <a:rPr lang="en-GB" dirty="0"/>
              <a:t> _ _ _ _ _ _ _ _ _ _ 		_ _ _ _ _ _ _ _ _ _ _</a:t>
            </a:r>
          </a:p>
          <a:p>
            <a:pPr marL="0" indent="0">
              <a:buNone/>
            </a:pPr>
            <a:endParaRPr lang="ro-RO" dirty="0"/>
          </a:p>
          <a:p>
            <a:pPr marL="0" indent="0">
              <a:buNone/>
            </a:pPr>
            <a:r>
              <a:rPr lang="ro-RO" dirty="0" smtClean="0"/>
              <a:t>mentum_ </a:t>
            </a:r>
            <a:r>
              <a:rPr lang="ro-RO" dirty="0"/>
              <a:t>_ </a:t>
            </a:r>
            <a:r>
              <a:rPr lang="ro-RO" dirty="0" smtClean="0"/>
              <a:t>_ _ _ _ </a:t>
            </a:r>
            <a:r>
              <a:rPr lang="ro-RO" dirty="0"/>
              <a:t>	</a:t>
            </a:r>
            <a:r>
              <a:rPr lang="ro-RO" dirty="0" smtClean="0"/>
              <a:t>	arcus _ </a:t>
            </a:r>
            <a:r>
              <a:rPr lang="ro-RO" dirty="0"/>
              <a:t>_ _ _ _ _ _ _	</a:t>
            </a:r>
            <a:endParaRPr lang="ro-RO" dirty="0" smtClean="0"/>
          </a:p>
          <a:p>
            <a:pPr marL="0" indent="0">
              <a:buNone/>
            </a:pPr>
            <a:r>
              <a:rPr lang="en-GB" dirty="0"/>
              <a:t> _ _ _ _ _ _ _ _ _ _ 		_ _ _ _ _ _ _ _ _ _ _</a:t>
            </a:r>
          </a:p>
          <a:p>
            <a:pPr marL="0" indent="0">
              <a:buNone/>
            </a:pPr>
            <a:r>
              <a:rPr lang="en-GB" dirty="0"/>
              <a:t> _ _ _ _ _ _ _ _ _ _ 		_ _ _ _ _ _ _ _ _ _ _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22500" y="1764724"/>
            <a:ext cx="11614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267CF2"/>
                </a:solidFill>
              </a:rPr>
              <a:t>coxae</a:t>
            </a:r>
            <a:endParaRPr lang="en-US" sz="3200" dirty="0">
              <a:solidFill>
                <a:srgbClr val="267CF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09800" y="2311400"/>
            <a:ext cx="92244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c</a:t>
            </a:r>
            <a:r>
              <a:rPr lang="en-US" sz="3200" dirty="0" smtClean="0"/>
              <a:t>ox-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1346200" y="2921576"/>
            <a:ext cx="11614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cox</a:t>
            </a:r>
            <a:r>
              <a:rPr lang="en-US" sz="32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ae</a:t>
            </a:r>
            <a:endParaRPr lang="en-US" sz="32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31000" y="1739324"/>
            <a:ext cx="143300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267CF2"/>
                </a:solidFill>
              </a:rPr>
              <a:t>cervicis</a:t>
            </a:r>
            <a:endParaRPr lang="en-US" sz="3200" dirty="0">
              <a:solidFill>
                <a:srgbClr val="267CF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31000" y="2298700"/>
            <a:ext cx="131778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/>
              <a:t>c</a:t>
            </a:r>
            <a:r>
              <a:rPr lang="en-US" sz="3200" dirty="0" err="1" smtClean="0"/>
              <a:t>ervic</a:t>
            </a:r>
            <a:r>
              <a:rPr lang="en-US" sz="3200" dirty="0" smtClean="0"/>
              <a:t>-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749300" y="2311400"/>
            <a:ext cx="3898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1</a:t>
            </a:r>
            <a:endParaRPr lang="en-US" sz="32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49800" y="2311400"/>
            <a:ext cx="59503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1II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65611" y="2896176"/>
            <a:ext cx="153960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cervic</a:t>
            </a:r>
            <a:r>
              <a:rPr lang="en-US" sz="3200" dirty="0" smtClean="0">
                <a:solidFill>
                  <a:srgbClr val="FFFF00"/>
                </a:solidFill>
              </a:rPr>
              <a:t>es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62200" y="4102100"/>
            <a:ext cx="112943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267CF2"/>
                </a:solidFill>
              </a:rPr>
              <a:t>menti</a:t>
            </a:r>
            <a:endParaRPr lang="en-US" sz="3200" dirty="0">
              <a:solidFill>
                <a:srgbClr val="267CF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49300" y="4674176"/>
            <a:ext cx="4924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I1</a:t>
            </a:r>
            <a:endParaRPr lang="en-US" sz="32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49800" y="4674176"/>
            <a:ext cx="63771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90BB33"/>
                </a:solidFill>
              </a:rPr>
              <a:t>1V</a:t>
            </a:r>
            <a:endParaRPr lang="en-US" sz="3200" dirty="0">
              <a:solidFill>
                <a:srgbClr val="90BB33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98700" y="4674176"/>
            <a:ext cx="117211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ment</a:t>
            </a:r>
            <a:r>
              <a:rPr lang="en-US" sz="3200" dirty="0" smtClean="0"/>
              <a:t>-</a:t>
            </a:r>
            <a:endParaRPr lang="en-US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1398952" y="5258952"/>
            <a:ext cx="121459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/>
              <a:t>m</a:t>
            </a:r>
            <a:r>
              <a:rPr lang="en-US" sz="3200" dirty="0" err="1" smtClean="0"/>
              <a:t>ent</a:t>
            </a:r>
            <a:r>
              <a:rPr lang="en-US" sz="3200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</a:t>
            </a:r>
            <a:endParaRPr lang="en-US" sz="32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58000" y="4089400"/>
            <a:ext cx="10548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267CF2"/>
                </a:solidFill>
              </a:rPr>
              <a:t>arcus</a:t>
            </a:r>
            <a:endParaRPr lang="en-US" sz="3200" dirty="0">
              <a:solidFill>
                <a:srgbClr val="267CF2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45300" y="4660900"/>
            <a:ext cx="82446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</a:t>
            </a:r>
            <a:r>
              <a:rPr lang="en-US" sz="3200" dirty="0" smtClean="0"/>
              <a:t>rc-</a:t>
            </a:r>
            <a:endParaRPr lang="en-US" sz="3200" dirty="0"/>
          </a:p>
        </p:txBody>
      </p:sp>
      <p:sp>
        <p:nvSpPr>
          <p:cNvPr id="21" name="TextBox 20"/>
          <p:cNvSpPr txBox="1"/>
          <p:nvPr/>
        </p:nvSpPr>
        <p:spPr>
          <a:xfrm>
            <a:off x="5676104" y="5245676"/>
            <a:ext cx="10548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arc</a:t>
            </a:r>
            <a:r>
              <a:rPr lang="en-US" sz="3200" dirty="0" err="1" smtClean="0">
                <a:solidFill>
                  <a:srgbClr val="90BB33"/>
                </a:solidFill>
              </a:rPr>
              <a:t>us</a:t>
            </a:r>
            <a:endParaRPr lang="en-US" sz="3200" dirty="0">
              <a:solidFill>
                <a:srgbClr val="90BB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237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koncovky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27"/>
          <a:stretch>
            <a:fillRect/>
          </a:stretch>
        </p:blipFill>
        <p:spPr bwMode="auto">
          <a:xfrm>
            <a:off x="0" y="1701800"/>
            <a:ext cx="9144000" cy="470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267CF2"/>
                </a:solidFill>
                <a:latin typeface="Cambria"/>
                <a:cs typeface="Cambria"/>
              </a:rPr>
              <a:t>Latin and Greek Declensions</a:t>
            </a:r>
            <a:endParaRPr lang="en-US" dirty="0">
              <a:solidFill>
                <a:srgbClr val="267CF2"/>
              </a:solidFill>
              <a:latin typeface="Cambria"/>
              <a:cs typeface="Cambri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5577" y="3130311"/>
            <a:ext cx="8210939" cy="389897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5577" y="4701037"/>
            <a:ext cx="8210939" cy="412176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562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267CF2"/>
                </a:solidFill>
                <a:latin typeface="Cambria"/>
                <a:cs typeface="Cambria"/>
              </a:rPr>
              <a:t>Introduction to syntax</a:t>
            </a:r>
            <a:br>
              <a:rPr lang="en-US" dirty="0" smtClean="0">
                <a:solidFill>
                  <a:srgbClr val="267CF2"/>
                </a:solidFill>
                <a:latin typeface="Cambria"/>
                <a:cs typeface="Cambria"/>
              </a:rPr>
            </a:br>
            <a:r>
              <a:rPr lang="en-US" dirty="0" smtClean="0">
                <a:solidFill>
                  <a:srgbClr val="267CF2"/>
                </a:solidFill>
                <a:latin typeface="Cambria"/>
                <a:cs typeface="Cambria"/>
              </a:rPr>
              <a:t>NOUN IN APPOSITION 1.</a:t>
            </a:r>
            <a:endParaRPr lang="en-US" dirty="0">
              <a:solidFill>
                <a:srgbClr val="267CF2"/>
              </a:solidFill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mbria"/>
                <a:cs typeface="Cambria"/>
              </a:rPr>
              <a:t>n</a:t>
            </a:r>
            <a:r>
              <a:rPr lang="en-US" dirty="0" smtClean="0">
                <a:latin typeface="Cambria"/>
                <a:cs typeface="Cambria"/>
              </a:rPr>
              <a:t>oun + noun &lt; GENITIVE </a:t>
            </a:r>
          </a:p>
          <a:p>
            <a:pPr lvl="1"/>
            <a:r>
              <a:rPr lang="en-US" dirty="0">
                <a:latin typeface="Cambria"/>
                <a:cs typeface="Cambria"/>
              </a:rPr>
              <a:t>Translated: 	using </a:t>
            </a:r>
            <a:r>
              <a:rPr lang="en-US" i="1" dirty="0">
                <a:latin typeface="Cambria"/>
                <a:cs typeface="Cambria"/>
              </a:rPr>
              <a:t>of</a:t>
            </a:r>
            <a:r>
              <a:rPr lang="en-US" dirty="0">
                <a:latin typeface="Cambria"/>
                <a:cs typeface="Cambria"/>
              </a:rPr>
              <a:t> </a:t>
            </a:r>
          </a:p>
          <a:p>
            <a:pPr lvl="1"/>
            <a:r>
              <a:rPr lang="en-US" dirty="0">
                <a:latin typeface="Cambria"/>
                <a:cs typeface="Cambria"/>
              </a:rPr>
              <a:t>Meaning:		state of </a:t>
            </a:r>
            <a:r>
              <a:rPr lang="en-US" dirty="0" smtClean="0">
                <a:latin typeface="Cambria"/>
                <a:cs typeface="Cambria"/>
              </a:rPr>
              <a:t>dependency</a:t>
            </a:r>
          </a:p>
          <a:p>
            <a:pPr marL="457200" lvl="1" indent="0">
              <a:buNone/>
            </a:pPr>
            <a:endParaRPr lang="en-US" dirty="0" smtClean="0">
              <a:latin typeface="Cambria"/>
              <a:cs typeface="Cambria"/>
            </a:endParaRPr>
          </a:p>
          <a:p>
            <a:pPr marL="342900" lvl="1" indent="-342900">
              <a:buFont typeface="Arial"/>
              <a:buChar char="•"/>
            </a:pPr>
            <a:r>
              <a:rPr lang="en-US" b="1" dirty="0" smtClean="0">
                <a:latin typeface="Cambria"/>
                <a:cs typeface="Cambria"/>
              </a:rPr>
              <a:t>EX:</a:t>
            </a:r>
            <a:r>
              <a:rPr lang="en-US" dirty="0" smtClean="0">
                <a:latin typeface="Cambria"/>
                <a:cs typeface="Cambria"/>
              </a:rPr>
              <a:t> 	</a:t>
            </a:r>
            <a:r>
              <a:rPr lang="en-US" dirty="0" err="1" smtClean="0">
                <a:latin typeface="Cambria"/>
                <a:cs typeface="Cambria"/>
              </a:rPr>
              <a:t>Fractura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>
                <a:latin typeface="Cambria"/>
                <a:cs typeface="Cambria"/>
              </a:rPr>
              <a:t>cost</a:t>
            </a:r>
            <a:r>
              <a:rPr lang="en-US" dirty="0">
                <a:solidFill>
                  <a:srgbClr val="267CF2"/>
                </a:solidFill>
                <a:latin typeface="Cambria"/>
                <a:cs typeface="Cambria"/>
              </a:rPr>
              <a:t>ae</a:t>
            </a:r>
            <a:r>
              <a:rPr lang="en-US" dirty="0">
                <a:latin typeface="Cambria"/>
                <a:cs typeface="Cambria"/>
              </a:rPr>
              <a:t> //</a:t>
            </a:r>
            <a:r>
              <a:rPr lang="en-US" dirty="0" err="1">
                <a:latin typeface="Cambria"/>
                <a:cs typeface="Cambria"/>
              </a:rPr>
              <a:t>fractura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cost</a:t>
            </a:r>
            <a:r>
              <a:rPr lang="en-US" dirty="0" err="1">
                <a:solidFill>
                  <a:srgbClr val="267CF2"/>
                </a:solidFill>
                <a:latin typeface="Cambria"/>
                <a:cs typeface="Cambria"/>
              </a:rPr>
              <a:t>arum</a:t>
            </a:r>
            <a:endParaRPr lang="en-US" dirty="0">
              <a:solidFill>
                <a:srgbClr val="267CF2"/>
              </a:solidFill>
              <a:latin typeface="Cambria"/>
              <a:cs typeface="Cambria"/>
            </a:endParaRPr>
          </a:p>
          <a:p>
            <a:endParaRPr lang="en-US" dirty="0" smtClean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52861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koncovky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27"/>
          <a:stretch>
            <a:fillRect/>
          </a:stretch>
        </p:blipFill>
        <p:spPr bwMode="auto">
          <a:xfrm>
            <a:off x="0" y="1701800"/>
            <a:ext cx="9144000" cy="470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267CF2"/>
                </a:solidFill>
                <a:latin typeface="Cambria"/>
                <a:cs typeface="Cambria"/>
              </a:rPr>
              <a:t>Latin and Greek Declensions</a:t>
            </a:r>
            <a:endParaRPr lang="en-US" dirty="0">
              <a:solidFill>
                <a:srgbClr val="267CF2"/>
              </a:solidFill>
              <a:latin typeface="Cambria"/>
              <a:cs typeface="Cambri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5577" y="3119171"/>
            <a:ext cx="8210939" cy="412176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20862" y="3527791"/>
            <a:ext cx="8210939" cy="412176"/>
          </a:xfrm>
          <a:prstGeom prst="rect">
            <a:avLst/>
          </a:prstGeom>
          <a:noFill/>
          <a:ln w="28575" cmpd="sng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20862" y="5106098"/>
            <a:ext cx="8210939" cy="412176"/>
          </a:xfrm>
          <a:prstGeom prst="rect">
            <a:avLst/>
          </a:prstGeom>
          <a:noFill/>
          <a:ln w="28575" cmpd="sng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2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ŽLTA">
  <a:themeElements>
    <a:clrScheme name="Sky">
      <a:dk1>
        <a:sysClr val="windowText" lastClr="000000"/>
      </a:dk1>
      <a:lt1>
        <a:sysClr val="window" lastClr="FFFFFF"/>
      </a:lt1>
      <a:dk2>
        <a:srgbClr val="1782BF"/>
      </a:dk2>
      <a:lt2>
        <a:srgbClr val="62BCE9"/>
      </a:lt2>
      <a:accent1>
        <a:srgbClr val="073779"/>
      </a:accent1>
      <a:accent2>
        <a:srgbClr val="8FD9FB"/>
      </a:accent2>
      <a:accent3>
        <a:srgbClr val="FFCC00"/>
      </a:accent3>
      <a:accent4>
        <a:srgbClr val="EB6615"/>
      </a:accent4>
      <a:accent5>
        <a:srgbClr val="C76402"/>
      </a:accent5>
      <a:accent6>
        <a:srgbClr val="B523B4"/>
      </a:accent6>
      <a:hlink>
        <a:srgbClr val="FFDE26"/>
      </a:hlink>
      <a:folHlink>
        <a:srgbClr val="DEBE00"/>
      </a:folHlink>
    </a:clrScheme>
    <a:fontScheme name="Sl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ŽLTA.thmx</Template>
  <TotalTime>152</TotalTime>
  <Words>416</Words>
  <Application>Microsoft Macintosh PowerPoint</Application>
  <PresentationFormat>On-screen Show (4:3)</PresentationFormat>
  <Paragraphs>113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ŽLTA</vt:lpstr>
      <vt:lpstr>Basic medical terminology 2</vt:lpstr>
      <vt:lpstr>Pronunciation – read correctly and explain the rules</vt:lpstr>
      <vt:lpstr>Questions</vt:lpstr>
      <vt:lpstr>Endings, endings everywhere…</vt:lpstr>
      <vt:lpstr>Meaning of cases</vt:lpstr>
      <vt:lpstr>Use the chart with endings to change the following words into plural</vt:lpstr>
      <vt:lpstr>Latin and Greek Declensions</vt:lpstr>
      <vt:lpstr>Introduction to syntax NOUN IN APPOSITION 1.</vt:lpstr>
      <vt:lpstr>Latin and Greek Declensions</vt:lpstr>
      <vt:lpstr>Prepositions and prepositional phrases</vt:lpstr>
      <vt:lpstr>PowerPoint Presentation</vt:lpstr>
      <vt:lpstr>Latin and Greek Declensions</vt:lpstr>
      <vt:lpstr>UBI ….. est? UBI…. sunt?</vt:lpstr>
      <vt:lpstr>Ist Latin declension</vt:lpstr>
      <vt:lpstr>Latin and Greek Declensions</vt:lpstr>
    </vt:vector>
  </TitlesOfParts>
  <Company>Hokkaido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Pepina Artimová</dc:creator>
  <cp:lastModifiedBy>Pepina Artimová</cp:lastModifiedBy>
  <cp:revision>15</cp:revision>
  <dcterms:created xsi:type="dcterms:W3CDTF">2013-09-20T07:50:32Z</dcterms:created>
  <dcterms:modified xsi:type="dcterms:W3CDTF">2013-09-20T10:34:14Z</dcterms:modified>
</cp:coreProperties>
</file>