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6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5BB0-B4DB-DE45-B5BC-6F40623E11AE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C257-260D-3A4B-B70F-55DBE653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Artheria</a:t>
            </a:r>
            <a:r>
              <a:rPr lang="en-US" dirty="0" smtClean="0"/>
              <a:t> </a:t>
            </a:r>
            <a:r>
              <a:rPr lang="en-US" dirty="0" err="1" smtClean="0"/>
              <a:t>thoracica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C257-260D-3A4B-B70F-55DBE65384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5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F737-5C9E-AD48-A5FD-8666F51857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8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1F5D-6498-0749-B4AF-42FFFC1912DB}" type="datetimeFigureOut">
              <a:rPr lang="en-US" smtClean="0"/>
              <a:t>6.10.2014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C8DF-B457-A349-9692-B2F0697B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7" Type="http://schemas.openxmlformats.org/officeDocument/2006/relationships/image" Target="../media/image3.pn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5.png"/><Relationship Id="rId5" Type="http://schemas.microsoft.com/office/2007/relationships/hdphoto" Target="../media/hdphoto5.wdp"/><Relationship Id="rId6" Type="http://schemas.openxmlformats.org/officeDocument/2006/relationships/image" Target="../media/image6.png"/><Relationship Id="rId7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8.png"/><Relationship Id="rId5" Type="http://schemas.microsoft.com/office/2007/relationships/hdphoto" Target="../media/hdphoto8.wdp"/><Relationship Id="rId6" Type="http://schemas.openxmlformats.org/officeDocument/2006/relationships/image" Target="../media/image9.png"/><Relationship Id="rId7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11.png"/><Relationship Id="rId5" Type="http://schemas.microsoft.com/office/2007/relationships/hdphoto" Target="../media/hdphoto11.wdp"/><Relationship Id="rId6" Type="http://schemas.openxmlformats.org/officeDocument/2006/relationships/image" Target="../media/image12.png"/><Relationship Id="rId7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microsoft.com/office/2007/relationships/hdphoto" Target="../media/hdphoto17.wdp"/><Relationship Id="rId13" Type="http://schemas.openxmlformats.org/officeDocument/2006/relationships/image" Target="../media/image18.png"/><Relationship Id="rId14" Type="http://schemas.microsoft.com/office/2007/relationships/hdphoto" Target="../media/hdphoto18.wdp"/><Relationship Id="rId15" Type="http://schemas.openxmlformats.org/officeDocument/2006/relationships/image" Target="../media/image19.png"/><Relationship Id="rId16" Type="http://schemas.microsoft.com/office/2007/relationships/hdphoto" Target="../media/hdphoto19.wdp"/><Relationship Id="rId17" Type="http://schemas.openxmlformats.org/officeDocument/2006/relationships/image" Target="../media/image20.png"/><Relationship Id="rId18" Type="http://schemas.microsoft.com/office/2007/relationships/hdphoto" Target="../media/hdphoto20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microsoft.com/office/2007/relationships/hdphoto" Target="../media/hdphoto13.wdp"/><Relationship Id="rId5" Type="http://schemas.openxmlformats.org/officeDocument/2006/relationships/image" Target="../media/image14.png"/><Relationship Id="rId6" Type="http://schemas.microsoft.com/office/2007/relationships/hdphoto" Target="../media/hdphoto14.wdp"/><Relationship Id="rId7" Type="http://schemas.openxmlformats.org/officeDocument/2006/relationships/image" Target="../media/image15.png"/><Relationship Id="rId8" Type="http://schemas.microsoft.com/office/2007/relationships/hdphoto" Target="../media/hdphoto15.wdp"/><Relationship Id="rId9" Type="http://schemas.openxmlformats.org/officeDocument/2006/relationships/image" Target="../media/image16.png"/><Relationship Id="rId10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medical terminology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4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6" y="274638"/>
            <a:ext cx="3422073" cy="1143000"/>
          </a:xfrm>
        </p:spPr>
        <p:txBody>
          <a:bodyPr/>
          <a:lstStyle/>
          <a:p>
            <a:r>
              <a:rPr lang="en-US" dirty="0" smtClean="0">
                <a:solidFill>
                  <a:srgbClr val="267CF2"/>
                </a:solidFill>
              </a:rPr>
              <a:t>Costae</a:t>
            </a:r>
            <a:endParaRPr lang="en-US" dirty="0">
              <a:solidFill>
                <a:srgbClr val="267CF2"/>
              </a:solidFill>
            </a:endParaRPr>
          </a:p>
        </p:txBody>
      </p:sp>
      <p:pic>
        <p:nvPicPr>
          <p:cNvPr id="4" name="Content Placeholder 3" descr="COSTA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24" r="-36624"/>
          <a:stretch>
            <a:fillRect/>
          </a:stretch>
        </p:blipFill>
        <p:spPr>
          <a:xfrm>
            <a:off x="-2094849" y="327098"/>
            <a:ext cx="10393652" cy="6363341"/>
          </a:xfrm>
        </p:spPr>
      </p:pic>
      <p:sp>
        <p:nvSpPr>
          <p:cNvPr id="5" name="TextBox 4"/>
          <p:cNvSpPr txBox="1"/>
          <p:nvPr/>
        </p:nvSpPr>
        <p:spPr>
          <a:xfrm>
            <a:off x="129348" y="658463"/>
            <a:ext cx="18983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 </a:t>
            </a:r>
            <a:r>
              <a:rPr lang="en-US" dirty="0" err="1" smtClean="0"/>
              <a:t>vera</a:t>
            </a:r>
            <a:r>
              <a:rPr lang="en-US" dirty="0" smtClean="0"/>
              <a:t> </a:t>
            </a:r>
            <a:r>
              <a:rPr lang="en-US" dirty="0" err="1" smtClean="0"/>
              <a:t>sinistra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349" y="2963079"/>
            <a:ext cx="13996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Costae </a:t>
            </a:r>
            <a:r>
              <a:rPr lang="en-US" dirty="0" err="1" smtClean="0"/>
              <a:t>verae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348" y="5262870"/>
            <a:ext cx="20650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 </a:t>
            </a:r>
            <a:r>
              <a:rPr lang="en-US" dirty="0" err="1" smtClean="0"/>
              <a:t>spuria</a:t>
            </a:r>
            <a:r>
              <a:rPr lang="en-US" dirty="0" smtClean="0"/>
              <a:t> </a:t>
            </a:r>
            <a:r>
              <a:rPr lang="en-US" dirty="0" err="1" smtClean="0"/>
              <a:t>sinistra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98614" y="5879126"/>
            <a:ext cx="15663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Costae </a:t>
            </a:r>
            <a:r>
              <a:rPr lang="en-US" dirty="0" err="1" smtClean="0"/>
              <a:t>spuriae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9837" y="3147745"/>
            <a:ext cx="196798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Incisurae</a:t>
            </a:r>
            <a:r>
              <a:rPr lang="en-US" dirty="0" smtClean="0"/>
              <a:t> </a:t>
            </a:r>
            <a:r>
              <a:rPr lang="en-US" dirty="0" err="1" smtClean="0"/>
              <a:t>costarum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85766" y="2386924"/>
            <a:ext cx="138132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 </a:t>
            </a:r>
            <a:r>
              <a:rPr lang="en-US" dirty="0" err="1" smtClean="0"/>
              <a:t>quarta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85766" y="1963626"/>
            <a:ext cx="12716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 </a:t>
            </a:r>
            <a:r>
              <a:rPr lang="en-US" dirty="0" err="1" smtClean="0"/>
              <a:t>tertia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74007" y="1547262"/>
            <a:ext cx="15369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 </a:t>
            </a:r>
            <a:r>
              <a:rPr lang="en-US" dirty="0" err="1" smtClean="0"/>
              <a:t>secunda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74007" y="1130613"/>
            <a:ext cx="130952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Costa prima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5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8" y="274638"/>
            <a:ext cx="6192982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67CF2"/>
                </a:solidFill>
              </a:rPr>
              <a:t>2</a:t>
            </a:r>
            <a:r>
              <a:rPr lang="en-US" sz="3600" baseline="30000" dirty="0" smtClean="0">
                <a:solidFill>
                  <a:srgbClr val="267CF2"/>
                </a:solidFill>
              </a:rPr>
              <a:t>nd</a:t>
            </a:r>
            <a:r>
              <a:rPr lang="en-US" sz="3600" dirty="0" smtClean="0">
                <a:solidFill>
                  <a:srgbClr val="267CF2"/>
                </a:solidFill>
              </a:rPr>
              <a:t> declension - overview</a:t>
            </a:r>
            <a:endParaRPr lang="en-US" sz="3600" dirty="0">
              <a:solidFill>
                <a:srgbClr val="267CF2"/>
              </a:solidFill>
            </a:endParaRPr>
          </a:p>
        </p:txBody>
      </p:sp>
      <p:pic>
        <p:nvPicPr>
          <p:cNvPr id="4" name="Content Placeholder 3" descr="2 dek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988" r="-129988"/>
          <a:stretch>
            <a:fillRect/>
          </a:stretch>
        </p:blipFill>
        <p:spPr>
          <a:xfrm>
            <a:off x="-3565955" y="780472"/>
            <a:ext cx="10256758" cy="5857777"/>
          </a:xfrm>
        </p:spPr>
      </p:pic>
      <p:sp>
        <p:nvSpPr>
          <p:cNvPr id="5" name="TextBox 4"/>
          <p:cNvSpPr txBox="1"/>
          <p:nvPr/>
        </p:nvSpPr>
        <p:spPr>
          <a:xfrm>
            <a:off x="3421837" y="1417638"/>
            <a:ext cx="5145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Gen. </a:t>
            </a:r>
            <a:r>
              <a:rPr lang="en-US" sz="2800" dirty="0" err="1" smtClean="0">
                <a:latin typeface="+mj-lt"/>
              </a:rPr>
              <a:t>sg</a:t>
            </a:r>
            <a:r>
              <a:rPr lang="en-US" sz="2800" dirty="0" smtClean="0">
                <a:latin typeface="+mj-lt"/>
              </a:rPr>
              <a:t>. –I</a:t>
            </a:r>
          </a:p>
          <a:p>
            <a:r>
              <a:rPr lang="en-US" sz="2800" dirty="0" smtClean="0">
                <a:latin typeface="+mj-lt"/>
              </a:rPr>
              <a:t>Gender M/N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Nouns of the female gender in this declension are exceptions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1370" y="3392552"/>
            <a:ext cx="5145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Nom. </a:t>
            </a:r>
            <a:r>
              <a:rPr lang="en-US" sz="2800" dirty="0" err="1" smtClean="0">
                <a:latin typeface="+mj-lt"/>
              </a:rPr>
              <a:t>sg</a:t>
            </a:r>
            <a:r>
              <a:rPr lang="en-US" sz="2800" dirty="0" smtClean="0">
                <a:latin typeface="+mj-lt"/>
              </a:rPr>
              <a:t>. –US/-ER/-OS</a:t>
            </a:r>
          </a:p>
          <a:p>
            <a:r>
              <a:rPr lang="en-US" sz="2800" dirty="0" smtClean="0">
                <a:latin typeface="+mj-lt"/>
              </a:rPr>
              <a:t>Gender M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5643" y="4567920"/>
            <a:ext cx="5145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Nom. </a:t>
            </a:r>
            <a:r>
              <a:rPr lang="en-US" sz="2800" dirty="0" err="1" smtClean="0">
                <a:latin typeface="+mj-lt"/>
              </a:rPr>
              <a:t>sg</a:t>
            </a:r>
            <a:r>
              <a:rPr lang="en-US" sz="2800" dirty="0" smtClean="0">
                <a:latin typeface="+mj-lt"/>
              </a:rPr>
              <a:t>. –UM/-ON</a:t>
            </a:r>
          </a:p>
          <a:p>
            <a:r>
              <a:rPr lang="en-US" sz="2800" dirty="0" smtClean="0">
                <a:latin typeface="+mj-lt"/>
              </a:rPr>
              <a:t>Gender 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49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What are the two main types of adjectives? What are their endings?</a:t>
            </a:r>
          </a:p>
          <a:p>
            <a:r>
              <a:rPr lang="en-US" dirty="0" smtClean="0">
                <a:latin typeface="+mj-lt"/>
              </a:rPr>
              <a:t>Based on what do I connect adjective to the noun?</a:t>
            </a:r>
          </a:p>
          <a:p>
            <a:r>
              <a:rPr lang="en-US" dirty="0" smtClean="0">
                <a:latin typeface="+mj-lt"/>
              </a:rPr>
              <a:t>What case is the noun in the state of dependency in?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64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267CF2"/>
                </a:solidFill>
              </a:rPr>
              <a:t>What is the correct adjective for the noun in the triangle?</a:t>
            </a:r>
            <a:endParaRPr lang="en-US" sz="3600" dirty="0">
              <a:solidFill>
                <a:srgbClr val="267CF2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0831" y="2898341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o</a:t>
            </a:r>
            <a:r>
              <a:rPr lang="en-US" sz="2400" dirty="0" err="1" smtClean="0">
                <a:latin typeface="+mj-lt"/>
              </a:rPr>
              <a:t>rbita</a:t>
            </a:r>
            <a:endParaRPr lang="en-US" sz="2400" dirty="0"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121471" y="2955668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pes</a:t>
            </a:r>
            <a:endParaRPr lang="en-US" sz="2400" dirty="0">
              <a:latin typeface="+mj-lt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3325086" y="2459449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6521" y="2424980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091" y="4976123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66" y="496457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4429" y="2009329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993" y="202087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2466" y="4364602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1967" y="2459381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359" y="4964578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5349" y="4964577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7644" y="2679121"/>
            <a:ext cx="82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genu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12891" y="4910429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62406" y="1943635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68829" y="4903409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2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273" y="242712"/>
            <a:ext cx="2545185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Arteriae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6750" l="4011" r="957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453" y="1926974"/>
            <a:ext cx="3153011" cy="337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6993" r="74293"/>
                    </a14:imgEffect>
                  </a14:imgLayer>
                </a14:imgProps>
              </a:ext>
            </a:extLst>
          </a:blip>
          <a:srcRect l="21080" r="19795"/>
          <a:stretch/>
        </p:blipFill>
        <p:spPr>
          <a:xfrm>
            <a:off x="3131273" y="1926975"/>
            <a:ext cx="2517952" cy="3377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1641" r="83628"/>
                    </a14:imgEffect>
                  </a14:imgLayer>
                </a14:imgProps>
              </a:ext>
            </a:extLst>
          </a:blip>
          <a:srcRect l="13893" r="8624"/>
          <a:stretch/>
        </p:blipFill>
        <p:spPr>
          <a:xfrm>
            <a:off x="5635501" y="1926974"/>
            <a:ext cx="3483870" cy="33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3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2472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1782BF"/>
                </a:solidFill>
              </a:rPr>
              <a:t>Apertura</a:t>
            </a:r>
            <a:endParaRPr lang="en-US" dirty="0">
              <a:solidFill>
                <a:srgbClr val="1782B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4328" y="274638"/>
            <a:ext cx="3582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1782BF"/>
                </a:solidFill>
              </a:rPr>
              <a:t>Rhaphe</a:t>
            </a:r>
            <a:endParaRPr lang="en-US" dirty="0">
              <a:solidFill>
                <a:srgbClr val="1782B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" b="98054" l="2041" r="974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9243" y="1965879"/>
            <a:ext cx="2489200" cy="326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55" b="89655" l="17759" r="81724"/>
                    </a14:imgEffect>
                  </a14:imgLayer>
                </a14:imgProps>
              </a:ext>
            </a:extLst>
          </a:blip>
          <a:srcRect l="15951" r="16769"/>
          <a:stretch/>
        </p:blipFill>
        <p:spPr>
          <a:xfrm>
            <a:off x="853906" y="861088"/>
            <a:ext cx="2769757" cy="3087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74" b="96226" l="3158" r="952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228" y="3542826"/>
            <a:ext cx="2250639" cy="3139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25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82BF"/>
                </a:solidFill>
              </a:rPr>
              <a:t>Cristae</a:t>
            </a:r>
            <a:endParaRPr lang="en-US" dirty="0">
              <a:solidFill>
                <a:srgbClr val="1782B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625" l="716" r="987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8" y="1877148"/>
            <a:ext cx="2512205" cy="3595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74" b="82421" l="17969" r="82422"/>
                    </a14:imgEffect>
                  </a14:imgLayer>
                </a14:imgProps>
              </a:ext>
            </a:extLst>
          </a:blip>
          <a:srcRect l="17906" t="14073" r="16433" b="16859"/>
          <a:stretch/>
        </p:blipFill>
        <p:spPr>
          <a:xfrm>
            <a:off x="2147940" y="2030430"/>
            <a:ext cx="4269572" cy="3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4" b="89916" l="4000" r="92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9500" y="2030430"/>
            <a:ext cx="3175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3623" y="182278"/>
            <a:ext cx="2994891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267CF2"/>
                </a:solidFill>
              </a:rPr>
              <a:t>Lineae</a:t>
            </a:r>
            <a:endParaRPr lang="en-US" dirty="0">
              <a:solidFill>
                <a:srgbClr val="267CF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1" b="98459" l="2625" r="976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98" y="0"/>
            <a:ext cx="3299004" cy="2944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60" b="82984" l="56926" r="100000"/>
                    </a14:imgEffect>
                  </a14:imgLayer>
                </a14:imgProps>
              </a:ext>
            </a:extLst>
          </a:blip>
          <a:srcRect l="56507" t="14298" b="16441"/>
          <a:stretch/>
        </p:blipFill>
        <p:spPr>
          <a:xfrm>
            <a:off x="2573638" y="1921701"/>
            <a:ext cx="2910926" cy="3360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6000" r="93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5763" y="2921885"/>
            <a:ext cx="3906182" cy="46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6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6444" l="9778" r="89778"/>
                    </a14:imgEffect>
                  </a14:imgLayer>
                </a14:imgProps>
              </a:ext>
            </a:extLst>
          </a:blip>
          <a:srcRect l="28911" r="30095"/>
          <a:stretch/>
        </p:blipFill>
        <p:spPr>
          <a:xfrm>
            <a:off x="361250" y="-72159"/>
            <a:ext cx="1171395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" b="93852" l="6311" r="966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610" y="81626"/>
            <a:ext cx="2240157" cy="2653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672" l="459" r="97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8765" y="306386"/>
            <a:ext cx="2180224" cy="2320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935" l="2591" r="34197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686304" y="107649"/>
            <a:ext cx="1862690" cy="251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5337" l="1205" r="981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4577" y="3575347"/>
            <a:ext cx="2274692" cy="2644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56" b="97333" l="9778" r="89778"/>
                    </a14:imgEffect>
                  </a14:imgLayer>
                </a14:imgProps>
              </a:ext>
            </a:extLst>
          </a:blip>
          <a:srcRect l="37196" r="36332"/>
          <a:stretch/>
        </p:blipFill>
        <p:spPr>
          <a:xfrm>
            <a:off x="2888045" y="3396237"/>
            <a:ext cx="756451" cy="2857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67" b="96889" l="4000" r="95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250" y="3761696"/>
            <a:ext cx="2425654" cy="24256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86523" y="120409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40763" y="120409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77618" y="120409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34944" y="120409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67903" y="5616991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78832" y="5616991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92086" y="5616991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74279" y="5616991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7143" l="417" r="995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3297" y="3575347"/>
            <a:ext cx="2621280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4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7CF2"/>
                </a:solidFill>
              </a:rPr>
              <a:t>Ordinal numerals 1-7</a:t>
            </a:r>
            <a:endParaRPr lang="en-US" dirty="0">
              <a:solidFill>
                <a:srgbClr val="267C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Primus, a, um</a:t>
            </a:r>
          </a:p>
          <a:p>
            <a:r>
              <a:rPr lang="en-US" dirty="0" err="1" smtClean="0">
                <a:solidFill>
                  <a:srgbClr val="267CF2"/>
                </a:solidFill>
                <a:latin typeface="+mj-lt"/>
              </a:rPr>
              <a:t>Secundus</a:t>
            </a:r>
            <a:r>
              <a:rPr lang="en-US" dirty="0" smtClean="0">
                <a:solidFill>
                  <a:srgbClr val="267CF2"/>
                </a:solidFill>
                <a:latin typeface="+mj-lt"/>
              </a:rPr>
              <a:t>, a, um</a:t>
            </a:r>
          </a:p>
          <a:p>
            <a:r>
              <a:rPr lang="en-US" dirty="0" err="1" smtClean="0">
                <a:latin typeface="+mj-lt"/>
              </a:rPr>
              <a:t>Tertius</a:t>
            </a:r>
            <a:r>
              <a:rPr lang="en-US" dirty="0" smtClean="0">
                <a:latin typeface="+mj-lt"/>
              </a:rPr>
              <a:t>, a, um</a:t>
            </a:r>
          </a:p>
          <a:p>
            <a:r>
              <a:rPr lang="en-US" dirty="0" err="1" smtClean="0">
                <a:solidFill>
                  <a:srgbClr val="267CF2"/>
                </a:solidFill>
                <a:latin typeface="+mj-lt"/>
              </a:rPr>
              <a:t>Quartus</a:t>
            </a:r>
            <a:r>
              <a:rPr lang="en-US" dirty="0" smtClean="0">
                <a:solidFill>
                  <a:srgbClr val="267CF2"/>
                </a:solidFill>
                <a:latin typeface="+mj-lt"/>
              </a:rPr>
              <a:t>, a, um</a:t>
            </a:r>
          </a:p>
          <a:p>
            <a:r>
              <a:rPr lang="en-US" dirty="0" smtClean="0">
                <a:latin typeface="+mj-lt"/>
              </a:rPr>
              <a:t>Quintus, a, um</a:t>
            </a:r>
          </a:p>
          <a:p>
            <a:r>
              <a:rPr lang="en-US" dirty="0" err="1" smtClean="0">
                <a:solidFill>
                  <a:srgbClr val="267CF2"/>
                </a:solidFill>
                <a:latin typeface="+mj-lt"/>
              </a:rPr>
              <a:t>Sextus</a:t>
            </a:r>
            <a:r>
              <a:rPr lang="en-US" dirty="0" smtClean="0">
                <a:solidFill>
                  <a:srgbClr val="267CF2"/>
                </a:solidFill>
                <a:latin typeface="+mj-lt"/>
              </a:rPr>
              <a:t>, a, um</a:t>
            </a:r>
          </a:p>
          <a:p>
            <a:r>
              <a:rPr lang="en-US" dirty="0" err="1" smtClean="0">
                <a:latin typeface="+mj-lt"/>
              </a:rPr>
              <a:t>Septimus</a:t>
            </a:r>
            <a:r>
              <a:rPr lang="en-US" dirty="0" smtClean="0">
                <a:latin typeface="+mj-lt"/>
              </a:rPr>
              <a:t>, a, um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14800"/>
      </p:ext>
    </p:extLst>
  </p:cSld>
  <p:clrMapOvr>
    <a:masterClrMapping/>
  </p:clrMapOvr>
</p:sld>
</file>

<file path=ppt/theme/theme1.xml><?xml version="1.0" encoding="utf-8"?>
<a:theme xmlns:a="http://schemas.openxmlformats.org/drawingml/2006/main" name="ŽLTA2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ŽLTA2.thmx</Template>
  <TotalTime>439</TotalTime>
  <Words>194</Words>
  <Application>Microsoft Macintosh PowerPoint</Application>
  <PresentationFormat>On-screen Show (4:3)</PresentationFormat>
  <Paragraphs>60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ŽLTA2</vt:lpstr>
      <vt:lpstr>Basic medical terminology 4</vt:lpstr>
      <vt:lpstr>Questions</vt:lpstr>
      <vt:lpstr>What is the correct adjective for the noun in the triangle?</vt:lpstr>
      <vt:lpstr>Arteriae</vt:lpstr>
      <vt:lpstr>Apertura</vt:lpstr>
      <vt:lpstr>Cristae</vt:lpstr>
      <vt:lpstr>Lineae</vt:lpstr>
      <vt:lpstr>PowerPoint Presentation</vt:lpstr>
      <vt:lpstr>Ordinal numerals 1-7</vt:lpstr>
      <vt:lpstr>Costae</vt:lpstr>
      <vt:lpstr>2nd declension - overview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 4</dc:title>
  <dc:creator>Pepina Artimová</dc:creator>
  <cp:lastModifiedBy>Pepina Artimová</cp:lastModifiedBy>
  <cp:revision>14</cp:revision>
  <dcterms:created xsi:type="dcterms:W3CDTF">2013-10-07T07:44:05Z</dcterms:created>
  <dcterms:modified xsi:type="dcterms:W3CDTF">2014-10-06T06:12:28Z</dcterms:modified>
</cp:coreProperties>
</file>