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1" r:id="rId8"/>
    <p:sldId id="272" r:id="rId9"/>
    <p:sldId id="273" r:id="rId10"/>
    <p:sldId id="274" r:id="rId11"/>
    <p:sldId id="275" r:id="rId12"/>
    <p:sldId id="276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AF57D-4BCB-E44B-8F22-B2C86D5C2CD2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47416-BBDF-C045-84B5-15B4159F2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medical terminology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85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rgbClr val="1782BF"/>
                </a:solidFill>
              </a:rPr>
              <a:t>Decide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what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is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correct</a:t>
            </a: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dirty="0" err="1" smtClean="0">
                <a:solidFill>
                  <a:srgbClr val="1782BF"/>
                </a:solidFill>
              </a:rPr>
              <a:t>The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cause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of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deadly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anaemia</a:t>
            </a:r>
            <a:endParaRPr lang="sk-SK" dirty="0" smtClean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 smtClean="0"/>
              <a:t>A </a:t>
            </a:r>
            <a:r>
              <a:rPr lang="sk-SK" sz="2800" dirty="0" err="1" smtClean="0"/>
              <a:t>causa</a:t>
            </a:r>
            <a:r>
              <a:rPr lang="sk-SK" sz="2800" dirty="0" smtClean="0"/>
              <a:t> </a:t>
            </a:r>
            <a:r>
              <a:rPr lang="sk-SK" sz="2800" dirty="0" err="1" smtClean="0"/>
              <a:t>anaemia</a:t>
            </a:r>
            <a:r>
              <a:rPr lang="sk-SK" sz="2800" dirty="0" smtClean="0"/>
              <a:t> </a:t>
            </a:r>
            <a:r>
              <a:rPr lang="sk-SK" sz="2800" dirty="0" err="1" smtClean="0"/>
              <a:t>perniciosa</a:t>
            </a:r>
            <a:r>
              <a:rPr lang="sk-SK" sz="2800" dirty="0" smtClean="0"/>
              <a:t>       B </a:t>
            </a:r>
            <a:r>
              <a:rPr lang="sk-SK" sz="2800" dirty="0" err="1" smtClean="0"/>
              <a:t>causa</a:t>
            </a:r>
            <a:r>
              <a:rPr lang="sk-SK" sz="2800" dirty="0" smtClean="0"/>
              <a:t> </a:t>
            </a:r>
            <a:r>
              <a:rPr lang="sk-SK" sz="2800" dirty="0" err="1" smtClean="0"/>
              <a:t>anaemiae</a:t>
            </a:r>
            <a:r>
              <a:rPr lang="sk-SK" sz="2800" dirty="0" smtClean="0"/>
              <a:t> </a:t>
            </a:r>
            <a:r>
              <a:rPr lang="sk-SK" sz="2800" dirty="0" err="1" smtClean="0"/>
              <a:t>perniciosae</a:t>
            </a:r>
            <a:endParaRPr lang="sk-SK" sz="2800" dirty="0" smtClean="0"/>
          </a:p>
          <a:p>
            <a:pPr algn="ctr">
              <a:buNone/>
            </a:pPr>
            <a:r>
              <a:rPr lang="sk-SK" dirty="0" err="1" smtClean="0">
                <a:solidFill>
                  <a:srgbClr val="1782BF"/>
                </a:solidFill>
              </a:rPr>
              <a:t>Insufficiency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of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the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valve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of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the</a:t>
            </a:r>
            <a:r>
              <a:rPr lang="sk-SK" dirty="0" smtClean="0">
                <a:solidFill>
                  <a:srgbClr val="1782BF"/>
                </a:solidFill>
              </a:rPr>
              <a:t> aorta</a:t>
            </a:r>
          </a:p>
          <a:p>
            <a:pPr>
              <a:buNone/>
            </a:pPr>
            <a:r>
              <a:rPr lang="sk-SK" sz="2600" dirty="0" smtClean="0">
                <a:solidFill>
                  <a:srgbClr val="000000"/>
                </a:solidFill>
              </a:rPr>
              <a:t>A </a:t>
            </a:r>
            <a:r>
              <a:rPr lang="sk-SK" sz="2600" dirty="0" err="1" smtClean="0">
                <a:solidFill>
                  <a:srgbClr val="000000"/>
                </a:solidFill>
              </a:rPr>
              <a:t>insufficientia</a:t>
            </a:r>
            <a:r>
              <a:rPr lang="sk-SK" sz="2600" dirty="0" smtClean="0">
                <a:solidFill>
                  <a:srgbClr val="000000"/>
                </a:solidFill>
              </a:rPr>
              <a:t> </a:t>
            </a:r>
            <a:r>
              <a:rPr lang="sk-SK" sz="2600" dirty="0" err="1" smtClean="0">
                <a:solidFill>
                  <a:srgbClr val="000000"/>
                </a:solidFill>
              </a:rPr>
              <a:t>valvulae</a:t>
            </a:r>
            <a:r>
              <a:rPr lang="sk-SK" sz="2600" dirty="0" smtClean="0">
                <a:solidFill>
                  <a:srgbClr val="000000"/>
                </a:solidFill>
              </a:rPr>
              <a:t> </a:t>
            </a:r>
            <a:r>
              <a:rPr lang="sk-SK" sz="2600" dirty="0" err="1" smtClean="0">
                <a:solidFill>
                  <a:srgbClr val="000000"/>
                </a:solidFill>
              </a:rPr>
              <a:t>aortae</a:t>
            </a:r>
            <a:r>
              <a:rPr lang="sk-SK" sz="2600" dirty="0" smtClean="0">
                <a:solidFill>
                  <a:srgbClr val="000000"/>
                </a:solidFill>
              </a:rPr>
              <a:t>	B </a:t>
            </a:r>
            <a:r>
              <a:rPr lang="sk-SK" sz="2600" dirty="0" err="1" smtClean="0">
                <a:solidFill>
                  <a:srgbClr val="000000"/>
                </a:solidFill>
              </a:rPr>
              <a:t>insufficientia</a:t>
            </a:r>
            <a:r>
              <a:rPr lang="sk-SK" sz="2600" dirty="0" smtClean="0">
                <a:solidFill>
                  <a:srgbClr val="000000"/>
                </a:solidFill>
              </a:rPr>
              <a:t> </a:t>
            </a:r>
            <a:r>
              <a:rPr lang="sk-SK" sz="2600" dirty="0" err="1" smtClean="0">
                <a:solidFill>
                  <a:srgbClr val="000000"/>
                </a:solidFill>
              </a:rPr>
              <a:t>aortae</a:t>
            </a:r>
            <a:r>
              <a:rPr lang="sk-SK" sz="2600" dirty="0" smtClean="0">
                <a:solidFill>
                  <a:srgbClr val="000000"/>
                </a:solidFill>
              </a:rPr>
              <a:t> </a:t>
            </a:r>
            <a:r>
              <a:rPr lang="sk-SK" sz="2600" dirty="0" err="1" smtClean="0">
                <a:solidFill>
                  <a:srgbClr val="000000"/>
                </a:solidFill>
              </a:rPr>
              <a:t>valvulae</a:t>
            </a:r>
            <a:endParaRPr lang="sk-SK" sz="2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 smtClean="0">
                <a:solidFill>
                  <a:srgbClr val="1782BF"/>
                </a:solidFill>
              </a:rPr>
              <a:t>Because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of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acute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dyspnoea</a:t>
            </a:r>
            <a:endParaRPr lang="sk-SK" dirty="0" smtClean="0">
              <a:solidFill>
                <a:srgbClr val="1782BF"/>
              </a:solidFill>
            </a:endParaRPr>
          </a:p>
          <a:p>
            <a:pPr>
              <a:buNone/>
            </a:pPr>
            <a:r>
              <a:rPr lang="sk-SK" sz="2800" dirty="0" smtClean="0">
                <a:solidFill>
                  <a:srgbClr val="000000"/>
                </a:solidFill>
              </a:rPr>
              <a:t>A </a:t>
            </a:r>
            <a:r>
              <a:rPr lang="sk-SK" sz="2800" dirty="0" err="1" smtClean="0">
                <a:solidFill>
                  <a:srgbClr val="000000"/>
                </a:solidFill>
              </a:rPr>
              <a:t>propter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dyspnoen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acutam</a:t>
            </a:r>
            <a:r>
              <a:rPr lang="sk-SK" sz="2800" dirty="0" smtClean="0">
                <a:solidFill>
                  <a:srgbClr val="000000"/>
                </a:solidFill>
              </a:rPr>
              <a:t>       B </a:t>
            </a:r>
            <a:r>
              <a:rPr lang="sk-SK" sz="2800" dirty="0" err="1" smtClean="0">
                <a:solidFill>
                  <a:srgbClr val="000000"/>
                </a:solidFill>
              </a:rPr>
              <a:t>propter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dyspnoen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acuten</a:t>
            </a:r>
            <a:endParaRPr lang="sk-SK" sz="28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 smtClean="0">
                <a:solidFill>
                  <a:srgbClr val="1782BF"/>
                </a:solidFill>
              </a:rPr>
              <a:t>Fracture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of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the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right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 smtClean="0">
                <a:solidFill>
                  <a:srgbClr val="1782BF"/>
                </a:solidFill>
              </a:rPr>
              <a:t>collar</a:t>
            </a:r>
            <a:r>
              <a:rPr lang="sk-SK" dirty="0" smtClean="0">
                <a:solidFill>
                  <a:srgbClr val="1782BF"/>
                </a:solidFill>
              </a:rPr>
              <a:t> bone</a:t>
            </a:r>
          </a:p>
          <a:p>
            <a:pPr>
              <a:buNone/>
            </a:pPr>
            <a:r>
              <a:rPr lang="sk-SK" sz="2800" dirty="0" smtClean="0">
                <a:solidFill>
                  <a:srgbClr val="000000"/>
                </a:solidFill>
              </a:rPr>
              <a:t>A </a:t>
            </a:r>
            <a:r>
              <a:rPr lang="sk-SK" sz="2800" dirty="0" err="1" smtClean="0">
                <a:solidFill>
                  <a:srgbClr val="000000"/>
                </a:solidFill>
              </a:rPr>
              <a:t>fractura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dextra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clavicula</a:t>
            </a:r>
            <a:r>
              <a:rPr lang="sk-SK" sz="2800" dirty="0" smtClean="0">
                <a:solidFill>
                  <a:srgbClr val="000000"/>
                </a:solidFill>
              </a:rPr>
              <a:t>          B </a:t>
            </a:r>
            <a:r>
              <a:rPr lang="sk-SK" sz="2800" dirty="0" err="1" smtClean="0">
                <a:solidFill>
                  <a:srgbClr val="000000"/>
                </a:solidFill>
              </a:rPr>
              <a:t>fractura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claviculae</a:t>
            </a:r>
            <a:r>
              <a:rPr lang="sk-SK" sz="2800" dirty="0" smtClean="0">
                <a:solidFill>
                  <a:srgbClr val="000000"/>
                </a:solidFill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</a:rPr>
              <a:t>dextrae</a:t>
            </a:r>
            <a:endParaRPr lang="sk-SK" sz="28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495800" y="22098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ál 13"/>
          <p:cNvSpPr/>
          <p:nvPr/>
        </p:nvSpPr>
        <p:spPr>
          <a:xfrm>
            <a:off x="76200" y="32004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76200" y="4267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/>
          <p:cNvSpPr/>
          <p:nvPr/>
        </p:nvSpPr>
        <p:spPr>
          <a:xfrm>
            <a:off x="4495800" y="541020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110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dirty="0" err="1" smtClean="0"/>
              <a:t>Find</a:t>
            </a:r>
            <a:r>
              <a:rPr lang="sk-SK" sz="3600" dirty="0" smtClean="0"/>
              <a:t> </a:t>
            </a:r>
            <a:r>
              <a:rPr lang="sk-SK" sz="3600" dirty="0" err="1" smtClean="0"/>
              <a:t>nouns</a:t>
            </a:r>
            <a:r>
              <a:rPr lang="sk-SK" sz="3600" dirty="0" smtClean="0"/>
              <a:t> and </a:t>
            </a:r>
            <a:r>
              <a:rPr lang="sk-SK" sz="3600" dirty="0" err="1" smtClean="0"/>
              <a:t>adjectives</a:t>
            </a:r>
            <a:r>
              <a:rPr lang="sk-SK" sz="3600" dirty="0" smtClean="0"/>
              <a:t>, </a:t>
            </a:r>
            <a:r>
              <a:rPr lang="sk-SK" sz="3600" dirty="0" err="1" smtClean="0"/>
              <a:t>which</a:t>
            </a:r>
            <a:r>
              <a:rPr lang="sk-SK" sz="3600" dirty="0" smtClean="0"/>
              <a:t> </a:t>
            </a:r>
            <a:r>
              <a:rPr lang="sk-SK" sz="3600" dirty="0" err="1" smtClean="0"/>
              <a:t>adjective</a:t>
            </a:r>
            <a:r>
              <a:rPr lang="sk-SK" sz="3600" dirty="0" smtClean="0"/>
              <a:t> </a:t>
            </a:r>
            <a:r>
              <a:rPr lang="sk-SK" sz="3600" dirty="0" err="1" smtClean="0"/>
              <a:t>is</a:t>
            </a:r>
            <a:r>
              <a:rPr lang="sk-SK" sz="3600" dirty="0" smtClean="0"/>
              <a:t> </a:t>
            </a:r>
            <a:r>
              <a:rPr lang="sk-SK" sz="3600" dirty="0" err="1" smtClean="0"/>
              <a:t>dependent</a:t>
            </a:r>
            <a:r>
              <a:rPr lang="sk-SK" sz="3600" dirty="0" smtClean="0"/>
              <a:t> on </a:t>
            </a:r>
            <a:r>
              <a:rPr lang="sk-SK" sz="3600" dirty="0" err="1" smtClean="0"/>
              <a:t>which</a:t>
            </a:r>
            <a:r>
              <a:rPr lang="sk-SK" sz="3600" dirty="0" smtClean="0"/>
              <a:t> </a:t>
            </a:r>
            <a:r>
              <a:rPr lang="sk-SK" sz="3600" dirty="0" err="1" smtClean="0"/>
              <a:t>noun</a:t>
            </a:r>
            <a:r>
              <a:rPr lang="sk-SK" sz="3600" dirty="0" smtClean="0"/>
              <a:t>?</a:t>
            </a:r>
            <a:endParaRPr lang="en-GB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sz="2800" dirty="0" err="1" smtClean="0">
                <a:latin typeface="+mj-lt"/>
              </a:rPr>
              <a:t>Tunica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serosa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vesicae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felleae</a:t>
            </a:r>
            <a:endParaRPr lang="sk-SK" sz="2800" dirty="0" smtClean="0">
              <a:latin typeface="+mj-lt"/>
            </a:endParaRPr>
          </a:p>
          <a:p>
            <a:pPr>
              <a:buNone/>
            </a:pPr>
            <a:endParaRPr lang="sk-SK" sz="2800" dirty="0" smtClean="0">
              <a:latin typeface="+mj-lt"/>
            </a:endParaRPr>
          </a:p>
          <a:p>
            <a:pPr>
              <a:buNone/>
            </a:pPr>
            <a:r>
              <a:rPr lang="sk-SK" sz="2800" dirty="0" err="1" smtClean="0">
                <a:latin typeface="+mj-lt"/>
              </a:rPr>
              <a:t>Plica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venae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cavae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sinistrae</a:t>
            </a:r>
            <a:endParaRPr lang="sk-SK" sz="2800" dirty="0" smtClean="0">
              <a:latin typeface="+mj-lt"/>
            </a:endParaRPr>
          </a:p>
          <a:p>
            <a:pPr>
              <a:buNone/>
            </a:pPr>
            <a:endParaRPr lang="sk-SK" sz="2800" dirty="0" smtClean="0">
              <a:latin typeface="+mj-lt"/>
            </a:endParaRPr>
          </a:p>
          <a:p>
            <a:pPr>
              <a:buNone/>
            </a:pPr>
            <a:r>
              <a:rPr lang="sk-SK" sz="2800" dirty="0" err="1" smtClean="0">
                <a:latin typeface="+mj-lt"/>
              </a:rPr>
              <a:t>Therapia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chirurgica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tonsillae</a:t>
            </a:r>
            <a:endParaRPr lang="sk-SK" sz="2800" dirty="0" smtClean="0">
              <a:latin typeface="+mj-lt"/>
            </a:endParaRPr>
          </a:p>
          <a:p>
            <a:pPr>
              <a:buNone/>
            </a:pPr>
            <a:endParaRPr lang="sk-SK" sz="2800" dirty="0" smtClean="0">
              <a:latin typeface="+mj-lt"/>
            </a:endParaRPr>
          </a:p>
          <a:p>
            <a:pPr>
              <a:buNone/>
            </a:pPr>
            <a:r>
              <a:rPr lang="sk-SK" sz="2800" dirty="0" err="1" smtClean="0">
                <a:latin typeface="+mj-lt"/>
              </a:rPr>
              <a:t>Fractura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fibulae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complicata</a:t>
            </a:r>
            <a:endParaRPr lang="sk-SK" sz="2800" dirty="0" smtClean="0">
              <a:latin typeface="+mj-lt"/>
            </a:endParaRPr>
          </a:p>
          <a:p>
            <a:pPr>
              <a:buNone/>
            </a:pPr>
            <a:endParaRPr lang="sk-SK" sz="2800" dirty="0" smtClean="0">
              <a:latin typeface="+mj-lt"/>
            </a:endParaRPr>
          </a:p>
          <a:p>
            <a:pPr>
              <a:buNone/>
            </a:pPr>
            <a:r>
              <a:rPr lang="sk-SK" sz="2800" dirty="0" err="1" smtClean="0">
                <a:latin typeface="+mj-lt"/>
              </a:rPr>
              <a:t>Colica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periculosa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complicata</a:t>
            </a:r>
            <a:endParaRPr lang="en-GB" sz="2800" dirty="0">
              <a:latin typeface="+mj-lt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1628100" y="1610611"/>
            <a:ext cx="1068124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bdĺžnik 4"/>
          <p:cNvSpPr/>
          <p:nvPr/>
        </p:nvSpPr>
        <p:spPr>
          <a:xfrm>
            <a:off x="3886620" y="1610611"/>
            <a:ext cx="1131064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ĺžnik 5"/>
          <p:cNvSpPr/>
          <p:nvPr/>
        </p:nvSpPr>
        <p:spPr>
          <a:xfrm>
            <a:off x="2313900" y="2525011"/>
            <a:ext cx="8382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ĺžnik 6"/>
          <p:cNvSpPr/>
          <p:nvPr/>
        </p:nvSpPr>
        <p:spPr>
          <a:xfrm>
            <a:off x="3228300" y="2525011"/>
            <a:ext cx="13716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ĺžnik 7"/>
          <p:cNvSpPr/>
          <p:nvPr/>
        </p:nvSpPr>
        <p:spPr>
          <a:xfrm>
            <a:off x="1953720" y="3491466"/>
            <a:ext cx="1637776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ĺžnik 8"/>
          <p:cNvSpPr/>
          <p:nvPr/>
        </p:nvSpPr>
        <p:spPr>
          <a:xfrm>
            <a:off x="3027600" y="4430011"/>
            <a:ext cx="18009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ĺžnik 9"/>
          <p:cNvSpPr/>
          <p:nvPr/>
        </p:nvSpPr>
        <p:spPr>
          <a:xfrm>
            <a:off x="3214560" y="5344411"/>
            <a:ext cx="16764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ĺžnik 10"/>
          <p:cNvSpPr/>
          <p:nvPr/>
        </p:nvSpPr>
        <p:spPr>
          <a:xfrm>
            <a:off x="1551900" y="5344411"/>
            <a:ext cx="1600200" cy="457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742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Ossa</a:t>
            </a:r>
            <a:r>
              <a:rPr lang="sk-SK" dirty="0" smtClean="0"/>
              <a:t> </a:t>
            </a:r>
            <a:r>
              <a:rPr lang="sk-SK" dirty="0" err="1" smtClean="0"/>
              <a:t>membri</a:t>
            </a:r>
            <a:r>
              <a:rPr lang="sk-SK" dirty="0" smtClean="0"/>
              <a:t> </a:t>
            </a:r>
            <a:r>
              <a:rPr lang="sk-SK" dirty="0" err="1" smtClean="0"/>
              <a:t>superioris</a:t>
            </a:r>
            <a:r>
              <a:rPr lang="sk-SK" dirty="0" smtClean="0"/>
              <a:t> </a:t>
            </a:r>
            <a:r>
              <a:rPr lang="sk-SK" dirty="0" err="1" smtClean="0"/>
              <a:t>et</a:t>
            </a:r>
            <a:r>
              <a:rPr lang="sk-SK" dirty="0" smtClean="0"/>
              <a:t> </a:t>
            </a:r>
            <a:r>
              <a:rPr lang="sk-SK" dirty="0" err="1" smtClean="0"/>
              <a:t>allia</a:t>
            </a:r>
            <a:r>
              <a:rPr lang="sk-SK" dirty="0" smtClean="0"/>
              <a:t>:</a:t>
            </a:r>
            <a:endParaRPr lang="en-GB" dirty="0"/>
          </a:p>
        </p:txBody>
      </p:sp>
      <p:pic>
        <p:nvPicPr>
          <p:cNvPr id="4" name="Zástupný symbol obsahu 3" descr="Membrum superius os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4805" y="1828800"/>
            <a:ext cx="5259195" cy="3471069"/>
          </a:xfrm>
        </p:spPr>
      </p:pic>
      <p:sp>
        <p:nvSpPr>
          <p:cNvPr id="5" name="Obdĺžnik 4"/>
          <p:cNvSpPr/>
          <p:nvPr/>
        </p:nvSpPr>
        <p:spPr>
          <a:xfrm>
            <a:off x="4038600" y="4648200"/>
            <a:ext cx="2438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ĺžnik 5"/>
          <p:cNvSpPr/>
          <p:nvPr/>
        </p:nvSpPr>
        <p:spPr>
          <a:xfrm>
            <a:off x="3886200" y="2133600"/>
            <a:ext cx="1600200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dĺžnik 6"/>
          <p:cNvSpPr/>
          <p:nvPr/>
        </p:nvSpPr>
        <p:spPr>
          <a:xfrm>
            <a:off x="7543800" y="4572000"/>
            <a:ext cx="838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8534400" y="1981200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>
            <a:off x="7924800" y="2438400"/>
            <a:ext cx="5334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flipV="1">
            <a:off x="8229600" y="3962400"/>
            <a:ext cx="304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ĺžnik 17"/>
          <p:cNvSpPr/>
          <p:nvPr/>
        </p:nvSpPr>
        <p:spPr>
          <a:xfrm>
            <a:off x="5029200" y="21336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A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8305800" y="16764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C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7620000" y="21336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B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8001000" y="47244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D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7315200" y="47244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E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3" name="Obdĺžnik 22"/>
          <p:cNvSpPr/>
          <p:nvPr/>
        </p:nvSpPr>
        <p:spPr>
          <a:xfrm>
            <a:off x="5410200" y="43434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I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4" name="Obdĺžnik 23"/>
          <p:cNvSpPr/>
          <p:nvPr/>
        </p:nvSpPr>
        <p:spPr>
          <a:xfrm>
            <a:off x="5257800" y="37338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H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5" name="Obdĺžnik 24"/>
          <p:cNvSpPr/>
          <p:nvPr/>
        </p:nvSpPr>
        <p:spPr>
          <a:xfrm>
            <a:off x="5105400" y="32004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G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5029200" y="266700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/>
                </a:solidFill>
              </a:rPr>
              <a:t>F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8600" y="1371600"/>
            <a:ext cx="457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Right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shoulder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blade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Complicated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fracture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of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the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left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collar</a:t>
            </a:r>
            <a:r>
              <a:rPr lang="sk-SK" sz="2800" dirty="0" smtClean="0">
                <a:latin typeface="+mj-lt"/>
              </a:rPr>
              <a:t> bone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Humerus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True</a:t>
            </a:r>
            <a:r>
              <a:rPr lang="sk-SK" sz="2800" dirty="0" smtClean="0">
                <a:latin typeface="+mj-lt"/>
              </a:rPr>
              <a:t> and </a:t>
            </a:r>
            <a:r>
              <a:rPr lang="sk-SK" sz="2800" dirty="0" err="1" smtClean="0">
                <a:latin typeface="+mj-lt"/>
              </a:rPr>
              <a:t>false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ribs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Radius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Fingers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Open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fracture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of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the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right</a:t>
            </a:r>
            <a:r>
              <a:rPr lang="sk-SK" sz="2800" dirty="0" smtClean="0">
                <a:latin typeface="+mj-lt"/>
              </a:rPr>
              <a:t> </a:t>
            </a:r>
            <a:r>
              <a:rPr lang="sk-SK" sz="2800" dirty="0" err="1" smtClean="0">
                <a:latin typeface="+mj-lt"/>
              </a:rPr>
              <a:t>ulna</a:t>
            </a:r>
            <a:r>
              <a:rPr lang="sk-SK" sz="2800" dirty="0" smtClean="0">
                <a:latin typeface="+mj-lt"/>
              </a:rPr>
              <a:t> and </a:t>
            </a:r>
            <a:r>
              <a:rPr lang="sk-SK" sz="2800" dirty="0" err="1" smtClean="0">
                <a:latin typeface="+mj-lt"/>
              </a:rPr>
              <a:t>radius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Wrist</a:t>
            </a:r>
            <a:endParaRPr lang="sk-SK" sz="2800" dirty="0" smtClean="0">
              <a:latin typeface="+mj-lt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sk-SK" sz="2800" dirty="0" err="1" smtClean="0">
                <a:latin typeface="+mj-lt"/>
              </a:rPr>
              <a:t>Metacarpus</a:t>
            </a:r>
            <a:endParaRPr lang="sk-SK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Uterus                 </a:t>
            </a:r>
            <a:r>
              <a:rPr lang="en-US" sz="2400" dirty="0" err="1" smtClean="0">
                <a:latin typeface="+mj-lt"/>
              </a:rPr>
              <a:t>Ligamentum</a:t>
            </a:r>
            <a:r>
              <a:rPr lang="en-US" sz="2400" dirty="0" smtClean="0">
                <a:latin typeface="+mj-lt"/>
              </a:rPr>
              <a:t> </a:t>
            </a: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Latus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Cerebrum      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j-lt"/>
              </a:rPr>
              <a:t>F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issura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Antebrachium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Membrana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Interosseus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Anomalia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Bulbus</a:t>
            </a:r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Congenitus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O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culus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74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+mj-lt"/>
              </a:rPr>
              <a:t>Tunica               </a:t>
            </a:r>
            <a:r>
              <a:rPr lang="en-US" sz="2400" dirty="0" err="1" smtClean="0">
                <a:latin typeface="+mj-lt"/>
              </a:rPr>
              <a:t>Vesica</a:t>
            </a:r>
            <a:endParaRPr lang="en-US" sz="2400" dirty="0" smtClean="0">
              <a:latin typeface="+mj-lt"/>
            </a:endParaRP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Mucosus</a:t>
            </a:r>
            <a:r>
              <a:rPr lang="en-US" sz="2400" dirty="0" smtClean="0">
                <a:latin typeface="+mj-lt"/>
              </a:rPr>
              <a:t>, a, um</a:t>
            </a: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Felleus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Sinister,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Thyreoideus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Lobus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Glandula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Truncus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Accessorius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Nervus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Plica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(pl.)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</a:rPr>
              <a:t>R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ectum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4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74" y="1530362"/>
            <a:ext cx="3903799" cy="23215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Collum</a:t>
            </a:r>
            <a:r>
              <a:rPr lang="en-US" sz="2400" dirty="0" smtClean="0">
                <a:latin typeface="+mj-lt"/>
              </a:rPr>
              <a:t> </a:t>
            </a: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Vesica</a:t>
            </a:r>
            <a:endParaRPr lang="en-US" sz="2400" dirty="0" smtClean="0">
              <a:latin typeface="+mj-lt"/>
            </a:endParaRPr>
          </a:p>
          <a:p>
            <a:pPr algn="ctr"/>
            <a:endParaRPr lang="en-US" sz="2400" dirty="0">
              <a:latin typeface="+mj-lt"/>
            </a:endParaRPr>
          </a:p>
          <a:p>
            <a:pPr algn="ctr"/>
            <a:r>
              <a:rPr lang="en-US" sz="2400" dirty="0" err="1" smtClean="0">
                <a:latin typeface="+mj-lt"/>
              </a:rPr>
              <a:t>Felleus</a:t>
            </a:r>
            <a:r>
              <a:rPr lang="en-US" sz="2400" dirty="0" smtClean="0">
                <a:latin typeface="+mj-lt"/>
              </a:rPr>
              <a:t>, a, um</a:t>
            </a:r>
            <a:endParaRPr lang="en-US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6707" y="1530362"/>
            <a:ext cx="3903799" cy="232157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Musculus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(pl.)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Transversus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Dorsum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074" y="4222955"/>
            <a:ext cx="3903799" cy="232157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Apertura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Ventriculus</a:t>
            </a:r>
            <a:endParaRPr lang="en-US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Quartus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rgbClr val="000000"/>
                </a:solidFill>
                <a:latin typeface="+mj-lt"/>
              </a:rPr>
              <a:t>Medianus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, a, um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6707" y="4222955"/>
            <a:ext cx="3903799" cy="232157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Congenitus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Durus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, a, um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Palatum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           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Fissura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Fill in missing endings: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2490" r="-124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6853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A) Fill in missing endings</a:t>
            </a:r>
            <a:br>
              <a:rPr lang="en-US" dirty="0" smtClean="0">
                <a:solidFill>
                  <a:srgbClr val="1782BF"/>
                </a:solidFill>
              </a:rPr>
            </a:br>
            <a:r>
              <a:rPr lang="en-US" dirty="0" smtClean="0">
                <a:solidFill>
                  <a:srgbClr val="1782BF"/>
                </a:solidFill>
              </a:rPr>
              <a:t>B) Change into the plural</a:t>
            </a:r>
            <a:endParaRPr lang="en-US" dirty="0">
              <a:solidFill>
                <a:srgbClr val="1782BF"/>
              </a:solidFill>
            </a:endParaRPr>
          </a:p>
        </p:txBody>
      </p:sp>
      <p:pic>
        <p:nvPicPr>
          <p:cNvPr id="4" name="Content Placeholder 3" descr="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40508" b="-405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7496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Translate the legend to the image:</a:t>
            </a:r>
            <a:endParaRPr lang="en-US" dirty="0">
              <a:solidFill>
                <a:srgbClr val="1782BF"/>
              </a:solidFill>
            </a:endParaRPr>
          </a:p>
        </p:txBody>
      </p:sp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25906" r="-259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9888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4463" r="-44463"/>
          <a:stretch/>
        </p:blipFill>
        <p:spPr>
          <a:xfrm>
            <a:off x="-719559" y="1291168"/>
            <a:ext cx="10673682" cy="5434098"/>
          </a:xfrm>
        </p:spPr>
      </p:pic>
    </p:spTree>
    <p:extLst>
      <p:ext uri="{BB962C8B-B14F-4D97-AF65-F5344CB8AC3E}">
        <p14:creationId xmlns:p14="http://schemas.microsoft.com/office/powerpoint/2010/main" xmlns="" val="23278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67CF2"/>
                </a:solidFill>
              </a:rPr>
              <a:t>What is the correct adjective for the noun in the triangle?</a:t>
            </a:r>
            <a:endParaRPr lang="en-US" sz="3600" dirty="0">
              <a:solidFill>
                <a:srgbClr val="267CF2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57201" y="2898341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collum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891437" y="2955668"/>
            <a:ext cx="2331308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nervus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5444" y="2424980"/>
            <a:ext cx="170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anatomicus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4460" y="4976123"/>
            <a:ext cx="182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anatomicum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66" y="4964577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anatomica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4429" y="2009329"/>
            <a:ext cx="1737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transversus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187" y="2020876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transversa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5641" y="4364602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transversum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2450" y="2459381"/>
            <a:ext cx="1699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accessorius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4823" y="4964578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accessoria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9775" y="4964577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accessorium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37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diameter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17057" y="492276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04767" y="1956474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089194" y="245618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313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Translate the legend to the image:</a:t>
            </a:r>
            <a:endParaRPr lang="en-US" dirty="0"/>
          </a:p>
        </p:txBody>
      </p:sp>
      <p:pic>
        <p:nvPicPr>
          <p:cNvPr id="4" name="Content Placeholder 3" descr="7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7483" r="-57483"/>
          <a:stretch>
            <a:fillRect/>
          </a:stretch>
        </p:blipFill>
        <p:spPr>
          <a:xfrm>
            <a:off x="-684469" y="1243990"/>
            <a:ext cx="10061301" cy="5533328"/>
          </a:xfrm>
        </p:spPr>
      </p:pic>
    </p:spTree>
    <p:extLst>
      <p:ext uri="{BB962C8B-B14F-4D97-AF65-F5344CB8AC3E}">
        <p14:creationId xmlns:p14="http://schemas.microsoft.com/office/powerpoint/2010/main" xmlns="" val="11217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67CF2"/>
                </a:solidFill>
              </a:rPr>
              <a:t>What is the correct adjective for the noun in the triangle?</a:t>
            </a:r>
            <a:endParaRPr lang="en-US" sz="3600" dirty="0">
              <a:solidFill>
                <a:srgbClr val="267CF2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57201" y="2898341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fissura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891437" y="2955668"/>
            <a:ext cx="2331308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nodus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4054" y="2424980"/>
            <a:ext cx="125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palatina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660" y="4976123"/>
            <a:ext cx="1403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palatinus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66" y="4964577"/>
            <a:ext cx="1531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palatinum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4429" y="2009329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dexter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187" y="2020876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dextra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5071" y="4406246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dextrum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2450" y="2459381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lymphaticum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4823" y="4964578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lymphatica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9775" y="4964577"/>
            <a:ext cx="179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lymphaticus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292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ovarium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630302" y="2301789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53600" y="487759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761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67CF2"/>
                </a:solidFill>
              </a:rPr>
              <a:t>What is the correct adjective for the noun in the triangle?</a:t>
            </a:r>
            <a:endParaRPr lang="en-US" sz="3600" dirty="0">
              <a:solidFill>
                <a:srgbClr val="267CF2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57201" y="2898341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692063" y="2955668"/>
            <a:ext cx="268809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periodus</a:t>
            </a:r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5854" y="2424980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2410" y="4976123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66" y="4964577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2629" y="2009329"/>
            <a:ext cx="117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sinistra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5157" y="2020876"/>
            <a:ext cx="1173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sinister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5071" y="440624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sinistrum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2450" y="2459381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4823" y="496457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longa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8926" y="4964577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0146" y="2647105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brachium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630302" y="2301789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70471" y="489712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ovéPole 21"/>
          <p:cNvSpPr txBox="1"/>
          <p:nvPr/>
        </p:nvSpPr>
        <p:spPr>
          <a:xfrm>
            <a:off x="1125694" y="4168238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550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67CF2"/>
                </a:solidFill>
              </a:rPr>
              <a:t>What is the correct adjective for the noun in the triangle?</a:t>
            </a:r>
            <a:endParaRPr lang="en-US" sz="3600" dirty="0">
              <a:solidFill>
                <a:srgbClr val="267CF2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98582" y="2886645"/>
            <a:ext cx="254338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+mj-lt"/>
              </a:rPr>
              <a:t>palatum</a:t>
            </a:r>
            <a:endParaRPr lang="en-US" sz="2400" dirty="0">
              <a:latin typeface="+mj-lt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912954" y="2955668"/>
            <a:ext cx="2773845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3325086" y="2459449"/>
            <a:ext cx="2101273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0046" y="241627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durus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3058" y="4976123"/>
            <a:ext cx="107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durum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66" y="4964577"/>
            <a:ext cx="798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dura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2629" y="2009329"/>
            <a:ext cx="1550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anatomica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5157" y="2020876"/>
            <a:ext cx="1703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anatomicus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9705" y="4352904"/>
            <a:ext cx="1826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+mj-lt"/>
              </a:rPr>
              <a:t>anatomicum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68600" y="2459381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pharyngeum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4823" y="4964578"/>
            <a:ext cx="1734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pharyngeus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48385" y="4964577"/>
            <a:ext cx="1582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pharyngea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4656" y="2647105"/>
            <a:ext cx="1095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ostium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1671887" y="48887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83175" y="427394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294452" y="2418139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68000" y="427394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tuberculum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72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Connect nouns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3743" b="-3743"/>
          <a:stretch>
            <a:fillRect/>
          </a:stretch>
        </p:blipFill>
        <p:spPr>
          <a:xfrm>
            <a:off x="93691" y="1600200"/>
            <a:ext cx="8921484" cy="4525963"/>
          </a:xfrm>
        </p:spPr>
      </p:pic>
      <p:sp>
        <p:nvSpPr>
          <p:cNvPr id="5" name="TextBox 4"/>
          <p:cNvSpPr txBox="1"/>
          <p:nvPr/>
        </p:nvSpPr>
        <p:spPr>
          <a:xfrm>
            <a:off x="1821769" y="2128597"/>
            <a:ext cx="70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cranii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4929" y="2128597"/>
            <a:ext cx="647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carpi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2440" y="2128597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radii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7017" y="2128597"/>
            <a:ext cx="705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ulnae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9354" y="2128597"/>
            <a:ext cx="859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humeri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0912" y="2128597"/>
            <a:ext cx="64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digiti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89992" y="2128597"/>
            <a:ext cx="94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calcanei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99775" y="2128597"/>
            <a:ext cx="928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malleoli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42961" y="3078856"/>
            <a:ext cx="707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ovarii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6622" y="30788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uteri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63811" y="3078856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6928" y="3078856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4040" y="3078856"/>
            <a:ext cx="86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linguae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52452" y="3078856"/>
            <a:ext cx="60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98468" y="3078856"/>
            <a:ext cx="147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 err="1" smtClean="0">
                <a:solidFill>
                  <a:srgbClr val="FF0000"/>
                </a:solidFill>
              </a:rPr>
              <a:t>ntestini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caeci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34877" y="4084038"/>
            <a:ext cx="847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cerebri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61933" y="4084038"/>
            <a:ext cx="780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</a:t>
            </a:r>
            <a:r>
              <a:rPr lang="en-US" dirty="0" err="1" smtClean="0">
                <a:solidFill>
                  <a:srgbClr val="FF0000"/>
                </a:solidFill>
              </a:rPr>
              <a:t>rgani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5234" y="4084038"/>
            <a:ext cx="106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ventriculi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78761" y="4094449"/>
            <a:ext cx="90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bronchi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56361" y="4073627"/>
            <a:ext cx="92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arteriae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34877" y="5038056"/>
            <a:ext cx="63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oculi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40197" y="5038056"/>
            <a:ext cx="631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uteri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2804" y="5027645"/>
            <a:ext cx="129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mandibulae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41188" y="5017234"/>
            <a:ext cx="1148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oesophagi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15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>
                <a:solidFill>
                  <a:schemeClr val="tx2"/>
                </a:solidFill>
              </a:rPr>
              <a:t>Decide</a:t>
            </a:r>
            <a:r>
              <a:rPr lang="sk-SK" dirty="0" smtClean="0">
                <a:solidFill>
                  <a:schemeClr val="tx2"/>
                </a:solidFill>
              </a:rPr>
              <a:t> on </a:t>
            </a:r>
            <a:r>
              <a:rPr lang="sk-SK" dirty="0" err="1" smtClean="0">
                <a:solidFill>
                  <a:schemeClr val="tx2"/>
                </a:solidFill>
              </a:rPr>
              <a:t>declension</a:t>
            </a:r>
            <a:r>
              <a:rPr lang="sk-SK" dirty="0" smtClean="0">
                <a:solidFill>
                  <a:schemeClr val="tx2"/>
                </a:solidFill>
              </a:rPr>
              <a:t> and </a:t>
            </a:r>
            <a:r>
              <a:rPr lang="sk-SK" dirty="0" err="1" smtClean="0">
                <a:solidFill>
                  <a:schemeClr val="tx2"/>
                </a:solidFill>
              </a:rPr>
              <a:t>paradigm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sk-SK" sz="2800" dirty="0" err="1" smtClean="0">
                <a:latin typeface="Cambria"/>
                <a:cs typeface="Cambria"/>
              </a:rPr>
              <a:t>Chole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Medulla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Therapia</a:t>
            </a:r>
          </a:p>
          <a:p>
            <a:r>
              <a:rPr lang="sk-SK" sz="2800" dirty="0" err="1" smtClean="0">
                <a:latin typeface="Cambria"/>
                <a:cs typeface="Cambria"/>
              </a:rPr>
              <a:t>Ascites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Methodus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Tarsus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Ganglion</a:t>
            </a:r>
          </a:p>
          <a:p>
            <a:r>
              <a:rPr lang="sk-SK" sz="2800" dirty="0" smtClean="0">
                <a:latin typeface="Cambria"/>
                <a:cs typeface="Cambria"/>
              </a:rPr>
              <a:t>Collum</a:t>
            </a:r>
          </a:p>
          <a:p>
            <a:r>
              <a:rPr lang="sk-SK" sz="2800" dirty="0" smtClean="0">
                <a:latin typeface="Cambria"/>
                <a:cs typeface="Cambria"/>
              </a:rPr>
              <a:t>Colon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Brachium</a:t>
            </a:r>
          </a:p>
          <a:p>
            <a:r>
              <a:rPr lang="sk-SK" sz="2800" dirty="0" smtClean="0">
                <a:latin typeface="Cambria"/>
                <a:cs typeface="Cambria"/>
              </a:rPr>
              <a:t>Alvus</a:t>
            </a:r>
          </a:p>
          <a:p>
            <a:r>
              <a:rPr lang="sk-SK" sz="2800" dirty="0" smtClean="0">
                <a:latin typeface="Cambria"/>
                <a:cs typeface="Cambria"/>
              </a:rPr>
              <a:t>Diameter</a:t>
            </a:r>
          </a:p>
          <a:p>
            <a:r>
              <a:rPr lang="sk-SK" sz="2800" dirty="0" err="1" smtClean="0">
                <a:latin typeface="Cambria"/>
                <a:cs typeface="Cambria"/>
              </a:rPr>
              <a:t>Cancer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Pylorus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Puer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Membrana</a:t>
            </a:r>
            <a:endParaRPr lang="sk-SK" sz="28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91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000" dirty="0" err="1" smtClean="0">
                <a:solidFill>
                  <a:srgbClr val="1782BF"/>
                </a:solidFill>
              </a:rPr>
              <a:t>Change</a:t>
            </a:r>
            <a:r>
              <a:rPr lang="sk-SK" sz="4000" dirty="0" smtClean="0">
                <a:solidFill>
                  <a:srgbClr val="1782BF"/>
                </a:solidFill>
              </a:rPr>
              <a:t> </a:t>
            </a:r>
            <a:r>
              <a:rPr lang="sk-SK" sz="4000" dirty="0" err="1" smtClean="0">
                <a:solidFill>
                  <a:srgbClr val="1782BF"/>
                </a:solidFill>
              </a:rPr>
              <a:t>for</a:t>
            </a:r>
            <a:r>
              <a:rPr lang="sk-SK" sz="4000" dirty="0" smtClean="0">
                <a:solidFill>
                  <a:srgbClr val="1782BF"/>
                </a:solidFill>
              </a:rPr>
              <a:t> </a:t>
            </a:r>
            <a:r>
              <a:rPr lang="sk-SK" sz="4000" dirty="0" err="1" smtClean="0">
                <a:solidFill>
                  <a:srgbClr val="1782BF"/>
                </a:solidFill>
              </a:rPr>
              <a:t>plural</a:t>
            </a:r>
            <a:r>
              <a:rPr lang="sk-SK" sz="4000" dirty="0" smtClean="0">
                <a:solidFill>
                  <a:srgbClr val="1782BF"/>
                </a:solidFill>
              </a:rPr>
              <a:t> or </a:t>
            </a:r>
            <a:r>
              <a:rPr lang="sk-SK" sz="4000" dirty="0" err="1" smtClean="0">
                <a:solidFill>
                  <a:srgbClr val="1782BF"/>
                </a:solidFill>
              </a:rPr>
              <a:t>singular</a:t>
            </a:r>
            <a:endParaRPr lang="en-GB" sz="4000" dirty="0">
              <a:solidFill>
                <a:srgbClr val="1782BF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2286000"/>
            <a:ext cx="2286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dirty="0" err="1" smtClean="0">
                <a:latin typeface="+mj-lt"/>
              </a:rPr>
              <a:t>Acromia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err="1" smtClean="0">
                <a:latin typeface="+mj-lt"/>
              </a:rPr>
              <a:t>Anomalia</a:t>
            </a:r>
            <a:r>
              <a:rPr lang="sk-SK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sk-SK" dirty="0" err="1" smtClean="0">
                <a:latin typeface="+mj-lt"/>
              </a:rPr>
              <a:t>Ostia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err="1" smtClean="0">
                <a:latin typeface="+mj-lt"/>
              </a:rPr>
              <a:t>Cancri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err="1" smtClean="0">
                <a:latin typeface="+mj-lt"/>
              </a:rPr>
              <a:t>Radii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err="1" smtClean="0">
                <a:latin typeface="+mj-lt"/>
              </a:rPr>
              <a:t>Pylorus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err="1" smtClean="0">
                <a:latin typeface="+mj-lt"/>
              </a:rPr>
              <a:t>Ophthalmos</a:t>
            </a:r>
            <a:endParaRPr lang="sk-SK" dirty="0" smtClean="0">
              <a:latin typeface="+mj-lt"/>
            </a:endParaRPr>
          </a:p>
          <a:p>
            <a:pPr>
              <a:buNone/>
            </a:pPr>
            <a:r>
              <a:rPr lang="sk-SK" dirty="0" smtClean="0">
                <a:latin typeface="+mj-lt"/>
              </a:rPr>
              <a:t>Diabetes</a:t>
            </a:r>
          </a:p>
          <a:p>
            <a:pPr>
              <a:buNone/>
            </a:pPr>
            <a:r>
              <a:rPr lang="sk-SK" dirty="0" smtClean="0">
                <a:latin typeface="+mj-lt"/>
              </a:rPr>
              <a:t>Diameter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2438400" y="2286000"/>
            <a:ext cx="68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>
              <a:spcBef>
                <a:spcPct val="20000"/>
              </a:spcBef>
            </a:pPr>
            <a:r>
              <a:rPr lang="sk-SK" sz="3200" b="1" dirty="0" smtClean="0">
                <a:solidFill>
                  <a:srgbClr val="1782BF"/>
                </a:solidFill>
              </a:rPr>
              <a:t>→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endParaRPr lang="sk-SK" sz="3200" b="1" dirty="0" smtClean="0">
              <a:solidFill>
                <a:srgbClr val="1782BF"/>
              </a:solidFill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</a:pPr>
            <a:endParaRPr kumimoji="0" lang="sk-SK" sz="3200" i="0" u="none" strike="noStrike" kern="1200" cap="none" spc="0" normalizeH="0" baseline="0" noProof="0" dirty="0" smtClean="0">
              <a:ln>
                <a:noFill/>
              </a:ln>
              <a:solidFill>
                <a:srgbClr val="1782B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3733800" y="2286000"/>
            <a:ext cx="5257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Acromi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on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kumimoji="0" lang="sk-SK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</a:t>
            </a:r>
            <a:r>
              <a:rPr kumimoji="0" lang="sk-SK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colon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)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cs typeface="Cambri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Anomali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ae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(I. 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./vena)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Osti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um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cerebrum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Canc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er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lang="sk-SK" sz="3200" dirty="0" err="1" smtClean="0">
                <a:solidFill>
                  <a:srgbClr val="000000"/>
                </a:solidFill>
                <a:latin typeface="Cambria"/>
                <a:cs typeface="Cambria"/>
              </a:rPr>
              <a:t>Decl</a:t>
            </a:r>
            <a:r>
              <a:rPr lang="sk-SK" sz="3200" dirty="0" smtClean="0">
                <a:solidFill>
                  <a:srgbClr val="000000"/>
                </a:solidFill>
                <a:latin typeface="Cambria"/>
                <a:cs typeface="Cambria"/>
              </a:rPr>
              <a:t>./</a:t>
            </a:r>
            <a:r>
              <a:rPr lang="sk-SK" sz="3200" dirty="0" err="1" smtClean="0">
                <a:solidFill>
                  <a:srgbClr val="000000"/>
                </a:solidFill>
                <a:latin typeface="Cambria"/>
                <a:cs typeface="Cambria"/>
              </a:rPr>
              <a:t>musculus</a:t>
            </a:r>
            <a:r>
              <a:rPr lang="sk-SK" sz="3200" dirty="0" smtClean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cs typeface="Cambri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Radi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us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musculus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Pylor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i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musculus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3200" dirty="0" err="1" smtClean="0">
                <a:latin typeface="Cambria"/>
                <a:cs typeface="Cambria"/>
              </a:rPr>
              <a:t>Ophthalm</a:t>
            </a:r>
            <a:r>
              <a:rPr lang="sk-SK" sz="3200" dirty="0" err="1" smtClean="0">
                <a:solidFill>
                  <a:srgbClr val="1782BF"/>
                </a:solidFill>
                <a:latin typeface="Cambria"/>
                <a:cs typeface="Cambria"/>
              </a:rPr>
              <a:t>i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(II. 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Decl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./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nephros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cs typeface="Cambria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Diabet</a:t>
            </a:r>
            <a:r>
              <a:rPr kumimoji="0" lang="sk-SK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782BF"/>
                </a:solidFill>
                <a:effectLst/>
                <a:uLnTx/>
                <a:uFillTx/>
                <a:latin typeface="Cambria"/>
                <a:cs typeface="Cambria"/>
              </a:rPr>
              <a:t>ae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/>
                <a:cs typeface="Cambria"/>
              </a:rPr>
              <a:t> 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/>
                <a:cs typeface="Cambria"/>
              </a:rPr>
              <a:t>(I. </a:t>
            </a:r>
            <a:r>
              <a:rPr lang="sk-SK" sz="3200" dirty="0" err="1" smtClean="0">
                <a:latin typeface="Cambria"/>
                <a:cs typeface="Cambria"/>
              </a:rPr>
              <a:t>D</a:t>
            </a: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/>
                <a:cs typeface="Cambria"/>
              </a:rPr>
              <a:t>ecl./diabetes)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sz="3200" dirty="0" smtClean="0">
                <a:latin typeface="Cambria"/>
                <a:cs typeface="Cambria"/>
              </a:rPr>
              <a:t>Diametr</a:t>
            </a:r>
            <a:r>
              <a:rPr lang="sk-SK" sz="3200" noProof="0" dirty="0" smtClean="0">
                <a:solidFill>
                  <a:srgbClr val="1782BF"/>
                </a:solidFill>
                <a:latin typeface="Cambria"/>
                <a:cs typeface="Cambria"/>
              </a:rPr>
              <a:t>i</a:t>
            </a:r>
            <a:r>
              <a:rPr lang="sk-SK" sz="3200" noProof="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sk-SK" sz="3200" noProof="0" dirty="0" smtClean="0">
                <a:latin typeface="Cambria"/>
                <a:cs typeface="Cambria"/>
              </a:rPr>
              <a:t>(II. Decl. Musculus)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mbria"/>
              <a:cs typeface="Cambria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0" y="914400"/>
            <a:ext cx="9144000" cy="123110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bg1"/>
                </a:solidFill>
                <a:latin typeface="+mj-lt"/>
              </a:rPr>
              <a:t>EXAMPLE: </a:t>
            </a:r>
            <a:r>
              <a:rPr lang="sk-SK" dirty="0" smtClean="0">
                <a:latin typeface="+mj-lt"/>
              </a:rPr>
              <a:t>  </a:t>
            </a:r>
          </a:p>
          <a:p>
            <a:r>
              <a:rPr lang="sk-SK" sz="2800" b="1" dirty="0" err="1" smtClean="0">
                <a:solidFill>
                  <a:srgbClr val="FFFF00"/>
                </a:solidFill>
                <a:latin typeface="+mj-lt"/>
              </a:rPr>
              <a:t>Diploe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= 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nom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.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Sg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. →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Pl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. = </a:t>
            </a:r>
            <a:r>
              <a:rPr lang="sk-SK" sz="2800" b="1" dirty="0" err="1" smtClean="0">
                <a:solidFill>
                  <a:srgbClr val="FFFF00"/>
                </a:solidFill>
                <a:latin typeface="+mj-lt"/>
              </a:rPr>
              <a:t>Diploae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/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because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it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is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declined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like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1st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Greek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declension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, </a:t>
            </a:r>
            <a:r>
              <a:rPr lang="sk-SK" sz="2800" dirty="0" err="1" smtClean="0">
                <a:solidFill>
                  <a:srgbClr val="FFFF00"/>
                </a:solidFill>
                <a:latin typeface="+mj-lt"/>
              </a:rPr>
              <a:t>paradigm</a:t>
            </a:r>
            <a:r>
              <a:rPr lang="sk-SK" sz="2800" dirty="0" smtClean="0">
                <a:solidFill>
                  <a:srgbClr val="FFFF00"/>
                </a:solidFill>
                <a:latin typeface="+mj-lt"/>
              </a:rPr>
              <a:t> SYSTOLE 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62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>
                <a:solidFill>
                  <a:srgbClr val="1782BF"/>
                </a:solidFill>
              </a:rPr>
              <a:t>What is the gender, number and case of the following nouns?</a:t>
            </a:r>
            <a:endParaRPr lang="en-GB" sz="3600" dirty="0">
              <a:solidFill>
                <a:srgbClr val="1782BF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1000" y="1524000"/>
            <a:ext cx="2286000" cy="4525963"/>
          </a:xfrm>
        </p:spPr>
        <p:txBody>
          <a:bodyPr>
            <a:noAutofit/>
          </a:bodyPr>
          <a:lstStyle/>
          <a:p>
            <a:r>
              <a:rPr lang="cs-CZ" sz="2800" dirty="0" smtClean="0">
                <a:latin typeface="+mj-lt"/>
              </a:rPr>
              <a:t>palata</a:t>
            </a:r>
          </a:p>
          <a:p>
            <a:r>
              <a:rPr lang="cs-CZ" sz="2800" dirty="0" err="1" smtClean="0">
                <a:latin typeface="+mj-lt"/>
              </a:rPr>
              <a:t>angulis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oculos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ovariorum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nephron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alvo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icterum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olecranon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methodi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signo</a:t>
            </a:r>
            <a:endParaRPr lang="cs-CZ" sz="2800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0364" y="1524000"/>
            <a:ext cx="600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palatum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n., nominative pl. </a:t>
            </a:r>
            <a:r>
              <a:rPr lang="en-US" sz="2400" i="1" dirty="0" smtClean="0">
                <a:solidFill>
                  <a:srgbClr val="1782BF"/>
                </a:solidFill>
              </a:rPr>
              <a:t>or </a:t>
            </a:r>
            <a:r>
              <a:rPr lang="en-US" sz="2400" dirty="0" smtClean="0">
                <a:solidFill>
                  <a:srgbClr val="1782BF"/>
                </a:solidFill>
              </a:rPr>
              <a:t>accusative pl</a:t>
            </a:r>
            <a:r>
              <a:rPr lang="en-US" sz="2400" i="1" dirty="0" smtClean="0">
                <a:solidFill>
                  <a:srgbClr val="1782BF"/>
                </a:solidFill>
              </a:rPr>
              <a:t>.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78" y="2052935"/>
            <a:ext cx="3398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</a:t>
            </a:r>
            <a:r>
              <a:rPr lang="en-US" sz="2400" dirty="0" err="1" smtClean="0">
                <a:solidFill>
                  <a:srgbClr val="1782BF"/>
                </a:solidFill>
              </a:rPr>
              <a:t>ngulus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ablative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1644" y="2514600"/>
            <a:ext cx="354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oculus,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30435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ovarium</a:t>
            </a:r>
            <a:r>
              <a:rPr lang="en-US" sz="2400" dirty="0" smtClean="0">
                <a:solidFill>
                  <a:srgbClr val="1782BF"/>
                </a:solidFill>
              </a:rPr>
              <a:t>, ii, n./ genitive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581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nephros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4114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alvus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f./ ablative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4643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icterus,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m./ 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0364" y="5177135"/>
            <a:ext cx="615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782BF"/>
                </a:solidFill>
              </a:rPr>
              <a:t>olecranon,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n./ nominative </a:t>
            </a:r>
            <a:r>
              <a:rPr lang="en-US" sz="2400" i="1" dirty="0" smtClean="0">
                <a:solidFill>
                  <a:srgbClr val="1782BF"/>
                </a:solidFill>
              </a:rPr>
              <a:t>or </a:t>
            </a:r>
            <a:r>
              <a:rPr lang="en-US" sz="2400" dirty="0" smtClean="0">
                <a:solidFill>
                  <a:srgbClr val="1782BF"/>
                </a:solidFill>
              </a:rPr>
              <a:t>accusative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1900" y="5638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methodus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f./ genitive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r>
              <a:rPr lang="en-US" sz="2400" i="1" dirty="0">
                <a:solidFill>
                  <a:srgbClr val="1782BF"/>
                </a:solidFill>
              </a:rPr>
              <a:t>o</a:t>
            </a:r>
            <a:r>
              <a:rPr lang="en-US" sz="2400" i="1" dirty="0" smtClean="0">
                <a:solidFill>
                  <a:srgbClr val="1782BF"/>
                </a:solidFill>
              </a:rPr>
              <a:t>r </a:t>
            </a:r>
            <a:r>
              <a:rPr lang="en-US" sz="2400" dirty="0" smtClean="0">
                <a:solidFill>
                  <a:srgbClr val="1782BF"/>
                </a:solidFill>
              </a:rPr>
              <a:t>nominative pl. 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6172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1782BF"/>
                </a:solidFill>
              </a:rPr>
              <a:t>signum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 smtClean="0">
                <a:solidFill>
                  <a:srgbClr val="1782BF"/>
                </a:solidFill>
              </a:rPr>
              <a:t>, n./ ablative </a:t>
            </a:r>
            <a:r>
              <a:rPr lang="en-US" sz="2400" dirty="0" err="1" smtClean="0">
                <a:solidFill>
                  <a:srgbClr val="1782BF"/>
                </a:solidFill>
              </a:rPr>
              <a:t>sg</a:t>
            </a:r>
            <a:r>
              <a:rPr lang="en-US" sz="2400" dirty="0" smtClean="0">
                <a:solidFill>
                  <a:srgbClr val="1782BF"/>
                </a:solidFill>
              </a:rPr>
              <a:t>. </a:t>
            </a:r>
            <a:endParaRPr lang="en-US" sz="2400" dirty="0">
              <a:solidFill>
                <a:srgbClr val="1782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51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192</TotalTime>
  <Words>655</Words>
  <Application>Microsoft Office PowerPoint</Application>
  <PresentationFormat>Předvádění na obrazovce (4:3)</PresentationFormat>
  <Paragraphs>249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ŽLTA2</vt:lpstr>
      <vt:lpstr>Basic medical terminology</vt:lpstr>
      <vt:lpstr>What is the correct adjective for the noun in the triangle?</vt:lpstr>
      <vt:lpstr>What is the correct adjective for the noun in the triangle?</vt:lpstr>
      <vt:lpstr>What is the correct adjective for the noun in the triangle?</vt:lpstr>
      <vt:lpstr>What is the correct adjective for the noun in the triangle?</vt:lpstr>
      <vt:lpstr>Connect nouns</vt:lpstr>
      <vt:lpstr>Decide on declension and paradigm</vt:lpstr>
      <vt:lpstr>Change for plural or singular</vt:lpstr>
      <vt:lpstr>What is the gender, number and case of the following nouns?</vt:lpstr>
      <vt:lpstr>Decide what is correct</vt:lpstr>
      <vt:lpstr>Find nouns and adjectives, which adjective is dependent on which noun?</vt:lpstr>
      <vt:lpstr>Ossa membri superioris et allia:</vt:lpstr>
      <vt:lpstr>Form phrases from words in boxes</vt:lpstr>
      <vt:lpstr>Form phrases from words in boxes</vt:lpstr>
      <vt:lpstr>Form phrases from words in boxes</vt:lpstr>
      <vt:lpstr>Fill in missing endings:</vt:lpstr>
      <vt:lpstr>A) Fill in missing endings B) Change into the plural</vt:lpstr>
      <vt:lpstr>Translate the legend to the image:</vt:lpstr>
      <vt:lpstr>Translate the legend to the image:</vt:lpstr>
      <vt:lpstr>Translate the legend to the image:</vt:lpstr>
    </vt:vector>
  </TitlesOfParts>
  <Company>Hokkaido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Pepina Artimová</dc:creator>
  <cp:lastModifiedBy>lektor</cp:lastModifiedBy>
  <cp:revision>9</cp:revision>
  <dcterms:created xsi:type="dcterms:W3CDTF">2014-10-12T16:52:44Z</dcterms:created>
  <dcterms:modified xsi:type="dcterms:W3CDTF">2014-10-13T09:14:11Z</dcterms:modified>
</cp:coreProperties>
</file>